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4"/>
  </p:notesMasterIdLst>
  <p:sldIdLst>
    <p:sldId id="299" r:id="rId2"/>
    <p:sldId id="300" r:id="rId3"/>
    <p:sldId id="301" r:id="rId4"/>
    <p:sldId id="302" r:id="rId5"/>
    <p:sldId id="303" r:id="rId6"/>
    <p:sldId id="304" r:id="rId7"/>
    <p:sldId id="311" r:id="rId8"/>
    <p:sldId id="312" r:id="rId9"/>
    <p:sldId id="258" r:id="rId10"/>
    <p:sldId id="259" r:id="rId11"/>
    <p:sldId id="262" r:id="rId12"/>
    <p:sldId id="284" r:id="rId13"/>
    <p:sldId id="285" r:id="rId14"/>
    <p:sldId id="263" r:id="rId15"/>
    <p:sldId id="288" r:id="rId16"/>
    <p:sldId id="289" r:id="rId17"/>
    <p:sldId id="290" r:id="rId18"/>
    <p:sldId id="286" r:id="rId19"/>
    <p:sldId id="287" r:id="rId20"/>
    <p:sldId id="291" r:id="rId21"/>
    <p:sldId id="292" r:id="rId22"/>
    <p:sldId id="293" r:id="rId23"/>
    <p:sldId id="278" r:id="rId24"/>
    <p:sldId id="294" r:id="rId25"/>
    <p:sldId id="279" r:id="rId26"/>
    <p:sldId id="295" r:id="rId27"/>
    <p:sldId id="280" r:id="rId28"/>
    <p:sldId id="270" r:id="rId29"/>
    <p:sldId id="271" r:id="rId30"/>
    <p:sldId id="272" r:id="rId31"/>
    <p:sldId id="273" r:id="rId32"/>
    <p:sldId id="274" r:id="rId33"/>
    <p:sldId id="305" r:id="rId34"/>
    <p:sldId id="306" r:id="rId35"/>
    <p:sldId id="307" r:id="rId36"/>
    <p:sldId id="308" r:id="rId37"/>
    <p:sldId id="309" r:id="rId38"/>
    <p:sldId id="310" r:id="rId39"/>
    <p:sldId id="275" r:id="rId40"/>
    <p:sldId id="297" r:id="rId41"/>
    <p:sldId id="298" r:id="rId42"/>
    <p:sldId id="296" r:id="rId4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33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3" d="100"/>
          <a:sy n="63" d="100"/>
        </p:scale>
        <p:origin x="1380" y="7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6A1A862-FF4C-4283-9675-956134551961}" type="datetimeFigureOut">
              <a:rPr lang="en-US" smtClean="0"/>
              <a:pPr/>
              <a:t>17/8/2023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767EF0B-6D2D-45A2-8FE0-AF272FFBD69C}" type="slidenum">
              <a:rPr lang="en-US" smtClean="0"/>
              <a:pPr/>
              <a:t>‹#›</a:t>
            </a:fld>
            <a:endParaRPr lang="en-US"/>
          </a:p>
        </p:txBody>
      </p:sp>
    </p:spTree>
    <p:extLst>
      <p:ext uri="{BB962C8B-B14F-4D97-AF65-F5344CB8AC3E}">
        <p14:creationId xmlns:p14="http://schemas.microsoft.com/office/powerpoint/2010/main" val="7501779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767EF0B-6D2D-45A2-8FE0-AF272FFBD69C}" type="slidenum">
              <a:rPr lang="en-US" smtClean="0"/>
              <a:pPr/>
              <a:t>28</a:t>
            </a:fld>
            <a:endParaRPr lang="en-US"/>
          </a:p>
        </p:txBody>
      </p:sp>
    </p:spTree>
    <p:extLst>
      <p:ext uri="{BB962C8B-B14F-4D97-AF65-F5344CB8AC3E}">
        <p14:creationId xmlns:p14="http://schemas.microsoft.com/office/powerpoint/2010/main" val="1514940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D4BD944-6A1C-430A-B27D-FDD8F0DD7D1B}" type="datetimeFigureOut">
              <a:rPr lang="en-US" smtClean="0"/>
              <a:pPr/>
              <a:t>17/8/2023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1D11802-D7DF-45CD-AF1E-70A9634F43BA}"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D4BD944-6A1C-430A-B27D-FDD8F0DD7D1B}" type="datetimeFigureOut">
              <a:rPr lang="en-US" smtClean="0"/>
              <a:pPr/>
              <a:t>17/8/2023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1D11802-D7DF-45CD-AF1E-70A9634F43BA}"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D4BD944-6A1C-430A-B27D-FDD8F0DD7D1B}" type="datetimeFigureOut">
              <a:rPr lang="en-US" smtClean="0"/>
              <a:pPr/>
              <a:t>17/8/2023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1D11802-D7DF-45CD-AF1E-70A9634F43BA}"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D4BD944-6A1C-430A-B27D-FDD8F0DD7D1B}" type="datetimeFigureOut">
              <a:rPr lang="en-US" smtClean="0"/>
              <a:pPr/>
              <a:t>17/8/2023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1D11802-D7DF-45CD-AF1E-70A9634F43BA}"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D4BD944-6A1C-430A-B27D-FDD8F0DD7D1B}" type="datetimeFigureOut">
              <a:rPr lang="en-US" smtClean="0"/>
              <a:pPr/>
              <a:t>17/8/2023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1D11802-D7DF-45CD-AF1E-70A9634F43BA}"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D4BD944-6A1C-430A-B27D-FDD8F0DD7D1B}" type="datetimeFigureOut">
              <a:rPr lang="en-US" smtClean="0"/>
              <a:pPr/>
              <a:t>17/8/2023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1D11802-D7DF-45CD-AF1E-70A9634F43BA}"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D4BD944-6A1C-430A-B27D-FDD8F0DD7D1B}" type="datetimeFigureOut">
              <a:rPr lang="en-US" smtClean="0"/>
              <a:pPr/>
              <a:t>17/8/2023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1D11802-D7DF-45CD-AF1E-70A9634F43BA}"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D4BD944-6A1C-430A-B27D-FDD8F0DD7D1B}" type="datetimeFigureOut">
              <a:rPr lang="en-US" smtClean="0"/>
              <a:pPr/>
              <a:t>17/8/2023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1D11802-D7DF-45CD-AF1E-70A9634F43BA}"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D4BD944-6A1C-430A-B27D-FDD8F0DD7D1B}" type="datetimeFigureOut">
              <a:rPr lang="en-US" smtClean="0"/>
              <a:pPr/>
              <a:t>17/8/2023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1D11802-D7DF-45CD-AF1E-70A9634F43BA}"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D4BD944-6A1C-430A-B27D-FDD8F0DD7D1B}" type="datetimeFigureOut">
              <a:rPr lang="en-US" smtClean="0"/>
              <a:pPr/>
              <a:t>17/8/2023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1D11802-D7DF-45CD-AF1E-70A9634F43BA}"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D4BD944-6A1C-430A-B27D-FDD8F0DD7D1B}" type="datetimeFigureOut">
              <a:rPr lang="en-US" smtClean="0"/>
              <a:pPr/>
              <a:t>17/8/2023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1D11802-D7DF-45CD-AF1E-70A9634F43BA}"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D4BD944-6A1C-430A-B27D-FDD8F0DD7D1B}" type="datetimeFigureOut">
              <a:rPr lang="en-US" smtClean="0"/>
              <a:pPr/>
              <a:t>17/8/2023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1D11802-D7DF-45CD-AF1E-70A9634F43BA}"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gif"/><Relationship Id="rId1" Type="http://schemas.openxmlformats.org/officeDocument/2006/relationships/slideLayout" Target="../slideLayouts/slideLayout2.xml"/><Relationship Id="rId5" Type="http://schemas.openxmlformats.org/officeDocument/2006/relationships/image" Target="../media/image4.gif"/><Relationship Id="rId4" Type="http://schemas.openxmlformats.org/officeDocument/2006/relationships/image" Target="../media/image3.gif"/></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image" Target="../media/image5.gif"/><Relationship Id="rId1" Type="http://schemas.openxmlformats.org/officeDocument/2006/relationships/slideLayout" Target="../slideLayouts/slideLayout2.xml"/><Relationship Id="rId5" Type="http://schemas.openxmlformats.org/officeDocument/2006/relationships/image" Target="../media/image8.gif"/><Relationship Id="rId4" Type="http://schemas.openxmlformats.org/officeDocument/2006/relationships/image" Target="../media/image7.gif"/></Relationships>
</file>

<file path=ppt/slides/_rels/slide2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2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image" Target="../media/image9.gif"/><Relationship Id="rId1" Type="http://schemas.openxmlformats.org/officeDocument/2006/relationships/slideLayout" Target="../slideLayouts/slideLayout2.xml"/><Relationship Id="rId4" Type="http://schemas.openxmlformats.org/officeDocument/2006/relationships/image" Target="../media/image11.gif"/></Relationships>
</file>

<file path=ppt/slides/_rels/slide30.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image" Target="../media/image34.png"/><Relationship Id="rId1" Type="http://schemas.openxmlformats.org/officeDocument/2006/relationships/slideLayout" Target="../slideLayouts/slideLayout2.xml"/><Relationship Id="rId6" Type="http://schemas.openxmlformats.org/officeDocument/2006/relationships/image" Target="../media/image38.png"/><Relationship Id="rId11" Type="http://schemas.openxmlformats.org/officeDocument/2006/relationships/image" Target="../media/image43.png"/><Relationship Id="rId5" Type="http://schemas.openxmlformats.org/officeDocument/2006/relationships/image" Target="../media/image37.png"/><Relationship Id="rId10" Type="http://schemas.openxmlformats.org/officeDocument/2006/relationships/image" Target="../media/image42.png"/><Relationship Id="rId4" Type="http://schemas.openxmlformats.org/officeDocument/2006/relationships/image" Target="../media/image36.png"/><Relationship Id="rId9" Type="http://schemas.openxmlformats.org/officeDocument/2006/relationships/image" Target="../media/image41.png"/></Relationships>
</file>

<file path=ppt/slides/_rels/slide31.xml.rels><?xml version="1.0" encoding="UTF-8" standalone="yes"?>
<Relationships xmlns="http://schemas.openxmlformats.org/package/2006/relationships"><Relationship Id="rId8" Type="http://schemas.openxmlformats.org/officeDocument/2006/relationships/image" Target="../media/image48.jpeg"/><Relationship Id="rId13" Type="http://schemas.openxmlformats.org/officeDocument/2006/relationships/image" Target="../media/image53.png"/><Relationship Id="rId3" Type="http://schemas.openxmlformats.org/officeDocument/2006/relationships/image" Target="../media/image35.png"/><Relationship Id="rId7" Type="http://schemas.openxmlformats.org/officeDocument/2006/relationships/image" Target="../media/image47.png"/><Relationship Id="rId12" Type="http://schemas.openxmlformats.org/officeDocument/2006/relationships/image" Target="../media/image52.png"/><Relationship Id="rId2" Type="http://schemas.openxmlformats.org/officeDocument/2006/relationships/image" Target="../media/image34.png"/><Relationship Id="rId1" Type="http://schemas.openxmlformats.org/officeDocument/2006/relationships/slideLayout" Target="../slideLayouts/slideLayout2.xml"/><Relationship Id="rId6" Type="http://schemas.openxmlformats.org/officeDocument/2006/relationships/image" Target="../media/image46.png"/><Relationship Id="rId11" Type="http://schemas.openxmlformats.org/officeDocument/2006/relationships/image" Target="../media/image51.png"/><Relationship Id="rId5" Type="http://schemas.openxmlformats.org/officeDocument/2006/relationships/image" Target="../media/image45.png"/><Relationship Id="rId10" Type="http://schemas.openxmlformats.org/officeDocument/2006/relationships/image" Target="../media/image50.png"/><Relationship Id="rId4" Type="http://schemas.openxmlformats.org/officeDocument/2006/relationships/image" Target="../media/image44.png"/><Relationship Id="rId9" Type="http://schemas.openxmlformats.org/officeDocument/2006/relationships/image" Target="../media/image49.png"/></Relationships>
</file>

<file path=ppt/slides/_rels/slide32.xml.rels><?xml version="1.0" encoding="UTF-8" standalone="yes"?>
<Relationships xmlns="http://schemas.openxmlformats.org/package/2006/relationships"><Relationship Id="rId3" Type="http://schemas.openxmlformats.org/officeDocument/2006/relationships/image" Target="../media/image55.png"/><Relationship Id="rId7" Type="http://schemas.openxmlformats.org/officeDocument/2006/relationships/image" Target="../media/image59.png"/><Relationship Id="rId2" Type="http://schemas.openxmlformats.org/officeDocument/2006/relationships/image" Target="../media/image54.png"/><Relationship Id="rId1" Type="http://schemas.openxmlformats.org/officeDocument/2006/relationships/slideLayout" Target="../slideLayouts/slideLayout2.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jpeg"/></Relationships>
</file>

<file path=ppt/slides/_rels/slide33.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gif"/><Relationship Id="rId1" Type="http://schemas.openxmlformats.org/officeDocument/2006/relationships/slideLayout" Target="../slideLayouts/slideLayout2.xml"/><Relationship Id="rId5" Type="http://schemas.openxmlformats.org/officeDocument/2006/relationships/image" Target="../media/image60.gif"/><Relationship Id="rId4" Type="http://schemas.openxmlformats.org/officeDocument/2006/relationships/image" Target="../media/image4.gif"/></Relationships>
</file>

<file path=ppt/slides/_rels/slide34.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image" Target="../media/image5.gif"/><Relationship Id="rId1" Type="http://schemas.openxmlformats.org/officeDocument/2006/relationships/slideLayout" Target="../slideLayouts/slideLayout2.xml"/><Relationship Id="rId5" Type="http://schemas.openxmlformats.org/officeDocument/2006/relationships/image" Target="../media/image8.gif"/><Relationship Id="rId4" Type="http://schemas.openxmlformats.org/officeDocument/2006/relationships/image" Target="../media/image7.gif"/></Relationships>
</file>

<file path=ppt/slides/_rels/slide35.xml.rels><?xml version="1.0" encoding="UTF-8" standalone="yes"?>
<Relationships xmlns="http://schemas.openxmlformats.org/package/2006/relationships"><Relationship Id="rId3" Type="http://schemas.openxmlformats.org/officeDocument/2006/relationships/image" Target="../media/image61.gif"/><Relationship Id="rId2" Type="http://schemas.openxmlformats.org/officeDocument/2006/relationships/image" Target="../media/image10.gi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62.gif"/><Relationship Id="rId2" Type="http://schemas.openxmlformats.org/officeDocument/2006/relationships/image" Target="../media/image2.gi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2.gif"/><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image" Target="../media/image5.gif"/><Relationship Id="rId1" Type="http://schemas.openxmlformats.org/officeDocument/2006/relationships/slideLayout" Target="../slideLayouts/slideLayout2.xml"/><Relationship Id="rId5" Type="http://schemas.openxmlformats.org/officeDocument/2006/relationships/image" Target="../media/image8.gif"/><Relationship Id="rId4" Type="http://schemas.openxmlformats.org/officeDocument/2006/relationships/image" Target="../media/image7.gif"/></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gif"/><Relationship Id="rId1" Type="http://schemas.openxmlformats.org/officeDocument/2006/relationships/slideLayout" Target="../slideLayouts/slideLayout2.xml"/><Relationship Id="rId5" Type="http://schemas.openxmlformats.org/officeDocument/2006/relationships/image" Target="../media/image4.gif"/><Relationship Id="rId4" Type="http://schemas.openxmlformats.org/officeDocument/2006/relationships/image" Target="../media/image3.gif"/></Relationships>
</file>

<file path=ppt/slides/_rels/slide40.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png"/><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gif"/><Relationship Id="rId1" Type="http://schemas.openxmlformats.org/officeDocument/2006/relationships/slideLayout" Target="../slideLayouts/slideLayout2.xml"/><Relationship Id="rId5" Type="http://schemas.openxmlformats.org/officeDocument/2006/relationships/image" Target="../media/image4.gif"/><Relationship Id="rId4" Type="http://schemas.openxmlformats.org/officeDocument/2006/relationships/image" Target="../media/image3.gif"/></Relationships>
</file>

<file path=ppt/slides/_rels/slide6.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image" Target="../media/image5.gif"/><Relationship Id="rId1" Type="http://schemas.openxmlformats.org/officeDocument/2006/relationships/slideLayout" Target="../slideLayouts/slideLayout2.xml"/><Relationship Id="rId5" Type="http://schemas.openxmlformats.org/officeDocument/2006/relationships/image" Target="../media/image8.gif"/><Relationship Id="rId4" Type="http://schemas.openxmlformats.org/officeDocument/2006/relationships/image" Target="../media/image7.gif"/></Relationships>
</file>

<file path=ppt/slides/_rels/slide7.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gif"/><Relationship Id="rId1" Type="http://schemas.openxmlformats.org/officeDocument/2006/relationships/slideLayout" Target="../slideLayouts/slideLayout2.xml"/><Relationship Id="rId5" Type="http://schemas.openxmlformats.org/officeDocument/2006/relationships/image" Target="../media/image4.gif"/><Relationship Id="rId4" Type="http://schemas.openxmlformats.org/officeDocument/2006/relationships/image" Target="../media/image3.gif"/></Relationships>
</file>

<file path=ppt/slides/_rels/slide8.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image" Target="../media/image5.gif"/><Relationship Id="rId1" Type="http://schemas.openxmlformats.org/officeDocument/2006/relationships/slideLayout" Target="../slideLayouts/slideLayout2.xml"/><Relationship Id="rId5" Type="http://schemas.openxmlformats.org/officeDocument/2006/relationships/image" Target="../media/image8.gif"/><Relationship Id="rId4" Type="http://schemas.openxmlformats.org/officeDocument/2006/relationships/image" Target="../media/image7.gif"/></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nh Dong (13)"/>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52400"/>
            <a:ext cx="695325" cy="56197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Anh Dong (145)"/>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077200" y="0"/>
            <a:ext cx="762000" cy="179070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Anh Dong (152)"/>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43814" y="4467091"/>
            <a:ext cx="476250" cy="238125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Anh Dong (157)"/>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8462493" y="4643303"/>
            <a:ext cx="542925" cy="202882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879922" y="725107"/>
            <a:ext cx="7223036" cy="3539430"/>
          </a:xfrm>
          <a:prstGeom prst="rect">
            <a:avLst/>
          </a:prstGeom>
        </p:spPr>
        <p:txBody>
          <a:bodyPr wrap="square">
            <a:spAutoFit/>
          </a:bodyPr>
          <a:lstStyle/>
          <a:p>
            <a:pPr algn="just"/>
            <a:r>
              <a:rPr lang="vi-VN" sz="3200" b="1" dirty="0">
                <a:solidFill>
                  <a:srgbClr val="FF0000"/>
                </a:solidFill>
                <a:latin typeface="+mj-lt"/>
              </a:rPr>
              <a:t>Câu 1.</a:t>
            </a:r>
            <a:r>
              <a:rPr lang="vi-VN" sz="3200" dirty="0">
                <a:latin typeface="+mj-lt"/>
              </a:rPr>
              <a:t> Ta có thể nhận biết được các dạng năng lượng như hóa năng, quang năng, điện năng khi chúng được biến đổi thành</a:t>
            </a:r>
          </a:p>
          <a:p>
            <a:r>
              <a:rPr lang="vi-VN" sz="3200" dirty="0">
                <a:latin typeface="+mj-lt"/>
              </a:rPr>
              <a:t>A. cơ năng</a:t>
            </a:r>
          </a:p>
          <a:p>
            <a:r>
              <a:rPr lang="vi-VN" sz="3200" dirty="0">
                <a:latin typeface="+mj-lt"/>
              </a:rPr>
              <a:t>B. nhiệt năng</a:t>
            </a:r>
          </a:p>
          <a:p>
            <a:r>
              <a:rPr lang="vi-VN" sz="3200" dirty="0">
                <a:latin typeface="+mj-lt"/>
              </a:rPr>
              <a:t>C. năng lượng hạt nhân</a:t>
            </a:r>
          </a:p>
          <a:p>
            <a:r>
              <a:rPr lang="vi-VN" sz="3200" dirty="0">
                <a:latin typeface="+mj-lt"/>
              </a:rPr>
              <a:t>D. A hoặc B</a:t>
            </a:r>
          </a:p>
        </p:txBody>
      </p:sp>
      <p:sp>
        <p:nvSpPr>
          <p:cNvPr id="6" name="Oval 5"/>
          <p:cNvSpPr/>
          <p:nvPr/>
        </p:nvSpPr>
        <p:spPr>
          <a:xfrm>
            <a:off x="919728" y="3730324"/>
            <a:ext cx="456261" cy="506917"/>
          </a:xfrm>
          <a:prstGeom prst="ellipse">
            <a:avLst/>
          </a:prstGeom>
          <a:ln w="571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0" name="Rectangle 5"/>
          <p:cNvSpPr>
            <a:spLocks noGrp="1" noChangeArrowheads="1"/>
          </p:cNvSpPr>
          <p:nvPr>
            <p:ph type="title"/>
          </p:nvPr>
        </p:nvSpPr>
        <p:spPr>
          <a:xfrm>
            <a:off x="1758950" y="125412"/>
            <a:ext cx="4565650" cy="636588"/>
          </a:xfrm>
          <a:ln w="28575">
            <a:miter lim="800000"/>
            <a:headEnd/>
            <a:tailEnd/>
          </a:ln>
        </p:spPr>
        <p:txBody>
          <a:bodyPr anchor="b">
            <a:normAutofit fontScale="90000"/>
          </a:bodyPr>
          <a:lstStyle/>
          <a:p>
            <a:pPr eaLnBrk="1" hangingPunct="1">
              <a:defRPr/>
            </a:pPr>
            <a:r>
              <a:rPr lang="en-US" sz="4800" dirty="0" err="1">
                <a:solidFill>
                  <a:srgbClr val="0000FF"/>
                </a:solidFill>
                <a:latin typeface="Times New Roman" panose="02020603050405020304" pitchFamily="18" charset="0"/>
                <a:cs typeface="Times New Roman" panose="02020603050405020304" pitchFamily="18" charset="0"/>
              </a:rPr>
              <a:t>Kiểm</a:t>
            </a:r>
            <a:r>
              <a:rPr lang="en-US" sz="4800" dirty="0">
                <a:solidFill>
                  <a:srgbClr val="0000FF"/>
                </a:solidFill>
                <a:latin typeface="Times New Roman" panose="02020603050405020304" pitchFamily="18" charset="0"/>
                <a:cs typeface="Times New Roman" panose="02020603050405020304" pitchFamily="18" charset="0"/>
              </a:rPr>
              <a:t> </a:t>
            </a:r>
            <a:r>
              <a:rPr lang="en-US" sz="4800" dirty="0" err="1">
                <a:solidFill>
                  <a:srgbClr val="0000FF"/>
                </a:solidFill>
                <a:latin typeface="Times New Roman" panose="02020603050405020304" pitchFamily="18" charset="0"/>
                <a:cs typeface="Times New Roman" panose="02020603050405020304" pitchFamily="18" charset="0"/>
              </a:rPr>
              <a:t>tra</a:t>
            </a:r>
            <a:r>
              <a:rPr lang="en-US" sz="4800" dirty="0">
                <a:solidFill>
                  <a:srgbClr val="0000FF"/>
                </a:solidFill>
                <a:latin typeface="Times New Roman" panose="02020603050405020304" pitchFamily="18" charset="0"/>
                <a:cs typeface="Times New Roman" panose="02020603050405020304" pitchFamily="18" charset="0"/>
              </a:rPr>
              <a:t> </a:t>
            </a:r>
            <a:r>
              <a:rPr lang="en-US" sz="4800" dirty="0" err="1">
                <a:solidFill>
                  <a:srgbClr val="0000FF"/>
                </a:solidFill>
                <a:latin typeface="Times New Roman" panose="02020603050405020304" pitchFamily="18" charset="0"/>
                <a:cs typeface="Times New Roman" panose="02020603050405020304" pitchFamily="18" charset="0"/>
              </a:rPr>
              <a:t>bài</a:t>
            </a:r>
            <a:r>
              <a:rPr lang="en-US" sz="4800" dirty="0">
                <a:solidFill>
                  <a:srgbClr val="0000FF"/>
                </a:solidFill>
                <a:latin typeface="Times New Roman" panose="02020603050405020304" pitchFamily="18" charset="0"/>
                <a:cs typeface="Times New Roman" panose="02020603050405020304" pitchFamily="18" charset="0"/>
              </a:rPr>
              <a:t> </a:t>
            </a:r>
            <a:r>
              <a:rPr lang="en-US" sz="4800" dirty="0" err="1">
                <a:solidFill>
                  <a:srgbClr val="0000FF"/>
                </a:solidFill>
                <a:latin typeface="Times New Roman" panose="02020603050405020304" pitchFamily="18" charset="0"/>
                <a:cs typeface="Times New Roman" panose="02020603050405020304" pitchFamily="18" charset="0"/>
              </a:rPr>
              <a:t>cũ</a:t>
            </a:r>
            <a:r>
              <a:rPr lang="en-US" sz="4800" dirty="0">
                <a:solidFill>
                  <a:srgbClr val="0000FF"/>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3439329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928E90C-B126-4A87-BF14-34C4964DC58B}"/>
              </a:ext>
            </a:extLst>
          </p:cNvPr>
          <p:cNvSpPr/>
          <p:nvPr/>
        </p:nvSpPr>
        <p:spPr>
          <a:xfrm>
            <a:off x="800101" y="1409701"/>
            <a:ext cx="7658099" cy="5048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4" name="Table 4">
            <a:extLst>
              <a:ext uri="{FF2B5EF4-FFF2-40B4-BE49-F238E27FC236}">
                <a16:creationId xmlns:a16="http://schemas.microsoft.com/office/drawing/2014/main" id="{547BE2D5-5BBF-41E4-B734-4DF68418FB94}"/>
              </a:ext>
            </a:extLst>
          </p:cNvPr>
          <p:cNvGraphicFramePr>
            <a:graphicFrameLocks noGrp="1"/>
          </p:cNvGraphicFramePr>
          <p:nvPr>
            <p:ph idx="1"/>
            <p:extLst>
              <p:ext uri="{D42A27DB-BD31-4B8C-83A1-F6EECF244321}">
                <p14:modId xmlns:p14="http://schemas.microsoft.com/office/powerpoint/2010/main" val="4168533672"/>
              </p:ext>
            </p:extLst>
          </p:nvPr>
        </p:nvGraphicFramePr>
        <p:xfrm>
          <a:off x="5100638" y="381000"/>
          <a:ext cx="4043362" cy="5000628"/>
        </p:xfrm>
        <a:graphic>
          <a:graphicData uri="http://schemas.openxmlformats.org/drawingml/2006/table">
            <a:tbl>
              <a:tblPr firstRow="1" bandRow="1">
                <a:tableStyleId>{5C22544A-7EE6-4342-B048-85BDC9FD1C3A}</a:tableStyleId>
              </a:tblPr>
              <a:tblGrid>
                <a:gridCol w="1537145">
                  <a:extLst>
                    <a:ext uri="{9D8B030D-6E8A-4147-A177-3AD203B41FA5}">
                      <a16:colId xmlns:a16="http://schemas.microsoft.com/office/drawing/2014/main" val="1846568030"/>
                    </a:ext>
                  </a:extLst>
                </a:gridCol>
                <a:gridCol w="2506217">
                  <a:extLst>
                    <a:ext uri="{9D8B030D-6E8A-4147-A177-3AD203B41FA5}">
                      <a16:colId xmlns:a16="http://schemas.microsoft.com/office/drawing/2014/main" val="1794195668"/>
                    </a:ext>
                  </a:extLst>
                </a:gridCol>
              </a:tblGrid>
              <a:tr h="370840">
                <a:tc>
                  <a:txBody>
                    <a:bodyPr/>
                    <a:lstStyle/>
                    <a:p>
                      <a:pPr algn="ctr">
                        <a:lnSpc>
                          <a:spcPct val="200000"/>
                        </a:lnSpc>
                      </a:pPr>
                      <a:r>
                        <a:rPr lang="en-US" sz="2400" dirty="0" err="1">
                          <a:solidFill>
                            <a:schemeClr val="bg1"/>
                          </a:solidFill>
                          <a:latin typeface="Times New Roman" pitchFamily="18" charset="0"/>
                          <a:ea typeface="Aachen" panose="02020500000000000000" pitchFamily="18" charset="0"/>
                          <a:cs typeface="Times New Roman" pitchFamily="18" charset="0"/>
                        </a:rPr>
                        <a:t>Thiết</a:t>
                      </a:r>
                      <a:r>
                        <a:rPr lang="en-US" sz="2400" dirty="0">
                          <a:solidFill>
                            <a:schemeClr val="bg1"/>
                          </a:solidFill>
                          <a:latin typeface="Times New Roman" pitchFamily="18" charset="0"/>
                          <a:ea typeface="Aachen" panose="02020500000000000000" pitchFamily="18" charset="0"/>
                          <a:cs typeface="Times New Roman" pitchFamily="18" charset="0"/>
                        </a:rPr>
                        <a:t> </a:t>
                      </a:r>
                      <a:r>
                        <a:rPr lang="en-US" sz="2400" dirty="0" err="1">
                          <a:solidFill>
                            <a:schemeClr val="bg1"/>
                          </a:solidFill>
                          <a:latin typeface="Times New Roman" pitchFamily="18" charset="0"/>
                          <a:ea typeface="Aachen" panose="02020500000000000000" pitchFamily="18" charset="0"/>
                          <a:cs typeface="Times New Roman" pitchFamily="18" charset="0"/>
                        </a:rPr>
                        <a:t>bị</a:t>
                      </a:r>
                      <a:r>
                        <a:rPr lang="en-US" sz="2400" dirty="0">
                          <a:solidFill>
                            <a:schemeClr val="bg1"/>
                          </a:solidFill>
                          <a:latin typeface="Times New Roman" pitchFamily="18" charset="0"/>
                          <a:ea typeface="Aachen" panose="02020500000000000000" pitchFamily="18" charset="0"/>
                          <a:cs typeface="Times New Roman" pitchFamily="18" charset="0"/>
                        </a:rPr>
                        <a:t> </a:t>
                      </a:r>
                      <a:r>
                        <a:rPr lang="en-US" sz="2400" dirty="0" err="1">
                          <a:solidFill>
                            <a:schemeClr val="bg1"/>
                          </a:solidFill>
                          <a:latin typeface="Times New Roman" pitchFamily="18" charset="0"/>
                          <a:ea typeface="Aachen" panose="02020500000000000000" pitchFamily="18" charset="0"/>
                          <a:cs typeface="Times New Roman" pitchFamily="18" charset="0"/>
                        </a:rPr>
                        <a:t>điện</a:t>
                      </a:r>
                      <a:endParaRPr lang="en-US" sz="2400" dirty="0">
                        <a:solidFill>
                          <a:schemeClr val="bg1"/>
                        </a:solidFill>
                        <a:latin typeface="Times New Roman" pitchFamily="18" charset="0"/>
                        <a:ea typeface="Aachen" panose="02020500000000000000" pitchFamily="18" charset="0"/>
                        <a:cs typeface="Times New Roman" pitchFamily="18" charset="0"/>
                      </a:endParaRPr>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a:lnSpc>
                          <a:spcPct val="200000"/>
                        </a:lnSpc>
                      </a:pPr>
                      <a:r>
                        <a:rPr lang="en-US" sz="2400" dirty="0" err="1">
                          <a:solidFill>
                            <a:schemeClr val="bg1"/>
                          </a:solidFill>
                          <a:latin typeface="Times New Roman" pitchFamily="18" charset="0"/>
                          <a:ea typeface="Aachen" panose="02020500000000000000" pitchFamily="18" charset="0"/>
                          <a:cs typeface="Times New Roman" pitchFamily="18" charset="0"/>
                        </a:rPr>
                        <a:t>Năng</a:t>
                      </a:r>
                      <a:r>
                        <a:rPr lang="en-US" sz="2400" dirty="0">
                          <a:solidFill>
                            <a:schemeClr val="bg1"/>
                          </a:solidFill>
                          <a:latin typeface="Times New Roman" pitchFamily="18" charset="0"/>
                          <a:ea typeface="Aachen" panose="02020500000000000000" pitchFamily="18" charset="0"/>
                          <a:cs typeface="Times New Roman" pitchFamily="18" charset="0"/>
                        </a:rPr>
                        <a:t> </a:t>
                      </a:r>
                      <a:r>
                        <a:rPr lang="en-US" sz="2400" dirty="0" err="1">
                          <a:solidFill>
                            <a:schemeClr val="bg1"/>
                          </a:solidFill>
                          <a:latin typeface="Times New Roman" pitchFamily="18" charset="0"/>
                          <a:ea typeface="Aachen" panose="02020500000000000000" pitchFamily="18" charset="0"/>
                          <a:cs typeface="Times New Roman" pitchFamily="18" charset="0"/>
                        </a:rPr>
                        <a:t>lượng</a:t>
                      </a:r>
                      <a:r>
                        <a:rPr lang="en-US" sz="2400" dirty="0">
                          <a:solidFill>
                            <a:schemeClr val="bg1"/>
                          </a:solidFill>
                          <a:latin typeface="Times New Roman" pitchFamily="18" charset="0"/>
                          <a:ea typeface="Aachen" panose="02020500000000000000" pitchFamily="18" charset="0"/>
                          <a:cs typeface="Times New Roman" pitchFamily="18" charset="0"/>
                        </a:rPr>
                        <a:t> </a:t>
                      </a:r>
                      <a:r>
                        <a:rPr lang="en-US" sz="2400" dirty="0" err="1">
                          <a:solidFill>
                            <a:schemeClr val="bg1"/>
                          </a:solidFill>
                          <a:latin typeface="Times New Roman" pitchFamily="18" charset="0"/>
                          <a:ea typeface="Aachen" panose="02020500000000000000" pitchFamily="18" charset="0"/>
                          <a:cs typeface="Times New Roman" pitchFamily="18" charset="0"/>
                        </a:rPr>
                        <a:t>sử</a:t>
                      </a:r>
                      <a:r>
                        <a:rPr lang="en-US" sz="2400" dirty="0">
                          <a:solidFill>
                            <a:schemeClr val="bg1"/>
                          </a:solidFill>
                          <a:latin typeface="Times New Roman" pitchFamily="18" charset="0"/>
                          <a:ea typeface="Aachen" panose="02020500000000000000" pitchFamily="18" charset="0"/>
                          <a:cs typeface="Times New Roman" pitchFamily="18" charset="0"/>
                        </a:rPr>
                        <a:t> </a:t>
                      </a:r>
                      <a:r>
                        <a:rPr lang="en-US" sz="2400" dirty="0" err="1">
                          <a:solidFill>
                            <a:schemeClr val="bg1"/>
                          </a:solidFill>
                          <a:latin typeface="Times New Roman" pitchFamily="18" charset="0"/>
                          <a:ea typeface="Aachen" panose="02020500000000000000" pitchFamily="18" charset="0"/>
                          <a:cs typeface="Times New Roman" pitchFamily="18" charset="0"/>
                        </a:rPr>
                        <a:t>dụng</a:t>
                      </a:r>
                      <a:endParaRPr lang="en-US" sz="2400" dirty="0">
                        <a:solidFill>
                          <a:schemeClr val="bg1"/>
                        </a:solidFill>
                        <a:latin typeface="Times New Roman" pitchFamily="18" charset="0"/>
                        <a:ea typeface="Aachen" panose="02020500000000000000" pitchFamily="18" charset="0"/>
                        <a:cs typeface="Times New Roman" pitchFamily="18" charset="0"/>
                      </a:endParaRPr>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extLst>
                  <a:ext uri="{0D108BD9-81ED-4DB2-BD59-A6C34878D82A}">
                    <a16:rowId xmlns:a16="http://schemas.microsoft.com/office/drawing/2014/main" val="989821383"/>
                  </a:ext>
                </a:extLst>
              </a:tr>
              <a:tr h="370840">
                <a:tc>
                  <a:txBody>
                    <a:bodyPr/>
                    <a:lstStyle/>
                    <a:p>
                      <a:pPr algn="l">
                        <a:lnSpc>
                          <a:spcPct val="200000"/>
                        </a:lnSpc>
                      </a:pPr>
                      <a:r>
                        <a:rPr lang="en-US" sz="2400" dirty="0" err="1">
                          <a:latin typeface="Times New Roman" pitchFamily="18" charset="0"/>
                          <a:cs typeface="Times New Roman" pitchFamily="18" charset="0"/>
                        </a:rPr>
                        <a:t>Ấm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điện</a:t>
                      </a:r>
                      <a:endParaRPr lang="en-US" sz="2400" dirty="0">
                        <a:latin typeface="Times New Roman" pitchFamily="18" charset="0"/>
                        <a:cs typeface="Times New Roman" pitchFamily="18" charset="0"/>
                      </a:endParaRPr>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200000"/>
                        </a:lnSpc>
                      </a:pPr>
                      <a:r>
                        <a:rPr lang="en-US" sz="2400" dirty="0" err="1">
                          <a:latin typeface="Times New Roman" pitchFamily="18" charset="0"/>
                          <a:cs typeface="Times New Roman" pitchFamily="18" charset="0"/>
                        </a:rPr>
                        <a:t>Nhiệt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năng</a:t>
                      </a:r>
                      <a:endParaRPr lang="en-US" sz="2400" dirty="0">
                        <a:latin typeface="Times New Roman" pitchFamily="18" charset="0"/>
                        <a:cs typeface="Times New Roman" pitchFamily="18" charset="0"/>
                      </a:endParaRPr>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855966614"/>
                  </a:ext>
                </a:extLst>
              </a:tr>
              <a:tr h="370840">
                <a:tc>
                  <a:txBody>
                    <a:bodyPr/>
                    <a:lstStyle/>
                    <a:p>
                      <a:pPr algn="l">
                        <a:lnSpc>
                          <a:spcPct val="200000"/>
                        </a:lnSpc>
                      </a:pPr>
                      <a:r>
                        <a:rPr lang="en-US" sz="2400" dirty="0" err="1">
                          <a:latin typeface="Times New Roman" pitchFamily="18" charset="0"/>
                          <a:cs typeface="Times New Roman" pitchFamily="18" charset="0"/>
                        </a:rPr>
                        <a:t>Máy</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giặt</a:t>
                      </a:r>
                      <a:endParaRPr lang="en-US" sz="2400" dirty="0">
                        <a:latin typeface="Times New Roman" pitchFamily="18" charset="0"/>
                        <a:cs typeface="Times New Roman" pitchFamily="18" charset="0"/>
                      </a:endParaRPr>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200000"/>
                        </a:lnSpc>
                      </a:pPr>
                      <a:r>
                        <a:rPr lang="en-US" sz="2400" dirty="0" err="1">
                          <a:latin typeface="Times New Roman" pitchFamily="18" charset="0"/>
                          <a:cs typeface="Times New Roman" pitchFamily="18" charset="0"/>
                        </a:rPr>
                        <a:t>Động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năng</a:t>
                      </a:r>
                      <a:endParaRPr lang="en-US" sz="2400" dirty="0">
                        <a:latin typeface="Times New Roman" pitchFamily="18" charset="0"/>
                        <a:cs typeface="Times New Roman" pitchFamily="18" charset="0"/>
                      </a:endParaRPr>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43150642"/>
                  </a:ext>
                </a:extLst>
              </a:tr>
              <a:tr h="370840">
                <a:tc>
                  <a:txBody>
                    <a:bodyPr/>
                    <a:lstStyle/>
                    <a:p>
                      <a:pPr algn="l">
                        <a:lnSpc>
                          <a:spcPct val="200000"/>
                        </a:lnSpc>
                      </a:pPr>
                      <a:r>
                        <a:rPr lang="en-US" sz="2400" dirty="0" err="1">
                          <a:latin typeface="Times New Roman" pitchFamily="18" charset="0"/>
                          <a:cs typeface="Times New Roman" pitchFamily="18" charset="0"/>
                        </a:rPr>
                        <a:t>Đàicassette</a:t>
                      </a:r>
                      <a:endParaRPr lang="en-US" sz="2400" dirty="0">
                        <a:latin typeface="Times New Roman" pitchFamily="18" charset="0"/>
                        <a:cs typeface="Times New Roman" pitchFamily="18" charset="0"/>
                      </a:endParaRPr>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200000"/>
                        </a:lnSpc>
                      </a:pPr>
                      <a:r>
                        <a:rPr lang="en-US" sz="2400" dirty="0" err="1">
                          <a:latin typeface="Times New Roman" pitchFamily="18" charset="0"/>
                          <a:cs typeface="Times New Roman" pitchFamily="18" charset="0"/>
                        </a:rPr>
                        <a:t>Năng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lượng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âm</a:t>
                      </a:r>
                      <a:endParaRPr lang="en-US" sz="2400" dirty="0">
                        <a:latin typeface="Times New Roman" pitchFamily="18" charset="0"/>
                        <a:cs typeface="Times New Roman" pitchFamily="18" charset="0"/>
                      </a:endParaRPr>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41570609"/>
                  </a:ext>
                </a:extLst>
              </a:tr>
              <a:tr h="370840">
                <a:tc>
                  <a:txBody>
                    <a:bodyPr/>
                    <a:lstStyle/>
                    <a:p>
                      <a:pPr algn="l">
                        <a:lnSpc>
                          <a:spcPct val="200000"/>
                        </a:lnSpc>
                      </a:pPr>
                      <a:r>
                        <a:rPr lang="en-US" sz="2400" dirty="0" err="1">
                          <a:latin typeface="Times New Roman" pitchFamily="18" charset="0"/>
                          <a:cs typeface="Times New Roman" pitchFamily="18" charset="0"/>
                        </a:rPr>
                        <a:t>Bàn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Là</a:t>
                      </a:r>
                      <a:endParaRPr lang="en-US" sz="2400" dirty="0">
                        <a:latin typeface="Times New Roman" pitchFamily="18" charset="0"/>
                        <a:cs typeface="Times New Roman" pitchFamily="18" charset="0"/>
                      </a:endParaRPr>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200000"/>
                        </a:lnSpc>
                      </a:pPr>
                      <a:r>
                        <a:rPr lang="en-US" sz="2400" dirty="0" err="1">
                          <a:latin typeface="Times New Roman" pitchFamily="18" charset="0"/>
                          <a:cs typeface="Times New Roman" pitchFamily="18" charset="0"/>
                        </a:rPr>
                        <a:t>Nhiệt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năng</a:t>
                      </a:r>
                      <a:endParaRPr lang="en-US" sz="2400" dirty="0">
                        <a:latin typeface="Times New Roman" pitchFamily="18" charset="0"/>
                        <a:cs typeface="Times New Roman" pitchFamily="18" charset="0"/>
                      </a:endParaRPr>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711108440"/>
                  </a:ext>
                </a:extLst>
              </a:tr>
              <a:tr h="370840">
                <a:tc>
                  <a:txBody>
                    <a:bodyPr/>
                    <a:lstStyle/>
                    <a:p>
                      <a:pPr algn="l">
                        <a:lnSpc>
                          <a:spcPct val="200000"/>
                        </a:lnSpc>
                      </a:pPr>
                      <a:r>
                        <a:rPr lang="en-US" sz="2400" dirty="0" err="1">
                          <a:latin typeface="Times New Roman" pitchFamily="18" charset="0"/>
                          <a:cs typeface="Times New Roman" pitchFamily="18" charset="0"/>
                        </a:rPr>
                        <a:t>Lò</a:t>
                      </a:r>
                      <a:r>
                        <a:rPr lang="en-US" sz="2400" dirty="0">
                          <a:latin typeface="Times New Roman" pitchFamily="18" charset="0"/>
                          <a:cs typeface="Times New Roman" pitchFamily="18" charset="0"/>
                        </a:rPr>
                        <a:t> vi </a:t>
                      </a:r>
                      <a:r>
                        <a:rPr lang="en-US" sz="2400" dirty="0" err="1">
                          <a:latin typeface="Times New Roman" pitchFamily="18" charset="0"/>
                          <a:cs typeface="Times New Roman" pitchFamily="18" charset="0"/>
                        </a:rPr>
                        <a:t>sóng</a:t>
                      </a:r>
                      <a:endParaRPr lang="en-US" sz="2400" dirty="0">
                        <a:latin typeface="Times New Roman" pitchFamily="18" charset="0"/>
                        <a:cs typeface="Times New Roman" pitchFamily="18" charset="0"/>
                      </a:endParaRPr>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200000"/>
                        </a:lnSpc>
                      </a:pPr>
                      <a:r>
                        <a:rPr lang="en-US" sz="2400" dirty="0" err="1">
                          <a:latin typeface="Times New Roman" pitchFamily="18" charset="0"/>
                          <a:cs typeface="Times New Roman" pitchFamily="18" charset="0"/>
                        </a:rPr>
                        <a:t>Nhiệt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năng</a:t>
                      </a:r>
                      <a:endParaRPr lang="en-US" sz="2400" dirty="0">
                        <a:latin typeface="Times New Roman" pitchFamily="18" charset="0"/>
                        <a:cs typeface="Times New Roman" pitchFamily="18" charset="0"/>
                      </a:endParaRPr>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643006747"/>
                  </a:ext>
                </a:extLst>
              </a:tr>
            </a:tbl>
          </a:graphicData>
        </a:graphic>
      </p:graphicFrame>
      <p:pic>
        <p:nvPicPr>
          <p:cNvPr id="5" name="Picture 4">
            <a:extLst>
              <a:ext uri="{FF2B5EF4-FFF2-40B4-BE49-F238E27FC236}">
                <a16:creationId xmlns:a16="http://schemas.microsoft.com/office/drawing/2014/main" id="{9C3DFD22-3DB1-4350-BAA1-60C8504E3938}"/>
              </a:ext>
            </a:extLst>
          </p:cNvPr>
          <p:cNvPicPr>
            <a:picLocks noChangeAspect="1"/>
          </p:cNvPicPr>
          <p:nvPr/>
        </p:nvPicPr>
        <p:blipFill>
          <a:blip r:embed="rId2"/>
          <a:stretch>
            <a:fillRect/>
          </a:stretch>
        </p:blipFill>
        <p:spPr>
          <a:xfrm>
            <a:off x="1" y="0"/>
            <a:ext cx="5006774" cy="6858000"/>
          </a:xfrm>
          <a:prstGeom prst="rect">
            <a:avLst/>
          </a:prstGeom>
        </p:spPr>
      </p:pic>
      <p:sp>
        <p:nvSpPr>
          <p:cNvPr id="2" name="TextBox 1">
            <a:extLst>
              <a:ext uri="{FF2B5EF4-FFF2-40B4-BE49-F238E27FC236}">
                <a16:creationId xmlns:a16="http://schemas.microsoft.com/office/drawing/2014/main" id="{959F5901-F03A-8B4C-A482-1B15A813B8BE}"/>
              </a:ext>
            </a:extLst>
          </p:cNvPr>
          <p:cNvSpPr txBox="1"/>
          <p:nvPr/>
        </p:nvSpPr>
        <p:spPr>
          <a:xfrm>
            <a:off x="7467600" y="1394461"/>
            <a:ext cx="1981200" cy="461665"/>
          </a:xfrm>
          <a:prstGeom prst="rect">
            <a:avLst/>
          </a:prstGeom>
          <a:noFill/>
        </p:spPr>
        <p:txBody>
          <a:bodyPr wrap="square" rtlCol="0">
            <a:spAutoFit/>
          </a:bodyPr>
          <a:lstStyle/>
          <a:p>
            <a:r>
              <a:rPr lang="en-US" sz="2400" b="1" dirty="0">
                <a:solidFill>
                  <a:srgbClr val="FFFF00"/>
                </a:solidFill>
                <a:latin typeface="Times New Roman" pitchFamily="18" charset="0"/>
                <a:cs typeface="Times New Roman" pitchFamily="18" charset="0"/>
              </a:rPr>
              <a:t>(</a:t>
            </a:r>
            <a:r>
              <a:rPr lang="en-US" sz="2400" b="1" dirty="0" err="1">
                <a:solidFill>
                  <a:srgbClr val="FFFF00"/>
                </a:solidFill>
                <a:latin typeface="Times New Roman" pitchFamily="18" charset="0"/>
                <a:cs typeface="Times New Roman" pitchFamily="18" charset="0"/>
              </a:rPr>
              <a:t>có</a:t>
            </a:r>
            <a:r>
              <a:rPr lang="en-US" sz="2400" b="1" dirty="0">
                <a:solidFill>
                  <a:srgbClr val="FFFF00"/>
                </a:solidFill>
                <a:latin typeface="Times New Roman" pitchFamily="18" charset="0"/>
                <a:cs typeface="Times New Roman" pitchFamily="18" charset="0"/>
              </a:rPr>
              <a:t> </a:t>
            </a:r>
            <a:r>
              <a:rPr lang="en-US" sz="2400" b="1" dirty="0" err="1">
                <a:solidFill>
                  <a:srgbClr val="FFFF00"/>
                </a:solidFill>
                <a:latin typeface="Times New Roman" pitchFamily="18" charset="0"/>
                <a:cs typeface="Times New Roman" pitchFamily="18" charset="0"/>
              </a:rPr>
              <a:t>ích</a:t>
            </a:r>
            <a:r>
              <a:rPr lang="en-US" sz="2400" b="1" dirty="0">
                <a:solidFill>
                  <a:srgbClr val="FFFF00"/>
                </a:solidFill>
                <a:latin typeface="Times New Roman" pitchFamily="18" charset="0"/>
                <a:cs typeface="Times New Roman" pitchFamily="18" charset="0"/>
              </a:rPr>
              <a:t>)</a:t>
            </a:r>
          </a:p>
        </p:txBody>
      </p:sp>
    </p:spTree>
    <p:extLst>
      <p:ext uri="{BB962C8B-B14F-4D97-AF65-F5344CB8AC3E}">
        <p14:creationId xmlns:p14="http://schemas.microsoft.com/office/powerpoint/2010/main" val="860425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6"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Horizontal)">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1" presetClass="entr" presetSubtype="1"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wheel(1)">
                                      <p:cBhvr>
                                        <p:cTn id="18"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928E90C-B126-4A87-BF14-34C4964DC58B}"/>
              </a:ext>
            </a:extLst>
          </p:cNvPr>
          <p:cNvSpPr/>
          <p:nvPr/>
        </p:nvSpPr>
        <p:spPr>
          <a:xfrm>
            <a:off x="800101" y="1409701"/>
            <a:ext cx="7658099" cy="5048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4" name="Table 4">
            <a:extLst>
              <a:ext uri="{FF2B5EF4-FFF2-40B4-BE49-F238E27FC236}">
                <a16:creationId xmlns:a16="http://schemas.microsoft.com/office/drawing/2014/main" id="{547BE2D5-5BBF-41E4-B734-4DF68418FB94}"/>
              </a:ext>
            </a:extLst>
          </p:cNvPr>
          <p:cNvGraphicFramePr>
            <a:graphicFrameLocks noGrp="1"/>
          </p:cNvGraphicFramePr>
          <p:nvPr>
            <p:ph idx="1"/>
            <p:extLst>
              <p:ext uri="{D42A27DB-BD31-4B8C-83A1-F6EECF244321}">
                <p14:modId xmlns:p14="http://schemas.microsoft.com/office/powerpoint/2010/main" val="863209495"/>
              </p:ext>
            </p:extLst>
          </p:nvPr>
        </p:nvGraphicFramePr>
        <p:xfrm>
          <a:off x="0" y="0"/>
          <a:ext cx="8991600" cy="5715001"/>
        </p:xfrm>
        <a:graphic>
          <a:graphicData uri="http://schemas.openxmlformats.org/drawingml/2006/table">
            <a:tbl>
              <a:tblPr firstRow="1" bandRow="1">
                <a:tableStyleId>{5C22544A-7EE6-4342-B048-85BDC9FD1C3A}</a:tableStyleId>
              </a:tblPr>
              <a:tblGrid>
                <a:gridCol w="2044838">
                  <a:extLst>
                    <a:ext uri="{9D8B030D-6E8A-4147-A177-3AD203B41FA5}">
                      <a16:colId xmlns:a16="http://schemas.microsoft.com/office/drawing/2014/main" val="1846568030"/>
                    </a:ext>
                  </a:extLst>
                </a:gridCol>
                <a:gridCol w="2903671">
                  <a:extLst>
                    <a:ext uri="{9D8B030D-6E8A-4147-A177-3AD203B41FA5}">
                      <a16:colId xmlns:a16="http://schemas.microsoft.com/office/drawing/2014/main" val="1794195668"/>
                    </a:ext>
                  </a:extLst>
                </a:gridCol>
                <a:gridCol w="4043091">
                  <a:extLst>
                    <a:ext uri="{9D8B030D-6E8A-4147-A177-3AD203B41FA5}">
                      <a16:colId xmlns:a16="http://schemas.microsoft.com/office/drawing/2014/main" val="2632362118"/>
                    </a:ext>
                  </a:extLst>
                </a:gridCol>
              </a:tblGrid>
              <a:tr h="1075901">
                <a:tc>
                  <a:txBody>
                    <a:bodyPr/>
                    <a:lstStyle/>
                    <a:p>
                      <a:pPr algn="ctr">
                        <a:lnSpc>
                          <a:spcPct val="100000"/>
                        </a:lnSpc>
                      </a:pPr>
                      <a:r>
                        <a:rPr lang="en-US" sz="2800" dirty="0" err="1">
                          <a:solidFill>
                            <a:schemeClr val="tx1"/>
                          </a:solidFill>
                          <a:latin typeface="Times New Roman" pitchFamily="18" charset="0"/>
                          <a:ea typeface="Aachen" panose="02020500000000000000" pitchFamily="18" charset="0"/>
                          <a:cs typeface="Times New Roman" pitchFamily="18" charset="0"/>
                        </a:rPr>
                        <a:t>Thiết</a:t>
                      </a:r>
                      <a:r>
                        <a:rPr lang="en-US" sz="2800" dirty="0">
                          <a:solidFill>
                            <a:schemeClr val="tx1"/>
                          </a:solidFill>
                          <a:latin typeface="Times New Roman" pitchFamily="18" charset="0"/>
                          <a:ea typeface="Aachen" panose="02020500000000000000" pitchFamily="18" charset="0"/>
                          <a:cs typeface="Times New Roman" pitchFamily="18" charset="0"/>
                        </a:rPr>
                        <a:t> </a:t>
                      </a:r>
                      <a:r>
                        <a:rPr lang="en-US" sz="2800" dirty="0" err="1">
                          <a:solidFill>
                            <a:schemeClr val="tx1"/>
                          </a:solidFill>
                          <a:latin typeface="Times New Roman" pitchFamily="18" charset="0"/>
                          <a:ea typeface="Aachen" panose="02020500000000000000" pitchFamily="18" charset="0"/>
                          <a:cs typeface="Times New Roman" pitchFamily="18" charset="0"/>
                        </a:rPr>
                        <a:t>bị</a:t>
                      </a:r>
                      <a:r>
                        <a:rPr lang="en-US" sz="2800" dirty="0">
                          <a:solidFill>
                            <a:schemeClr val="tx1"/>
                          </a:solidFill>
                          <a:latin typeface="Times New Roman" pitchFamily="18" charset="0"/>
                          <a:ea typeface="Aachen" panose="02020500000000000000" pitchFamily="18" charset="0"/>
                          <a:cs typeface="Times New Roman" pitchFamily="18" charset="0"/>
                        </a:rPr>
                        <a:t> </a:t>
                      </a:r>
                      <a:r>
                        <a:rPr lang="en-US" sz="2800" dirty="0" err="1">
                          <a:solidFill>
                            <a:schemeClr val="tx1"/>
                          </a:solidFill>
                          <a:latin typeface="Times New Roman" pitchFamily="18" charset="0"/>
                          <a:ea typeface="Aachen" panose="02020500000000000000" pitchFamily="18" charset="0"/>
                          <a:cs typeface="Times New Roman" pitchFamily="18" charset="0"/>
                        </a:rPr>
                        <a:t>điện</a:t>
                      </a:r>
                      <a:endParaRPr lang="en-US" sz="2800" dirty="0">
                        <a:solidFill>
                          <a:schemeClr val="tx1"/>
                        </a:solidFill>
                        <a:latin typeface="Times New Roman" pitchFamily="18" charset="0"/>
                        <a:ea typeface="Aachen" panose="02020500000000000000" pitchFamily="18" charset="0"/>
                        <a:cs typeface="Times New Roman" pitchFamily="18" charset="0"/>
                      </a:endParaRPr>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a:lnSpc>
                          <a:spcPct val="100000"/>
                        </a:lnSpc>
                      </a:pPr>
                      <a:r>
                        <a:rPr lang="en-US" sz="2800" dirty="0" err="1">
                          <a:solidFill>
                            <a:schemeClr val="tx1"/>
                          </a:solidFill>
                          <a:latin typeface="Times New Roman" pitchFamily="18" charset="0"/>
                          <a:ea typeface="Aachen" panose="02020500000000000000" pitchFamily="18" charset="0"/>
                          <a:cs typeface="Times New Roman" pitchFamily="18" charset="0"/>
                        </a:rPr>
                        <a:t>Năng</a:t>
                      </a:r>
                      <a:r>
                        <a:rPr lang="en-US" sz="2800" dirty="0">
                          <a:solidFill>
                            <a:schemeClr val="tx1"/>
                          </a:solidFill>
                          <a:latin typeface="Times New Roman" pitchFamily="18" charset="0"/>
                          <a:ea typeface="Aachen" panose="02020500000000000000" pitchFamily="18" charset="0"/>
                          <a:cs typeface="Times New Roman" pitchFamily="18" charset="0"/>
                        </a:rPr>
                        <a:t> </a:t>
                      </a:r>
                      <a:r>
                        <a:rPr lang="en-US" sz="2800" dirty="0" err="1">
                          <a:solidFill>
                            <a:schemeClr val="tx1"/>
                          </a:solidFill>
                          <a:latin typeface="Times New Roman" pitchFamily="18" charset="0"/>
                          <a:ea typeface="Aachen" panose="02020500000000000000" pitchFamily="18" charset="0"/>
                          <a:cs typeface="Times New Roman" pitchFamily="18" charset="0"/>
                        </a:rPr>
                        <a:t>lượng</a:t>
                      </a:r>
                      <a:r>
                        <a:rPr lang="en-US" sz="2800" dirty="0">
                          <a:solidFill>
                            <a:schemeClr val="tx1"/>
                          </a:solidFill>
                          <a:latin typeface="Times New Roman" pitchFamily="18" charset="0"/>
                          <a:ea typeface="Aachen" panose="02020500000000000000" pitchFamily="18" charset="0"/>
                          <a:cs typeface="Times New Roman" pitchFamily="18" charset="0"/>
                        </a:rPr>
                        <a:t> </a:t>
                      </a:r>
                      <a:r>
                        <a:rPr lang="en-US" sz="2800" dirty="0" err="1">
                          <a:solidFill>
                            <a:schemeClr val="tx1"/>
                          </a:solidFill>
                          <a:latin typeface="Times New Roman" pitchFamily="18" charset="0"/>
                          <a:ea typeface="Aachen" panose="02020500000000000000" pitchFamily="18" charset="0"/>
                          <a:cs typeface="Times New Roman" pitchFamily="18" charset="0"/>
                        </a:rPr>
                        <a:t>sử</a:t>
                      </a:r>
                      <a:r>
                        <a:rPr lang="en-US" sz="2800" dirty="0">
                          <a:solidFill>
                            <a:schemeClr val="tx1"/>
                          </a:solidFill>
                          <a:latin typeface="Times New Roman" pitchFamily="18" charset="0"/>
                          <a:ea typeface="Aachen" panose="02020500000000000000" pitchFamily="18" charset="0"/>
                          <a:cs typeface="Times New Roman" pitchFamily="18" charset="0"/>
                        </a:rPr>
                        <a:t> </a:t>
                      </a:r>
                      <a:r>
                        <a:rPr lang="en-US" sz="2800" dirty="0" err="1">
                          <a:solidFill>
                            <a:schemeClr val="tx1"/>
                          </a:solidFill>
                          <a:latin typeface="Times New Roman" pitchFamily="18" charset="0"/>
                          <a:ea typeface="Aachen" panose="02020500000000000000" pitchFamily="18" charset="0"/>
                          <a:cs typeface="Times New Roman" pitchFamily="18" charset="0"/>
                        </a:rPr>
                        <a:t>dụng</a:t>
                      </a:r>
                      <a:endParaRPr lang="en-US" sz="2800" dirty="0">
                        <a:solidFill>
                          <a:schemeClr val="tx1"/>
                        </a:solidFill>
                        <a:latin typeface="Times New Roman" pitchFamily="18" charset="0"/>
                        <a:ea typeface="Aachen" panose="02020500000000000000" pitchFamily="18" charset="0"/>
                        <a:cs typeface="Times New Roman" pitchFamily="18" charset="0"/>
                      </a:endParaRPr>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endParaRPr lang="en-US" sz="2800" dirty="0">
                        <a:solidFill>
                          <a:schemeClr val="tx1"/>
                        </a:solidFill>
                        <a:latin typeface="Times New Roman" pitchFamily="18" charset="0"/>
                        <a:ea typeface="Aachen" panose="02020500000000000000" pitchFamily="18" charset="0"/>
                        <a:cs typeface="Times New Roman" pitchFamily="18" charset="0"/>
                      </a:endParaRPr>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extLst>
                  <a:ext uri="{0D108BD9-81ED-4DB2-BD59-A6C34878D82A}">
                    <a16:rowId xmlns:a16="http://schemas.microsoft.com/office/drawing/2014/main" val="989821383"/>
                  </a:ext>
                </a:extLst>
              </a:tr>
              <a:tr h="927820">
                <a:tc>
                  <a:txBody>
                    <a:bodyPr/>
                    <a:lstStyle/>
                    <a:p>
                      <a:pPr algn="l">
                        <a:lnSpc>
                          <a:spcPct val="200000"/>
                        </a:lnSpc>
                      </a:pPr>
                      <a:r>
                        <a:rPr lang="en-US" sz="2800" dirty="0" err="1">
                          <a:latin typeface="Times New Roman" pitchFamily="18" charset="0"/>
                          <a:cs typeface="Times New Roman" pitchFamily="18" charset="0"/>
                        </a:rPr>
                        <a:t>Ấm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điện</a:t>
                      </a:r>
                      <a:endParaRPr lang="en-US" sz="2800" dirty="0">
                        <a:latin typeface="Times New Roman" pitchFamily="18" charset="0"/>
                        <a:cs typeface="Times New Roman" pitchFamily="18" charset="0"/>
                      </a:endParaRPr>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200000"/>
                        </a:lnSpc>
                      </a:pPr>
                      <a:r>
                        <a:rPr lang="en-US" sz="2800" dirty="0" err="1">
                          <a:latin typeface="Times New Roman" pitchFamily="18" charset="0"/>
                          <a:cs typeface="Times New Roman" pitchFamily="18" charset="0"/>
                        </a:rPr>
                        <a:t>Nhiệt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năng</a:t>
                      </a:r>
                      <a:endParaRPr lang="en-US" sz="2800" dirty="0">
                        <a:latin typeface="Times New Roman" pitchFamily="18" charset="0"/>
                        <a:cs typeface="Times New Roman" pitchFamily="18" charset="0"/>
                      </a:endParaRPr>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800" dirty="0">
                        <a:latin typeface="Times New Roman" pitchFamily="18" charset="0"/>
                        <a:cs typeface="Times New Roman" pitchFamily="18" charset="0"/>
                      </a:endParaRPr>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855966614"/>
                  </a:ext>
                </a:extLst>
              </a:tr>
              <a:tr h="927820">
                <a:tc>
                  <a:txBody>
                    <a:bodyPr/>
                    <a:lstStyle/>
                    <a:p>
                      <a:pPr algn="l">
                        <a:lnSpc>
                          <a:spcPct val="200000"/>
                        </a:lnSpc>
                      </a:pPr>
                      <a:r>
                        <a:rPr lang="en-US" sz="2800" dirty="0" err="1">
                          <a:latin typeface="Times New Roman" pitchFamily="18" charset="0"/>
                          <a:cs typeface="Times New Roman" pitchFamily="18" charset="0"/>
                        </a:rPr>
                        <a:t>Máy</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giặt</a:t>
                      </a:r>
                      <a:endParaRPr lang="en-US" sz="2800" dirty="0">
                        <a:latin typeface="Times New Roman" pitchFamily="18" charset="0"/>
                        <a:cs typeface="Times New Roman" pitchFamily="18" charset="0"/>
                      </a:endParaRPr>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200000"/>
                        </a:lnSpc>
                      </a:pPr>
                      <a:r>
                        <a:rPr lang="en-US" sz="2800" dirty="0" err="1">
                          <a:latin typeface="Times New Roman" pitchFamily="18" charset="0"/>
                          <a:cs typeface="Times New Roman" pitchFamily="18" charset="0"/>
                        </a:rPr>
                        <a:t>Động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năng</a:t>
                      </a:r>
                      <a:endParaRPr lang="en-US" sz="2800" dirty="0">
                        <a:latin typeface="Times New Roman" pitchFamily="18" charset="0"/>
                        <a:cs typeface="Times New Roman" pitchFamily="18" charset="0"/>
                      </a:endParaRPr>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800" dirty="0">
                        <a:latin typeface="Times New Roman" pitchFamily="18" charset="0"/>
                        <a:cs typeface="Times New Roman" pitchFamily="18" charset="0"/>
                      </a:endParaRPr>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43150642"/>
                  </a:ext>
                </a:extLst>
              </a:tr>
              <a:tr h="927820">
                <a:tc>
                  <a:txBody>
                    <a:bodyPr/>
                    <a:lstStyle/>
                    <a:p>
                      <a:pPr algn="l">
                        <a:lnSpc>
                          <a:spcPct val="200000"/>
                        </a:lnSpc>
                      </a:pPr>
                      <a:r>
                        <a:rPr lang="en-US" sz="2800" dirty="0" err="1">
                          <a:latin typeface="Times New Roman" pitchFamily="18" charset="0"/>
                          <a:cs typeface="Times New Roman" pitchFamily="18" charset="0"/>
                        </a:rPr>
                        <a:t>Đài</a:t>
                      </a:r>
                      <a:r>
                        <a:rPr lang="en-US" sz="2800" dirty="0">
                          <a:latin typeface="Times New Roman" pitchFamily="18" charset="0"/>
                          <a:cs typeface="Times New Roman" pitchFamily="18" charset="0"/>
                        </a:rPr>
                        <a:t> cassette</a:t>
                      </a:r>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200000"/>
                        </a:lnSpc>
                      </a:pPr>
                      <a:r>
                        <a:rPr lang="en-US" sz="2800" dirty="0" err="1">
                          <a:latin typeface="Times New Roman" pitchFamily="18" charset="0"/>
                          <a:cs typeface="Times New Roman" pitchFamily="18" charset="0"/>
                        </a:rPr>
                        <a:t>Năng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lượng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âm</a:t>
                      </a:r>
                      <a:endParaRPr lang="en-US" sz="2800" dirty="0">
                        <a:latin typeface="Times New Roman" pitchFamily="18" charset="0"/>
                        <a:cs typeface="Times New Roman" pitchFamily="18" charset="0"/>
                      </a:endParaRPr>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800" dirty="0">
                        <a:latin typeface="Times New Roman" pitchFamily="18" charset="0"/>
                        <a:cs typeface="Times New Roman" pitchFamily="18" charset="0"/>
                      </a:endParaRPr>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41570609"/>
                  </a:ext>
                </a:extLst>
              </a:tr>
              <a:tr h="927820">
                <a:tc>
                  <a:txBody>
                    <a:bodyPr/>
                    <a:lstStyle/>
                    <a:p>
                      <a:pPr algn="l">
                        <a:lnSpc>
                          <a:spcPct val="200000"/>
                        </a:lnSpc>
                      </a:pPr>
                      <a:r>
                        <a:rPr lang="en-US" sz="2800" dirty="0" err="1">
                          <a:latin typeface="Times New Roman" pitchFamily="18" charset="0"/>
                          <a:cs typeface="Times New Roman" pitchFamily="18" charset="0"/>
                        </a:rPr>
                        <a:t>Bàn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Là</a:t>
                      </a:r>
                      <a:endParaRPr lang="en-US" sz="2800" dirty="0">
                        <a:latin typeface="Times New Roman" pitchFamily="18" charset="0"/>
                        <a:cs typeface="Times New Roman" pitchFamily="18" charset="0"/>
                      </a:endParaRPr>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200000"/>
                        </a:lnSpc>
                      </a:pPr>
                      <a:r>
                        <a:rPr lang="en-US" sz="2800" dirty="0" err="1">
                          <a:latin typeface="Times New Roman" pitchFamily="18" charset="0"/>
                          <a:cs typeface="Times New Roman" pitchFamily="18" charset="0"/>
                        </a:rPr>
                        <a:t>Nhiệt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năng</a:t>
                      </a:r>
                      <a:endParaRPr lang="en-US" sz="2800" dirty="0">
                        <a:latin typeface="Times New Roman" pitchFamily="18" charset="0"/>
                        <a:cs typeface="Times New Roman" pitchFamily="18" charset="0"/>
                      </a:endParaRPr>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800" dirty="0">
                        <a:latin typeface="Times New Roman" pitchFamily="18" charset="0"/>
                        <a:cs typeface="Times New Roman" pitchFamily="18" charset="0"/>
                      </a:endParaRPr>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711108440"/>
                  </a:ext>
                </a:extLst>
              </a:tr>
              <a:tr h="927820">
                <a:tc>
                  <a:txBody>
                    <a:bodyPr/>
                    <a:lstStyle/>
                    <a:p>
                      <a:pPr algn="l">
                        <a:lnSpc>
                          <a:spcPct val="200000"/>
                        </a:lnSpc>
                      </a:pPr>
                      <a:r>
                        <a:rPr lang="en-US" sz="2800" dirty="0" err="1">
                          <a:latin typeface="Times New Roman" pitchFamily="18" charset="0"/>
                          <a:cs typeface="Times New Roman" pitchFamily="18" charset="0"/>
                        </a:rPr>
                        <a:t>Lò</a:t>
                      </a:r>
                      <a:r>
                        <a:rPr lang="en-US" sz="2800" dirty="0">
                          <a:latin typeface="Times New Roman" pitchFamily="18" charset="0"/>
                          <a:cs typeface="Times New Roman" pitchFamily="18" charset="0"/>
                        </a:rPr>
                        <a:t> vi </a:t>
                      </a:r>
                      <a:r>
                        <a:rPr lang="en-US" sz="2800" dirty="0" err="1">
                          <a:latin typeface="Times New Roman" pitchFamily="18" charset="0"/>
                          <a:cs typeface="Times New Roman" pitchFamily="18" charset="0"/>
                        </a:rPr>
                        <a:t>sóng</a:t>
                      </a:r>
                      <a:endParaRPr lang="en-US" sz="2800" dirty="0">
                        <a:latin typeface="Times New Roman" pitchFamily="18" charset="0"/>
                        <a:cs typeface="Times New Roman" pitchFamily="18" charset="0"/>
                      </a:endParaRPr>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200000"/>
                        </a:lnSpc>
                      </a:pPr>
                      <a:r>
                        <a:rPr lang="en-US" sz="2800" dirty="0" err="1">
                          <a:latin typeface="Times New Roman" pitchFamily="18" charset="0"/>
                          <a:cs typeface="Times New Roman" pitchFamily="18" charset="0"/>
                        </a:rPr>
                        <a:t>Nhiệt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năng</a:t>
                      </a:r>
                      <a:endParaRPr lang="en-US" sz="2800" dirty="0">
                        <a:latin typeface="Times New Roman" pitchFamily="18" charset="0"/>
                        <a:cs typeface="Times New Roman" pitchFamily="18" charset="0"/>
                      </a:endParaRPr>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800" dirty="0">
                        <a:latin typeface="Times New Roman" pitchFamily="18" charset="0"/>
                        <a:cs typeface="Times New Roman" pitchFamily="18" charset="0"/>
                      </a:endParaRPr>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643006747"/>
                  </a:ext>
                </a:extLst>
              </a:tr>
            </a:tbl>
          </a:graphicData>
        </a:graphic>
      </p:graphicFrame>
      <p:sp>
        <p:nvSpPr>
          <p:cNvPr id="2" name="TextBox 1">
            <a:extLst>
              <a:ext uri="{FF2B5EF4-FFF2-40B4-BE49-F238E27FC236}">
                <a16:creationId xmlns:a16="http://schemas.microsoft.com/office/drawing/2014/main" id="{15C64FA0-DD0D-4D14-85B0-D745D61C2383}"/>
              </a:ext>
            </a:extLst>
          </p:cNvPr>
          <p:cNvSpPr txBox="1"/>
          <p:nvPr/>
        </p:nvSpPr>
        <p:spPr>
          <a:xfrm>
            <a:off x="2971800" y="533400"/>
            <a:ext cx="1981200" cy="461665"/>
          </a:xfrm>
          <a:prstGeom prst="rect">
            <a:avLst/>
          </a:prstGeom>
          <a:noFill/>
        </p:spPr>
        <p:txBody>
          <a:bodyPr wrap="square" rtlCol="0">
            <a:spAutoFit/>
          </a:bodyPr>
          <a:lstStyle/>
          <a:p>
            <a:r>
              <a:rPr lang="en-US" sz="2400" b="1" dirty="0">
                <a:solidFill>
                  <a:srgbClr val="FFFF00"/>
                </a:solidFill>
                <a:latin typeface="Times New Roman" pitchFamily="18" charset="0"/>
                <a:cs typeface="Times New Roman" pitchFamily="18" charset="0"/>
              </a:rPr>
              <a:t>(</a:t>
            </a:r>
            <a:r>
              <a:rPr lang="en-US" sz="2400" b="1" dirty="0" err="1">
                <a:solidFill>
                  <a:srgbClr val="FFFF00"/>
                </a:solidFill>
                <a:latin typeface="Times New Roman" pitchFamily="18" charset="0"/>
                <a:cs typeface="Times New Roman" pitchFamily="18" charset="0"/>
              </a:rPr>
              <a:t>có</a:t>
            </a:r>
            <a:r>
              <a:rPr lang="en-US" sz="2400" b="1" dirty="0">
                <a:solidFill>
                  <a:srgbClr val="FFFF00"/>
                </a:solidFill>
                <a:latin typeface="Times New Roman" pitchFamily="18" charset="0"/>
                <a:cs typeface="Times New Roman" pitchFamily="18" charset="0"/>
              </a:rPr>
              <a:t> </a:t>
            </a:r>
            <a:r>
              <a:rPr lang="en-US" sz="2400" b="1" dirty="0" err="1">
                <a:solidFill>
                  <a:srgbClr val="FFFF00"/>
                </a:solidFill>
                <a:latin typeface="Times New Roman" pitchFamily="18" charset="0"/>
                <a:cs typeface="Times New Roman" pitchFamily="18" charset="0"/>
              </a:rPr>
              <a:t>ích</a:t>
            </a:r>
            <a:r>
              <a:rPr lang="en-US" sz="2400" b="1" dirty="0">
                <a:solidFill>
                  <a:srgbClr val="FFFF00"/>
                </a:solidFill>
                <a:latin typeface="Times New Roman" pitchFamily="18" charset="0"/>
                <a:cs typeface="Times New Roman" pitchFamily="18" charset="0"/>
              </a:rPr>
              <a:t>)</a:t>
            </a:r>
          </a:p>
        </p:txBody>
      </p:sp>
      <p:sp>
        <p:nvSpPr>
          <p:cNvPr id="7" name="TextBox 6">
            <a:extLst>
              <a:ext uri="{FF2B5EF4-FFF2-40B4-BE49-F238E27FC236}">
                <a16:creationId xmlns:a16="http://schemas.microsoft.com/office/drawing/2014/main" id="{F90CADC9-622D-4BCE-B5C4-B6DF9E871DC0}"/>
              </a:ext>
            </a:extLst>
          </p:cNvPr>
          <p:cNvSpPr txBox="1"/>
          <p:nvPr/>
        </p:nvSpPr>
        <p:spPr>
          <a:xfrm>
            <a:off x="5012634" y="1143000"/>
            <a:ext cx="4131366" cy="523220"/>
          </a:xfrm>
          <a:prstGeom prst="rect">
            <a:avLst/>
          </a:prstGeom>
          <a:noFill/>
        </p:spPr>
        <p:txBody>
          <a:bodyPr wrap="square" rtlCol="0">
            <a:spAutoFit/>
          </a:bodyPr>
          <a:lstStyle/>
          <a:p>
            <a:r>
              <a:rPr lang="en-US" sz="2800" dirty="0" err="1">
                <a:solidFill>
                  <a:srgbClr val="FF0000"/>
                </a:solidFill>
                <a:latin typeface="Times New Roman" pitchFamily="18" charset="0"/>
                <a:cs typeface="Times New Roman" pitchFamily="18" charset="0"/>
              </a:rPr>
              <a:t>Nhiệt</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năng</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năng</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lượng</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âm</a:t>
            </a:r>
            <a:endParaRPr lang="en-US" sz="2800" dirty="0">
              <a:solidFill>
                <a:srgbClr val="FF0000"/>
              </a:solidFill>
              <a:latin typeface="Times New Roman" pitchFamily="18" charset="0"/>
              <a:cs typeface="Times New Roman" pitchFamily="18" charset="0"/>
            </a:endParaRPr>
          </a:p>
        </p:txBody>
      </p:sp>
      <p:sp>
        <p:nvSpPr>
          <p:cNvPr id="8" name="TextBox 7">
            <a:extLst>
              <a:ext uri="{FF2B5EF4-FFF2-40B4-BE49-F238E27FC236}">
                <a16:creationId xmlns:a16="http://schemas.microsoft.com/office/drawing/2014/main" id="{72A07389-727F-420C-B91E-76B6DD01F776}"/>
              </a:ext>
            </a:extLst>
          </p:cNvPr>
          <p:cNvSpPr txBox="1"/>
          <p:nvPr/>
        </p:nvSpPr>
        <p:spPr>
          <a:xfrm>
            <a:off x="4876800" y="2514600"/>
            <a:ext cx="4267200" cy="523220"/>
          </a:xfrm>
          <a:prstGeom prst="rect">
            <a:avLst/>
          </a:prstGeom>
          <a:noFill/>
        </p:spPr>
        <p:txBody>
          <a:bodyPr wrap="square" rtlCol="0">
            <a:spAutoFit/>
          </a:bodyPr>
          <a:lstStyle/>
          <a:p>
            <a:r>
              <a:rPr lang="en-US" sz="2800" dirty="0" err="1">
                <a:solidFill>
                  <a:srgbClr val="FF0000"/>
                </a:solidFill>
                <a:latin typeface="Times New Roman" pitchFamily="18" charset="0"/>
                <a:cs typeface="Times New Roman" pitchFamily="18" charset="0"/>
              </a:rPr>
              <a:t>Nhiệt</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năng</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năng</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lượng</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âm</a:t>
            </a:r>
            <a:endParaRPr lang="en-US" sz="2800" dirty="0">
              <a:solidFill>
                <a:srgbClr val="FF0000"/>
              </a:solidFill>
              <a:latin typeface="Times New Roman" pitchFamily="18" charset="0"/>
              <a:cs typeface="Times New Roman" pitchFamily="18" charset="0"/>
            </a:endParaRPr>
          </a:p>
        </p:txBody>
      </p:sp>
      <p:sp>
        <p:nvSpPr>
          <p:cNvPr id="9" name="TextBox 8">
            <a:extLst>
              <a:ext uri="{FF2B5EF4-FFF2-40B4-BE49-F238E27FC236}">
                <a16:creationId xmlns:a16="http://schemas.microsoft.com/office/drawing/2014/main" id="{B8BDAA0A-0586-43B2-86DD-B36B4E538C0D}"/>
              </a:ext>
            </a:extLst>
          </p:cNvPr>
          <p:cNvSpPr txBox="1"/>
          <p:nvPr/>
        </p:nvSpPr>
        <p:spPr>
          <a:xfrm>
            <a:off x="5105400" y="3505200"/>
            <a:ext cx="3539160" cy="523220"/>
          </a:xfrm>
          <a:prstGeom prst="rect">
            <a:avLst/>
          </a:prstGeom>
          <a:noFill/>
        </p:spPr>
        <p:txBody>
          <a:bodyPr wrap="square" rtlCol="0">
            <a:spAutoFit/>
          </a:bodyPr>
          <a:lstStyle/>
          <a:p>
            <a:r>
              <a:rPr lang="en-US" sz="2800" dirty="0" err="1">
                <a:solidFill>
                  <a:srgbClr val="FF0000"/>
                </a:solidFill>
                <a:latin typeface="Times New Roman" pitchFamily="18" charset="0"/>
                <a:cs typeface="Times New Roman" pitchFamily="18" charset="0"/>
              </a:rPr>
              <a:t>Nhiệt</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năng</a:t>
            </a:r>
            <a:endParaRPr lang="en-US" sz="2800" dirty="0">
              <a:solidFill>
                <a:srgbClr val="FF0000"/>
              </a:solidFill>
              <a:latin typeface="Times New Roman" pitchFamily="18" charset="0"/>
              <a:cs typeface="Times New Roman" pitchFamily="18" charset="0"/>
            </a:endParaRPr>
          </a:p>
        </p:txBody>
      </p:sp>
      <p:sp>
        <p:nvSpPr>
          <p:cNvPr id="10" name="TextBox 9">
            <a:extLst>
              <a:ext uri="{FF2B5EF4-FFF2-40B4-BE49-F238E27FC236}">
                <a16:creationId xmlns:a16="http://schemas.microsoft.com/office/drawing/2014/main" id="{8482F798-A4BE-47AA-8D44-F4006027D97E}"/>
              </a:ext>
            </a:extLst>
          </p:cNvPr>
          <p:cNvSpPr txBox="1"/>
          <p:nvPr/>
        </p:nvSpPr>
        <p:spPr>
          <a:xfrm>
            <a:off x="5105400" y="4267200"/>
            <a:ext cx="2507405" cy="523220"/>
          </a:xfrm>
          <a:prstGeom prst="rect">
            <a:avLst/>
          </a:prstGeom>
          <a:noFill/>
        </p:spPr>
        <p:txBody>
          <a:bodyPr wrap="square" rtlCol="0">
            <a:spAutoFit/>
          </a:bodyPr>
          <a:lstStyle/>
          <a:p>
            <a:r>
              <a:rPr lang="en-US" sz="2800" dirty="0" err="1">
                <a:solidFill>
                  <a:srgbClr val="FF0000"/>
                </a:solidFill>
                <a:latin typeface="Times New Roman" pitchFamily="18" charset="0"/>
                <a:cs typeface="Times New Roman" pitchFamily="18" charset="0"/>
              </a:rPr>
              <a:t>Nhiệt</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năng</a:t>
            </a:r>
            <a:endParaRPr lang="en-US" sz="2800" dirty="0">
              <a:solidFill>
                <a:srgbClr val="FF0000"/>
              </a:solidFill>
              <a:latin typeface="Times New Roman" pitchFamily="18" charset="0"/>
              <a:cs typeface="Times New Roman" pitchFamily="18" charset="0"/>
            </a:endParaRPr>
          </a:p>
        </p:txBody>
      </p:sp>
      <p:sp>
        <p:nvSpPr>
          <p:cNvPr id="11" name="TextBox 10">
            <a:extLst>
              <a:ext uri="{FF2B5EF4-FFF2-40B4-BE49-F238E27FC236}">
                <a16:creationId xmlns:a16="http://schemas.microsoft.com/office/drawing/2014/main" id="{FD91C42E-5A67-4790-B9A5-A3E145D0C1CF}"/>
              </a:ext>
            </a:extLst>
          </p:cNvPr>
          <p:cNvSpPr txBox="1"/>
          <p:nvPr/>
        </p:nvSpPr>
        <p:spPr>
          <a:xfrm>
            <a:off x="5105400" y="5105400"/>
            <a:ext cx="4223820" cy="523220"/>
          </a:xfrm>
          <a:prstGeom prst="rect">
            <a:avLst/>
          </a:prstGeom>
          <a:noFill/>
        </p:spPr>
        <p:txBody>
          <a:bodyPr wrap="square" rtlCol="0">
            <a:spAutoFit/>
          </a:bodyPr>
          <a:lstStyle/>
          <a:p>
            <a:r>
              <a:rPr lang="en-US" sz="2800" dirty="0" err="1">
                <a:solidFill>
                  <a:srgbClr val="FF0000"/>
                </a:solidFill>
                <a:latin typeface="Times New Roman" pitchFamily="18" charset="0"/>
                <a:cs typeface="Times New Roman" pitchFamily="18" charset="0"/>
              </a:rPr>
              <a:t>Nhiệt</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năng</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năng</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lượng</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âm</a:t>
            </a:r>
            <a:endParaRPr lang="en-US" sz="2800" dirty="0">
              <a:solidFill>
                <a:srgbClr val="FF0000"/>
              </a:solidFill>
              <a:latin typeface="Times New Roman" pitchFamily="18" charset="0"/>
              <a:cs typeface="Times New Roman" pitchFamily="18" charset="0"/>
            </a:endParaRPr>
          </a:p>
        </p:txBody>
      </p:sp>
      <p:sp>
        <p:nvSpPr>
          <p:cNvPr id="12" name="TextBox 11">
            <a:extLst>
              <a:ext uri="{FF2B5EF4-FFF2-40B4-BE49-F238E27FC236}">
                <a16:creationId xmlns:a16="http://schemas.microsoft.com/office/drawing/2014/main" id="{06F539D8-F9DB-4712-8E2F-5DDB7817597E}"/>
              </a:ext>
            </a:extLst>
          </p:cNvPr>
          <p:cNvSpPr txBox="1"/>
          <p:nvPr/>
        </p:nvSpPr>
        <p:spPr>
          <a:xfrm>
            <a:off x="4953000" y="228600"/>
            <a:ext cx="3962400" cy="523220"/>
          </a:xfrm>
          <a:prstGeom prst="rect">
            <a:avLst/>
          </a:prstGeom>
          <a:noFill/>
        </p:spPr>
        <p:txBody>
          <a:bodyPr wrap="square" rtlCol="0">
            <a:spAutoFit/>
          </a:bodyPr>
          <a:lstStyle/>
          <a:p>
            <a:r>
              <a:rPr lang="en-US" sz="2800" b="1" dirty="0" err="1">
                <a:solidFill>
                  <a:srgbClr val="FFFF00"/>
                </a:solidFill>
                <a:latin typeface="Times New Roman" pitchFamily="18" charset="0"/>
                <a:cs typeface="Times New Roman" pitchFamily="18" charset="0"/>
              </a:rPr>
              <a:t>Năng</a:t>
            </a:r>
            <a:r>
              <a:rPr lang="en-US" sz="2800" b="1" dirty="0">
                <a:solidFill>
                  <a:srgbClr val="FFFF00"/>
                </a:solidFill>
                <a:latin typeface="Times New Roman" pitchFamily="18" charset="0"/>
                <a:cs typeface="Times New Roman" pitchFamily="18" charset="0"/>
              </a:rPr>
              <a:t> </a:t>
            </a:r>
            <a:r>
              <a:rPr lang="en-US" sz="2800" b="1" dirty="0" err="1">
                <a:solidFill>
                  <a:srgbClr val="FFFF00"/>
                </a:solidFill>
                <a:latin typeface="Times New Roman" pitchFamily="18" charset="0"/>
                <a:cs typeface="Times New Roman" pitchFamily="18" charset="0"/>
              </a:rPr>
              <a:t>lượng</a:t>
            </a:r>
            <a:r>
              <a:rPr lang="en-US" sz="2800" b="1" dirty="0">
                <a:solidFill>
                  <a:srgbClr val="FFFF00"/>
                </a:solidFill>
                <a:latin typeface="Times New Roman" pitchFamily="18" charset="0"/>
                <a:cs typeface="Times New Roman" pitchFamily="18" charset="0"/>
              </a:rPr>
              <a:t> </a:t>
            </a:r>
            <a:r>
              <a:rPr lang="en-US" sz="2800" b="1" dirty="0" err="1">
                <a:solidFill>
                  <a:srgbClr val="FFFF00"/>
                </a:solidFill>
                <a:latin typeface="Times New Roman" pitchFamily="18" charset="0"/>
                <a:cs typeface="Times New Roman" pitchFamily="18" charset="0"/>
              </a:rPr>
              <a:t>hao</a:t>
            </a:r>
            <a:r>
              <a:rPr lang="en-US" sz="2800" b="1" dirty="0">
                <a:solidFill>
                  <a:srgbClr val="FFFF00"/>
                </a:solidFill>
                <a:latin typeface="Times New Roman" pitchFamily="18" charset="0"/>
                <a:cs typeface="Times New Roman" pitchFamily="18" charset="0"/>
              </a:rPr>
              <a:t> </a:t>
            </a:r>
            <a:r>
              <a:rPr lang="en-US" sz="2800" b="1" dirty="0" err="1">
                <a:solidFill>
                  <a:srgbClr val="FFFF00"/>
                </a:solidFill>
                <a:latin typeface="Times New Roman" pitchFamily="18" charset="0"/>
                <a:cs typeface="Times New Roman" pitchFamily="18" charset="0"/>
              </a:rPr>
              <a:t>phí</a:t>
            </a:r>
            <a:endParaRPr lang="en-US" sz="2800" b="1" dirty="0">
              <a:solidFill>
                <a:srgbClr val="FFFF00"/>
              </a:solidFill>
              <a:latin typeface="Times New Roman" pitchFamily="18" charset="0"/>
              <a:cs typeface="Times New Roman" pitchFamily="18" charset="0"/>
            </a:endParaRPr>
          </a:p>
        </p:txBody>
      </p:sp>
      <p:sp>
        <p:nvSpPr>
          <p:cNvPr id="5" name="Rectangle 4">
            <a:extLst>
              <a:ext uri="{FF2B5EF4-FFF2-40B4-BE49-F238E27FC236}">
                <a16:creationId xmlns:a16="http://schemas.microsoft.com/office/drawing/2014/main" id="{950A6084-C195-4902-B354-472DEEE8A3A5}"/>
              </a:ext>
            </a:extLst>
          </p:cNvPr>
          <p:cNvSpPr/>
          <p:nvPr/>
        </p:nvSpPr>
        <p:spPr>
          <a:xfrm>
            <a:off x="4953000" y="152400"/>
            <a:ext cx="4191000" cy="5562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15314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grpId="0" nodeType="clickEffect">
                                  <p:stCondLst>
                                    <p:cond delay="0"/>
                                  </p:stCondLst>
                                  <p:childTnLst>
                                    <p:animEffect transition="out" filter="blinds(horizontal)">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2" grpId="0"/>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Hình nền cho PowerPoint đơn giản với tông màu xanh lam"/>
          <p:cNvPicPr>
            <a:picLocks noChangeAspect="1" noChangeArrowheads="1"/>
          </p:cNvPicPr>
          <p:nvPr/>
        </p:nvPicPr>
        <p:blipFill>
          <a:blip r:embed="rId2"/>
          <a:srcRect/>
          <a:stretch>
            <a:fillRect/>
          </a:stretch>
        </p:blipFill>
        <p:spPr bwMode="auto">
          <a:xfrm>
            <a:off x="0" y="0"/>
            <a:ext cx="9144000" cy="6858000"/>
          </a:xfrm>
          <a:prstGeom prst="rect">
            <a:avLst/>
          </a:prstGeom>
          <a:noFill/>
        </p:spPr>
      </p:pic>
      <p:sp>
        <p:nvSpPr>
          <p:cNvPr id="3" name="Rectangle 2"/>
          <p:cNvSpPr/>
          <p:nvPr/>
        </p:nvSpPr>
        <p:spPr>
          <a:xfrm>
            <a:off x="0" y="0"/>
            <a:ext cx="9144000" cy="1200329"/>
          </a:xfrm>
          <a:prstGeom prst="rect">
            <a:avLst/>
          </a:prstGeom>
        </p:spPr>
        <p:txBody>
          <a:bodyPr wrap="square">
            <a:spAutoFit/>
          </a:bodyPr>
          <a:lstStyle/>
          <a:p>
            <a:pPr algn="just"/>
            <a:r>
              <a:rPr lang="vi-VN" sz="3600" b="1" dirty="0">
                <a:latin typeface="Times New Roman" pitchFamily="18" charset="0"/>
                <a:cs typeface="Times New Roman" pitchFamily="18" charset="0"/>
              </a:rPr>
              <a:t>Trong ba cách đun nước ở hình bên, cách đun nào ít hao phí năng lượng nhất? Tại sao?</a:t>
            </a:r>
            <a:endParaRPr lang="en-US" sz="3600" b="1" dirty="0">
              <a:latin typeface="Times New Roman" pitchFamily="18" charset="0"/>
              <a:cs typeface="Times New Roman" pitchFamily="18" charset="0"/>
            </a:endParaRPr>
          </a:p>
        </p:txBody>
      </p:sp>
      <p:pic>
        <p:nvPicPr>
          <p:cNvPr id="1026" name="Picture 2" descr="https://hoigiasudanang.com/wp-content/uploads/2021/11/screenshot_87_191.png"/>
          <p:cNvPicPr>
            <a:picLocks noChangeAspect="1" noChangeArrowheads="1"/>
          </p:cNvPicPr>
          <p:nvPr/>
        </p:nvPicPr>
        <p:blipFill>
          <a:blip r:embed="rId3"/>
          <a:srcRect/>
          <a:stretch>
            <a:fillRect/>
          </a:stretch>
        </p:blipFill>
        <p:spPr bwMode="auto">
          <a:xfrm>
            <a:off x="0" y="1143000"/>
            <a:ext cx="9144000" cy="2895600"/>
          </a:xfrm>
          <a:prstGeom prst="rect">
            <a:avLst/>
          </a:prstGeom>
          <a:noFill/>
        </p:spPr>
      </p:pic>
      <p:sp>
        <p:nvSpPr>
          <p:cNvPr id="5" name="Rectangle 4"/>
          <p:cNvSpPr/>
          <p:nvPr/>
        </p:nvSpPr>
        <p:spPr>
          <a:xfrm>
            <a:off x="0" y="4114800"/>
            <a:ext cx="9144000" cy="1200329"/>
          </a:xfrm>
          <a:prstGeom prst="rect">
            <a:avLst/>
          </a:prstGeom>
        </p:spPr>
        <p:txBody>
          <a:bodyPr wrap="square">
            <a:spAutoFit/>
          </a:bodyPr>
          <a:lstStyle/>
          <a:p>
            <a:pPr algn="just"/>
            <a:r>
              <a:rPr lang="vi-VN" sz="3600" dirty="0">
                <a:latin typeface="Times New Roman" pitchFamily="18" charset="0"/>
                <a:cs typeface="Times New Roman" pitchFamily="18" charset="0"/>
              </a:rPr>
              <a:t>Cách đun nước bằng cách dùng ấm điện ít hao phí năng lượng nhất.</a:t>
            </a:r>
            <a:endParaRPr lang="en-US" sz="3600" dirty="0">
              <a:latin typeface="Times New Roman" pitchFamily="18" charset="0"/>
              <a:cs typeface="Times New Roman" pitchFamily="18" charset="0"/>
            </a:endParaRPr>
          </a:p>
        </p:txBody>
      </p:sp>
      <p:sp>
        <p:nvSpPr>
          <p:cNvPr id="6" name="Rectangle 5"/>
          <p:cNvSpPr/>
          <p:nvPr/>
        </p:nvSpPr>
        <p:spPr>
          <a:xfrm>
            <a:off x="0" y="5257800"/>
            <a:ext cx="9144000" cy="1569660"/>
          </a:xfrm>
          <a:prstGeom prst="rect">
            <a:avLst/>
          </a:prstGeom>
        </p:spPr>
        <p:txBody>
          <a:bodyPr wrap="square">
            <a:spAutoFit/>
          </a:bodyPr>
          <a:lstStyle/>
          <a:p>
            <a:pPr algn="just"/>
            <a:r>
              <a:rPr lang="vi-VN" sz="3200" dirty="0">
                <a:latin typeface="Times New Roman" pitchFamily="18" charset="0"/>
                <a:cs typeface="Times New Roman" pitchFamily="18" charset="0"/>
              </a:rPr>
              <a:t>Vì gần như toàn bộ năng lượng cung cấp cho ấm sẽ làm nóng nước và sôi. Ở hai cách đun còn lại có nhiều năng lượng bị tổn thất ra bên ngoài môi trường.</a:t>
            </a:r>
            <a:endParaRPr lang="en-US" sz="3200" dirty="0">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3">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nodeType="clickEffect">
                                  <p:stCondLst>
                                    <p:cond delay="0"/>
                                  </p:stCondLst>
                                  <p:childTnLst>
                                    <p:set>
                                      <p:cBhvr>
                                        <p:cTn id="13" dur="1" fill="hold">
                                          <p:stCondLst>
                                            <p:cond delay="0"/>
                                          </p:stCondLst>
                                        </p:cTn>
                                        <p:tgtEl>
                                          <p:spTgt spid="1026"/>
                                        </p:tgtEl>
                                        <p:attrNameLst>
                                          <p:attrName>style.visibility</p:attrName>
                                        </p:attrNameLst>
                                      </p:cBhvr>
                                      <p:to>
                                        <p:strVal val="visible"/>
                                      </p:to>
                                    </p:set>
                                    <p:anim calcmode="lin" valueType="num">
                                      <p:cBhvr>
                                        <p:cTn id="14" dur="1000" fill="hold"/>
                                        <p:tgtEl>
                                          <p:spTgt spid="1026"/>
                                        </p:tgtEl>
                                        <p:attrNameLst>
                                          <p:attrName>ppt_w</p:attrName>
                                        </p:attrNameLst>
                                      </p:cBhvr>
                                      <p:tavLst>
                                        <p:tav tm="0">
                                          <p:val>
                                            <p:strVal val="#ppt_w*0.70"/>
                                          </p:val>
                                        </p:tav>
                                        <p:tav tm="100000">
                                          <p:val>
                                            <p:strVal val="#ppt_w"/>
                                          </p:val>
                                        </p:tav>
                                      </p:tavLst>
                                    </p:anim>
                                    <p:anim calcmode="lin" valueType="num">
                                      <p:cBhvr>
                                        <p:cTn id="15" dur="1000" fill="hold"/>
                                        <p:tgtEl>
                                          <p:spTgt spid="1026"/>
                                        </p:tgtEl>
                                        <p:attrNameLst>
                                          <p:attrName>ppt_h</p:attrName>
                                        </p:attrNameLst>
                                      </p:cBhvr>
                                      <p:tavLst>
                                        <p:tav tm="0">
                                          <p:val>
                                            <p:strVal val="#ppt_h"/>
                                          </p:val>
                                        </p:tav>
                                        <p:tav tm="100000">
                                          <p:val>
                                            <p:strVal val="#ppt_h"/>
                                          </p:val>
                                        </p:tav>
                                      </p:tavLst>
                                    </p:anim>
                                    <p:animEffect transition="in" filter="fade">
                                      <p:cBhvr>
                                        <p:cTn id="16" dur="1000"/>
                                        <p:tgtEl>
                                          <p:spTgt spid="1026"/>
                                        </p:tgtEl>
                                      </p:cBhvr>
                                    </p:animEffect>
                                  </p:childTnLst>
                                </p:cTn>
                              </p:par>
                            </p:childTnLst>
                          </p:cTn>
                        </p:par>
                      </p:childTnLst>
                    </p:cTn>
                  </p:par>
                  <p:par>
                    <p:cTn id="17" fill="hold">
                      <p:stCondLst>
                        <p:cond delay="indefinite"/>
                      </p:stCondLst>
                      <p:childTnLst>
                        <p:par>
                          <p:cTn id="18" fill="hold">
                            <p:stCondLst>
                              <p:cond delay="0"/>
                            </p:stCondLst>
                            <p:childTnLst>
                              <p:par>
                                <p:cTn id="19" presetID="12" presetClass="entr" presetSubtype="4" fill="hold" nodeType="clickEffect">
                                  <p:stCondLst>
                                    <p:cond delay="0"/>
                                  </p:stCondLst>
                                  <p:childTnLst>
                                    <p:set>
                                      <p:cBhvr>
                                        <p:cTn id="20" dur="1" fill="hold">
                                          <p:stCondLst>
                                            <p:cond delay="0"/>
                                          </p:stCondLst>
                                        </p:cTn>
                                        <p:tgtEl>
                                          <p:spTgt spid="5">
                                            <p:txEl>
                                              <p:pRg st="0" end="0"/>
                                            </p:txEl>
                                          </p:spTgt>
                                        </p:tgtEl>
                                        <p:attrNameLst>
                                          <p:attrName>style.visibility</p:attrName>
                                        </p:attrNameLst>
                                      </p:cBhvr>
                                      <p:to>
                                        <p:strVal val="visible"/>
                                      </p:to>
                                    </p:set>
                                    <p:animEffect transition="in" filter="slide(fromBottom)">
                                      <p:cBhvr>
                                        <p:cTn id="21" dur="500"/>
                                        <p:tgtEl>
                                          <p:spTgt spid="5">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3" presetClass="entr" presetSubtype="16" fill="hold" nodeType="clickEffect">
                                  <p:stCondLst>
                                    <p:cond delay="0"/>
                                  </p:stCondLst>
                                  <p:childTnLst>
                                    <p:set>
                                      <p:cBhvr>
                                        <p:cTn id="25" dur="1" fill="hold">
                                          <p:stCondLst>
                                            <p:cond delay="0"/>
                                          </p:stCondLst>
                                        </p:cTn>
                                        <p:tgtEl>
                                          <p:spTgt spid="6">
                                            <p:txEl>
                                              <p:pRg st="0" end="0"/>
                                            </p:txEl>
                                          </p:spTgt>
                                        </p:tgtEl>
                                        <p:attrNameLst>
                                          <p:attrName>style.visibility</p:attrName>
                                        </p:attrNameLst>
                                      </p:cBhvr>
                                      <p:to>
                                        <p:strVal val="visible"/>
                                      </p:to>
                                    </p:set>
                                    <p:animEffect transition="in" filter="plus(in)">
                                      <p:cBhvr>
                                        <p:cTn id="26" dur="20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untitled"/>
          <p:cNvPicPr>
            <a:picLocks noChangeAspect="1" noChangeArrowheads="1"/>
          </p:cNvPicPr>
          <p:nvPr/>
        </p:nvPicPr>
        <p:blipFill>
          <a:blip r:embed="rId2">
            <a:lum bright="20000" contrast="8000"/>
            <a:extLst>
              <a:ext uri="{28A0092B-C50C-407E-A947-70E740481C1C}">
                <a14:useLocalDpi xmlns:a14="http://schemas.microsoft.com/office/drawing/2010/main" val="0"/>
              </a:ext>
            </a:extLst>
          </a:blip>
          <a:srcRect/>
          <a:stretch>
            <a:fillRect/>
          </a:stretch>
        </p:blipFill>
        <p:spPr bwMode="auto">
          <a:xfrm>
            <a:off x="372292" y="209006"/>
            <a:ext cx="8366760" cy="6283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3"/>
          <p:cNvSpPr>
            <a:spLocks noChangeArrowheads="1"/>
          </p:cNvSpPr>
          <p:nvPr/>
        </p:nvSpPr>
        <p:spPr bwMode="auto">
          <a:xfrm>
            <a:off x="228601" y="762000"/>
            <a:ext cx="8686800" cy="5867400"/>
          </a:xfrm>
          <a:prstGeom prst="rect">
            <a:avLst/>
          </a:prstGeom>
          <a:noFill/>
          <a:ln>
            <a:noFill/>
          </a:ln>
          <a:effectLst/>
          <a:extLst>
            <a:ext uri="{909E8E84-426E-40DD-AFC4-6F175D3DCCD1}">
              <a14:hiddenFill xmlns:a14="http://schemas.microsoft.com/office/drawing/2010/main">
                <a:solidFill>
                  <a:srgbClr val="FFCC99"/>
                </a:solidFill>
              </a14:hiddenFill>
            </a:ext>
            <a:ext uri="{91240B29-F687-4F45-9708-019B960494DF}">
              <a14:hiddenLine xmlns:a14="http://schemas.microsoft.com/office/drawing/2010/main" w="9525">
                <a:pattFill prst="plaid">
                  <a:fgClr>
                    <a:srgbClr val="FF0066"/>
                  </a:fgClr>
                  <a:bgClr>
                    <a:srgbClr val="FFFFFF"/>
                  </a:bgClr>
                </a:patt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3pPr>
            <a:lvl4pPr marL="1600200" indent="-228600">
              <a:spcBef>
                <a:spcPct val="20000"/>
              </a:spcBef>
              <a:buClr>
                <a:schemeClr val="accent1"/>
              </a:buClr>
              <a:buChar char="•"/>
              <a:defRPr sz="2600">
                <a:solidFill>
                  <a:schemeClr val="tx1"/>
                </a:solidFill>
                <a:latin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9pPr>
          </a:lstStyle>
          <a:p>
            <a:pPr marL="0" marR="0" lvl="0" indent="0" algn="ctr" defTabSz="914400" eaLnBrk="0" fontAlgn="base" latinLnBrk="0" hangingPunct="0">
              <a:lnSpc>
                <a:spcPct val="100000"/>
              </a:lnSpc>
              <a:spcBef>
                <a:spcPct val="0"/>
              </a:spcBef>
              <a:spcAft>
                <a:spcPct val="0"/>
              </a:spcAft>
              <a:buClrTx/>
              <a:buSzTx/>
              <a:buFont typeface="Wingdings" panose="05000000000000000000" pitchFamily="2" charset="2"/>
              <a:buNone/>
              <a:tabLst/>
              <a:defRPr/>
            </a:pPr>
            <a:r>
              <a:rPr lang="vi-VN" altLang="en-US" sz="7200" b="1" kern="0" dirty="0">
                <a:solidFill>
                  <a:srgbClr val="3333FF"/>
                </a:solidFill>
              </a:rPr>
              <a:t>BÀI 49</a:t>
            </a:r>
          </a:p>
          <a:p>
            <a:pPr marL="0" marR="0" lvl="0" indent="0" algn="ctr" defTabSz="914400" eaLnBrk="0" fontAlgn="base" latinLnBrk="0" hangingPunct="0">
              <a:lnSpc>
                <a:spcPct val="100000"/>
              </a:lnSpc>
              <a:spcBef>
                <a:spcPct val="0"/>
              </a:spcBef>
              <a:spcAft>
                <a:spcPct val="0"/>
              </a:spcAft>
              <a:buClrTx/>
              <a:buSzTx/>
              <a:buFont typeface="Wingdings" panose="05000000000000000000" pitchFamily="2" charset="2"/>
              <a:buNone/>
              <a:tabLst/>
              <a:defRPr/>
            </a:pPr>
            <a:r>
              <a:rPr lang="vi-VN" altLang="en-US" sz="7200" b="1" kern="0" dirty="0">
                <a:solidFill>
                  <a:srgbClr val="3333FF"/>
                </a:solidFill>
              </a:rPr>
              <a:t>NĂNG LƯỢNG </a:t>
            </a:r>
          </a:p>
          <a:p>
            <a:pPr marL="0" marR="0" lvl="0" indent="0" algn="ctr" defTabSz="914400" eaLnBrk="0" fontAlgn="base" latinLnBrk="0" hangingPunct="0">
              <a:lnSpc>
                <a:spcPct val="100000"/>
              </a:lnSpc>
              <a:spcBef>
                <a:spcPct val="0"/>
              </a:spcBef>
              <a:spcAft>
                <a:spcPct val="0"/>
              </a:spcAft>
              <a:buClrTx/>
              <a:buSzTx/>
              <a:buFont typeface="Wingdings" panose="05000000000000000000" pitchFamily="2" charset="2"/>
              <a:buNone/>
              <a:tabLst/>
              <a:defRPr/>
            </a:pPr>
            <a:r>
              <a:rPr lang="vi-VN" altLang="en-US" sz="7200" b="1" kern="0" dirty="0">
                <a:solidFill>
                  <a:srgbClr val="3333FF"/>
                </a:solidFill>
              </a:rPr>
              <a:t>HAO PHÍ</a:t>
            </a:r>
            <a:endParaRPr kumimoji="0" lang="en-US" altLang="en-US" sz="7200" b="0" i="0" u="none" strike="noStrike" kern="0" cap="none" spc="0" normalizeH="0" baseline="0" noProof="0" dirty="0">
              <a:ln>
                <a:noFill/>
              </a:ln>
              <a:solidFill>
                <a:srgbClr val="3333FF"/>
              </a:solidFill>
              <a:effectLst/>
              <a:uLnTx/>
              <a:uFillTx/>
              <a:latin typeface="Times New Roman" panose="02020603050405020304" pitchFamily="18" charset="0"/>
            </a:endParaRPr>
          </a:p>
          <a:p>
            <a:pPr marL="0" marR="0" lvl="0" indent="0" algn="ctr" defTabSz="914400" eaLnBrk="0" fontAlgn="base" latinLnBrk="0" hangingPunct="0">
              <a:lnSpc>
                <a:spcPct val="100000"/>
              </a:lnSpc>
              <a:spcBef>
                <a:spcPct val="0"/>
              </a:spcBef>
              <a:spcAft>
                <a:spcPct val="0"/>
              </a:spcAft>
              <a:buClrTx/>
              <a:buSzTx/>
              <a:buFont typeface="Wingdings" panose="05000000000000000000" pitchFamily="2" charset="2"/>
              <a:buNone/>
              <a:tabLst/>
              <a:defRPr/>
            </a:pPr>
            <a:endParaRPr kumimoji="0" lang="en-US" altLang="en-US" sz="5400" b="0" i="0" u="none" strike="noStrike" kern="0" cap="none" spc="0" normalizeH="0" baseline="0" noProof="0" dirty="0">
              <a:ln>
                <a:noFill/>
              </a:ln>
              <a:solidFill>
                <a:srgbClr val="3333FF"/>
              </a:solidFill>
              <a:effectLst/>
              <a:uLnTx/>
              <a:uFillTx/>
              <a:latin typeface="Times New Roman" panose="02020603050405020304" pitchFamily="18" charset="0"/>
            </a:endParaRPr>
          </a:p>
          <a:p>
            <a:pPr marL="0" marR="0" lvl="0" indent="0" algn="ctr" defTabSz="914400" eaLnBrk="0" fontAlgn="base" latinLnBrk="0" hangingPunct="0">
              <a:lnSpc>
                <a:spcPct val="100000"/>
              </a:lnSpc>
              <a:spcBef>
                <a:spcPct val="0"/>
              </a:spcBef>
              <a:spcAft>
                <a:spcPct val="0"/>
              </a:spcAft>
              <a:buClrTx/>
              <a:buSzTx/>
              <a:buFont typeface="Wingdings" panose="05000000000000000000" pitchFamily="2" charset="2"/>
              <a:buNone/>
              <a:tabLst/>
              <a:defRPr/>
            </a:pPr>
            <a:endParaRPr kumimoji="0" lang="vi-VN" altLang="en-US" sz="5400" b="0" i="0" u="none" strike="noStrike" kern="0" cap="none" spc="0" normalizeH="0" baseline="0" noProof="0" dirty="0">
              <a:ln>
                <a:noFill/>
              </a:ln>
              <a:solidFill>
                <a:srgbClr val="FF0066"/>
              </a:solidFill>
              <a:effectLst/>
              <a:uLnTx/>
              <a:uFillTx/>
              <a:latin typeface="Times New Roman" panose="02020603050405020304" pitchFamily="18" charset="0"/>
            </a:endParaRPr>
          </a:p>
        </p:txBody>
      </p:sp>
    </p:spTree>
    <p:extLst>
      <p:ext uri="{BB962C8B-B14F-4D97-AF65-F5344CB8AC3E}">
        <p14:creationId xmlns:p14="http://schemas.microsoft.com/office/powerpoint/2010/main" val="30849194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CC548BA7-597E-4256-8A74-A49901BE5975}"/>
              </a:ext>
            </a:extLst>
          </p:cNvPr>
          <p:cNvSpPr txBox="1"/>
          <p:nvPr/>
        </p:nvSpPr>
        <p:spPr>
          <a:xfrm>
            <a:off x="685800" y="2895600"/>
            <a:ext cx="3657600" cy="584775"/>
          </a:xfrm>
          <a:prstGeom prst="rect">
            <a:avLst/>
          </a:prstGeom>
          <a:noFill/>
        </p:spPr>
        <p:txBody>
          <a:bodyPr wrap="square" rtlCol="0">
            <a:spAutoFit/>
          </a:bodyPr>
          <a:lstStyle/>
          <a:p>
            <a:r>
              <a:rPr lang="en-US" sz="3200" b="1" dirty="0" err="1">
                <a:solidFill>
                  <a:schemeClr val="accent2">
                    <a:lumMod val="75000"/>
                  </a:schemeClr>
                </a:solidFill>
                <a:latin typeface="Times New Roman" pitchFamily="18" charset="0"/>
                <a:cs typeface="Times New Roman" pitchFamily="18" charset="0"/>
              </a:rPr>
              <a:t>Năng</a:t>
            </a:r>
            <a:r>
              <a:rPr lang="en-US" sz="3200" b="1" dirty="0">
                <a:solidFill>
                  <a:schemeClr val="accent2">
                    <a:lumMod val="75000"/>
                  </a:schemeClr>
                </a:solidFill>
                <a:latin typeface="Times New Roman" pitchFamily="18" charset="0"/>
                <a:cs typeface="Times New Roman" pitchFamily="18" charset="0"/>
              </a:rPr>
              <a:t> </a:t>
            </a:r>
            <a:r>
              <a:rPr lang="en-US" sz="3200" b="1" dirty="0" err="1">
                <a:solidFill>
                  <a:schemeClr val="accent2">
                    <a:lumMod val="75000"/>
                  </a:schemeClr>
                </a:solidFill>
                <a:latin typeface="Times New Roman" pitchFamily="18" charset="0"/>
                <a:cs typeface="Times New Roman" pitchFamily="18" charset="0"/>
              </a:rPr>
              <a:t>lượng</a:t>
            </a:r>
            <a:r>
              <a:rPr lang="en-US" sz="3200" b="1" dirty="0">
                <a:solidFill>
                  <a:schemeClr val="accent2">
                    <a:lumMod val="75000"/>
                  </a:schemeClr>
                </a:solidFill>
                <a:latin typeface="Times New Roman" pitchFamily="18" charset="0"/>
                <a:cs typeface="Times New Roman" pitchFamily="18" charset="0"/>
              </a:rPr>
              <a:t> </a:t>
            </a:r>
            <a:r>
              <a:rPr lang="en-US" sz="3200" b="1" dirty="0" err="1">
                <a:solidFill>
                  <a:schemeClr val="accent2">
                    <a:lumMod val="75000"/>
                  </a:schemeClr>
                </a:solidFill>
                <a:latin typeface="Times New Roman" pitchFamily="18" charset="0"/>
                <a:cs typeface="Times New Roman" pitchFamily="18" charset="0"/>
              </a:rPr>
              <a:t>hữu</a:t>
            </a:r>
            <a:r>
              <a:rPr lang="en-US" sz="3200" b="1" dirty="0">
                <a:solidFill>
                  <a:schemeClr val="accent2">
                    <a:lumMod val="75000"/>
                  </a:schemeClr>
                </a:solidFill>
                <a:latin typeface="Times New Roman" pitchFamily="18" charset="0"/>
                <a:cs typeface="Times New Roman" pitchFamily="18" charset="0"/>
              </a:rPr>
              <a:t> </a:t>
            </a:r>
            <a:r>
              <a:rPr lang="en-US" sz="3200" b="1" dirty="0" err="1">
                <a:solidFill>
                  <a:schemeClr val="accent2">
                    <a:lumMod val="75000"/>
                  </a:schemeClr>
                </a:solidFill>
                <a:latin typeface="Times New Roman" pitchFamily="18" charset="0"/>
                <a:cs typeface="Times New Roman" pitchFamily="18" charset="0"/>
              </a:rPr>
              <a:t>ích</a:t>
            </a:r>
            <a:endParaRPr lang="en-US" sz="3200" b="1" dirty="0">
              <a:solidFill>
                <a:schemeClr val="accent2">
                  <a:lumMod val="75000"/>
                </a:schemeClr>
              </a:solidFill>
              <a:latin typeface="Times New Roman" pitchFamily="18" charset="0"/>
              <a:cs typeface="Times New Roman" pitchFamily="18" charset="0"/>
            </a:endParaRPr>
          </a:p>
        </p:txBody>
      </p:sp>
      <p:sp>
        <p:nvSpPr>
          <p:cNvPr id="12" name="TextBox 11">
            <a:extLst>
              <a:ext uri="{FF2B5EF4-FFF2-40B4-BE49-F238E27FC236}">
                <a16:creationId xmlns:a16="http://schemas.microsoft.com/office/drawing/2014/main" id="{5302D561-D61A-411D-919F-982D125E8778}"/>
              </a:ext>
            </a:extLst>
          </p:cNvPr>
          <p:cNvSpPr txBox="1"/>
          <p:nvPr/>
        </p:nvSpPr>
        <p:spPr>
          <a:xfrm>
            <a:off x="5356468" y="3028114"/>
            <a:ext cx="3635132" cy="584775"/>
          </a:xfrm>
          <a:prstGeom prst="rect">
            <a:avLst/>
          </a:prstGeom>
          <a:noFill/>
        </p:spPr>
        <p:txBody>
          <a:bodyPr wrap="square" rtlCol="0">
            <a:spAutoFit/>
          </a:bodyPr>
          <a:lstStyle/>
          <a:p>
            <a:r>
              <a:rPr lang="en-US" sz="3200" b="1" dirty="0" err="1">
                <a:solidFill>
                  <a:srgbClr val="FF0000"/>
                </a:solidFill>
                <a:latin typeface="Times New Roman" pitchFamily="18" charset="0"/>
                <a:cs typeface="Times New Roman" pitchFamily="18" charset="0"/>
              </a:rPr>
              <a:t>Năng</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lượng</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hao</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phí</a:t>
            </a:r>
            <a:endParaRPr lang="en-US" sz="3200" b="1" dirty="0">
              <a:solidFill>
                <a:srgbClr val="FF0000"/>
              </a:solidFill>
              <a:latin typeface="Times New Roman" pitchFamily="18" charset="0"/>
              <a:cs typeface="Times New Roman" pitchFamily="18" charset="0"/>
            </a:endParaRPr>
          </a:p>
        </p:txBody>
      </p:sp>
      <p:sp>
        <p:nvSpPr>
          <p:cNvPr id="13" name="Rectangle 12">
            <a:extLst>
              <a:ext uri="{FF2B5EF4-FFF2-40B4-BE49-F238E27FC236}">
                <a16:creationId xmlns:a16="http://schemas.microsoft.com/office/drawing/2014/main" id="{F8C54AB8-1168-4718-8AF7-B9AAF038FA90}"/>
              </a:ext>
            </a:extLst>
          </p:cNvPr>
          <p:cNvSpPr/>
          <p:nvPr/>
        </p:nvSpPr>
        <p:spPr>
          <a:xfrm>
            <a:off x="707231" y="1133475"/>
            <a:ext cx="7843838" cy="8953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rrow: Curved Right 8">
            <a:extLst>
              <a:ext uri="{FF2B5EF4-FFF2-40B4-BE49-F238E27FC236}">
                <a16:creationId xmlns:a16="http://schemas.microsoft.com/office/drawing/2014/main" id="{99D39C1B-A771-4609-B299-59B3A610A431}"/>
              </a:ext>
            </a:extLst>
          </p:cNvPr>
          <p:cNvSpPr/>
          <p:nvPr/>
        </p:nvSpPr>
        <p:spPr>
          <a:xfrm rot="2123411">
            <a:off x="2019130" y="745591"/>
            <a:ext cx="569459" cy="2272617"/>
          </a:xfrm>
          <a:prstGeom prst="curvedRightArrow">
            <a:avLst>
              <a:gd name="adj1" fmla="val 9324"/>
              <a:gd name="adj2" fmla="val 39479"/>
              <a:gd name="adj3" fmla="val 2222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Arrow: Curved Right 9">
            <a:extLst>
              <a:ext uri="{FF2B5EF4-FFF2-40B4-BE49-F238E27FC236}">
                <a16:creationId xmlns:a16="http://schemas.microsoft.com/office/drawing/2014/main" id="{FCEE6A82-CAC2-4FB5-88EE-F3FF989F0499}"/>
              </a:ext>
            </a:extLst>
          </p:cNvPr>
          <p:cNvSpPr/>
          <p:nvPr/>
        </p:nvSpPr>
        <p:spPr>
          <a:xfrm rot="19401399" flipH="1">
            <a:off x="6414051" y="1082962"/>
            <a:ext cx="550301" cy="2269418"/>
          </a:xfrm>
          <a:prstGeom prst="curvedRightArrow">
            <a:avLst>
              <a:gd name="adj1" fmla="val 14128"/>
              <a:gd name="adj2" fmla="val 28492"/>
              <a:gd name="adj3" fmla="val 33344"/>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highlight>
                <a:srgbClr val="FF0000"/>
              </a:highlight>
            </a:endParaRPr>
          </a:p>
        </p:txBody>
      </p:sp>
      <p:sp>
        <p:nvSpPr>
          <p:cNvPr id="8" name="Cloud 7">
            <a:extLst>
              <a:ext uri="{FF2B5EF4-FFF2-40B4-BE49-F238E27FC236}">
                <a16:creationId xmlns:a16="http://schemas.microsoft.com/office/drawing/2014/main" id="{8CC57B03-9578-4A03-9B3F-79666583693E}"/>
              </a:ext>
            </a:extLst>
          </p:cNvPr>
          <p:cNvSpPr/>
          <p:nvPr/>
        </p:nvSpPr>
        <p:spPr>
          <a:xfrm>
            <a:off x="3048000" y="685800"/>
            <a:ext cx="2707481" cy="1450757"/>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latin typeface="Times New Roman" pitchFamily="18" charset="0"/>
                <a:cs typeface="Times New Roman" pitchFamily="18" charset="0"/>
              </a:rPr>
              <a:t>NĂNG LƯỢNG</a:t>
            </a:r>
          </a:p>
        </p:txBody>
      </p:sp>
      <p:sp>
        <p:nvSpPr>
          <p:cNvPr id="15" name="TextBox 14">
            <a:extLst>
              <a:ext uri="{FF2B5EF4-FFF2-40B4-BE49-F238E27FC236}">
                <a16:creationId xmlns:a16="http://schemas.microsoft.com/office/drawing/2014/main" id="{003081E7-A0C1-4967-B3B7-22801D27EF09}"/>
              </a:ext>
            </a:extLst>
          </p:cNvPr>
          <p:cNvSpPr txBox="1"/>
          <p:nvPr/>
        </p:nvSpPr>
        <p:spPr>
          <a:xfrm>
            <a:off x="0" y="3612188"/>
            <a:ext cx="4648200" cy="2308324"/>
          </a:xfrm>
          <a:prstGeom prst="rect">
            <a:avLst/>
          </a:prstGeom>
          <a:noFill/>
        </p:spPr>
        <p:txBody>
          <a:bodyPr wrap="square">
            <a:spAutoFit/>
          </a:bodyPr>
          <a:lstStyle/>
          <a:p>
            <a:pPr marL="342900" indent="-342900" algn="just">
              <a:buFont typeface="Wingdings" panose="05000000000000000000" pitchFamily="2" charset="2"/>
              <a:buChar char="Ø"/>
            </a:pPr>
            <a:r>
              <a:rPr lang="en-US" sz="3600" dirty="0" err="1">
                <a:solidFill>
                  <a:srgbClr val="000000"/>
                </a:solidFill>
                <a:latin typeface="Times New Roman" pitchFamily="18" charset="0"/>
                <a:cs typeface="Times New Roman" pitchFamily="18" charset="0"/>
              </a:rPr>
              <a:t>Là</a:t>
            </a:r>
            <a:r>
              <a:rPr lang="en-US" sz="3600" dirty="0">
                <a:solidFill>
                  <a:srgbClr val="000000"/>
                </a:solidFill>
                <a:latin typeface="Times New Roman" pitchFamily="18" charset="0"/>
                <a:cs typeface="Times New Roman" pitchFamily="18" charset="0"/>
              </a:rPr>
              <a:t> </a:t>
            </a:r>
            <a:r>
              <a:rPr lang="en-US" sz="3600" dirty="0" err="1">
                <a:solidFill>
                  <a:srgbClr val="000000"/>
                </a:solidFill>
                <a:latin typeface="Times New Roman" pitchFamily="18" charset="0"/>
                <a:cs typeface="Times New Roman" pitchFamily="18" charset="0"/>
              </a:rPr>
              <a:t>phần</a:t>
            </a:r>
            <a:r>
              <a:rPr lang="en-US" sz="3600" dirty="0">
                <a:solidFill>
                  <a:srgbClr val="000000"/>
                </a:solidFill>
                <a:latin typeface="Times New Roman" pitchFamily="18" charset="0"/>
                <a:cs typeface="Times New Roman" pitchFamily="18" charset="0"/>
              </a:rPr>
              <a:t> </a:t>
            </a:r>
            <a:r>
              <a:rPr lang="en-US" sz="3600" dirty="0" err="1">
                <a:solidFill>
                  <a:srgbClr val="000000"/>
                </a:solidFill>
                <a:latin typeface="Times New Roman" pitchFamily="18" charset="0"/>
                <a:cs typeface="Times New Roman" pitchFamily="18" charset="0"/>
              </a:rPr>
              <a:t>năng</a:t>
            </a:r>
            <a:r>
              <a:rPr lang="en-US" sz="3600" dirty="0">
                <a:solidFill>
                  <a:srgbClr val="000000"/>
                </a:solidFill>
                <a:latin typeface="Times New Roman" pitchFamily="18" charset="0"/>
                <a:cs typeface="Times New Roman" pitchFamily="18" charset="0"/>
              </a:rPr>
              <a:t> </a:t>
            </a:r>
            <a:r>
              <a:rPr lang="en-US" sz="3600" dirty="0" err="1">
                <a:solidFill>
                  <a:srgbClr val="000000"/>
                </a:solidFill>
                <a:latin typeface="Times New Roman" pitchFamily="18" charset="0"/>
                <a:cs typeface="Times New Roman" pitchFamily="18" charset="0"/>
              </a:rPr>
              <a:t>lượng</a:t>
            </a:r>
            <a:r>
              <a:rPr lang="en-US" sz="3600" dirty="0">
                <a:solidFill>
                  <a:srgbClr val="000000"/>
                </a:solidFill>
                <a:latin typeface="Times New Roman" pitchFamily="18" charset="0"/>
                <a:cs typeface="Times New Roman" pitchFamily="18" charset="0"/>
              </a:rPr>
              <a:t> ban </a:t>
            </a:r>
            <a:r>
              <a:rPr lang="en-US" sz="3600" dirty="0" err="1">
                <a:solidFill>
                  <a:srgbClr val="000000"/>
                </a:solidFill>
                <a:latin typeface="Times New Roman" pitchFamily="18" charset="0"/>
                <a:cs typeface="Times New Roman" pitchFamily="18" charset="0"/>
              </a:rPr>
              <a:t>đầu</a:t>
            </a:r>
            <a:r>
              <a:rPr lang="en-US" sz="3600" dirty="0">
                <a:solidFill>
                  <a:srgbClr val="000000"/>
                </a:solidFill>
                <a:latin typeface="Times New Roman" pitchFamily="18" charset="0"/>
                <a:cs typeface="Times New Roman" pitchFamily="18" charset="0"/>
              </a:rPr>
              <a:t> </a:t>
            </a:r>
            <a:r>
              <a:rPr lang="en-US" sz="3600" dirty="0" err="1">
                <a:solidFill>
                  <a:srgbClr val="000000"/>
                </a:solidFill>
                <a:latin typeface="Times New Roman" pitchFamily="18" charset="0"/>
                <a:cs typeface="Times New Roman" pitchFamily="18" charset="0"/>
              </a:rPr>
              <a:t>chuyển</a:t>
            </a:r>
            <a:r>
              <a:rPr lang="en-US" sz="3600" dirty="0">
                <a:solidFill>
                  <a:srgbClr val="000000"/>
                </a:solidFill>
                <a:latin typeface="Times New Roman" pitchFamily="18" charset="0"/>
                <a:cs typeface="Times New Roman" pitchFamily="18" charset="0"/>
              </a:rPr>
              <a:t> </a:t>
            </a:r>
            <a:r>
              <a:rPr lang="en-US" sz="3600" dirty="0" err="1">
                <a:solidFill>
                  <a:srgbClr val="000000"/>
                </a:solidFill>
                <a:latin typeface="Times New Roman" pitchFamily="18" charset="0"/>
                <a:cs typeface="Times New Roman" pitchFamily="18" charset="0"/>
              </a:rPr>
              <a:t>thành</a:t>
            </a:r>
            <a:r>
              <a:rPr lang="en-US" sz="3600" dirty="0">
                <a:solidFill>
                  <a:srgbClr val="000000"/>
                </a:solidFill>
                <a:latin typeface="Times New Roman" pitchFamily="18" charset="0"/>
                <a:cs typeface="Times New Roman" pitchFamily="18" charset="0"/>
              </a:rPr>
              <a:t> </a:t>
            </a:r>
            <a:r>
              <a:rPr lang="vi-VN" sz="3600" dirty="0">
                <a:solidFill>
                  <a:srgbClr val="000000"/>
                </a:solidFill>
                <a:latin typeface="Times New Roman" pitchFamily="18" charset="0"/>
                <a:cs typeface="Times New Roman" pitchFamily="18" charset="0"/>
              </a:rPr>
              <a:t>năng lượng theo đ</a:t>
            </a:r>
            <a:r>
              <a:rPr lang="en-US" sz="3600" dirty="0" err="1">
                <a:solidFill>
                  <a:srgbClr val="000000"/>
                </a:solidFill>
                <a:latin typeface="Times New Roman" pitchFamily="18" charset="0"/>
                <a:cs typeface="Times New Roman" pitchFamily="18" charset="0"/>
              </a:rPr>
              <a:t>úng</a:t>
            </a:r>
            <a:r>
              <a:rPr lang="en-US" sz="3600" dirty="0">
                <a:solidFill>
                  <a:srgbClr val="000000"/>
                </a:solidFill>
                <a:latin typeface="Times New Roman" pitchFamily="18" charset="0"/>
                <a:cs typeface="Times New Roman" pitchFamily="18" charset="0"/>
              </a:rPr>
              <a:t> m</a:t>
            </a:r>
            <a:r>
              <a:rPr lang="vi-VN" sz="3600" dirty="0">
                <a:solidFill>
                  <a:srgbClr val="000000"/>
                </a:solidFill>
                <a:latin typeface="Times New Roman" pitchFamily="18" charset="0"/>
                <a:cs typeface="Times New Roman" pitchFamily="18" charset="0"/>
              </a:rPr>
              <a:t>ục đ</a:t>
            </a:r>
            <a:r>
              <a:rPr lang="en-US" sz="3600" dirty="0" err="1">
                <a:solidFill>
                  <a:srgbClr val="000000"/>
                </a:solidFill>
                <a:latin typeface="Times New Roman" pitchFamily="18" charset="0"/>
                <a:cs typeface="Times New Roman" pitchFamily="18" charset="0"/>
              </a:rPr>
              <a:t>ích</a:t>
            </a:r>
            <a:r>
              <a:rPr lang="en-US" sz="3600" dirty="0">
                <a:solidFill>
                  <a:srgbClr val="000000"/>
                </a:solidFill>
                <a:latin typeface="Times New Roman" pitchFamily="18" charset="0"/>
                <a:cs typeface="Times New Roman" pitchFamily="18" charset="0"/>
              </a:rPr>
              <a:t> s</a:t>
            </a:r>
            <a:r>
              <a:rPr lang="vi-VN" sz="3600" dirty="0">
                <a:solidFill>
                  <a:srgbClr val="000000"/>
                </a:solidFill>
                <a:latin typeface="Times New Roman" pitchFamily="18" charset="0"/>
                <a:cs typeface="Times New Roman" pitchFamily="18" charset="0"/>
              </a:rPr>
              <a:t>ử dụng</a:t>
            </a:r>
            <a:endParaRPr lang="en-US" sz="3600" dirty="0">
              <a:solidFill>
                <a:srgbClr val="000000"/>
              </a:solidFill>
              <a:latin typeface="Times New Roman" pitchFamily="18" charset="0"/>
              <a:cs typeface="Times New Roman" pitchFamily="18" charset="0"/>
            </a:endParaRPr>
          </a:p>
        </p:txBody>
      </p:sp>
      <p:sp>
        <p:nvSpPr>
          <p:cNvPr id="16" name="TextBox 15">
            <a:extLst>
              <a:ext uri="{FF2B5EF4-FFF2-40B4-BE49-F238E27FC236}">
                <a16:creationId xmlns:a16="http://schemas.microsoft.com/office/drawing/2014/main" id="{86280B96-5329-4C90-9BC4-9C5FB266D295}"/>
              </a:ext>
            </a:extLst>
          </p:cNvPr>
          <p:cNvSpPr txBox="1"/>
          <p:nvPr/>
        </p:nvSpPr>
        <p:spPr>
          <a:xfrm>
            <a:off x="4800600" y="3603941"/>
            <a:ext cx="4343400" cy="2862322"/>
          </a:xfrm>
          <a:prstGeom prst="rect">
            <a:avLst/>
          </a:prstGeom>
          <a:noFill/>
        </p:spPr>
        <p:txBody>
          <a:bodyPr wrap="square">
            <a:spAutoFit/>
          </a:bodyPr>
          <a:lstStyle/>
          <a:p>
            <a:pPr marL="342900" indent="-342900" algn="just">
              <a:buFont typeface="Wingdings" panose="05000000000000000000" pitchFamily="2" charset="2"/>
              <a:buChar char="Ø"/>
            </a:pPr>
            <a:r>
              <a:rPr lang="en-US" sz="3600" dirty="0" err="1">
                <a:solidFill>
                  <a:srgbClr val="000000"/>
                </a:solidFill>
                <a:latin typeface="Times New Roman" pitchFamily="18" charset="0"/>
                <a:cs typeface="Times New Roman" pitchFamily="18" charset="0"/>
              </a:rPr>
              <a:t>Là</a:t>
            </a:r>
            <a:r>
              <a:rPr lang="en-US" sz="3600" dirty="0">
                <a:solidFill>
                  <a:srgbClr val="000000"/>
                </a:solidFill>
                <a:latin typeface="Times New Roman" pitchFamily="18" charset="0"/>
                <a:cs typeface="Times New Roman" pitchFamily="18" charset="0"/>
              </a:rPr>
              <a:t> </a:t>
            </a:r>
            <a:r>
              <a:rPr lang="en-US" sz="3600" dirty="0" err="1">
                <a:solidFill>
                  <a:srgbClr val="000000"/>
                </a:solidFill>
                <a:latin typeface="Times New Roman" pitchFamily="18" charset="0"/>
                <a:cs typeface="Times New Roman" pitchFamily="18" charset="0"/>
              </a:rPr>
              <a:t>phần</a:t>
            </a:r>
            <a:r>
              <a:rPr lang="en-US" sz="3600" dirty="0">
                <a:solidFill>
                  <a:srgbClr val="000000"/>
                </a:solidFill>
                <a:latin typeface="Times New Roman" pitchFamily="18" charset="0"/>
                <a:cs typeface="Times New Roman" pitchFamily="18" charset="0"/>
              </a:rPr>
              <a:t> </a:t>
            </a:r>
            <a:r>
              <a:rPr lang="en-US" sz="3600" dirty="0" err="1">
                <a:solidFill>
                  <a:srgbClr val="000000"/>
                </a:solidFill>
                <a:latin typeface="Times New Roman" pitchFamily="18" charset="0"/>
                <a:cs typeface="Times New Roman" pitchFamily="18" charset="0"/>
              </a:rPr>
              <a:t>năng</a:t>
            </a:r>
            <a:r>
              <a:rPr lang="en-US" sz="3600" dirty="0">
                <a:solidFill>
                  <a:srgbClr val="000000"/>
                </a:solidFill>
                <a:latin typeface="Times New Roman" pitchFamily="18" charset="0"/>
                <a:cs typeface="Times New Roman" pitchFamily="18" charset="0"/>
              </a:rPr>
              <a:t> </a:t>
            </a:r>
            <a:r>
              <a:rPr lang="en-US" sz="3600" dirty="0" err="1">
                <a:solidFill>
                  <a:srgbClr val="000000"/>
                </a:solidFill>
                <a:latin typeface="Times New Roman" pitchFamily="18" charset="0"/>
                <a:cs typeface="Times New Roman" pitchFamily="18" charset="0"/>
              </a:rPr>
              <a:t>lượng</a:t>
            </a:r>
            <a:r>
              <a:rPr lang="en-US" sz="3600" dirty="0">
                <a:solidFill>
                  <a:srgbClr val="000000"/>
                </a:solidFill>
                <a:latin typeface="Times New Roman" pitchFamily="18" charset="0"/>
                <a:cs typeface="Times New Roman" pitchFamily="18" charset="0"/>
              </a:rPr>
              <a:t> ban </a:t>
            </a:r>
            <a:r>
              <a:rPr lang="en-US" sz="3600" dirty="0" err="1">
                <a:solidFill>
                  <a:srgbClr val="000000"/>
                </a:solidFill>
                <a:latin typeface="Times New Roman" pitchFamily="18" charset="0"/>
                <a:cs typeface="Times New Roman" pitchFamily="18" charset="0"/>
              </a:rPr>
              <a:t>đầu</a:t>
            </a:r>
            <a:r>
              <a:rPr lang="en-US" sz="3600" dirty="0">
                <a:solidFill>
                  <a:srgbClr val="000000"/>
                </a:solidFill>
                <a:latin typeface="Times New Roman" pitchFamily="18" charset="0"/>
                <a:cs typeface="Times New Roman" pitchFamily="18" charset="0"/>
              </a:rPr>
              <a:t> </a:t>
            </a:r>
            <a:r>
              <a:rPr lang="en-US" sz="3600" dirty="0" err="1">
                <a:solidFill>
                  <a:srgbClr val="000000"/>
                </a:solidFill>
                <a:latin typeface="Times New Roman" pitchFamily="18" charset="0"/>
                <a:cs typeface="Times New Roman" pitchFamily="18" charset="0"/>
              </a:rPr>
              <a:t>chuyển</a:t>
            </a:r>
            <a:r>
              <a:rPr lang="en-US" sz="3600" dirty="0">
                <a:solidFill>
                  <a:srgbClr val="000000"/>
                </a:solidFill>
                <a:latin typeface="Times New Roman" pitchFamily="18" charset="0"/>
                <a:cs typeface="Times New Roman" pitchFamily="18" charset="0"/>
              </a:rPr>
              <a:t> </a:t>
            </a:r>
            <a:r>
              <a:rPr lang="en-US" sz="3600" dirty="0" err="1">
                <a:solidFill>
                  <a:srgbClr val="000000"/>
                </a:solidFill>
                <a:latin typeface="Times New Roman" pitchFamily="18" charset="0"/>
                <a:cs typeface="Times New Roman" pitchFamily="18" charset="0"/>
              </a:rPr>
              <a:t>thành</a:t>
            </a:r>
            <a:r>
              <a:rPr lang="en-US" sz="3600" dirty="0">
                <a:solidFill>
                  <a:srgbClr val="000000"/>
                </a:solidFill>
                <a:latin typeface="Times New Roman" pitchFamily="18" charset="0"/>
                <a:cs typeface="Times New Roman" pitchFamily="18" charset="0"/>
              </a:rPr>
              <a:t> </a:t>
            </a:r>
            <a:r>
              <a:rPr lang="vi-VN" sz="3600" dirty="0">
                <a:solidFill>
                  <a:srgbClr val="000000"/>
                </a:solidFill>
                <a:latin typeface="Times New Roman" pitchFamily="18" charset="0"/>
                <a:cs typeface="Times New Roman" pitchFamily="18" charset="0"/>
              </a:rPr>
              <a:t>năng lượng </a:t>
            </a:r>
            <a:r>
              <a:rPr lang="en-US" sz="3600" b="1" dirty="0" err="1">
                <a:solidFill>
                  <a:srgbClr val="FF0000"/>
                </a:solidFill>
                <a:latin typeface="Times New Roman" pitchFamily="18" charset="0"/>
                <a:cs typeface="Times New Roman" pitchFamily="18" charset="0"/>
              </a:rPr>
              <a:t>không</a:t>
            </a:r>
            <a:r>
              <a:rPr lang="en-US" sz="3600" dirty="0">
                <a:solidFill>
                  <a:srgbClr val="000000"/>
                </a:solidFill>
                <a:latin typeface="Times New Roman" pitchFamily="18" charset="0"/>
                <a:cs typeface="Times New Roman" pitchFamily="18" charset="0"/>
              </a:rPr>
              <a:t> </a:t>
            </a:r>
            <a:r>
              <a:rPr lang="vi-VN" sz="3600" dirty="0">
                <a:solidFill>
                  <a:srgbClr val="000000"/>
                </a:solidFill>
                <a:latin typeface="Times New Roman" pitchFamily="18" charset="0"/>
                <a:cs typeface="Times New Roman" pitchFamily="18" charset="0"/>
              </a:rPr>
              <a:t>theo đ</a:t>
            </a:r>
            <a:r>
              <a:rPr lang="en-US" sz="3600" dirty="0" err="1">
                <a:solidFill>
                  <a:srgbClr val="000000"/>
                </a:solidFill>
                <a:latin typeface="Times New Roman" pitchFamily="18" charset="0"/>
                <a:cs typeface="Times New Roman" pitchFamily="18" charset="0"/>
              </a:rPr>
              <a:t>úng</a:t>
            </a:r>
            <a:r>
              <a:rPr lang="en-US" sz="3600" dirty="0">
                <a:solidFill>
                  <a:srgbClr val="000000"/>
                </a:solidFill>
                <a:latin typeface="Times New Roman" pitchFamily="18" charset="0"/>
                <a:cs typeface="Times New Roman" pitchFamily="18" charset="0"/>
              </a:rPr>
              <a:t> m</a:t>
            </a:r>
            <a:r>
              <a:rPr lang="vi-VN" sz="3600" dirty="0">
                <a:solidFill>
                  <a:srgbClr val="000000"/>
                </a:solidFill>
                <a:latin typeface="Times New Roman" pitchFamily="18" charset="0"/>
                <a:cs typeface="Times New Roman" pitchFamily="18" charset="0"/>
              </a:rPr>
              <a:t>ục đ</a:t>
            </a:r>
            <a:r>
              <a:rPr lang="en-US" sz="3600" dirty="0" err="1">
                <a:solidFill>
                  <a:srgbClr val="000000"/>
                </a:solidFill>
                <a:latin typeface="Times New Roman" pitchFamily="18" charset="0"/>
                <a:cs typeface="Times New Roman" pitchFamily="18" charset="0"/>
              </a:rPr>
              <a:t>ích</a:t>
            </a:r>
            <a:r>
              <a:rPr lang="en-US" sz="3600" dirty="0">
                <a:solidFill>
                  <a:srgbClr val="000000"/>
                </a:solidFill>
                <a:latin typeface="Times New Roman" pitchFamily="18" charset="0"/>
                <a:cs typeface="Times New Roman" pitchFamily="18" charset="0"/>
              </a:rPr>
              <a:t> s</a:t>
            </a:r>
            <a:r>
              <a:rPr lang="vi-VN" sz="3600" dirty="0">
                <a:solidFill>
                  <a:srgbClr val="000000"/>
                </a:solidFill>
                <a:latin typeface="Times New Roman" pitchFamily="18" charset="0"/>
                <a:cs typeface="Times New Roman" pitchFamily="18" charset="0"/>
              </a:rPr>
              <a:t>ử dụng</a:t>
            </a:r>
            <a:endParaRPr lang="en-US" sz="3600" dirty="0">
              <a:solidFill>
                <a:srgbClr val="000000"/>
              </a:solidFill>
              <a:latin typeface="Times New Roman" pitchFamily="18" charset="0"/>
              <a:cs typeface="Times New Roman" pitchFamily="18" charset="0"/>
            </a:endParaRPr>
          </a:p>
        </p:txBody>
      </p:sp>
      <p:sp>
        <p:nvSpPr>
          <p:cNvPr id="14" name="Rectangle 13"/>
          <p:cNvSpPr/>
          <p:nvPr/>
        </p:nvSpPr>
        <p:spPr>
          <a:xfrm>
            <a:off x="0" y="0"/>
            <a:ext cx="4520789" cy="646331"/>
          </a:xfrm>
          <a:prstGeom prst="rect">
            <a:avLst/>
          </a:prstGeom>
        </p:spPr>
        <p:txBody>
          <a:bodyPr wrap="none">
            <a:spAutoFit/>
          </a:bodyPr>
          <a:lstStyle/>
          <a:p>
            <a:pPr fontAlgn="base"/>
            <a:r>
              <a:rPr lang="vi-VN" sz="3600" b="1" dirty="0">
                <a:latin typeface="Times New Roman" pitchFamily="18" charset="0"/>
                <a:cs typeface="Times New Roman" pitchFamily="18" charset="0"/>
              </a:rPr>
              <a:t>I. Năng lượng hữu ích</a:t>
            </a:r>
          </a:p>
        </p:txBody>
      </p:sp>
    </p:spTree>
    <p:extLst>
      <p:ext uri="{BB962C8B-B14F-4D97-AF65-F5344CB8AC3E}">
        <p14:creationId xmlns:p14="http://schemas.microsoft.com/office/powerpoint/2010/main" val="493971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 calcmode="lin" valueType="num">
                                      <p:cBhvr additive="base">
                                        <p:cTn id="7"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9" grpId="0" animBg="1"/>
      <p:bldP spid="10" grpId="0" animBg="1"/>
      <p:bldP spid="15" grpId="0"/>
      <p:bldP spid="1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Hình nền PowerPoint những chiếc lá phong đỏ"/>
          <p:cNvPicPr>
            <a:picLocks noChangeAspect="1" noChangeArrowheads="1"/>
          </p:cNvPicPr>
          <p:nvPr/>
        </p:nvPicPr>
        <p:blipFill>
          <a:blip r:embed="rId2"/>
          <a:srcRect/>
          <a:stretch>
            <a:fillRect/>
          </a:stretch>
        </p:blipFill>
        <p:spPr bwMode="auto">
          <a:xfrm>
            <a:off x="0" y="0"/>
            <a:ext cx="9144000" cy="6858000"/>
          </a:xfrm>
          <a:prstGeom prst="rect">
            <a:avLst/>
          </a:prstGeom>
          <a:noFill/>
        </p:spPr>
      </p:pic>
      <p:sp>
        <p:nvSpPr>
          <p:cNvPr id="4" name="Rectangle 3"/>
          <p:cNvSpPr/>
          <p:nvPr/>
        </p:nvSpPr>
        <p:spPr>
          <a:xfrm>
            <a:off x="1" y="0"/>
            <a:ext cx="9144000" cy="1200329"/>
          </a:xfrm>
          <a:prstGeom prst="rect">
            <a:avLst/>
          </a:prstGeom>
        </p:spPr>
        <p:txBody>
          <a:bodyPr wrap="square">
            <a:spAutoFit/>
          </a:bodyPr>
          <a:lstStyle/>
          <a:p>
            <a:pPr algn="just"/>
            <a:r>
              <a:rPr lang="vi-VN" sz="3600" dirty="0">
                <a:latin typeface="Times New Roman" pitchFamily="18" charset="0"/>
                <a:cs typeface="Times New Roman" pitchFamily="18" charset="0"/>
              </a:rPr>
              <a:t>Năng lượng cung cấp cho nước từ nhiệt độ hiện tại tăng lên tới nhiệt độ sôi</a:t>
            </a:r>
            <a:endParaRPr lang="en-US" sz="3600" dirty="0">
              <a:latin typeface="Times New Roman" pitchFamily="18" charset="0"/>
              <a:cs typeface="Times New Roman" pitchFamily="18" charset="0"/>
            </a:endParaRPr>
          </a:p>
        </p:txBody>
      </p:sp>
      <p:sp>
        <p:nvSpPr>
          <p:cNvPr id="38914" name="AutoShape 2" descr="Uống nước đun sôi để nguội lâu ngày có tốt cho sức khỏe? - Tuổi Trẻ Onlin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38916" name="AutoShape 4" descr="Uống nước đun sôi để nguội lâu ngày có tốt cho sức khỏe? - Tuổi Trẻ Onlin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38918" name="AutoShape 6" descr="Uống nước đun sôi để nguội lâu ngày có tốt cho sức khỏe? - Tuổi Trẻ Onlin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38920" name="Picture 8" descr="Uống nước đun sôi để nguội lâu ngày có tốt cho sức khỏe? - Tuổi Trẻ Online"/>
          <p:cNvPicPr>
            <a:picLocks noChangeAspect="1" noChangeArrowheads="1"/>
          </p:cNvPicPr>
          <p:nvPr/>
        </p:nvPicPr>
        <p:blipFill>
          <a:blip r:embed="rId3"/>
          <a:srcRect/>
          <a:stretch>
            <a:fillRect/>
          </a:stretch>
        </p:blipFill>
        <p:spPr bwMode="auto">
          <a:xfrm>
            <a:off x="4402836" y="1219200"/>
            <a:ext cx="4741164" cy="5410200"/>
          </a:xfrm>
          <a:prstGeom prst="rect">
            <a:avLst/>
          </a:prstGeom>
          <a:noFill/>
        </p:spPr>
      </p:pic>
      <p:sp>
        <p:nvSpPr>
          <p:cNvPr id="9" name="Right Arrow 8"/>
          <p:cNvSpPr/>
          <p:nvPr/>
        </p:nvSpPr>
        <p:spPr>
          <a:xfrm flipV="1">
            <a:off x="0" y="1143000"/>
            <a:ext cx="8382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0" y="1600200"/>
            <a:ext cx="4006225" cy="646331"/>
          </a:xfrm>
          <a:prstGeom prst="rect">
            <a:avLst/>
          </a:prstGeom>
        </p:spPr>
        <p:txBody>
          <a:bodyPr wrap="none">
            <a:spAutoFit/>
          </a:bodyPr>
          <a:lstStyle/>
          <a:p>
            <a:r>
              <a:rPr lang="vi-VN" sz="3600" dirty="0">
                <a:solidFill>
                  <a:srgbClr val="C00000"/>
                </a:solidFill>
                <a:latin typeface="Times New Roman" pitchFamily="18" charset="0"/>
                <a:cs typeface="Times New Roman" pitchFamily="18" charset="0"/>
              </a:rPr>
              <a:t>Năng lượng  hữu ích</a:t>
            </a:r>
            <a:endParaRPr lang="en-US" sz="3600" dirty="0">
              <a:solidFill>
                <a:srgbClr val="C00000"/>
              </a:solidFill>
            </a:endParaRPr>
          </a:p>
        </p:txBody>
      </p:sp>
      <p:sp>
        <p:nvSpPr>
          <p:cNvPr id="11" name="Rectangle 10"/>
          <p:cNvSpPr/>
          <p:nvPr/>
        </p:nvSpPr>
        <p:spPr>
          <a:xfrm>
            <a:off x="0" y="2438400"/>
            <a:ext cx="4495800" cy="1200329"/>
          </a:xfrm>
          <a:prstGeom prst="rect">
            <a:avLst/>
          </a:prstGeom>
        </p:spPr>
        <p:txBody>
          <a:bodyPr wrap="square">
            <a:spAutoFit/>
          </a:bodyPr>
          <a:lstStyle/>
          <a:p>
            <a:pPr algn="just"/>
            <a:r>
              <a:rPr lang="vi-VN" sz="3600" dirty="0">
                <a:latin typeface="Times New Roman" pitchFamily="18" charset="0"/>
                <a:cs typeface="Times New Roman" pitchFamily="18" charset="0"/>
              </a:rPr>
              <a:t>Năng lượng tỏa ra môi trường xung quanh </a:t>
            </a:r>
            <a:endParaRPr lang="en-US" sz="3600" dirty="0"/>
          </a:p>
        </p:txBody>
      </p:sp>
      <p:sp>
        <p:nvSpPr>
          <p:cNvPr id="12" name="Right Arrow 11"/>
          <p:cNvSpPr/>
          <p:nvPr/>
        </p:nvSpPr>
        <p:spPr>
          <a:xfrm>
            <a:off x="152400" y="3581400"/>
            <a:ext cx="762000" cy="457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0" y="4114800"/>
            <a:ext cx="3986989" cy="646331"/>
          </a:xfrm>
          <a:prstGeom prst="rect">
            <a:avLst/>
          </a:prstGeom>
        </p:spPr>
        <p:txBody>
          <a:bodyPr wrap="none">
            <a:spAutoFit/>
          </a:bodyPr>
          <a:lstStyle/>
          <a:p>
            <a:r>
              <a:rPr lang="vi-VN" sz="3600" dirty="0">
                <a:solidFill>
                  <a:srgbClr val="C00000"/>
                </a:solidFill>
                <a:latin typeface="Times New Roman" pitchFamily="18" charset="0"/>
                <a:cs typeface="Times New Roman" pitchFamily="18" charset="0"/>
              </a:rPr>
              <a:t>Năng lượng  hao phí</a:t>
            </a:r>
            <a:endParaRPr lang="en-US" sz="3600" dirty="0">
              <a:solidFill>
                <a:srgbClr val="C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slide(fromBottom)">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7"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0" fill="hold"/>
                                        <p:tgtEl>
                                          <p:spTgt spid="9"/>
                                        </p:tgtEl>
                                        <p:attrNameLst>
                                          <p:attrName>ppt_x</p:attrName>
                                        </p:attrNameLst>
                                      </p:cBhvr>
                                      <p:tavLst>
                                        <p:tav tm="0">
                                          <p:val>
                                            <p:strVal val="#ppt_x"/>
                                          </p:val>
                                        </p:tav>
                                        <p:tav tm="100000">
                                          <p:val>
                                            <p:strVal val="#ppt_x"/>
                                          </p:val>
                                        </p:tav>
                                      </p:tavLst>
                                    </p:anim>
                                    <p:anim calcmode="lin" valueType="num">
                                      <p:cBhvr additive="base">
                                        <p:cTn id="13" dur="50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3" presetClass="entr" presetSubtype="16"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plus(in)">
                                      <p:cBhvr>
                                        <p:cTn id="18" dur="20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12" presetClass="entr" presetSubtype="4"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slide(fromBottom)">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7" presetClass="entr" presetSubtype="4"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 calcmode="lin" valueType="num">
                                      <p:cBhvr additive="base">
                                        <p:cTn id="28" dur="5000" fill="hold"/>
                                        <p:tgtEl>
                                          <p:spTgt spid="12"/>
                                        </p:tgtEl>
                                        <p:attrNameLst>
                                          <p:attrName>ppt_x</p:attrName>
                                        </p:attrNameLst>
                                      </p:cBhvr>
                                      <p:tavLst>
                                        <p:tav tm="0">
                                          <p:val>
                                            <p:strVal val="#ppt_x"/>
                                          </p:val>
                                        </p:tav>
                                        <p:tav tm="100000">
                                          <p:val>
                                            <p:strVal val="#ppt_x"/>
                                          </p:val>
                                        </p:tav>
                                      </p:tavLst>
                                    </p:anim>
                                    <p:anim calcmode="lin" valueType="num">
                                      <p:cBhvr additive="base">
                                        <p:cTn id="29" dur="50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3" presetClass="entr" presetSubtype="16" fill="hold" grpId="0" nodeType="click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plus(in)">
                                      <p:cBhvr>
                                        <p:cTn id="34"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P spid="11" grpId="0"/>
      <p:bldP spid="12" grpId="0" animBg="1"/>
      <p:bldP spid="1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AutoShape 2" descr="Hình ảnh Bóng đèn Sáng Tạo, Cột Bóng, Bóng đèn, Đèn Tiết Kiệm điện miễn phí  tải tập tin PNG PSDComment và Vector"/>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44038" name="Picture 6" descr="Clip nghệ thuật Bóng đèn sợi đốt Hình ảnh đồ họa mạng di động - ánh sáng  png tải về - Miễn phí trong suốt Màu Vàng png Tải về."/>
          <p:cNvPicPr>
            <a:picLocks noChangeAspect="1" noChangeArrowheads="1"/>
          </p:cNvPicPr>
          <p:nvPr/>
        </p:nvPicPr>
        <p:blipFill>
          <a:blip r:embed="rId2"/>
          <a:srcRect/>
          <a:stretch>
            <a:fillRect/>
          </a:stretch>
        </p:blipFill>
        <p:spPr bwMode="auto">
          <a:xfrm>
            <a:off x="0" y="1066800"/>
            <a:ext cx="3810000" cy="5181600"/>
          </a:xfrm>
          <a:prstGeom prst="rect">
            <a:avLst/>
          </a:prstGeom>
          <a:noFill/>
        </p:spPr>
      </p:pic>
      <p:sp>
        <p:nvSpPr>
          <p:cNvPr id="7" name="Rectangle 6"/>
          <p:cNvSpPr/>
          <p:nvPr/>
        </p:nvSpPr>
        <p:spPr>
          <a:xfrm>
            <a:off x="3886200" y="0"/>
            <a:ext cx="5257800" cy="1200329"/>
          </a:xfrm>
          <a:prstGeom prst="rect">
            <a:avLst/>
          </a:prstGeom>
        </p:spPr>
        <p:txBody>
          <a:bodyPr wrap="square">
            <a:spAutoFit/>
          </a:bodyPr>
          <a:lstStyle/>
          <a:p>
            <a:pPr algn="just"/>
            <a:r>
              <a:rPr lang="vi-VN" sz="3600" dirty="0">
                <a:latin typeface="Times New Roman" pitchFamily="18" charset="0"/>
                <a:cs typeface="Times New Roman" pitchFamily="18" charset="0"/>
              </a:rPr>
              <a:t>Năng lượng chuyển hóa thành quang năng </a:t>
            </a:r>
            <a:endParaRPr lang="en-US" sz="3600" dirty="0"/>
          </a:p>
        </p:txBody>
      </p:sp>
      <p:sp>
        <p:nvSpPr>
          <p:cNvPr id="8" name="Right Arrow 7"/>
          <p:cNvSpPr/>
          <p:nvPr/>
        </p:nvSpPr>
        <p:spPr>
          <a:xfrm>
            <a:off x="3962400" y="1295400"/>
            <a:ext cx="762000" cy="457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4876800" y="1219200"/>
            <a:ext cx="4006225" cy="646331"/>
          </a:xfrm>
          <a:prstGeom prst="rect">
            <a:avLst/>
          </a:prstGeom>
        </p:spPr>
        <p:txBody>
          <a:bodyPr wrap="none">
            <a:spAutoFit/>
          </a:bodyPr>
          <a:lstStyle/>
          <a:p>
            <a:r>
              <a:rPr lang="vi-VN" sz="3600" dirty="0">
                <a:solidFill>
                  <a:srgbClr val="C00000"/>
                </a:solidFill>
                <a:latin typeface="Times New Roman" pitchFamily="18" charset="0"/>
                <a:cs typeface="Times New Roman" pitchFamily="18" charset="0"/>
              </a:rPr>
              <a:t>Năng lượng hữu ích</a:t>
            </a:r>
            <a:endParaRPr lang="en-US" sz="3600" dirty="0">
              <a:solidFill>
                <a:srgbClr val="C00000"/>
              </a:solidFill>
            </a:endParaRPr>
          </a:p>
        </p:txBody>
      </p:sp>
      <p:sp>
        <p:nvSpPr>
          <p:cNvPr id="10" name="Rectangle 9"/>
          <p:cNvSpPr/>
          <p:nvPr/>
        </p:nvSpPr>
        <p:spPr>
          <a:xfrm>
            <a:off x="3886200" y="2209800"/>
            <a:ext cx="5257800" cy="1200329"/>
          </a:xfrm>
          <a:prstGeom prst="rect">
            <a:avLst/>
          </a:prstGeom>
        </p:spPr>
        <p:txBody>
          <a:bodyPr wrap="square">
            <a:spAutoFit/>
          </a:bodyPr>
          <a:lstStyle/>
          <a:p>
            <a:pPr algn="just"/>
            <a:r>
              <a:rPr lang="vi-VN" sz="3600" dirty="0">
                <a:latin typeface="Times New Roman" pitchFamily="18" charset="0"/>
                <a:cs typeface="Times New Roman" pitchFamily="18" charset="0"/>
              </a:rPr>
              <a:t>Năng lượng chuyển hóa thành nhiệt năng </a:t>
            </a:r>
            <a:endParaRPr lang="en-US" sz="3600" dirty="0"/>
          </a:p>
        </p:txBody>
      </p:sp>
      <p:sp>
        <p:nvSpPr>
          <p:cNvPr id="11" name="Right Arrow 10"/>
          <p:cNvSpPr/>
          <p:nvPr/>
        </p:nvSpPr>
        <p:spPr>
          <a:xfrm>
            <a:off x="3962400" y="3657600"/>
            <a:ext cx="762000" cy="457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4953000" y="3657600"/>
            <a:ext cx="3986989" cy="646331"/>
          </a:xfrm>
          <a:prstGeom prst="rect">
            <a:avLst/>
          </a:prstGeom>
        </p:spPr>
        <p:txBody>
          <a:bodyPr wrap="none">
            <a:spAutoFit/>
          </a:bodyPr>
          <a:lstStyle/>
          <a:p>
            <a:r>
              <a:rPr lang="vi-VN" sz="3600" dirty="0">
                <a:solidFill>
                  <a:srgbClr val="C00000"/>
                </a:solidFill>
                <a:latin typeface="Times New Roman" pitchFamily="18" charset="0"/>
                <a:cs typeface="Times New Roman" pitchFamily="18" charset="0"/>
              </a:rPr>
              <a:t>Năng lượng hao phí</a:t>
            </a:r>
            <a:endParaRPr lang="en-US" sz="3600" dirty="0">
              <a:solidFill>
                <a:srgbClr val="C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slide(fromBottom)">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7"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0" fill="hold"/>
                                        <p:tgtEl>
                                          <p:spTgt spid="8"/>
                                        </p:tgtEl>
                                        <p:attrNameLst>
                                          <p:attrName>ppt_x</p:attrName>
                                        </p:attrNameLst>
                                      </p:cBhvr>
                                      <p:tavLst>
                                        <p:tav tm="0">
                                          <p:val>
                                            <p:strVal val="#ppt_x"/>
                                          </p:val>
                                        </p:tav>
                                        <p:tav tm="100000">
                                          <p:val>
                                            <p:strVal val="#ppt_x"/>
                                          </p:val>
                                        </p:tav>
                                      </p:tavLst>
                                    </p:anim>
                                    <p:anim calcmode="lin" valueType="num">
                                      <p:cBhvr additive="base">
                                        <p:cTn id="13" dur="50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3" presetClass="entr" presetSubtype="16"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plus(in)">
                                      <p:cBhvr>
                                        <p:cTn id="18" dur="20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12" presetClass="entr" presetSubtype="4"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slide(fromBottom)">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7" presetClass="entr" presetSubtype="4"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 calcmode="lin" valueType="num">
                                      <p:cBhvr additive="base">
                                        <p:cTn id="28" dur="5000" fill="hold"/>
                                        <p:tgtEl>
                                          <p:spTgt spid="11"/>
                                        </p:tgtEl>
                                        <p:attrNameLst>
                                          <p:attrName>ppt_x</p:attrName>
                                        </p:attrNameLst>
                                      </p:cBhvr>
                                      <p:tavLst>
                                        <p:tav tm="0">
                                          <p:val>
                                            <p:strVal val="#ppt_x"/>
                                          </p:val>
                                        </p:tav>
                                        <p:tav tm="100000">
                                          <p:val>
                                            <p:strVal val="#ppt_x"/>
                                          </p:val>
                                        </p:tav>
                                      </p:tavLst>
                                    </p:anim>
                                    <p:anim calcmode="lin" valueType="num">
                                      <p:cBhvr additive="base">
                                        <p:cTn id="29" dur="50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3" presetClass="entr" presetSubtype="16" fill="hold" grpId="0" nodeType="click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plus(in)">
                                      <p:cBhvr>
                                        <p:cTn id="34"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9" grpId="0"/>
      <p:bldP spid="10" grpId="0"/>
      <p:bldP spid="11" grpId="0" animBg="1"/>
      <p:bldP spid="1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AutoShape 2" descr="Quạt máy kêu to, rung lắc do đâu, khắc phục thế nào? | baotintuc.vn"/>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45060" name="Picture 4" descr="Quạt máy kêu to, rung lắc do đâu, khắc phục thế nào? | baotintuc.vn"/>
          <p:cNvPicPr>
            <a:picLocks noChangeAspect="1" noChangeArrowheads="1"/>
          </p:cNvPicPr>
          <p:nvPr/>
        </p:nvPicPr>
        <p:blipFill>
          <a:blip r:embed="rId2"/>
          <a:srcRect/>
          <a:stretch>
            <a:fillRect/>
          </a:stretch>
        </p:blipFill>
        <p:spPr bwMode="auto">
          <a:xfrm>
            <a:off x="4343400" y="0"/>
            <a:ext cx="4800600" cy="6858000"/>
          </a:xfrm>
          <a:prstGeom prst="rect">
            <a:avLst/>
          </a:prstGeom>
          <a:noFill/>
        </p:spPr>
      </p:pic>
      <p:sp>
        <p:nvSpPr>
          <p:cNvPr id="6" name="Rectangle 5"/>
          <p:cNvSpPr/>
          <p:nvPr/>
        </p:nvSpPr>
        <p:spPr>
          <a:xfrm>
            <a:off x="0" y="0"/>
            <a:ext cx="4495800" cy="1754326"/>
          </a:xfrm>
          <a:prstGeom prst="rect">
            <a:avLst/>
          </a:prstGeom>
        </p:spPr>
        <p:txBody>
          <a:bodyPr wrap="square">
            <a:spAutoFit/>
          </a:bodyPr>
          <a:lstStyle/>
          <a:p>
            <a:pPr algn="just"/>
            <a:r>
              <a:rPr lang="vi-VN" sz="3600" dirty="0">
                <a:latin typeface="Times New Roman" pitchFamily="18" charset="0"/>
                <a:cs typeface="Times New Roman" pitchFamily="18" charset="0"/>
              </a:rPr>
              <a:t>Phần năng lượng chuyển hóa thành động năng </a:t>
            </a:r>
            <a:endParaRPr lang="en-US" sz="3600" dirty="0"/>
          </a:p>
        </p:txBody>
      </p:sp>
      <p:sp>
        <p:nvSpPr>
          <p:cNvPr id="7" name="Right Arrow 6"/>
          <p:cNvSpPr/>
          <p:nvPr/>
        </p:nvSpPr>
        <p:spPr>
          <a:xfrm>
            <a:off x="0" y="1752600"/>
            <a:ext cx="762000" cy="457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762000" y="1676400"/>
            <a:ext cx="4006225" cy="646331"/>
          </a:xfrm>
          <a:prstGeom prst="rect">
            <a:avLst/>
          </a:prstGeom>
        </p:spPr>
        <p:txBody>
          <a:bodyPr wrap="none">
            <a:spAutoFit/>
          </a:bodyPr>
          <a:lstStyle/>
          <a:p>
            <a:r>
              <a:rPr lang="vi-VN" sz="3600" dirty="0">
                <a:solidFill>
                  <a:srgbClr val="C00000"/>
                </a:solidFill>
                <a:latin typeface="Times New Roman" pitchFamily="18" charset="0"/>
                <a:cs typeface="Times New Roman" pitchFamily="18" charset="0"/>
              </a:rPr>
              <a:t>Năng lượng hữu ích</a:t>
            </a:r>
            <a:endParaRPr lang="en-US" sz="3600" dirty="0">
              <a:solidFill>
                <a:srgbClr val="C00000"/>
              </a:solidFill>
            </a:endParaRPr>
          </a:p>
        </p:txBody>
      </p:sp>
      <p:sp>
        <p:nvSpPr>
          <p:cNvPr id="9" name="Rectangle 8"/>
          <p:cNvSpPr/>
          <p:nvPr/>
        </p:nvSpPr>
        <p:spPr>
          <a:xfrm>
            <a:off x="0" y="2667000"/>
            <a:ext cx="4495800" cy="1754326"/>
          </a:xfrm>
          <a:prstGeom prst="rect">
            <a:avLst/>
          </a:prstGeom>
        </p:spPr>
        <p:txBody>
          <a:bodyPr wrap="square">
            <a:spAutoFit/>
          </a:bodyPr>
          <a:lstStyle/>
          <a:p>
            <a:pPr algn="just"/>
            <a:r>
              <a:rPr lang="vi-VN" sz="3600" dirty="0">
                <a:latin typeface="Times New Roman" pitchFamily="18" charset="0"/>
                <a:cs typeface="Times New Roman" pitchFamily="18" charset="0"/>
              </a:rPr>
              <a:t>Phần năng lượng chuyển hóa thành nhiệt năng </a:t>
            </a:r>
            <a:endParaRPr lang="en-US" sz="3600" dirty="0"/>
          </a:p>
        </p:txBody>
      </p:sp>
      <p:sp>
        <p:nvSpPr>
          <p:cNvPr id="10" name="Right Arrow 9"/>
          <p:cNvSpPr/>
          <p:nvPr/>
        </p:nvSpPr>
        <p:spPr>
          <a:xfrm>
            <a:off x="228600" y="4343400"/>
            <a:ext cx="762000" cy="457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990600" y="4343400"/>
            <a:ext cx="3986989" cy="646331"/>
          </a:xfrm>
          <a:prstGeom prst="rect">
            <a:avLst/>
          </a:prstGeom>
        </p:spPr>
        <p:txBody>
          <a:bodyPr wrap="none">
            <a:spAutoFit/>
          </a:bodyPr>
          <a:lstStyle/>
          <a:p>
            <a:r>
              <a:rPr lang="vi-VN" sz="3600" dirty="0">
                <a:solidFill>
                  <a:srgbClr val="C00000"/>
                </a:solidFill>
                <a:latin typeface="Times New Roman" pitchFamily="18" charset="0"/>
                <a:cs typeface="Times New Roman" pitchFamily="18" charset="0"/>
              </a:rPr>
              <a:t>Năng lượng hao phí</a:t>
            </a:r>
            <a:endParaRPr lang="en-US" sz="3600" dirty="0">
              <a:solidFill>
                <a:srgbClr val="C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lide(fromBottom)">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7"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0" fill="hold"/>
                                        <p:tgtEl>
                                          <p:spTgt spid="7"/>
                                        </p:tgtEl>
                                        <p:attrNameLst>
                                          <p:attrName>ppt_x</p:attrName>
                                        </p:attrNameLst>
                                      </p:cBhvr>
                                      <p:tavLst>
                                        <p:tav tm="0">
                                          <p:val>
                                            <p:strVal val="#ppt_x"/>
                                          </p:val>
                                        </p:tav>
                                        <p:tav tm="100000">
                                          <p:val>
                                            <p:strVal val="#ppt_x"/>
                                          </p:val>
                                        </p:tav>
                                      </p:tavLst>
                                    </p:anim>
                                    <p:anim calcmode="lin" valueType="num">
                                      <p:cBhvr additive="base">
                                        <p:cTn id="13" dur="50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3" presetClass="entr" presetSubtype="16"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plus(in)">
                                      <p:cBhvr>
                                        <p:cTn id="18" dur="20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2" presetClass="entr" presetSubtype="4"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slide(fromBottom)">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7" presetClass="entr" presetSubtype="4"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 calcmode="lin" valueType="num">
                                      <p:cBhvr additive="base">
                                        <p:cTn id="28" dur="5000" fill="hold"/>
                                        <p:tgtEl>
                                          <p:spTgt spid="10"/>
                                        </p:tgtEl>
                                        <p:attrNameLst>
                                          <p:attrName>ppt_x</p:attrName>
                                        </p:attrNameLst>
                                      </p:cBhvr>
                                      <p:tavLst>
                                        <p:tav tm="0">
                                          <p:val>
                                            <p:strVal val="#ppt_x"/>
                                          </p:val>
                                        </p:tav>
                                        <p:tav tm="100000">
                                          <p:val>
                                            <p:strVal val="#ppt_x"/>
                                          </p:val>
                                        </p:tav>
                                      </p:tavLst>
                                    </p:anim>
                                    <p:anim calcmode="lin" valueType="num">
                                      <p:cBhvr additive="base">
                                        <p:cTn id="29" dur="50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3" presetClass="entr" presetSubtype="16" fill="hold" grpId="0"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plus(in)">
                                      <p:cBhvr>
                                        <p:cTn id="34"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8" grpId="0"/>
      <p:bldP spid="9" grpId="0"/>
      <p:bldP spid="10" grpId="0" animBg="1"/>
      <p:bldP spid="1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lowchart: Alternate Process 3"/>
          <p:cNvSpPr/>
          <p:nvPr/>
        </p:nvSpPr>
        <p:spPr>
          <a:xfrm>
            <a:off x="0" y="3048000"/>
            <a:ext cx="9144000" cy="1905000"/>
          </a:xfrm>
          <a:prstGeom prst="flowChartAlternateProcess">
            <a:avLst/>
          </a:prstGeom>
        </p:spPr>
        <p:style>
          <a:lnRef idx="2">
            <a:schemeClr val="accent6"/>
          </a:lnRef>
          <a:fillRef idx="1">
            <a:schemeClr val="lt1"/>
          </a:fillRef>
          <a:effectRef idx="0">
            <a:schemeClr val="accent6"/>
          </a:effectRef>
          <a:fontRef idx="minor">
            <a:schemeClr val="dk1"/>
          </a:fontRef>
        </p:style>
        <p:txBody>
          <a:bodyPr rtlCol="0" anchor="ctr"/>
          <a:lstStyle/>
          <a:p>
            <a:pPr algn="just"/>
            <a:r>
              <a:rPr lang="vi-VN" sz="3600" dirty="0">
                <a:latin typeface="Times New Roman" pitchFamily="18" charset="0"/>
                <a:cs typeface="Times New Roman" pitchFamily="18" charset="0"/>
              </a:rPr>
              <a:t>Trong việc đun sôi nước như hình trên, năng lượng nào là hữu ích, năng lượng nào là hao phí?</a:t>
            </a:r>
            <a:endParaRPr lang="en-US" sz="3600" dirty="0">
              <a:latin typeface="Times New Roman" pitchFamily="18" charset="0"/>
              <a:cs typeface="Times New Roman" pitchFamily="18" charset="0"/>
            </a:endParaRPr>
          </a:p>
        </p:txBody>
      </p:sp>
      <p:sp>
        <p:nvSpPr>
          <p:cNvPr id="5" name="Rectangle 4"/>
          <p:cNvSpPr/>
          <p:nvPr/>
        </p:nvSpPr>
        <p:spPr>
          <a:xfrm>
            <a:off x="0" y="5029200"/>
            <a:ext cx="7231467" cy="646331"/>
          </a:xfrm>
          <a:prstGeom prst="rect">
            <a:avLst/>
          </a:prstGeom>
        </p:spPr>
        <p:txBody>
          <a:bodyPr wrap="none">
            <a:spAutoFit/>
          </a:bodyPr>
          <a:lstStyle/>
          <a:p>
            <a:pPr algn="just"/>
            <a:r>
              <a:rPr lang="vi-VN" sz="3600" dirty="0">
                <a:latin typeface="Times New Roman" pitchFamily="18" charset="0"/>
                <a:cs typeface="Times New Roman" pitchFamily="18" charset="0"/>
              </a:rPr>
              <a:t>Năng lượng làm nóng nước là hữu ích</a:t>
            </a:r>
            <a:endParaRPr lang="en-US" sz="3600" dirty="0">
              <a:latin typeface="Times New Roman" pitchFamily="18" charset="0"/>
              <a:cs typeface="Times New Roman" pitchFamily="18" charset="0"/>
            </a:endParaRPr>
          </a:p>
        </p:txBody>
      </p:sp>
      <p:sp>
        <p:nvSpPr>
          <p:cNvPr id="6" name="Rectangle 5"/>
          <p:cNvSpPr/>
          <p:nvPr/>
        </p:nvSpPr>
        <p:spPr>
          <a:xfrm>
            <a:off x="0" y="5657671"/>
            <a:ext cx="9144000" cy="1200329"/>
          </a:xfrm>
          <a:prstGeom prst="rect">
            <a:avLst/>
          </a:prstGeom>
        </p:spPr>
        <p:txBody>
          <a:bodyPr wrap="square">
            <a:spAutoFit/>
          </a:bodyPr>
          <a:lstStyle/>
          <a:p>
            <a:pPr algn="just"/>
            <a:r>
              <a:rPr lang="vi-VN" sz="3600" dirty="0">
                <a:latin typeface="Times New Roman" pitchFamily="18" charset="0"/>
                <a:cs typeface="Times New Roman" pitchFamily="18" charset="0"/>
              </a:rPr>
              <a:t>Năng lượng tổn thất ra bên ngoài môi trường là hao phí</a:t>
            </a:r>
            <a:endParaRPr lang="en-US" sz="3600" dirty="0">
              <a:latin typeface="Times New Roman" pitchFamily="18" charset="0"/>
              <a:cs typeface="Times New Roman" pitchFamily="18" charset="0"/>
            </a:endParaRPr>
          </a:p>
        </p:txBody>
      </p:sp>
      <p:pic>
        <p:nvPicPr>
          <p:cNvPr id="7" name="Picture 6" descr="Graphical user interface, text, application&#10;&#10;Description automatically generated">
            <a:extLst>
              <a:ext uri="{FF2B5EF4-FFF2-40B4-BE49-F238E27FC236}">
                <a16:creationId xmlns:a16="http://schemas.microsoft.com/office/drawing/2014/main" id="{9E9E5799-B535-4F64-B5A3-968C7BFBAC02}"/>
              </a:ext>
            </a:extLst>
          </p:cNvPr>
          <p:cNvPicPr>
            <a:picLocks noChangeAspect="1"/>
          </p:cNvPicPr>
          <p:nvPr/>
        </p:nvPicPr>
        <p:blipFill rotWithShape="1">
          <a:blip r:embed="rId2"/>
          <a:srcRect l="8899" t="29695" r="81873" b="50322"/>
          <a:stretch/>
        </p:blipFill>
        <p:spPr>
          <a:xfrm>
            <a:off x="381000" y="228600"/>
            <a:ext cx="2590800" cy="2002962"/>
          </a:xfrm>
          <a:prstGeom prst="rect">
            <a:avLst/>
          </a:prstGeom>
        </p:spPr>
      </p:pic>
      <p:sp>
        <p:nvSpPr>
          <p:cNvPr id="8" name="TextBox 7">
            <a:extLst>
              <a:ext uri="{FF2B5EF4-FFF2-40B4-BE49-F238E27FC236}">
                <a16:creationId xmlns:a16="http://schemas.microsoft.com/office/drawing/2014/main" id="{776FE13A-65C5-4CBB-A411-78F9555805A6}"/>
              </a:ext>
            </a:extLst>
          </p:cNvPr>
          <p:cNvSpPr txBox="1"/>
          <p:nvPr/>
        </p:nvSpPr>
        <p:spPr>
          <a:xfrm>
            <a:off x="0" y="2057400"/>
            <a:ext cx="3352800" cy="1104249"/>
          </a:xfrm>
          <a:prstGeom prst="rect">
            <a:avLst/>
          </a:prstGeom>
          <a:solidFill>
            <a:schemeClr val="bg1">
              <a:alpha val="50000"/>
            </a:schemeClr>
          </a:solidFill>
          <a:ln>
            <a:noFill/>
          </a:ln>
        </p:spPr>
        <p:txBody>
          <a:bodyPr wrap="square">
            <a:noAutofit/>
          </a:bodyPr>
          <a:lstStyle/>
          <a:p>
            <a:pPr>
              <a:spcAft>
                <a:spcPts val="600"/>
              </a:spcAft>
            </a:pPr>
            <a:r>
              <a:rPr lang="en-US" sz="2800" b="0" i="0" dirty="0">
                <a:effectLst/>
                <a:latin typeface="Times New Roman" pitchFamily="18" charset="0"/>
                <a:cs typeface="Times New Roman" pitchFamily="18" charset="0"/>
              </a:rPr>
              <a:t>a) </a:t>
            </a:r>
            <a:r>
              <a:rPr lang="en-US" sz="2800" b="0" i="0" dirty="0" err="1">
                <a:effectLst/>
                <a:latin typeface="Times New Roman" pitchFamily="18" charset="0"/>
                <a:cs typeface="Times New Roman" pitchFamily="18" charset="0"/>
              </a:rPr>
              <a:t>Dùng</a:t>
            </a:r>
            <a:r>
              <a:rPr lang="en-US" sz="2800" b="0" i="0" dirty="0">
                <a:effectLst/>
                <a:latin typeface="Times New Roman" pitchFamily="18" charset="0"/>
                <a:cs typeface="Times New Roman" pitchFamily="18" charset="0"/>
              </a:rPr>
              <a:t> </a:t>
            </a:r>
            <a:r>
              <a:rPr lang="en-US" sz="2800" b="0" i="0" dirty="0" err="1">
                <a:effectLst/>
                <a:latin typeface="Times New Roman" pitchFamily="18" charset="0"/>
                <a:cs typeface="Times New Roman" pitchFamily="18" charset="0"/>
              </a:rPr>
              <a:t>nồi</a:t>
            </a:r>
            <a:r>
              <a:rPr lang="en-US" sz="2800" b="0" i="0" dirty="0">
                <a:effectLst/>
                <a:latin typeface="Times New Roman" pitchFamily="18" charset="0"/>
                <a:cs typeface="Times New Roman" pitchFamily="18" charset="0"/>
              </a:rPr>
              <a:t> </a:t>
            </a:r>
            <a:r>
              <a:rPr lang="en-US" sz="2800" b="0" i="0" dirty="0" err="1">
                <a:effectLst/>
                <a:latin typeface="Times New Roman" pitchFamily="18" charset="0"/>
                <a:cs typeface="Times New Roman" pitchFamily="18" charset="0"/>
              </a:rPr>
              <a:t>treo</a:t>
            </a:r>
            <a:r>
              <a:rPr lang="en-US" sz="2800" b="0" i="0" dirty="0">
                <a:effectLst/>
                <a:latin typeface="Times New Roman" pitchFamily="18" charset="0"/>
                <a:cs typeface="Times New Roman" pitchFamily="18" charset="0"/>
              </a:rPr>
              <a:t> </a:t>
            </a:r>
            <a:r>
              <a:rPr lang="en-US" sz="2800" b="0" i="0" dirty="0" err="1">
                <a:effectLst/>
                <a:latin typeface="Times New Roman" pitchFamily="18" charset="0"/>
                <a:cs typeface="Times New Roman" pitchFamily="18" charset="0"/>
              </a:rPr>
              <a:t>phía</a:t>
            </a:r>
            <a:r>
              <a:rPr lang="en-US" sz="2800" b="0" i="0" dirty="0">
                <a:effectLst/>
                <a:latin typeface="Times New Roman" pitchFamily="18" charset="0"/>
                <a:cs typeface="Times New Roman" pitchFamily="18" charset="0"/>
              </a:rPr>
              <a:t> </a:t>
            </a:r>
            <a:r>
              <a:rPr lang="en-US" sz="2800" b="0" i="0" dirty="0" err="1">
                <a:effectLst/>
                <a:latin typeface="Times New Roman" pitchFamily="18" charset="0"/>
                <a:cs typeface="Times New Roman" pitchFamily="18" charset="0"/>
              </a:rPr>
              <a:t>trên</a:t>
            </a:r>
            <a:r>
              <a:rPr lang="en-US" sz="2800" b="0" i="0" dirty="0">
                <a:effectLst/>
                <a:latin typeface="Times New Roman" pitchFamily="18" charset="0"/>
                <a:cs typeface="Times New Roman" pitchFamily="18" charset="0"/>
              </a:rPr>
              <a:t> </a:t>
            </a:r>
            <a:r>
              <a:rPr lang="en-US" sz="2800" b="0" i="0" dirty="0" err="1">
                <a:effectLst/>
                <a:latin typeface="Times New Roman" pitchFamily="18" charset="0"/>
                <a:cs typeface="Times New Roman" pitchFamily="18" charset="0"/>
              </a:rPr>
              <a:t>bếp</a:t>
            </a:r>
            <a:r>
              <a:rPr lang="en-US" sz="2800" b="0" i="0" dirty="0">
                <a:effectLst/>
                <a:latin typeface="Times New Roman" pitchFamily="18" charset="0"/>
                <a:cs typeface="Times New Roman" pitchFamily="18" charset="0"/>
              </a:rPr>
              <a:t> </a:t>
            </a:r>
            <a:r>
              <a:rPr lang="en-US" sz="2800" b="0" i="0" dirty="0" err="1">
                <a:effectLst/>
                <a:latin typeface="Times New Roman" pitchFamily="18" charset="0"/>
                <a:cs typeface="Times New Roman" pitchFamily="18" charset="0"/>
              </a:rPr>
              <a:t>củi</a:t>
            </a:r>
            <a:endParaRPr lang="en-US" sz="2800" dirty="0">
              <a:latin typeface="Times New Roman" pitchFamily="18" charset="0"/>
              <a:cs typeface="Times New Roman" pitchFamily="18" charset="0"/>
            </a:endParaRPr>
          </a:p>
        </p:txBody>
      </p:sp>
      <p:pic>
        <p:nvPicPr>
          <p:cNvPr id="9" name="Picture 8" descr="Graphical user interface, text, application&#10;&#10;Description automatically generated">
            <a:extLst>
              <a:ext uri="{FF2B5EF4-FFF2-40B4-BE49-F238E27FC236}">
                <a16:creationId xmlns:a16="http://schemas.microsoft.com/office/drawing/2014/main" id="{4FC433C7-B598-4384-9CF0-6409B88C7A7D}"/>
              </a:ext>
            </a:extLst>
          </p:cNvPr>
          <p:cNvPicPr>
            <a:picLocks noChangeAspect="1"/>
          </p:cNvPicPr>
          <p:nvPr/>
        </p:nvPicPr>
        <p:blipFill rotWithShape="1">
          <a:blip r:embed="rId2"/>
          <a:srcRect l="18703" t="32087" r="72068" b="51376"/>
          <a:stretch/>
        </p:blipFill>
        <p:spPr>
          <a:xfrm>
            <a:off x="3124200" y="152400"/>
            <a:ext cx="2971800" cy="1897386"/>
          </a:xfrm>
          <a:prstGeom prst="rect">
            <a:avLst/>
          </a:prstGeom>
        </p:spPr>
      </p:pic>
      <p:sp>
        <p:nvSpPr>
          <p:cNvPr id="10" name="TextBox 9">
            <a:extLst>
              <a:ext uri="{FF2B5EF4-FFF2-40B4-BE49-F238E27FC236}">
                <a16:creationId xmlns:a16="http://schemas.microsoft.com/office/drawing/2014/main" id="{C4A66916-889C-4088-858A-7A68A0D0D9B4}"/>
              </a:ext>
            </a:extLst>
          </p:cNvPr>
          <p:cNvSpPr txBox="1"/>
          <p:nvPr/>
        </p:nvSpPr>
        <p:spPr>
          <a:xfrm>
            <a:off x="3276600" y="1905000"/>
            <a:ext cx="3048000" cy="1104241"/>
          </a:xfrm>
          <a:prstGeom prst="rect">
            <a:avLst/>
          </a:prstGeom>
          <a:solidFill>
            <a:schemeClr val="bg1">
              <a:alpha val="50000"/>
            </a:schemeClr>
          </a:solidFill>
          <a:ln>
            <a:noFill/>
          </a:ln>
        </p:spPr>
        <p:txBody>
          <a:bodyPr wrap="square">
            <a:noAutofit/>
          </a:bodyPr>
          <a:lstStyle/>
          <a:p>
            <a:pPr>
              <a:spcAft>
                <a:spcPts val="600"/>
              </a:spcAft>
            </a:pPr>
            <a:r>
              <a:rPr lang="en-US" sz="2800" b="0" i="0" dirty="0">
                <a:effectLst/>
                <a:latin typeface="Times New Roman" pitchFamily="18" charset="0"/>
                <a:cs typeface="Times New Roman" pitchFamily="18" charset="0"/>
              </a:rPr>
              <a:t>b) </a:t>
            </a:r>
            <a:r>
              <a:rPr lang="en-US" sz="2800" b="0" i="0" dirty="0" err="1">
                <a:effectLst/>
                <a:latin typeface="Times New Roman" pitchFamily="18" charset="0"/>
                <a:cs typeface="Times New Roman" pitchFamily="18" charset="0"/>
              </a:rPr>
              <a:t>Dùng</a:t>
            </a:r>
            <a:r>
              <a:rPr lang="en-US" sz="2800" b="0" i="0" dirty="0">
                <a:effectLst/>
                <a:latin typeface="Times New Roman" pitchFamily="18" charset="0"/>
                <a:cs typeface="Times New Roman" pitchFamily="18" charset="0"/>
              </a:rPr>
              <a:t> </a:t>
            </a:r>
            <a:r>
              <a:rPr lang="en-US" sz="2800" b="0" i="0" dirty="0" err="1">
                <a:effectLst/>
                <a:latin typeface="Times New Roman" pitchFamily="18" charset="0"/>
                <a:cs typeface="Times New Roman" pitchFamily="18" charset="0"/>
              </a:rPr>
              <a:t>ấm</a:t>
            </a:r>
            <a:r>
              <a:rPr lang="en-US" sz="2800" b="0" i="0" dirty="0">
                <a:effectLst/>
                <a:latin typeface="Times New Roman" pitchFamily="18" charset="0"/>
                <a:cs typeface="Times New Roman" pitchFamily="18" charset="0"/>
              </a:rPr>
              <a:t> </a:t>
            </a:r>
            <a:r>
              <a:rPr lang="en-US" sz="2800" b="0" i="0" dirty="0" err="1">
                <a:effectLst/>
                <a:latin typeface="Times New Roman" pitchFamily="18" charset="0"/>
                <a:cs typeface="Times New Roman" pitchFamily="18" charset="0"/>
              </a:rPr>
              <a:t>đặt</a:t>
            </a:r>
            <a:r>
              <a:rPr lang="en-US" sz="2800" b="0" i="0" dirty="0">
                <a:effectLst/>
                <a:latin typeface="Times New Roman" pitchFamily="18" charset="0"/>
                <a:cs typeface="Times New Roman" pitchFamily="18" charset="0"/>
              </a:rPr>
              <a:t> </a:t>
            </a:r>
            <a:r>
              <a:rPr lang="en-US" sz="2800" b="0" i="0" dirty="0" err="1">
                <a:effectLst/>
                <a:latin typeface="Times New Roman" pitchFamily="18" charset="0"/>
                <a:cs typeface="Times New Roman" pitchFamily="18" charset="0"/>
              </a:rPr>
              <a:t>phía</a:t>
            </a:r>
            <a:r>
              <a:rPr lang="en-US" sz="2800" b="0" i="0" dirty="0">
                <a:effectLst/>
                <a:latin typeface="Times New Roman" pitchFamily="18" charset="0"/>
                <a:cs typeface="Times New Roman" pitchFamily="18" charset="0"/>
              </a:rPr>
              <a:t> </a:t>
            </a:r>
            <a:r>
              <a:rPr lang="en-US" sz="2800" b="0" i="0" dirty="0" err="1">
                <a:effectLst/>
                <a:latin typeface="Times New Roman" pitchFamily="18" charset="0"/>
                <a:cs typeface="Times New Roman" pitchFamily="18" charset="0"/>
              </a:rPr>
              <a:t>trên</a:t>
            </a:r>
            <a:r>
              <a:rPr lang="en-US" sz="2800" b="0" i="0" dirty="0">
                <a:effectLst/>
                <a:latin typeface="Times New Roman" pitchFamily="18" charset="0"/>
                <a:cs typeface="Times New Roman" pitchFamily="18" charset="0"/>
              </a:rPr>
              <a:t> </a:t>
            </a:r>
            <a:r>
              <a:rPr lang="en-US" sz="2800" b="0" i="0" dirty="0" err="1">
                <a:effectLst/>
                <a:latin typeface="Times New Roman" pitchFamily="18" charset="0"/>
                <a:cs typeface="Times New Roman" pitchFamily="18" charset="0"/>
              </a:rPr>
              <a:t>bếp</a:t>
            </a:r>
            <a:r>
              <a:rPr lang="en-US" sz="2800" b="0" i="0" dirty="0">
                <a:effectLst/>
                <a:latin typeface="Times New Roman" pitchFamily="18" charset="0"/>
                <a:cs typeface="Times New Roman" pitchFamily="18" charset="0"/>
              </a:rPr>
              <a:t> than</a:t>
            </a:r>
            <a:endParaRPr lang="en-US" sz="2800" dirty="0">
              <a:latin typeface="Times New Roman" pitchFamily="18" charset="0"/>
              <a:cs typeface="Times New Roman" pitchFamily="18" charset="0"/>
            </a:endParaRPr>
          </a:p>
        </p:txBody>
      </p:sp>
      <p:pic>
        <p:nvPicPr>
          <p:cNvPr id="11" name="Picture 10" descr="Graphical user interface, text, application&#10;&#10;Description automatically generated">
            <a:extLst>
              <a:ext uri="{FF2B5EF4-FFF2-40B4-BE49-F238E27FC236}">
                <a16:creationId xmlns:a16="http://schemas.microsoft.com/office/drawing/2014/main" id="{6A5D6759-C153-4084-B643-9844689B0EED}"/>
              </a:ext>
            </a:extLst>
          </p:cNvPr>
          <p:cNvPicPr>
            <a:picLocks noChangeAspect="1"/>
          </p:cNvPicPr>
          <p:nvPr/>
        </p:nvPicPr>
        <p:blipFill rotWithShape="1">
          <a:blip r:embed="rId2"/>
          <a:srcRect l="27625" t="34420" r="61736" b="50752"/>
          <a:stretch/>
        </p:blipFill>
        <p:spPr>
          <a:xfrm>
            <a:off x="6248400" y="152400"/>
            <a:ext cx="2895600" cy="1748422"/>
          </a:xfrm>
          <a:prstGeom prst="rect">
            <a:avLst/>
          </a:prstGeom>
        </p:spPr>
      </p:pic>
      <p:sp>
        <p:nvSpPr>
          <p:cNvPr id="12" name="TextBox 11">
            <a:extLst>
              <a:ext uri="{FF2B5EF4-FFF2-40B4-BE49-F238E27FC236}">
                <a16:creationId xmlns:a16="http://schemas.microsoft.com/office/drawing/2014/main" id="{858F2606-078C-4426-9A88-90724AF60D3B}"/>
              </a:ext>
            </a:extLst>
          </p:cNvPr>
          <p:cNvSpPr txBox="1"/>
          <p:nvPr/>
        </p:nvSpPr>
        <p:spPr>
          <a:xfrm>
            <a:off x="6400800" y="1905000"/>
            <a:ext cx="2743200" cy="703715"/>
          </a:xfrm>
          <a:prstGeom prst="rect">
            <a:avLst/>
          </a:prstGeom>
          <a:solidFill>
            <a:schemeClr val="bg1">
              <a:alpha val="50000"/>
            </a:schemeClr>
          </a:solidFill>
          <a:ln>
            <a:noFill/>
          </a:ln>
        </p:spPr>
        <p:txBody>
          <a:bodyPr wrap="square">
            <a:noAutofit/>
          </a:bodyPr>
          <a:lstStyle/>
          <a:p>
            <a:pPr>
              <a:spcAft>
                <a:spcPts val="600"/>
              </a:spcAft>
            </a:pPr>
            <a:r>
              <a:rPr lang="en-US" sz="2800" b="0" i="0" dirty="0">
                <a:effectLst/>
                <a:latin typeface="Times New Roman" pitchFamily="18" charset="0"/>
                <a:cs typeface="Times New Roman" pitchFamily="18" charset="0"/>
              </a:rPr>
              <a:t>c) </a:t>
            </a:r>
            <a:r>
              <a:rPr lang="en-US" sz="2800" b="0" i="0" dirty="0" err="1">
                <a:effectLst/>
                <a:latin typeface="Times New Roman" pitchFamily="18" charset="0"/>
                <a:cs typeface="Times New Roman" pitchFamily="18" charset="0"/>
              </a:rPr>
              <a:t>Dùng</a:t>
            </a:r>
            <a:r>
              <a:rPr lang="en-US" sz="2800" b="0" i="0" dirty="0">
                <a:effectLst/>
                <a:latin typeface="Times New Roman" pitchFamily="18" charset="0"/>
                <a:cs typeface="Times New Roman" pitchFamily="18" charset="0"/>
              </a:rPr>
              <a:t> </a:t>
            </a:r>
            <a:r>
              <a:rPr lang="en-US" sz="2800" b="0" i="0" dirty="0" err="1">
                <a:effectLst/>
                <a:latin typeface="Times New Roman" pitchFamily="18" charset="0"/>
                <a:cs typeface="Times New Roman" pitchFamily="18" charset="0"/>
              </a:rPr>
              <a:t>ấm</a:t>
            </a:r>
            <a:r>
              <a:rPr lang="en-US" sz="2800" b="0" i="0" dirty="0">
                <a:effectLst/>
                <a:latin typeface="Times New Roman" pitchFamily="18" charset="0"/>
                <a:cs typeface="Times New Roman" pitchFamily="18" charset="0"/>
              </a:rPr>
              <a:t> </a:t>
            </a:r>
            <a:r>
              <a:rPr lang="en-US" sz="2800" b="0" i="0" dirty="0" err="1">
                <a:effectLst/>
                <a:latin typeface="Times New Roman" pitchFamily="18" charset="0"/>
                <a:cs typeface="Times New Roman" pitchFamily="18" charset="0"/>
              </a:rPr>
              <a:t>điện</a:t>
            </a:r>
            <a:endParaRPr lang="en-US" sz="2800" dirty="0">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0.70"/>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13" presetClass="entr" presetSubtype="16"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plus(in)">
                                      <p:cBhvr>
                                        <p:cTn id="14" dur="20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21" presetClass="entr" presetSubtype="4"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heel(4)">
                                      <p:cBhvr>
                                        <p:cTn id="19" dur="20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6"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arn(inHorizontal)">
                                      <p:cBhvr>
                                        <p:cTn id="24" dur="5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6" fill="hold"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barn(inHorizontal)">
                                      <p:cBhvr>
                                        <p:cTn id="29" dur="500"/>
                                        <p:tgtEl>
                                          <p:spTgt spid="11"/>
                                        </p:tgtEl>
                                      </p:cBhvr>
                                    </p:animEffect>
                                  </p:childTnLst>
                                </p:cTn>
                              </p:par>
                            </p:childTnLst>
                          </p:cTn>
                        </p:par>
                      </p:childTnLst>
                    </p:cTn>
                  </p:par>
                  <p:par>
                    <p:cTn id="30" fill="hold">
                      <p:stCondLst>
                        <p:cond delay="indefinite"/>
                      </p:stCondLst>
                      <p:childTnLst>
                        <p:par>
                          <p:cTn id="31" fill="hold">
                            <p:stCondLst>
                              <p:cond delay="0"/>
                            </p:stCondLst>
                            <p:childTnLst>
                              <p:par>
                                <p:cTn id="32" presetID="21" presetClass="entr" presetSubtype="4" fill="hold" grpId="0" nodeType="click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wheel(4)">
                                      <p:cBhvr>
                                        <p:cTn id="34" dur="2000"/>
                                        <p:tgtEl>
                                          <p:spTgt spid="12"/>
                                        </p:tgtEl>
                                      </p:cBhvr>
                                    </p:animEffect>
                                  </p:childTnLst>
                                </p:cTn>
                              </p:par>
                            </p:childTnLst>
                          </p:cTn>
                        </p:par>
                      </p:childTnLst>
                    </p:cTn>
                  </p:par>
                  <p:par>
                    <p:cTn id="35" fill="hold">
                      <p:stCondLst>
                        <p:cond delay="indefinite"/>
                      </p:stCondLst>
                      <p:childTnLst>
                        <p:par>
                          <p:cTn id="36" fill="hold">
                            <p:stCondLst>
                              <p:cond delay="0"/>
                            </p:stCondLst>
                            <p:childTnLst>
                              <p:par>
                                <p:cTn id="37" presetID="12" presetClass="entr" presetSubtype="4" fill="hold" grpId="0" nodeType="clickEffect">
                                  <p:stCondLst>
                                    <p:cond delay="0"/>
                                  </p:stCondLst>
                                  <p:childTnLst>
                                    <p:set>
                                      <p:cBhvr>
                                        <p:cTn id="38" dur="1" fill="hold">
                                          <p:stCondLst>
                                            <p:cond delay="0"/>
                                          </p:stCondLst>
                                        </p:cTn>
                                        <p:tgtEl>
                                          <p:spTgt spid="4"/>
                                        </p:tgtEl>
                                        <p:attrNameLst>
                                          <p:attrName>style.visibility</p:attrName>
                                        </p:attrNameLst>
                                      </p:cBhvr>
                                      <p:to>
                                        <p:strVal val="visible"/>
                                      </p:to>
                                    </p:set>
                                    <p:animEffect transition="in" filter="slide(fromBottom)">
                                      <p:cBhvr>
                                        <p:cTn id="39" dur="500"/>
                                        <p:tgtEl>
                                          <p:spTgt spid="4"/>
                                        </p:tgtEl>
                                      </p:cBhvr>
                                    </p:animEffect>
                                  </p:childTnLst>
                                </p:cTn>
                              </p:par>
                            </p:childTnLst>
                          </p:cTn>
                        </p:par>
                      </p:childTnLst>
                    </p:cTn>
                  </p:par>
                  <p:par>
                    <p:cTn id="40" fill="hold">
                      <p:stCondLst>
                        <p:cond delay="indefinite"/>
                      </p:stCondLst>
                      <p:childTnLst>
                        <p:par>
                          <p:cTn id="41" fill="hold">
                            <p:stCondLst>
                              <p:cond delay="0"/>
                            </p:stCondLst>
                            <p:childTnLst>
                              <p:par>
                                <p:cTn id="42" presetID="12" presetClass="entr" presetSubtype="4" fill="hold" nodeType="clickEffect">
                                  <p:stCondLst>
                                    <p:cond delay="0"/>
                                  </p:stCondLst>
                                  <p:childTnLst>
                                    <p:set>
                                      <p:cBhvr>
                                        <p:cTn id="43" dur="1" fill="hold">
                                          <p:stCondLst>
                                            <p:cond delay="0"/>
                                          </p:stCondLst>
                                        </p:cTn>
                                        <p:tgtEl>
                                          <p:spTgt spid="5">
                                            <p:txEl>
                                              <p:pRg st="0" end="0"/>
                                            </p:txEl>
                                          </p:spTgt>
                                        </p:tgtEl>
                                        <p:attrNameLst>
                                          <p:attrName>style.visibility</p:attrName>
                                        </p:attrNameLst>
                                      </p:cBhvr>
                                      <p:to>
                                        <p:strVal val="visible"/>
                                      </p:to>
                                    </p:set>
                                    <p:animEffect transition="in" filter="slide(fromBottom)">
                                      <p:cBhvr>
                                        <p:cTn id="44" dur="500"/>
                                        <p:tgtEl>
                                          <p:spTgt spid="5">
                                            <p:txEl>
                                              <p:pRg st="0" end="0"/>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21" presetClass="entr" presetSubtype="4" fill="hold" nodeType="clickEffect">
                                  <p:stCondLst>
                                    <p:cond delay="0"/>
                                  </p:stCondLst>
                                  <p:childTnLst>
                                    <p:set>
                                      <p:cBhvr>
                                        <p:cTn id="48" dur="1" fill="hold">
                                          <p:stCondLst>
                                            <p:cond delay="0"/>
                                          </p:stCondLst>
                                        </p:cTn>
                                        <p:tgtEl>
                                          <p:spTgt spid="6">
                                            <p:txEl>
                                              <p:pRg st="0" end="0"/>
                                            </p:txEl>
                                          </p:spTgt>
                                        </p:tgtEl>
                                        <p:attrNameLst>
                                          <p:attrName>style.visibility</p:attrName>
                                        </p:attrNameLst>
                                      </p:cBhvr>
                                      <p:to>
                                        <p:strVal val="visible"/>
                                      </p:to>
                                    </p:set>
                                    <p:animEffect transition="in" filter="wheel(4)">
                                      <p:cBhvr>
                                        <p:cTn id="49" dur="20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P spid="10" grpId="0" animBg="1"/>
      <p:bldP spid="1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4679486" cy="646331"/>
          </a:xfrm>
          <a:prstGeom prst="rect">
            <a:avLst/>
          </a:prstGeom>
        </p:spPr>
        <p:txBody>
          <a:bodyPr wrap="none">
            <a:spAutoFit/>
          </a:bodyPr>
          <a:lstStyle/>
          <a:p>
            <a:pPr fontAlgn="base"/>
            <a:r>
              <a:rPr lang="vi-VN" sz="3600" b="1" dirty="0">
                <a:solidFill>
                  <a:srgbClr val="FF0000"/>
                </a:solidFill>
                <a:latin typeface="Times New Roman" pitchFamily="18" charset="0"/>
                <a:cs typeface="Times New Roman" pitchFamily="18" charset="0"/>
              </a:rPr>
              <a:t>II. Năng lượng hao phí</a:t>
            </a:r>
          </a:p>
        </p:txBody>
      </p:sp>
      <p:sp>
        <p:nvSpPr>
          <p:cNvPr id="5" name="Rectangle 4"/>
          <p:cNvSpPr/>
          <p:nvPr/>
        </p:nvSpPr>
        <p:spPr>
          <a:xfrm>
            <a:off x="0" y="533400"/>
            <a:ext cx="9144000" cy="646331"/>
          </a:xfrm>
          <a:prstGeom prst="rect">
            <a:avLst/>
          </a:prstGeom>
        </p:spPr>
        <p:txBody>
          <a:bodyPr wrap="square">
            <a:spAutoFit/>
          </a:bodyPr>
          <a:lstStyle/>
          <a:p>
            <a:pPr algn="just"/>
            <a:r>
              <a:rPr lang="vi-VN" sz="3600" dirty="0">
                <a:latin typeface="Times New Roman" pitchFamily="18" charset="0"/>
                <a:cs typeface="Times New Roman" pitchFamily="18" charset="0"/>
              </a:rPr>
              <a:t>Hãy tìm ví dụ để minh họa cho nhận định trên?</a:t>
            </a:r>
          </a:p>
        </p:txBody>
      </p:sp>
      <p:sp>
        <p:nvSpPr>
          <p:cNvPr id="7" name="Rectangle 6"/>
          <p:cNvSpPr/>
          <p:nvPr/>
        </p:nvSpPr>
        <p:spPr>
          <a:xfrm>
            <a:off x="0" y="1219200"/>
            <a:ext cx="4572000" cy="2862322"/>
          </a:xfrm>
          <a:prstGeom prst="rect">
            <a:avLst/>
          </a:prstGeom>
        </p:spPr>
        <p:txBody>
          <a:bodyPr>
            <a:spAutoFit/>
          </a:bodyPr>
          <a:lstStyle/>
          <a:p>
            <a:pPr algn="just"/>
            <a:r>
              <a:rPr lang="vi-VN" sz="3600" dirty="0">
                <a:latin typeface="Times New Roman" pitchFamily="18" charset="0"/>
                <a:cs typeface="Times New Roman" pitchFamily="18" charset="0"/>
              </a:rPr>
              <a:t>Trong trường hợp bóng đèn sáng:</a:t>
            </a:r>
          </a:p>
          <a:p>
            <a:pPr algn="just"/>
            <a:r>
              <a:rPr lang="vi-VN" sz="3600" dirty="0">
                <a:latin typeface="Times New Roman" pitchFamily="18" charset="0"/>
                <a:cs typeface="Times New Roman" pitchFamily="18" charset="0"/>
              </a:rPr>
              <a:t>+ Năng lượng có ích là năng lượng ánh sáng để chiếu sáng.</a:t>
            </a:r>
          </a:p>
        </p:txBody>
      </p:sp>
      <p:sp>
        <p:nvSpPr>
          <p:cNvPr id="39940" name="AutoShape 4" descr="Đèn Ánh Sáng Bóng Ý - Ảnh miễn phí trên Pixabay"/>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39942" name="Picture 6" descr="Đèn Ánh Sáng Bóng Ý - Ảnh miễn phí trên Pixabay"/>
          <p:cNvPicPr>
            <a:picLocks noChangeAspect="1" noChangeArrowheads="1"/>
          </p:cNvPicPr>
          <p:nvPr/>
        </p:nvPicPr>
        <p:blipFill>
          <a:blip r:embed="rId2"/>
          <a:srcRect/>
          <a:stretch>
            <a:fillRect/>
          </a:stretch>
        </p:blipFill>
        <p:spPr bwMode="auto">
          <a:xfrm>
            <a:off x="4648200" y="1219200"/>
            <a:ext cx="4495800" cy="4572000"/>
          </a:xfrm>
          <a:prstGeom prst="rect">
            <a:avLst/>
          </a:prstGeom>
          <a:noFill/>
        </p:spPr>
      </p:pic>
      <p:sp>
        <p:nvSpPr>
          <p:cNvPr id="10" name="Rectangle 9"/>
          <p:cNvSpPr/>
          <p:nvPr/>
        </p:nvSpPr>
        <p:spPr>
          <a:xfrm>
            <a:off x="0" y="4343400"/>
            <a:ext cx="4572000" cy="2308324"/>
          </a:xfrm>
          <a:prstGeom prst="rect">
            <a:avLst/>
          </a:prstGeom>
        </p:spPr>
        <p:txBody>
          <a:bodyPr>
            <a:spAutoFit/>
          </a:bodyPr>
          <a:lstStyle/>
          <a:p>
            <a:pPr algn="just"/>
            <a:r>
              <a:rPr lang="vi-VN" sz="3600" dirty="0">
                <a:latin typeface="Times New Roman" pitchFamily="18" charset="0"/>
                <a:cs typeface="Times New Roman" pitchFamily="18" charset="0"/>
              </a:rPr>
              <a:t>+ Năng lượng hao phí là năng lượng nhiệt, làm cho bóng đèn nóng lên.</a:t>
            </a:r>
            <a:endParaRPr lang="en-US" sz="3600" dirty="0">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5"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1000" fill="hold"/>
                                        <p:tgtEl>
                                          <p:spTgt spid="5"/>
                                        </p:tgtEl>
                                        <p:attrNameLst>
                                          <p:attrName>ppt_w</p:attrName>
                                        </p:attrNameLst>
                                      </p:cBhvr>
                                      <p:tavLst>
                                        <p:tav tm="0">
                                          <p:val>
                                            <p:strVal val="#ppt_w*0.70"/>
                                          </p:val>
                                        </p:tav>
                                        <p:tav tm="100000">
                                          <p:val>
                                            <p:strVal val="#ppt_w"/>
                                          </p:val>
                                        </p:tav>
                                      </p:tavLst>
                                    </p:anim>
                                    <p:anim calcmode="lin" valueType="num">
                                      <p:cBhvr>
                                        <p:cTn id="14" dur="1000" fill="hold"/>
                                        <p:tgtEl>
                                          <p:spTgt spid="5"/>
                                        </p:tgtEl>
                                        <p:attrNameLst>
                                          <p:attrName>ppt_h</p:attrName>
                                        </p:attrNameLst>
                                      </p:cBhvr>
                                      <p:tavLst>
                                        <p:tav tm="0">
                                          <p:val>
                                            <p:strVal val="#ppt_h"/>
                                          </p:val>
                                        </p:tav>
                                        <p:tav tm="100000">
                                          <p:val>
                                            <p:strVal val="#ppt_h"/>
                                          </p:val>
                                        </p:tav>
                                      </p:tavLst>
                                    </p:anim>
                                    <p:animEffect transition="in" filter="fade">
                                      <p:cBhvr>
                                        <p:cTn id="15" dur="10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2" presetClass="entr" presetSubtype="4"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slide(fromBottom)">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21" presetClass="entr" presetSubtype="4" fill="hold" nodeType="clickEffect">
                                  <p:stCondLst>
                                    <p:cond delay="0"/>
                                  </p:stCondLst>
                                  <p:childTnLst>
                                    <p:set>
                                      <p:cBhvr>
                                        <p:cTn id="24" dur="1" fill="hold">
                                          <p:stCondLst>
                                            <p:cond delay="0"/>
                                          </p:stCondLst>
                                        </p:cTn>
                                        <p:tgtEl>
                                          <p:spTgt spid="10">
                                            <p:txEl>
                                              <p:pRg st="0" end="0"/>
                                            </p:txEl>
                                          </p:spTgt>
                                        </p:tgtEl>
                                        <p:attrNameLst>
                                          <p:attrName>style.visibility</p:attrName>
                                        </p:attrNameLst>
                                      </p:cBhvr>
                                      <p:to>
                                        <p:strVal val="visible"/>
                                      </p:to>
                                    </p:set>
                                    <p:animEffect transition="in" filter="wheel(4)">
                                      <p:cBhvr>
                                        <p:cTn id="25" dur="20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854164" y="116983"/>
            <a:ext cx="7223036" cy="2062103"/>
          </a:xfrm>
          <a:prstGeom prst="rect">
            <a:avLst/>
          </a:prstGeom>
        </p:spPr>
        <p:txBody>
          <a:bodyPr wrap="square">
            <a:spAutoFit/>
          </a:bodyPr>
          <a:lstStyle/>
          <a:p>
            <a:pPr algn="just"/>
            <a:r>
              <a:rPr lang="vi-VN" sz="3200" b="1" dirty="0">
                <a:solidFill>
                  <a:srgbClr val="FF0000"/>
                </a:solidFill>
                <a:latin typeface="+mj-lt"/>
              </a:rPr>
              <a:t>Câu </a:t>
            </a:r>
            <a:r>
              <a:rPr lang="en-US" sz="3200" b="1" dirty="0">
                <a:solidFill>
                  <a:srgbClr val="FF0000"/>
                </a:solidFill>
                <a:latin typeface="Times New Roman" panose="02020603050405020304" pitchFamily="18" charset="0"/>
                <a:cs typeface="Times New Roman" panose="02020603050405020304" pitchFamily="18" charset="0"/>
              </a:rPr>
              <a:t>2.</a:t>
            </a:r>
            <a:r>
              <a:rPr lang="vi-VN" sz="3200" b="1" dirty="0">
                <a:solidFill>
                  <a:srgbClr val="FF0000"/>
                </a:solidFill>
                <a:latin typeface="+mj-lt"/>
              </a:rPr>
              <a:t> </a:t>
            </a:r>
            <a:r>
              <a:rPr lang="vi-VN" sz="3200" b="1" dirty="0">
                <a:latin typeface="+mj-lt"/>
              </a:rPr>
              <a:t>Dụng cụ nào sau đây biến đổi điện năng chủ yếu thành động năng?</a:t>
            </a:r>
            <a:endParaRPr lang="vi-VN" sz="3200" dirty="0">
              <a:latin typeface="+mj-lt"/>
            </a:endParaRPr>
          </a:p>
          <a:p>
            <a:r>
              <a:rPr lang="vi-VN" sz="3200" dirty="0">
                <a:latin typeface="+mj-lt"/>
              </a:rPr>
              <a:t>A. Nồi cơm điệ</a:t>
            </a:r>
            <a:r>
              <a:rPr lang="en-US" sz="3200" dirty="0">
                <a:latin typeface="+mj-lt"/>
              </a:rPr>
              <a:t>n.             </a:t>
            </a:r>
            <a:r>
              <a:rPr lang="vi-VN" sz="3200" dirty="0">
                <a:latin typeface="+mj-lt"/>
              </a:rPr>
              <a:t>B. Máy sấy tóc</a:t>
            </a:r>
            <a:r>
              <a:rPr lang="en-US" sz="3200" dirty="0">
                <a:latin typeface="+mj-lt"/>
              </a:rPr>
              <a:t>.</a:t>
            </a:r>
            <a:endParaRPr lang="vi-VN" sz="3200" dirty="0">
              <a:latin typeface="+mj-lt"/>
            </a:endParaRPr>
          </a:p>
          <a:p>
            <a:r>
              <a:rPr lang="vi-VN" sz="3200" dirty="0">
                <a:latin typeface="+mj-lt"/>
              </a:rPr>
              <a:t>C. Bếp điện</a:t>
            </a:r>
            <a:r>
              <a:rPr lang="en-US" sz="3200" dirty="0">
                <a:latin typeface="+mj-lt"/>
              </a:rPr>
              <a:t>.                      </a:t>
            </a:r>
            <a:r>
              <a:rPr lang="vi-VN" sz="3200" dirty="0">
                <a:latin typeface="+mj-lt"/>
              </a:rPr>
              <a:t>D. Bàn ủi điện</a:t>
            </a:r>
            <a:r>
              <a:rPr lang="en-US" sz="3200" dirty="0">
                <a:latin typeface="+mj-lt"/>
              </a:rPr>
              <a:t>.</a:t>
            </a:r>
            <a:endParaRPr lang="vi-VN" sz="3200" dirty="0">
              <a:latin typeface="+mj-lt"/>
            </a:endParaRPr>
          </a:p>
        </p:txBody>
      </p:sp>
      <p:sp>
        <p:nvSpPr>
          <p:cNvPr id="6" name="Oval 5"/>
          <p:cNvSpPr/>
          <p:nvPr/>
        </p:nvSpPr>
        <p:spPr>
          <a:xfrm>
            <a:off x="4953000" y="1219200"/>
            <a:ext cx="431174" cy="431174"/>
          </a:xfrm>
          <a:prstGeom prst="ellipse">
            <a:avLst/>
          </a:prstGeom>
          <a:ln w="571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7" name="Rectangle 6"/>
          <p:cNvSpPr/>
          <p:nvPr/>
        </p:nvSpPr>
        <p:spPr>
          <a:xfrm>
            <a:off x="762000" y="2752591"/>
            <a:ext cx="7457534" cy="3046988"/>
          </a:xfrm>
          <a:prstGeom prst="rect">
            <a:avLst/>
          </a:prstGeom>
        </p:spPr>
        <p:txBody>
          <a:bodyPr wrap="square">
            <a:spAutoFit/>
          </a:bodyPr>
          <a:lstStyle/>
          <a:p>
            <a:pPr algn="just"/>
            <a:r>
              <a:rPr lang="vi-VN" sz="3200" b="1" dirty="0">
                <a:solidFill>
                  <a:srgbClr val="FF0000"/>
                </a:solidFill>
                <a:latin typeface="+mj-lt"/>
              </a:rPr>
              <a:t>Câu </a:t>
            </a:r>
            <a:r>
              <a:rPr lang="en-US" sz="3200" b="1" dirty="0">
                <a:solidFill>
                  <a:srgbClr val="FF0000"/>
                </a:solidFill>
                <a:latin typeface="Times New Roman" panose="02020603050405020304" pitchFamily="18" charset="0"/>
                <a:cs typeface="Times New Roman" panose="02020603050405020304" pitchFamily="18" charset="0"/>
              </a:rPr>
              <a:t>3.</a:t>
            </a:r>
            <a:r>
              <a:rPr lang="vi-VN" sz="3200" b="1" dirty="0">
                <a:solidFill>
                  <a:srgbClr val="FF0000"/>
                </a:solidFill>
                <a:latin typeface="+mj-lt"/>
              </a:rPr>
              <a:t> </a:t>
            </a:r>
            <a:r>
              <a:rPr lang="vi-VN" sz="3200" b="1" dirty="0">
                <a:latin typeface="+mj-lt"/>
              </a:rPr>
              <a:t>Trong quá trình chuyển hóa lẫn nhau của năng lượng từ dạng này sang dạng khác, tổng năng lượng tại bất kỳ thời điểm nào cũng:</a:t>
            </a:r>
            <a:endParaRPr lang="vi-VN" sz="3200" dirty="0">
              <a:latin typeface="+mj-lt"/>
            </a:endParaRPr>
          </a:p>
          <a:p>
            <a:r>
              <a:rPr lang="vi-VN" sz="3200" dirty="0">
                <a:latin typeface="+mj-lt"/>
              </a:rPr>
              <a:t>A. không thay đổi</a:t>
            </a:r>
            <a:r>
              <a:rPr lang="en-US" sz="3200" dirty="0">
                <a:latin typeface="+mj-lt"/>
              </a:rPr>
              <a:t>.                 </a:t>
            </a:r>
            <a:r>
              <a:rPr lang="vi-VN" sz="3200" dirty="0">
                <a:latin typeface="+mj-lt"/>
              </a:rPr>
              <a:t>B. bằng không</a:t>
            </a:r>
            <a:r>
              <a:rPr lang="en-US" sz="3200" dirty="0">
                <a:latin typeface="+mj-lt"/>
              </a:rPr>
              <a:t>.</a:t>
            </a:r>
            <a:endParaRPr lang="vi-VN" sz="3200" dirty="0">
              <a:latin typeface="+mj-lt"/>
            </a:endParaRPr>
          </a:p>
          <a:p>
            <a:r>
              <a:rPr lang="vi-VN" sz="3200" dirty="0">
                <a:latin typeface="+mj-lt"/>
              </a:rPr>
              <a:t>C. tăng dần</a:t>
            </a:r>
            <a:r>
              <a:rPr lang="en-US" sz="3200" dirty="0">
                <a:latin typeface="+mj-lt"/>
              </a:rPr>
              <a:t>.                             </a:t>
            </a:r>
            <a:r>
              <a:rPr lang="vi-VN" sz="3200" dirty="0">
                <a:latin typeface="+mj-lt"/>
              </a:rPr>
              <a:t>D. giảm dần</a:t>
            </a:r>
            <a:r>
              <a:rPr lang="en-US" sz="3200" dirty="0">
                <a:latin typeface="+mj-lt"/>
              </a:rPr>
              <a:t>.</a:t>
            </a:r>
            <a:endParaRPr lang="vi-VN" sz="3200" dirty="0">
              <a:latin typeface="+mj-lt"/>
            </a:endParaRPr>
          </a:p>
        </p:txBody>
      </p:sp>
      <p:sp>
        <p:nvSpPr>
          <p:cNvPr id="13" name="Oval 12"/>
          <p:cNvSpPr/>
          <p:nvPr/>
        </p:nvSpPr>
        <p:spPr>
          <a:xfrm>
            <a:off x="762000" y="4779329"/>
            <a:ext cx="457200" cy="457200"/>
          </a:xfrm>
          <a:prstGeom prst="ellipse">
            <a:avLst/>
          </a:prstGeom>
          <a:ln w="571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3074" name="Picture 2" descr="Anh Dong (168)"/>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114300"/>
            <a:ext cx="762000" cy="285750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Anh Dong (174)"/>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243418" y="552449"/>
            <a:ext cx="762000" cy="2571751"/>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Anh Dong (179)"/>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55575" y="6324599"/>
            <a:ext cx="2476500" cy="381001"/>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Anh Dong (18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44644" y="6600825"/>
            <a:ext cx="2790825" cy="2571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5253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arn(inVertical)">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7" grpId="0"/>
      <p:bldP spid="1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7535846" cy="646331"/>
          </a:xfrm>
          <a:prstGeom prst="rect">
            <a:avLst/>
          </a:prstGeom>
        </p:spPr>
        <p:txBody>
          <a:bodyPr wrap="none">
            <a:spAutoFit/>
          </a:bodyPr>
          <a:lstStyle/>
          <a:p>
            <a:r>
              <a:rPr lang="vi-VN" sz="3600" dirty="0">
                <a:latin typeface="Times New Roman" pitchFamily="18" charset="0"/>
                <a:cs typeface="Times New Roman" pitchFamily="18" charset="0"/>
              </a:rPr>
              <a:t>Trong trường hợp, quạt điện đang chạy:</a:t>
            </a:r>
            <a:endParaRPr lang="en-US" sz="3600" dirty="0">
              <a:latin typeface="Times New Roman" pitchFamily="18" charset="0"/>
              <a:cs typeface="Times New Roman" pitchFamily="18" charset="0"/>
            </a:endParaRPr>
          </a:p>
        </p:txBody>
      </p:sp>
      <p:pic>
        <p:nvPicPr>
          <p:cNvPr id="46082" name="Picture 2" descr="Khắc phục lỗi quạt bị kêu khi quay tuốc năng - Quạt điện tico - XanhThai"/>
          <p:cNvPicPr>
            <a:picLocks noChangeAspect="1" noChangeArrowheads="1"/>
          </p:cNvPicPr>
          <p:nvPr/>
        </p:nvPicPr>
        <p:blipFill>
          <a:blip r:embed="rId2"/>
          <a:srcRect/>
          <a:stretch>
            <a:fillRect/>
          </a:stretch>
        </p:blipFill>
        <p:spPr bwMode="auto">
          <a:xfrm>
            <a:off x="4572000" y="1295401"/>
            <a:ext cx="4572000" cy="5562600"/>
          </a:xfrm>
          <a:prstGeom prst="rect">
            <a:avLst/>
          </a:prstGeom>
          <a:noFill/>
        </p:spPr>
      </p:pic>
      <p:sp>
        <p:nvSpPr>
          <p:cNvPr id="7" name="Rectangle 6"/>
          <p:cNvSpPr/>
          <p:nvPr/>
        </p:nvSpPr>
        <p:spPr>
          <a:xfrm>
            <a:off x="0" y="990600"/>
            <a:ext cx="4572000" cy="2308324"/>
          </a:xfrm>
          <a:prstGeom prst="rect">
            <a:avLst/>
          </a:prstGeom>
        </p:spPr>
        <p:txBody>
          <a:bodyPr>
            <a:spAutoFit/>
          </a:bodyPr>
          <a:lstStyle/>
          <a:p>
            <a:pPr algn="just"/>
            <a:r>
              <a:rPr lang="vi-VN" sz="3600" dirty="0">
                <a:latin typeface="Times New Roman" pitchFamily="18" charset="0"/>
                <a:cs typeface="Times New Roman" pitchFamily="18" charset="0"/>
              </a:rPr>
              <a:t>+ Năng lượng có ích là động năng, cánh quạt chuyển động tạo ra gió mát.</a:t>
            </a:r>
            <a:endParaRPr lang="en-US" sz="3600" dirty="0">
              <a:latin typeface="Times New Roman" pitchFamily="18" charset="0"/>
              <a:cs typeface="Times New Roman" pitchFamily="18" charset="0"/>
            </a:endParaRPr>
          </a:p>
        </p:txBody>
      </p:sp>
      <p:sp>
        <p:nvSpPr>
          <p:cNvPr id="8" name="Rectangle 7"/>
          <p:cNvSpPr/>
          <p:nvPr/>
        </p:nvSpPr>
        <p:spPr>
          <a:xfrm>
            <a:off x="0" y="3429000"/>
            <a:ext cx="4572000" cy="1754326"/>
          </a:xfrm>
          <a:prstGeom prst="rect">
            <a:avLst/>
          </a:prstGeom>
        </p:spPr>
        <p:txBody>
          <a:bodyPr>
            <a:spAutoFit/>
          </a:bodyPr>
          <a:lstStyle/>
          <a:p>
            <a:pPr algn="just"/>
            <a:r>
              <a:rPr lang="vi-VN" sz="3600" dirty="0">
                <a:latin typeface="Times New Roman" pitchFamily="18" charset="0"/>
                <a:cs typeface="Times New Roman" pitchFamily="18" charset="0"/>
              </a:rPr>
              <a:t>+ Năng lượng hao phí là năng lượng nhiệt làm nóng động cơ.</a:t>
            </a:r>
            <a:endParaRPr lang="en-US" sz="3600" dirty="0">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slide(fromBottom)">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6" fill="hold" nodeType="clickEffect">
                                  <p:stCondLst>
                                    <p:cond delay="0"/>
                                  </p:stCondLst>
                                  <p:childTnLst>
                                    <p:set>
                                      <p:cBhvr>
                                        <p:cTn id="17" dur="1" fill="hold">
                                          <p:stCondLst>
                                            <p:cond delay="0"/>
                                          </p:stCondLst>
                                        </p:cTn>
                                        <p:tgtEl>
                                          <p:spTgt spid="8">
                                            <p:txEl>
                                              <p:pRg st="0" end="0"/>
                                            </p:txEl>
                                          </p:spTgt>
                                        </p:tgtEl>
                                        <p:attrNameLst>
                                          <p:attrName>style.visibility</p:attrName>
                                        </p:attrNameLst>
                                      </p:cBhvr>
                                      <p:to>
                                        <p:strVal val="visible"/>
                                      </p:to>
                                    </p:set>
                                    <p:animEffect transition="in" filter="barn(inHorizontal)">
                                      <p:cBhvr>
                                        <p:cTn id="18"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2308324"/>
          </a:xfrm>
          <a:prstGeom prst="rect">
            <a:avLst/>
          </a:prstGeom>
        </p:spPr>
        <p:txBody>
          <a:bodyPr wrap="square">
            <a:spAutoFit/>
          </a:bodyPr>
          <a:lstStyle/>
          <a:p>
            <a:pPr algn="just"/>
            <a:r>
              <a:rPr lang="vi-VN" sz="3600" dirty="0">
                <a:latin typeface="Times New Roman" pitchFamily="18" charset="0"/>
                <a:cs typeface="Times New Roman" pitchFamily="18" charset="0"/>
              </a:rPr>
              <a:t>Nêu tình huống (ở gia đình, ở lớp học) cho thấy luôn có năng lượng hao phí xuất hiện trong quá trình sử dụng năng lượng. Xác định nguyên nhân gây ra sự hao phí đó?</a:t>
            </a:r>
            <a:endParaRPr lang="en-US" sz="3600" dirty="0">
              <a:latin typeface="Times New Roman" pitchFamily="18" charset="0"/>
              <a:cs typeface="Times New Roman" pitchFamily="18" charset="0"/>
            </a:endParaRPr>
          </a:p>
        </p:txBody>
      </p:sp>
      <p:sp>
        <p:nvSpPr>
          <p:cNvPr id="6" name="Rectangle 5"/>
          <p:cNvSpPr/>
          <p:nvPr/>
        </p:nvSpPr>
        <p:spPr>
          <a:xfrm>
            <a:off x="0" y="0"/>
            <a:ext cx="5838458" cy="646331"/>
          </a:xfrm>
          <a:prstGeom prst="rect">
            <a:avLst/>
          </a:prstGeom>
        </p:spPr>
        <p:txBody>
          <a:bodyPr wrap="none">
            <a:spAutoFit/>
          </a:bodyPr>
          <a:lstStyle/>
          <a:p>
            <a:pPr algn="just"/>
            <a:r>
              <a:rPr lang="vi-VN" b="1" dirty="0"/>
              <a:t> </a:t>
            </a:r>
            <a:r>
              <a:rPr lang="vi-VN" sz="3600" b="1" dirty="0">
                <a:latin typeface="Times New Roman" pitchFamily="18" charset="0"/>
                <a:cs typeface="Times New Roman" pitchFamily="18" charset="0"/>
              </a:rPr>
              <a:t>Ví dụ tình huống ở gia đình:</a:t>
            </a:r>
            <a:endParaRPr lang="en-US" sz="3600" dirty="0">
              <a:latin typeface="Times New Roman" pitchFamily="18" charset="0"/>
              <a:cs typeface="Times New Roman" pitchFamily="18" charset="0"/>
            </a:endParaRPr>
          </a:p>
        </p:txBody>
      </p:sp>
      <p:sp>
        <p:nvSpPr>
          <p:cNvPr id="7" name="Rectangle 6"/>
          <p:cNvSpPr/>
          <p:nvPr/>
        </p:nvSpPr>
        <p:spPr>
          <a:xfrm>
            <a:off x="0" y="609600"/>
            <a:ext cx="9144000" cy="3539430"/>
          </a:xfrm>
          <a:prstGeom prst="rect">
            <a:avLst/>
          </a:prstGeom>
        </p:spPr>
        <p:txBody>
          <a:bodyPr wrap="square">
            <a:spAutoFit/>
          </a:bodyPr>
          <a:lstStyle/>
          <a:p>
            <a:pPr algn="just"/>
            <a:r>
              <a:rPr lang="vi-VN" sz="3200" dirty="0">
                <a:latin typeface="Times New Roman" pitchFamily="18" charset="0"/>
                <a:cs typeface="Times New Roman" pitchFamily="18" charset="0"/>
              </a:rPr>
              <a:t>Nhà em thường dùng bếp gas để nấu đồ ăn cho gia đình. Nhưng khi đun bếp, em thấy rất nóng, đun thức ăn cũng thấy lâu chín. Như vậy, trong quá trình sử dụng năng lượng nhiệt từ gas để nấu chín thức ăn thì năng lượng nhiệt còn bị thất thoát ra môi trường làm nóng môi trường bên ngoài và làm nóng xoong/ nồi đựng thức ăn. Đó chính là năng lượng hao phí.</a:t>
            </a:r>
            <a:endParaRPr lang="en-US" sz="3200" dirty="0">
              <a:latin typeface="Times New Roman" pitchFamily="18" charset="0"/>
              <a:cs typeface="Times New Roman" pitchFamily="18" charset="0"/>
            </a:endParaRPr>
          </a:p>
        </p:txBody>
      </p:sp>
      <p:pic>
        <p:nvPicPr>
          <p:cNvPr id="47106" name="Picture 2" descr="Sử dụng bếp đúng cách tránh những sai lầm đáng tiếc dễ gây cháy nổ"/>
          <p:cNvPicPr>
            <a:picLocks noChangeAspect="1" noChangeArrowheads="1"/>
          </p:cNvPicPr>
          <p:nvPr/>
        </p:nvPicPr>
        <p:blipFill>
          <a:blip r:embed="rId2"/>
          <a:srcRect/>
          <a:stretch>
            <a:fillRect/>
          </a:stretch>
        </p:blipFill>
        <p:spPr bwMode="auto">
          <a:xfrm>
            <a:off x="838200" y="4050029"/>
            <a:ext cx="7010400" cy="2807971"/>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3" presetClass="entr" presetSubtype="16"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plus(in)">
                                      <p:cBhvr>
                                        <p:cTn id="7" dur="20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xit" presetSubtype="10" fill="hold" nodeType="clickEffect">
                                  <p:stCondLst>
                                    <p:cond delay="0"/>
                                  </p:stCondLst>
                                  <p:childTnLst>
                                    <p:animEffect transition="out" filter="blinds(horizontal)">
                                      <p:cBhvr>
                                        <p:cTn id="11" dur="500"/>
                                        <p:tgtEl>
                                          <p:spTgt spid="5">
                                            <p:txEl>
                                              <p:pRg st="0" end="0"/>
                                            </p:txEl>
                                          </p:spTgt>
                                        </p:tgtEl>
                                      </p:cBhvr>
                                    </p:animEffect>
                                    <p:set>
                                      <p:cBhvr>
                                        <p:cTn id="12" dur="1" fill="hold">
                                          <p:stCondLst>
                                            <p:cond delay="499"/>
                                          </p:stCondLst>
                                        </p:cTn>
                                        <p:tgtEl>
                                          <p:spTgt spid="5">
                                            <p:txEl>
                                              <p:pRg st="0" end="0"/>
                                            </p:txEl>
                                          </p:spTgt>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 calcmode="lin" valueType="num">
                                      <p:cBhvr additive="base">
                                        <p:cTn id="1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1" presetClass="entr" presetSubtype="4" fill="hold" nodeType="clickEffect">
                                  <p:stCondLst>
                                    <p:cond delay="0"/>
                                  </p:stCondLst>
                                  <p:childTnLst>
                                    <p:set>
                                      <p:cBhvr>
                                        <p:cTn id="22" dur="1" fill="hold">
                                          <p:stCondLst>
                                            <p:cond delay="0"/>
                                          </p:stCondLst>
                                        </p:cTn>
                                        <p:tgtEl>
                                          <p:spTgt spid="47106"/>
                                        </p:tgtEl>
                                        <p:attrNameLst>
                                          <p:attrName>style.visibility</p:attrName>
                                        </p:attrNameLst>
                                      </p:cBhvr>
                                      <p:to>
                                        <p:strVal val="visible"/>
                                      </p:to>
                                    </p:set>
                                    <p:animEffect transition="in" filter="wheel(4)">
                                      <p:cBhvr>
                                        <p:cTn id="23" dur="2000"/>
                                        <p:tgtEl>
                                          <p:spTgt spid="47106"/>
                                        </p:tgtEl>
                                      </p:cBhvr>
                                    </p:animEffect>
                                  </p:childTnLst>
                                </p:cTn>
                              </p:par>
                            </p:childTnLst>
                          </p:cTn>
                        </p:par>
                      </p:childTnLst>
                    </p:cTn>
                  </p:par>
                  <p:par>
                    <p:cTn id="24" fill="hold">
                      <p:stCondLst>
                        <p:cond delay="indefinite"/>
                      </p:stCondLst>
                      <p:childTnLst>
                        <p:par>
                          <p:cTn id="25" fill="hold">
                            <p:stCondLst>
                              <p:cond delay="0"/>
                            </p:stCondLst>
                            <p:childTnLst>
                              <p:par>
                                <p:cTn id="26" presetID="13" presetClass="entr" presetSubtype="16" fill="hold" nodeType="clickEffect">
                                  <p:stCondLst>
                                    <p:cond delay="0"/>
                                  </p:stCondLst>
                                  <p:childTnLst>
                                    <p:set>
                                      <p:cBhvr>
                                        <p:cTn id="27" dur="1" fill="hold">
                                          <p:stCondLst>
                                            <p:cond delay="0"/>
                                          </p:stCondLst>
                                        </p:cTn>
                                        <p:tgtEl>
                                          <p:spTgt spid="7">
                                            <p:txEl>
                                              <p:pRg st="0" end="0"/>
                                            </p:txEl>
                                          </p:spTgt>
                                        </p:tgtEl>
                                        <p:attrNameLst>
                                          <p:attrName>style.visibility</p:attrName>
                                        </p:attrNameLst>
                                      </p:cBhvr>
                                      <p:to>
                                        <p:strVal val="visible"/>
                                      </p:to>
                                    </p:set>
                                    <p:animEffect transition="in" filter="plus(in)">
                                      <p:cBhvr>
                                        <p:cTn id="28" dur="20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5618846" cy="646331"/>
          </a:xfrm>
          <a:prstGeom prst="rect">
            <a:avLst/>
          </a:prstGeom>
        </p:spPr>
        <p:txBody>
          <a:bodyPr wrap="none">
            <a:spAutoFit/>
          </a:bodyPr>
          <a:lstStyle/>
          <a:p>
            <a:r>
              <a:rPr lang="en-US" sz="3600" b="1" dirty="0" err="1">
                <a:solidFill>
                  <a:srgbClr val="FF0000"/>
                </a:solidFill>
                <a:latin typeface="Times New Roman" pitchFamily="18" charset="0"/>
                <a:cs typeface="Times New Roman" pitchFamily="18" charset="0"/>
              </a:rPr>
              <a:t>Ví</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dụ</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tình</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huống</a:t>
            </a:r>
            <a:r>
              <a:rPr lang="en-US" sz="3600" b="1" dirty="0">
                <a:solidFill>
                  <a:srgbClr val="FF0000"/>
                </a:solidFill>
                <a:latin typeface="Times New Roman" pitchFamily="18" charset="0"/>
                <a:cs typeface="Times New Roman" pitchFamily="18" charset="0"/>
              </a:rPr>
              <a:t> ở </a:t>
            </a:r>
            <a:r>
              <a:rPr lang="en-US" sz="3600" b="1" dirty="0" err="1">
                <a:solidFill>
                  <a:srgbClr val="FF0000"/>
                </a:solidFill>
                <a:latin typeface="Times New Roman" pitchFamily="18" charset="0"/>
                <a:cs typeface="Times New Roman" pitchFamily="18" charset="0"/>
              </a:rPr>
              <a:t>lớp</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học</a:t>
            </a:r>
            <a:r>
              <a:rPr lang="en-US" sz="3600" b="1" dirty="0">
                <a:solidFill>
                  <a:srgbClr val="FF0000"/>
                </a:solidFill>
                <a:latin typeface="Times New Roman" pitchFamily="18" charset="0"/>
                <a:cs typeface="Times New Roman" pitchFamily="18" charset="0"/>
              </a:rPr>
              <a:t>:</a:t>
            </a:r>
            <a:endParaRPr lang="en-US" sz="3600" dirty="0">
              <a:solidFill>
                <a:srgbClr val="FF0000"/>
              </a:solidFill>
              <a:latin typeface="Times New Roman" pitchFamily="18" charset="0"/>
              <a:cs typeface="Times New Roman" pitchFamily="18" charset="0"/>
            </a:endParaRPr>
          </a:p>
        </p:txBody>
      </p:sp>
      <p:sp>
        <p:nvSpPr>
          <p:cNvPr id="5" name="Rectangle 4"/>
          <p:cNvSpPr/>
          <p:nvPr/>
        </p:nvSpPr>
        <p:spPr>
          <a:xfrm>
            <a:off x="0" y="762000"/>
            <a:ext cx="5029200" cy="5016758"/>
          </a:xfrm>
          <a:prstGeom prst="rect">
            <a:avLst/>
          </a:prstGeom>
        </p:spPr>
        <p:txBody>
          <a:bodyPr wrap="square">
            <a:spAutoFit/>
          </a:bodyPr>
          <a:lstStyle/>
          <a:p>
            <a:pPr algn="just"/>
            <a:r>
              <a:rPr lang="vi-VN" sz="3200" dirty="0">
                <a:latin typeface="Times New Roman" pitchFamily="18" charset="0"/>
                <a:cs typeface="Times New Roman" pitchFamily="18" charset="0"/>
              </a:rPr>
              <a:t>Vào mùa hè nắng nóng, tất cả các quạt ở trong lớp học luôn được bật và chỉ tắt đi  khi tan giờ học và sờ vào hộp động cơ của quạt luôn thấy nó nóng ran. Như vậy, năng lượng hao phí xuất hiện ở đây là do năng lượng nhiệt của dòng điện làm nóng hộp động cơ quạt.</a:t>
            </a:r>
            <a:endParaRPr lang="en-US" sz="3200" dirty="0">
              <a:latin typeface="Times New Roman" pitchFamily="18" charset="0"/>
              <a:cs typeface="Times New Roman" pitchFamily="18" charset="0"/>
            </a:endParaRPr>
          </a:p>
        </p:txBody>
      </p:sp>
      <p:pic>
        <p:nvPicPr>
          <p:cNvPr id="6" name="Picture 2" descr="Khắc phục lỗi quạt bị kêu khi quay tuốc năng - Quạt điện tico - XanhThai"/>
          <p:cNvPicPr>
            <a:picLocks noChangeAspect="1" noChangeArrowheads="1"/>
          </p:cNvPicPr>
          <p:nvPr/>
        </p:nvPicPr>
        <p:blipFill>
          <a:blip r:embed="rId2"/>
          <a:srcRect/>
          <a:stretch>
            <a:fillRect/>
          </a:stretch>
        </p:blipFill>
        <p:spPr bwMode="auto">
          <a:xfrm>
            <a:off x="4947780" y="685800"/>
            <a:ext cx="4196220" cy="5105401"/>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3" presetClass="entr" presetSubtype="16"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plus(in)">
                                      <p:cBhvr>
                                        <p:cTn id="13"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Background lấp lánh"/>
          <p:cNvPicPr>
            <a:picLocks noChangeAspect="1" noChangeArrowheads="1"/>
          </p:cNvPicPr>
          <p:nvPr/>
        </p:nvPicPr>
        <p:blipFill>
          <a:blip r:embed="rId2"/>
          <a:srcRect/>
          <a:stretch>
            <a:fillRect/>
          </a:stretch>
        </p:blipFill>
        <p:spPr bwMode="auto">
          <a:xfrm>
            <a:off x="0" y="0"/>
            <a:ext cx="9144000" cy="6858000"/>
          </a:xfrm>
          <a:prstGeom prst="rect">
            <a:avLst/>
          </a:prstGeom>
          <a:noFill/>
        </p:spPr>
      </p:pic>
      <p:pic>
        <p:nvPicPr>
          <p:cNvPr id="3" name="Picture 2" descr="A person riding a bicycle&#10;&#10;Description automatically generated with medium confidence">
            <a:extLst>
              <a:ext uri="{FF2B5EF4-FFF2-40B4-BE49-F238E27FC236}">
                <a16:creationId xmlns:a16="http://schemas.microsoft.com/office/drawing/2014/main" id="{D5322428-BB65-4DE6-A1EC-F1FCBC382D99}"/>
              </a:ext>
            </a:extLst>
          </p:cNvPr>
          <p:cNvPicPr>
            <a:picLocks noChangeAspect="1"/>
          </p:cNvPicPr>
          <p:nvPr/>
        </p:nvPicPr>
        <p:blipFill>
          <a:blip r:embed="rId3"/>
          <a:stretch>
            <a:fillRect/>
          </a:stretch>
        </p:blipFill>
        <p:spPr>
          <a:xfrm>
            <a:off x="0" y="2133600"/>
            <a:ext cx="4088720" cy="4724400"/>
          </a:xfrm>
          <a:prstGeom prst="rect">
            <a:avLst/>
          </a:prstGeom>
        </p:spPr>
      </p:pic>
      <p:sp>
        <p:nvSpPr>
          <p:cNvPr id="4" name="Title 1">
            <a:extLst>
              <a:ext uri="{FF2B5EF4-FFF2-40B4-BE49-F238E27FC236}">
                <a16:creationId xmlns:a16="http://schemas.microsoft.com/office/drawing/2014/main" id="{E8377C7E-BB71-451F-9F92-918137D9851B}"/>
              </a:ext>
            </a:extLst>
          </p:cNvPr>
          <p:cNvSpPr>
            <a:spLocks noGrp="1"/>
          </p:cNvSpPr>
          <p:nvPr>
            <p:ph type="title"/>
          </p:nvPr>
        </p:nvSpPr>
        <p:spPr>
          <a:xfrm>
            <a:off x="4114800" y="228600"/>
            <a:ext cx="5029200" cy="1450757"/>
          </a:xfrm>
        </p:spPr>
        <p:txBody>
          <a:bodyPr vert="horz" lIns="91440" tIns="45720" rIns="91440" bIns="45720" rtlCol="0" anchor="b">
            <a:noAutofit/>
          </a:bodyPr>
          <a:lstStyle/>
          <a:p>
            <a:pPr>
              <a:lnSpc>
                <a:spcPct val="120000"/>
              </a:lnSpc>
            </a:pPr>
            <a:r>
              <a:rPr lang="en-US" sz="2800" b="1" dirty="0">
                <a:latin typeface="Times New Roman" pitchFamily="18" charset="0"/>
                <a:cs typeface="Times New Roman" pitchFamily="18" charset="0"/>
              </a:rPr>
              <a:t>TÌM HIỂU DẠNG NĂNG LƯỢNG HAO PHÍ KHI ĐẠP XE</a:t>
            </a:r>
          </a:p>
        </p:txBody>
      </p:sp>
      <p:sp>
        <p:nvSpPr>
          <p:cNvPr id="5" name="TextBox 4">
            <a:extLst>
              <a:ext uri="{FF2B5EF4-FFF2-40B4-BE49-F238E27FC236}">
                <a16:creationId xmlns:a16="http://schemas.microsoft.com/office/drawing/2014/main" id="{F8FFDFA9-8C90-4F1E-8092-0EE94409440E}"/>
              </a:ext>
            </a:extLst>
          </p:cNvPr>
          <p:cNvSpPr txBox="1"/>
          <p:nvPr/>
        </p:nvSpPr>
        <p:spPr>
          <a:xfrm>
            <a:off x="4114800" y="1905000"/>
            <a:ext cx="5029200" cy="3670180"/>
          </a:xfrm>
          <a:prstGeom prst="rect">
            <a:avLst/>
          </a:prstGeom>
        </p:spPr>
        <p:txBody>
          <a:bodyPr vert="horz" lIns="0" tIns="45720" rIns="0" bIns="45720" rtlCol="0">
            <a:noAutofit/>
          </a:bodyPr>
          <a:lstStyle/>
          <a:p>
            <a:pPr algn="just" defTabSz="914400">
              <a:buClr>
                <a:schemeClr val="accent1"/>
              </a:buClr>
              <a:buFont typeface="Calibri" panose="020F0502020204030204" pitchFamily="34" charset="0"/>
            </a:pPr>
            <a:r>
              <a:rPr lang="en-US" sz="3200" dirty="0">
                <a:latin typeface="Times New Roman" pitchFamily="18" charset="0"/>
                <a:cs typeface="Times New Roman" pitchFamily="18" charset="0"/>
              </a:rPr>
              <a:t>Quan </a:t>
            </a:r>
            <a:r>
              <a:rPr lang="en-US" sz="3200" dirty="0" err="1">
                <a:latin typeface="Times New Roman" pitchFamily="18" charset="0"/>
                <a:cs typeface="Times New Roman" pitchFamily="18" charset="0"/>
              </a:rPr>
              <a:t>sát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hình</a:t>
            </a:r>
            <a:r>
              <a:rPr lang="en-US" sz="3200" dirty="0">
                <a:latin typeface="Times New Roman" pitchFamily="18" charset="0"/>
                <a:cs typeface="Times New Roman" pitchFamily="18" charset="0"/>
              </a:rPr>
              <a:t> 4.1, </a:t>
            </a:r>
            <a:r>
              <a:rPr lang="en-US" sz="3200" dirty="0" err="1">
                <a:latin typeface="Times New Roman" pitchFamily="18" charset="0"/>
                <a:cs typeface="Times New Roman" pitchFamily="18" charset="0"/>
              </a:rPr>
              <a:t>mô</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tả</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một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học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sinh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đang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xe</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đạp</a:t>
            </a:r>
            <a:r>
              <a:rPr lang="en-US" sz="3200" dirty="0">
                <a:latin typeface="Times New Roman" pitchFamily="18" charset="0"/>
                <a:cs typeface="Times New Roman" pitchFamily="18" charset="0"/>
              </a:rPr>
              <a:t>.</a:t>
            </a:r>
          </a:p>
          <a:p>
            <a:pPr algn="just" defTabSz="914400">
              <a:buClr>
                <a:schemeClr val="accent1"/>
              </a:buClr>
              <a:buFont typeface="Calibri" panose="020F0502020204030204" pitchFamily="34" charset="0"/>
            </a:pPr>
            <a:r>
              <a:rPr lang="en-US" sz="3200" dirty="0">
                <a:latin typeface="Times New Roman" pitchFamily="18" charset="0"/>
                <a:cs typeface="Times New Roman" pitchFamily="18" charset="0"/>
              </a:rPr>
              <a:t>a) </a:t>
            </a:r>
            <a:r>
              <a:rPr lang="en-US" sz="3200" dirty="0" err="1">
                <a:latin typeface="Times New Roman" pitchFamily="18" charset="0"/>
                <a:cs typeface="Times New Roman" pitchFamily="18" charset="0"/>
              </a:rPr>
              <a:t>Dự</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đoán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xem</a:t>
            </a:r>
            <a:r>
              <a:rPr lang="en-US" sz="3200" dirty="0">
                <a:latin typeface="Times New Roman" pitchFamily="18" charset="0"/>
                <a:cs typeface="Times New Roman" pitchFamily="18" charset="0"/>
              </a:rPr>
              <a:t> ở </a:t>
            </a:r>
            <a:r>
              <a:rPr lang="en-US" sz="3200" dirty="0" err="1">
                <a:latin typeface="Times New Roman" pitchFamily="18" charset="0"/>
                <a:cs typeface="Times New Roman" pitchFamily="18" charset="0"/>
              </a:rPr>
              <a:t>bộ</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phận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nào</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của</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xe</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đạp</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có</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thể</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xảy</a:t>
            </a:r>
            <a:r>
              <a:rPr lang="en-US" sz="3200" dirty="0">
                <a:latin typeface="Times New Roman" pitchFamily="18" charset="0"/>
                <a:cs typeface="Times New Roman" pitchFamily="18" charset="0"/>
              </a:rPr>
              <a:t> ra </a:t>
            </a:r>
            <a:r>
              <a:rPr lang="en-US" sz="3200" dirty="0" err="1">
                <a:latin typeface="Times New Roman" pitchFamily="18" charset="0"/>
                <a:cs typeface="Times New Roman" pitchFamily="18" charset="0"/>
              </a:rPr>
              <a:t>sự</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hao</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phí</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năng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lượng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nhiều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nhất</a:t>
            </a:r>
            <a:r>
              <a:rPr lang="en-US" sz="3200" dirty="0">
                <a:latin typeface="Times New Roman" pitchFamily="18" charset="0"/>
                <a:cs typeface="Times New Roman" pitchFamily="18" charset="0"/>
              </a:rPr>
              <a:t>?</a:t>
            </a:r>
          </a:p>
          <a:p>
            <a:pPr algn="just" defTabSz="914400">
              <a:buClr>
                <a:schemeClr val="accent1"/>
              </a:buClr>
              <a:buFont typeface="Calibri" panose="020F0502020204030204" pitchFamily="34" charset="0"/>
            </a:pPr>
            <a:r>
              <a:rPr lang="en-US" sz="3200" dirty="0">
                <a:latin typeface="Times New Roman" pitchFamily="18" charset="0"/>
                <a:cs typeface="Times New Roman" pitchFamily="18" charset="0"/>
              </a:rPr>
              <a:t>b) </a:t>
            </a:r>
            <a:r>
              <a:rPr lang="en-US" sz="3200" dirty="0" err="1">
                <a:latin typeface="Times New Roman" pitchFamily="18" charset="0"/>
                <a:cs typeface="Times New Roman" pitchFamily="18" charset="0"/>
              </a:rPr>
              <a:t>Dạng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năng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lượng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nào</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là</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hữu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ích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là</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hao</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phí</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đối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với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người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và</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xe</a:t>
            </a:r>
            <a:r>
              <a:rPr lang="en-US" sz="3200" dirty="0">
                <a:latin typeface="Times New Roman" pitchFamily="18" charset="0"/>
                <a:cs typeface="Times New Roman" pitchFamily="18" charset="0"/>
              </a:rPr>
              <a:t>?</a:t>
            </a:r>
          </a:p>
        </p:txBody>
      </p:sp>
      <p:sp>
        <p:nvSpPr>
          <p:cNvPr id="6" name="Content Placeholder 2">
            <a:extLst>
              <a:ext uri="{FF2B5EF4-FFF2-40B4-BE49-F238E27FC236}">
                <a16:creationId xmlns:a16="http://schemas.microsoft.com/office/drawing/2014/main" id="{6F2C0AA6-E00A-4389-AE55-C2A18CA6DF46}"/>
              </a:ext>
            </a:extLst>
          </p:cNvPr>
          <p:cNvSpPr txBox="1">
            <a:spLocks/>
          </p:cNvSpPr>
          <p:nvPr/>
        </p:nvSpPr>
        <p:spPr>
          <a:xfrm>
            <a:off x="0" y="0"/>
            <a:ext cx="3962400" cy="1230874"/>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lgn="just"/>
            <a:r>
              <a:rPr lang="en-US" sz="3200" b="1" dirty="0">
                <a:solidFill>
                  <a:schemeClr val="accent2">
                    <a:lumMod val="75000"/>
                  </a:schemeClr>
                </a:solidFill>
                <a:latin typeface="Times New Roman" pitchFamily="18" charset="0"/>
                <a:cs typeface="Times New Roman" pitchFamily="18" charset="0"/>
              </a:rPr>
              <a:t>TÌM  HIỂU NĂNG LƯỢNG HAO PHÍ TRONG MỘT SỐ CHUYỂN ĐỘNG CƠ HỌC.</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0" fill="hold"/>
                                        <p:tgtEl>
                                          <p:spTgt spid="6"/>
                                        </p:tgtEl>
                                        <p:attrNameLst>
                                          <p:attrName>ppt_x</p:attrName>
                                        </p:attrNameLst>
                                      </p:cBhvr>
                                      <p:tavLst>
                                        <p:tav tm="0">
                                          <p:val>
                                            <p:strVal val="#ppt_x"/>
                                          </p:val>
                                        </p:tav>
                                        <p:tav tm="100000">
                                          <p:val>
                                            <p:strVal val="#ppt_x"/>
                                          </p:val>
                                        </p:tav>
                                      </p:tavLst>
                                    </p:anim>
                                    <p:anim calcmode="lin" valueType="num">
                                      <p:cBhvr additive="base">
                                        <p:cTn id="8" dur="50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slide(fromBottom)">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3" presetClass="entr" presetSubtype="16"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plus(in)">
                                      <p:cBhvr>
                                        <p:cTn id="18" dur="20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6"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barn(inHorizontal)">
                                      <p:cBhvr>
                                        <p:cTn id="2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2308324"/>
          </a:xfrm>
          <a:prstGeom prst="rect">
            <a:avLst/>
          </a:prstGeom>
        </p:spPr>
        <p:txBody>
          <a:bodyPr wrap="square">
            <a:spAutoFit/>
          </a:bodyPr>
          <a:lstStyle/>
          <a:p>
            <a:pPr algn="just"/>
            <a:r>
              <a:rPr lang="vi-VN" sz="3600" dirty="0">
                <a:latin typeface="Times New Roman" pitchFamily="18" charset="0"/>
                <a:cs typeface="Times New Roman" pitchFamily="18" charset="0"/>
              </a:rPr>
              <a:t>a.Bộ phận lốp xe đạp có thể xảy ra sự hao phí năng lượng nhiều nhất do lốp xe ma sát với mặt đường sẽ làm cho cả lốp xe và mặt đường bị nóng lên.</a:t>
            </a:r>
            <a:endParaRPr lang="en-US" sz="3600" dirty="0">
              <a:latin typeface="Times New Roman" pitchFamily="18" charset="0"/>
              <a:cs typeface="Times New Roman" pitchFamily="18" charset="0"/>
            </a:endParaRPr>
          </a:p>
        </p:txBody>
      </p:sp>
      <p:sp>
        <p:nvSpPr>
          <p:cNvPr id="5" name="Rectangle 4"/>
          <p:cNvSpPr/>
          <p:nvPr/>
        </p:nvSpPr>
        <p:spPr>
          <a:xfrm>
            <a:off x="0" y="2209800"/>
            <a:ext cx="9144000" cy="1200329"/>
          </a:xfrm>
          <a:prstGeom prst="rect">
            <a:avLst/>
          </a:prstGeom>
        </p:spPr>
        <p:txBody>
          <a:bodyPr wrap="square">
            <a:spAutoFit/>
          </a:bodyPr>
          <a:lstStyle/>
          <a:p>
            <a:pPr algn="just"/>
            <a:r>
              <a:rPr lang="vi-VN" sz="3600" dirty="0">
                <a:latin typeface="Times New Roman" pitchFamily="18" charset="0"/>
                <a:cs typeface="Times New Roman" pitchFamily="18" charset="0"/>
              </a:rPr>
              <a:t>b.Dạng năng lượng hữu ích là năng lượng động năng giúp người và xe chuyển động.</a:t>
            </a:r>
            <a:endParaRPr lang="en-US" sz="3600" dirty="0">
              <a:latin typeface="Times New Roman" pitchFamily="18" charset="0"/>
              <a:cs typeface="Times New Roman" pitchFamily="18" charset="0"/>
            </a:endParaRPr>
          </a:p>
        </p:txBody>
      </p:sp>
      <p:sp>
        <p:nvSpPr>
          <p:cNvPr id="6" name="Rectangle 5"/>
          <p:cNvSpPr/>
          <p:nvPr/>
        </p:nvSpPr>
        <p:spPr>
          <a:xfrm>
            <a:off x="0" y="3352800"/>
            <a:ext cx="8915400" cy="1200329"/>
          </a:xfrm>
          <a:prstGeom prst="rect">
            <a:avLst/>
          </a:prstGeom>
        </p:spPr>
        <p:txBody>
          <a:bodyPr wrap="square">
            <a:spAutoFit/>
          </a:bodyPr>
          <a:lstStyle/>
          <a:p>
            <a:pPr algn="just"/>
            <a:r>
              <a:rPr lang="vi-VN" sz="3600" dirty="0">
                <a:latin typeface="Times New Roman" pitchFamily="18" charset="0"/>
                <a:cs typeface="Times New Roman" pitchFamily="18" charset="0"/>
              </a:rPr>
              <a:t>- Năng lượng hao phí đối với người và xe đó là năng lượng nhiệt, vì:</a:t>
            </a:r>
            <a:endParaRPr lang="en-US" sz="3600" dirty="0">
              <a:latin typeface="Times New Roman" pitchFamily="18" charset="0"/>
              <a:cs typeface="Times New Roman" pitchFamily="18" charset="0"/>
            </a:endParaRPr>
          </a:p>
        </p:txBody>
      </p:sp>
      <p:sp>
        <p:nvSpPr>
          <p:cNvPr id="7" name="Rectangle 6"/>
          <p:cNvSpPr/>
          <p:nvPr/>
        </p:nvSpPr>
        <p:spPr>
          <a:xfrm>
            <a:off x="0" y="4572000"/>
            <a:ext cx="9144000" cy="1754326"/>
          </a:xfrm>
          <a:prstGeom prst="rect">
            <a:avLst/>
          </a:prstGeom>
        </p:spPr>
        <p:txBody>
          <a:bodyPr wrap="square">
            <a:spAutoFit/>
          </a:bodyPr>
          <a:lstStyle/>
          <a:p>
            <a:pPr algn="just"/>
            <a:r>
              <a:rPr lang="vi-VN" sz="3600" dirty="0">
                <a:latin typeface="Times New Roman" pitchFamily="18" charset="0"/>
                <a:cs typeface="Times New Roman" pitchFamily="18" charset="0"/>
              </a:rPr>
              <a:t>+ Người đạp xe bị nóng lên khi đạp.</a:t>
            </a:r>
          </a:p>
          <a:p>
            <a:pPr algn="just"/>
            <a:r>
              <a:rPr lang="vi-VN" sz="3600" dirty="0">
                <a:latin typeface="Times New Roman" pitchFamily="18" charset="0"/>
                <a:cs typeface="Times New Roman" pitchFamily="18" charset="0"/>
              </a:rPr>
              <a:t>+ Lốp xe ma sát với mặt đường làm lốp xe nóng lên.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3" presetClass="entr" presetSubtype="16"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plus(in)">
                                      <p:cBhvr>
                                        <p:cTn id="7" dur="20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6"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barn(inHorizontal)">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 calcmode="lin" valueType="num">
                                      <p:cBhvr additive="base">
                                        <p:cTn id="1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1" presetClass="entr" presetSubtype="4" fill="hold" nodeType="clickEffect">
                                  <p:stCondLst>
                                    <p:cond delay="0"/>
                                  </p:stCondLst>
                                  <p:childTnLst>
                                    <p:set>
                                      <p:cBhvr>
                                        <p:cTn id="22" dur="1" fill="hold">
                                          <p:stCondLst>
                                            <p:cond delay="0"/>
                                          </p:stCondLst>
                                        </p:cTn>
                                        <p:tgtEl>
                                          <p:spTgt spid="7">
                                            <p:txEl>
                                              <p:pRg st="0" end="0"/>
                                            </p:txEl>
                                          </p:spTgt>
                                        </p:tgtEl>
                                        <p:attrNameLst>
                                          <p:attrName>style.visibility</p:attrName>
                                        </p:attrNameLst>
                                      </p:cBhvr>
                                      <p:to>
                                        <p:strVal val="visible"/>
                                      </p:to>
                                    </p:set>
                                    <p:animEffect transition="in" filter="wheel(4)">
                                      <p:cBhvr>
                                        <p:cTn id="23" dur="2000"/>
                                        <p:tgtEl>
                                          <p:spTgt spid="7">
                                            <p:txEl>
                                              <p:pRg st="0" end="0"/>
                                            </p:txEl>
                                          </p:spTgt>
                                        </p:tgtEl>
                                      </p:cBhvr>
                                    </p:animEffect>
                                  </p:childTnLst>
                                </p:cTn>
                              </p:par>
                              <p:par>
                                <p:cTn id="24" presetID="21" presetClass="entr" presetSubtype="4" fill="hold" nodeType="withEffect">
                                  <p:stCondLst>
                                    <p:cond delay="0"/>
                                  </p:stCondLst>
                                  <p:childTnLst>
                                    <p:set>
                                      <p:cBhvr>
                                        <p:cTn id="25" dur="1" fill="hold">
                                          <p:stCondLst>
                                            <p:cond delay="0"/>
                                          </p:stCondLst>
                                        </p:cTn>
                                        <p:tgtEl>
                                          <p:spTgt spid="7">
                                            <p:txEl>
                                              <p:pRg st="1" end="1"/>
                                            </p:txEl>
                                          </p:spTgt>
                                        </p:tgtEl>
                                        <p:attrNameLst>
                                          <p:attrName>style.visibility</p:attrName>
                                        </p:attrNameLst>
                                      </p:cBhvr>
                                      <p:to>
                                        <p:strVal val="visible"/>
                                      </p:to>
                                    </p:set>
                                    <p:animEffect transition="in" filter="wheel(4)">
                                      <p:cBhvr>
                                        <p:cTn id="26" dur="20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Background lấp lánh đẹp"/>
          <p:cNvPicPr>
            <a:picLocks noChangeAspect="1" noChangeArrowheads="1"/>
          </p:cNvPicPr>
          <p:nvPr/>
        </p:nvPicPr>
        <p:blipFill>
          <a:blip r:embed="rId2"/>
          <a:srcRect/>
          <a:stretch>
            <a:fillRect/>
          </a:stretch>
        </p:blipFill>
        <p:spPr bwMode="auto">
          <a:xfrm>
            <a:off x="0" y="0"/>
            <a:ext cx="9144000" cy="6858000"/>
          </a:xfrm>
          <a:prstGeom prst="rect">
            <a:avLst/>
          </a:prstGeom>
          <a:noFill/>
        </p:spPr>
      </p:pic>
      <p:pic>
        <p:nvPicPr>
          <p:cNvPr id="3" name="Picture 2">
            <a:extLst>
              <a:ext uri="{FF2B5EF4-FFF2-40B4-BE49-F238E27FC236}">
                <a16:creationId xmlns:a16="http://schemas.microsoft.com/office/drawing/2014/main" id="{8D15828C-20C3-4AE4-A4EE-7BCF5239F84F}"/>
              </a:ext>
            </a:extLst>
          </p:cNvPr>
          <p:cNvPicPr>
            <a:picLocks noChangeAspect="1"/>
          </p:cNvPicPr>
          <p:nvPr/>
        </p:nvPicPr>
        <p:blipFill>
          <a:blip r:embed="rId3"/>
          <a:stretch>
            <a:fillRect/>
          </a:stretch>
        </p:blipFill>
        <p:spPr>
          <a:xfrm>
            <a:off x="0" y="0"/>
            <a:ext cx="4335238" cy="6858000"/>
          </a:xfrm>
          <a:prstGeom prst="rect">
            <a:avLst/>
          </a:prstGeom>
        </p:spPr>
      </p:pic>
      <p:sp>
        <p:nvSpPr>
          <p:cNvPr id="4" name="Title 1">
            <a:extLst>
              <a:ext uri="{FF2B5EF4-FFF2-40B4-BE49-F238E27FC236}">
                <a16:creationId xmlns:a16="http://schemas.microsoft.com/office/drawing/2014/main" id="{E8377C7E-BB71-451F-9F92-918137D9851B}"/>
              </a:ext>
            </a:extLst>
          </p:cNvPr>
          <p:cNvSpPr>
            <a:spLocks noGrp="1"/>
          </p:cNvSpPr>
          <p:nvPr>
            <p:ph type="title"/>
          </p:nvPr>
        </p:nvSpPr>
        <p:spPr>
          <a:xfrm>
            <a:off x="1371600" y="0"/>
            <a:ext cx="7772400" cy="1450757"/>
          </a:xfrm>
        </p:spPr>
        <p:txBody>
          <a:bodyPr vert="horz" lIns="91440" tIns="45720" rIns="91440" bIns="45720" rtlCol="0" anchor="b">
            <a:noAutofit/>
          </a:bodyPr>
          <a:lstStyle/>
          <a:p>
            <a:pPr>
              <a:lnSpc>
                <a:spcPct val="120000"/>
              </a:lnSpc>
            </a:pPr>
            <a:r>
              <a:rPr lang="en-US" sz="3200" b="1" dirty="0">
                <a:latin typeface="Times New Roman" pitchFamily="18" charset="0"/>
                <a:cs typeface="Times New Roman" pitchFamily="18" charset="0"/>
              </a:rPr>
              <a:t>TÌM HIỂU DẠNG NĂNG LƯỢNG HAO PHÍ KHI Ô TÔ CHẠY</a:t>
            </a:r>
          </a:p>
        </p:txBody>
      </p:sp>
      <p:sp>
        <p:nvSpPr>
          <p:cNvPr id="5" name="TextBox 4">
            <a:extLst>
              <a:ext uri="{FF2B5EF4-FFF2-40B4-BE49-F238E27FC236}">
                <a16:creationId xmlns:a16="http://schemas.microsoft.com/office/drawing/2014/main" id="{F8FFDFA9-8C90-4F1E-8092-0EE94409440E}"/>
              </a:ext>
            </a:extLst>
          </p:cNvPr>
          <p:cNvSpPr txBox="1"/>
          <p:nvPr/>
        </p:nvSpPr>
        <p:spPr>
          <a:xfrm>
            <a:off x="4343400" y="1447800"/>
            <a:ext cx="4800600" cy="4038600"/>
          </a:xfrm>
          <a:prstGeom prst="rect">
            <a:avLst/>
          </a:prstGeom>
        </p:spPr>
        <p:txBody>
          <a:bodyPr vert="horz" lIns="0" tIns="45720" rIns="0" bIns="45720" rtlCol="0">
            <a:noAutofit/>
          </a:bodyPr>
          <a:lstStyle/>
          <a:p>
            <a:pPr algn="just">
              <a:lnSpc>
                <a:spcPct val="120000"/>
              </a:lnSpc>
            </a:pPr>
            <a:r>
              <a:rPr lang="vi-VN" sz="3200" b="0" i="0" dirty="0">
                <a:effectLst/>
                <a:latin typeface="Times New Roman" pitchFamily="18" charset="0"/>
                <a:cs typeface="Times New Roman" pitchFamily="18" charset="0"/>
              </a:rPr>
              <a:t>a) Nêu tên các dạng năng lượng có thể xuất hiện khi ô tô chuyển động trên đường</a:t>
            </a:r>
            <a:r>
              <a:rPr lang="en-US" sz="3200" b="0" i="0" dirty="0">
                <a:effectLst/>
                <a:latin typeface="Times New Roman" pitchFamily="18" charset="0"/>
                <a:cs typeface="Times New Roman" pitchFamily="18" charset="0"/>
              </a:rPr>
              <a:t>.</a:t>
            </a:r>
            <a:endParaRPr lang="vi-VN" sz="3200" b="0" i="0" dirty="0">
              <a:effectLst/>
              <a:latin typeface="Times New Roman" pitchFamily="18" charset="0"/>
              <a:cs typeface="Times New Roman" pitchFamily="18" charset="0"/>
            </a:endParaRPr>
          </a:p>
          <a:p>
            <a:pPr algn="just">
              <a:lnSpc>
                <a:spcPct val="120000"/>
              </a:lnSpc>
            </a:pPr>
            <a:r>
              <a:rPr lang="vi-VN" sz="3200" b="0" i="0" dirty="0">
                <a:effectLst/>
                <a:latin typeface="Times New Roman" pitchFamily="18" charset="0"/>
                <a:cs typeface="Times New Roman" pitchFamily="18" charset="0"/>
              </a:rPr>
              <a:t>b) Năng lượng có thể bị hao phí ở các bộ phận nào của ô tô khi nó chuyển động? Những hao phí này ảnh hưởng</a:t>
            </a:r>
            <a:r>
              <a:rPr lang="en-US" sz="3200" b="0" i="0" dirty="0">
                <a:effectLst/>
                <a:latin typeface="Times New Roman" pitchFamily="18" charset="0"/>
                <a:cs typeface="Times New Roman" pitchFamily="18" charset="0"/>
              </a:rPr>
              <a:t> ra </a:t>
            </a:r>
            <a:r>
              <a:rPr lang="en-US" sz="3200" b="0" i="0" dirty="0" err="1">
                <a:effectLst/>
                <a:latin typeface="Times New Roman" pitchFamily="18" charset="0"/>
                <a:cs typeface="Times New Roman" pitchFamily="18" charset="0"/>
              </a:rPr>
              <a:t>sao</a:t>
            </a:r>
            <a:r>
              <a:rPr lang="en-US" sz="3200" b="0" i="0" dirty="0">
                <a:effectLst/>
                <a:latin typeface="Times New Roman" pitchFamily="18" charset="0"/>
                <a:cs typeface="Times New Roman" pitchFamily="18" charset="0"/>
              </a:rPr>
              <a:t> </a:t>
            </a:r>
            <a:r>
              <a:rPr lang="en-US" sz="3200" b="0" i="0" dirty="0" err="1">
                <a:effectLst/>
                <a:latin typeface="Times New Roman" pitchFamily="18" charset="0"/>
                <a:cs typeface="Times New Roman" pitchFamily="18" charset="0"/>
              </a:rPr>
              <a:t>đến</a:t>
            </a:r>
            <a:r>
              <a:rPr lang="en-US" sz="3200" b="0" i="0" dirty="0">
                <a:effectLst/>
                <a:latin typeface="Times New Roman" pitchFamily="18" charset="0"/>
                <a:cs typeface="Times New Roman" pitchFamily="18" charset="0"/>
              </a:rPr>
              <a:t> </a:t>
            </a:r>
            <a:r>
              <a:rPr lang="en-US" sz="3200" b="0" i="0" dirty="0" err="1">
                <a:effectLst/>
                <a:latin typeface="Times New Roman" pitchFamily="18" charset="0"/>
                <a:cs typeface="Times New Roman" pitchFamily="18" charset="0"/>
              </a:rPr>
              <a:t>môi</a:t>
            </a:r>
            <a:r>
              <a:rPr lang="en-US" sz="3200" b="0" i="0" dirty="0">
                <a:effectLst/>
                <a:latin typeface="Times New Roman" pitchFamily="18" charset="0"/>
                <a:cs typeface="Times New Roman" pitchFamily="18" charset="0"/>
              </a:rPr>
              <a:t> </a:t>
            </a:r>
            <a:r>
              <a:rPr lang="en-US" sz="3200" b="0" i="0" dirty="0" err="1">
                <a:effectLst/>
                <a:latin typeface="Times New Roman" pitchFamily="18" charset="0"/>
                <a:cs typeface="Times New Roman" pitchFamily="18" charset="0"/>
              </a:rPr>
              <a:t>trường</a:t>
            </a:r>
            <a:r>
              <a:rPr lang="en-US" sz="3200" b="0" i="0" dirty="0">
                <a:effectLst/>
                <a:latin typeface="Times New Roman" pitchFamily="18" charset="0"/>
                <a:cs typeface="Times New Roman" pitchFamily="18" charset="0"/>
              </a:rPr>
              <a:t>?</a:t>
            </a:r>
            <a:r>
              <a:rPr lang="vi-VN" sz="3200" b="0" i="0" dirty="0">
                <a:effectLst/>
                <a:latin typeface="Arial" panose="020B0604020202020204" pitchFamily="34" charset="0"/>
                <a:cs typeface="Arial" panose="020B0604020202020204" pitchFamily="34" charset="0"/>
              </a:rPr>
              <a:t>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1200329"/>
          </a:xfrm>
          <a:prstGeom prst="rect">
            <a:avLst/>
          </a:prstGeom>
        </p:spPr>
        <p:txBody>
          <a:bodyPr wrap="square">
            <a:spAutoFit/>
          </a:bodyPr>
          <a:lstStyle/>
          <a:p>
            <a:pPr algn="just"/>
            <a:r>
              <a:rPr lang="vi-VN" sz="3600" dirty="0">
                <a:solidFill>
                  <a:srgbClr val="FF0000"/>
                </a:solidFill>
                <a:latin typeface="Times New Roman" pitchFamily="18" charset="0"/>
                <a:cs typeface="Times New Roman" pitchFamily="18" charset="0"/>
              </a:rPr>
              <a:t>- Các dạng năng lượng hao phí có thể xuất hiện khi ô tô chuyển động trên đường:</a:t>
            </a:r>
            <a:endParaRPr lang="en-US" sz="3600" dirty="0">
              <a:solidFill>
                <a:srgbClr val="FF0000"/>
              </a:solidFill>
              <a:latin typeface="Times New Roman" pitchFamily="18" charset="0"/>
              <a:cs typeface="Times New Roman" pitchFamily="18" charset="0"/>
            </a:endParaRPr>
          </a:p>
        </p:txBody>
      </p:sp>
      <p:sp>
        <p:nvSpPr>
          <p:cNvPr id="5" name="Rectangle 4"/>
          <p:cNvSpPr/>
          <p:nvPr/>
        </p:nvSpPr>
        <p:spPr>
          <a:xfrm>
            <a:off x="0" y="990600"/>
            <a:ext cx="2598788" cy="646331"/>
          </a:xfrm>
          <a:prstGeom prst="rect">
            <a:avLst/>
          </a:prstGeom>
        </p:spPr>
        <p:txBody>
          <a:bodyPr wrap="none">
            <a:spAutoFit/>
          </a:bodyPr>
          <a:lstStyle/>
          <a:p>
            <a:r>
              <a:rPr lang="vi-VN" sz="3600" dirty="0">
                <a:latin typeface="Times New Roman" pitchFamily="18" charset="0"/>
                <a:cs typeface="Times New Roman" pitchFamily="18" charset="0"/>
              </a:rPr>
              <a:t>+ Nhiệt năng</a:t>
            </a:r>
            <a:endParaRPr lang="en-US" sz="3600" dirty="0">
              <a:latin typeface="Times New Roman" pitchFamily="18" charset="0"/>
              <a:cs typeface="Times New Roman" pitchFamily="18" charset="0"/>
            </a:endParaRPr>
          </a:p>
        </p:txBody>
      </p:sp>
      <p:sp>
        <p:nvSpPr>
          <p:cNvPr id="6" name="Rectangle 5"/>
          <p:cNvSpPr/>
          <p:nvPr/>
        </p:nvSpPr>
        <p:spPr>
          <a:xfrm>
            <a:off x="4943238" y="1182469"/>
            <a:ext cx="3438762" cy="646331"/>
          </a:xfrm>
          <a:prstGeom prst="rect">
            <a:avLst/>
          </a:prstGeom>
        </p:spPr>
        <p:txBody>
          <a:bodyPr wrap="none">
            <a:spAutoFit/>
          </a:bodyPr>
          <a:lstStyle/>
          <a:p>
            <a:r>
              <a:rPr lang="vi-VN" sz="3600" dirty="0">
                <a:latin typeface="Times New Roman" pitchFamily="18" charset="0"/>
                <a:cs typeface="Times New Roman" pitchFamily="18" charset="0"/>
              </a:rPr>
              <a:t>+ Năng lượng âm</a:t>
            </a:r>
            <a:endParaRPr lang="en-US" sz="3600" dirty="0">
              <a:latin typeface="Times New Roman" pitchFamily="18" charset="0"/>
              <a:cs typeface="Times New Roman" pitchFamily="18" charset="0"/>
            </a:endParaRPr>
          </a:p>
        </p:txBody>
      </p:sp>
      <p:sp>
        <p:nvSpPr>
          <p:cNvPr id="7" name="Rectangle 6"/>
          <p:cNvSpPr/>
          <p:nvPr/>
        </p:nvSpPr>
        <p:spPr>
          <a:xfrm>
            <a:off x="0" y="1524000"/>
            <a:ext cx="4503156" cy="646331"/>
          </a:xfrm>
          <a:prstGeom prst="rect">
            <a:avLst/>
          </a:prstGeom>
        </p:spPr>
        <p:txBody>
          <a:bodyPr wrap="none">
            <a:spAutoFit/>
          </a:bodyPr>
          <a:lstStyle/>
          <a:p>
            <a:r>
              <a:rPr lang="vi-VN" sz="3600" dirty="0">
                <a:latin typeface="Times New Roman" pitchFamily="18" charset="0"/>
                <a:cs typeface="Times New Roman" pitchFamily="18" charset="0"/>
              </a:rPr>
              <a:t>+ Năng lượng ánh sáng</a:t>
            </a:r>
            <a:endParaRPr lang="en-US" sz="3600" dirty="0">
              <a:latin typeface="Times New Roman" pitchFamily="18" charset="0"/>
              <a:cs typeface="Times New Roman" pitchFamily="18" charset="0"/>
            </a:endParaRPr>
          </a:p>
        </p:txBody>
      </p:sp>
      <p:sp>
        <p:nvSpPr>
          <p:cNvPr id="8" name="Rectangle 7"/>
          <p:cNvSpPr/>
          <p:nvPr/>
        </p:nvSpPr>
        <p:spPr>
          <a:xfrm>
            <a:off x="0" y="2133600"/>
            <a:ext cx="9372600" cy="646331"/>
          </a:xfrm>
          <a:prstGeom prst="rect">
            <a:avLst/>
          </a:prstGeom>
        </p:spPr>
        <p:txBody>
          <a:bodyPr wrap="square">
            <a:spAutoFit/>
          </a:bodyPr>
          <a:lstStyle/>
          <a:p>
            <a:pPr algn="just"/>
            <a:r>
              <a:rPr lang="vi-VN" sz="3600" dirty="0">
                <a:solidFill>
                  <a:srgbClr val="C00000"/>
                </a:solidFill>
                <a:latin typeface="Times New Roman" pitchFamily="18" charset="0"/>
                <a:cs typeface="Times New Roman" pitchFamily="18" charset="0"/>
              </a:rPr>
              <a:t>- Các hao phí này gây ảnh hưởng tới môi trường:</a:t>
            </a:r>
            <a:endParaRPr lang="en-US" sz="3600" dirty="0">
              <a:solidFill>
                <a:srgbClr val="C00000"/>
              </a:solidFill>
              <a:latin typeface="Times New Roman" pitchFamily="18" charset="0"/>
              <a:cs typeface="Times New Roman" pitchFamily="18" charset="0"/>
            </a:endParaRPr>
          </a:p>
        </p:txBody>
      </p:sp>
      <p:sp>
        <p:nvSpPr>
          <p:cNvPr id="9" name="Rectangle 8"/>
          <p:cNvSpPr/>
          <p:nvPr/>
        </p:nvSpPr>
        <p:spPr>
          <a:xfrm>
            <a:off x="0" y="2743200"/>
            <a:ext cx="8915400" cy="1200329"/>
          </a:xfrm>
          <a:prstGeom prst="rect">
            <a:avLst/>
          </a:prstGeom>
        </p:spPr>
        <p:txBody>
          <a:bodyPr wrap="square">
            <a:spAutoFit/>
          </a:bodyPr>
          <a:lstStyle/>
          <a:p>
            <a:pPr algn="just"/>
            <a:r>
              <a:rPr lang="vi-VN" sz="3600" dirty="0">
                <a:latin typeface="Times New Roman" pitchFamily="18" charset="0"/>
                <a:cs typeface="Times New Roman" pitchFamily="18" charset="0"/>
              </a:rPr>
              <a:t>+ Nhiệt năng của ô tô tỏa ra môi trường làm môi trường nóng lên.</a:t>
            </a:r>
            <a:endParaRPr lang="en-US" sz="3600" dirty="0">
              <a:latin typeface="Times New Roman" pitchFamily="18" charset="0"/>
              <a:cs typeface="Times New Roman" pitchFamily="18" charset="0"/>
            </a:endParaRPr>
          </a:p>
        </p:txBody>
      </p:sp>
      <p:sp>
        <p:nvSpPr>
          <p:cNvPr id="10" name="Rectangle 9"/>
          <p:cNvSpPr/>
          <p:nvPr/>
        </p:nvSpPr>
        <p:spPr>
          <a:xfrm>
            <a:off x="0" y="3886200"/>
            <a:ext cx="9144000" cy="646331"/>
          </a:xfrm>
          <a:prstGeom prst="rect">
            <a:avLst/>
          </a:prstGeom>
        </p:spPr>
        <p:txBody>
          <a:bodyPr wrap="square">
            <a:spAutoFit/>
          </a:bodyPr>
          <a:lstStyle/>
          <a:p>
            <a:pPr algn="just"/>
            <a:r>
              <a:rPr lang="vi-VN" sz="3600" dirty="0">
                <a:latin typeface="Times New Roman" pitchFamily="18" charset="0"/>
                <a:cs typeface="Times New Roman" pitchFamily="18" charset="0"/>
              </a:rPr>
              <a:t>+ Năng lượng âm của xe làm ô nhiễm tiếng ồn.</a:t>
            </a:r>
            <a:endParaRPr lang="en-US" sz="3600" dirty="0">
              <a:latin typeface="Times New Roman" pitchFamily="18" charset="0"/>
              <a:cs typeface="Times New Roman" pitchFamily="18" charset="0"/>
            </a:endParaRPr>
          </a:p>
        </p:txBody>
      </p:sp>
      <p:sp>
        <p:nvSpPr>
          <p:cNvPr id="11" name="Rectangle 10"/>
          <p:cNvSpPr/>
          <p:nvPr/>
        </p:nvSpPr>
        <p:spPr>
          <a:xfrm>
            <a:off x="0" y="4572000"/>
            <a:ext cx="9144000" cy="1754326"/>
          </a:xfrm>
          <a:prstGeom prst="rect">
            <a:avLst/>
          </a:prstGeom>
        </p:spPr>
        <p:txBody>
          <a:bodyPr wrap="square">
            <a:spAutoFit/>
          </a:bodyPr>
          <a:lstStyle/>
          <a:p>
            <a:pPr algn="just"/>
            <a:r>
              <a:rPr lang="vi-VN" sz="3600" dirty="0">
                <a:latin typeface="Times New Roman" pitchFamily="18" charset="0"/>
                <a:cs typeface="Times New Roman" pitchFamily="18" charset="0"/>
              </a:rPr>
              <a:t>+ Năng lượng khi nhiên liệu đốt cháy trong động cơ sinh ra khí thải gây ô nhiễm môi trường.</a:t>
            </a:r>
            <a:endParaRPr lang="en-US" sz="3600" dirty="0">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6" fill="hold" nodeType="clickEffect">
                                  <p:stCondLst>
                                    <p:cond delay="0"/>
                                  </p:stCondLst>
                                  <p:childTnLst>
                                    <p:set>
                                      <p:cBhvr>
                                        <p:cTn id="18" dur="1" fill="hold">
                                          <p:stCondLst>
                                            <p:cond delay="0"/>
                                          </p:stCondLst>
                                        </p:cTn>
                                        <p:tgtEl>
                                          <p:spTgt spid="6">
                                            <p:txEl>
                                              <p:pRg st="0" end="0"/>
                                            </p:txEl>
                                          </p:spTgt>
                                        </p:tgtEl>
                                        <p:attrNameLst>
                                          <p:attrName>style.visibility</p:attrName>
                                        </p:attrNameLst>
                                      </p:cBhvr>
                                      <p:to>
                                        <p:strVal val="visible"/>
                                      </p:to>
                                    </p:set>
                                    <p:animEffect transition="in" filter="barn(inHorizontal)">
                                      <p:cBhvr>
                                        <p:cTn id="19" dur="500"/>
                                        <p:tgtEl>
                                          <p:spTgt spid="6">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3" presetClass="entr" presetSubtype="16" fill="hold" nodeType="clickEffect">
                                  <p:stCondLst>
                                    <p:cond delay="0"/>
                                  </p:stCondLst>
                                  <p:childTnLst>
                                    <p:set>
                                      <p:cBhvr>
                                        <p:cTn id="23" dur="1" fill="hold">
                                          <p:stCondLst>
                                            <p:cond delay="0"/>
                                          </p:stCondLst>
                                        </p:cTn>
                                        <p:tgtEl>
                                          <p:spTgt spid="7">
                                            <p:txEl>
                                              <p:pRg st="0" end="0"/>
                                            </p:txEl>
                                          </p:spTgt>
                                        </p:tgtEl>
                                        <p:attrNameLst>
                                          <p:attrName>style.visibility</p:attrName>
                                        </p:attrNameLst>
                                      </p:cBhvr>
                                      <p:to>
                                        <p:strVal val="visible"/>
                                      </p:to>
                                    </p:set>
                                    <p:animEffect transition="in" filter="plus(in)">
                                      <p:cBhvr>
                                        <p:cTn id="24" dur="2000"/>
                                        <p:tgtEl>
                                          <p:spTgt spid="7">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wipe(down)">
                                      <p:cBhvr>
                                        <p:cTn id="29" dur="50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55" presetClass="entr" presetSubtype="0" fill="hold" nodeType="clickEffect">
                                  <p:stCondLst>
                                    <p:cond delay="0"/>
                                  </p:stCondLst>
                                  <p:childTnLst>
                                    <p:set>
                                      <p:cBhvr>
                                        <p:cTn id="33" dur="1" fill="hold">
                                          <p:stCondLst>
                                            <p:cond delay="0"/>
                                          </p:stCondLst>
                                        </p:cTn>
                                        <p:tgtEl>
                                          <p:spTgt spid="9">
                                            <p:txEl>
                                              <p:pRg st="0" end="0"/>
                                            </p:txEl>
                                          </p:spTgt>
                                        </p:tgtEl>
                                        <p:attrNameLst>
                                          <p:attrName>style.visibility</p:attrName>
                                        </p:attrNameLst>
                                      </p:cBhvr>
                                      <p:to>
                                        <p:strVal val="visible"/>
                                      </p:to>
                                    </p:set>
                                    <p:anim calcmode="lin" valueType="num">
                                      <p:cBhvr>
                                        <p:cTn id="34" dur="1000" fill="hold"/>
                                        <p:tgtEl>
                                          <p:spTgt spid="9">
                                            <p:txEl>
                                              <p:pRg st="0" end="0"/>
                                            </p:txEl>
                                          </p:spTgt>
                                        </p:tgtEl>
                                        <p:attrNameLst>
                                          <p:attrName>ppt_w</p:attrName>
                                        </p:attrNameLst>
                                      </p:cBhvr>
                                      <p:tavLst>
                                        <p:tav tm="0">
                                          <p:val>
                                            <p:strVal val="#ppt_w*0.70"/>
                                          </p:val>
                                        </p:tav>
                                        <p:tav tm="100000">
                                          <p:val>
                                            <p:strVal val="#ppt_w"/>
                                          </p:val>
                                        </p:tav>
                                      </p:tavLst>
                                    </p:anim>
                                    <p:anim calcmode="lin" valueType="num">
                                      <p:cBhvr>
                                        <p:cTn id="35" dur="1000" fill="hold"/>
                                        <p:tgtEl>
                                          <p:spTgt spid="9">
                                            <p:txEl>
                                              <p:pRg st="0" end="0"/>
                                            </p:txEl>
                                          </p:spTgt>
                                        </p:tgtEl>
                                        <p:attrNameLst>
                                          <p:attrName>ppt_h</p:attrName>
                                        </p:attrNameLst>
                                      </p:cBhvr>
                                      <p:tavLst>
                                        <p:tav tm="0">
                                          <p:val>
                                            <p:strVal val="#ppt_h"/>
                                          </p:val>
                                        </p:tav>
                                        <p:tav tm="100000">
                                          <p:val>
                                            <p:strVal val="#ppt_h"/>
                                          </p:val>
                                        </p:tav>
                                      </p:tavLst>
                                    </p:anim>
                                    <p:animEffect transition="in" filter="fade">
                                      <p:cBhvr>
                                        <p:cTn id="36" dur="1000"/>
                                        <p:tgtEl>
                                          <p:spTgt spid="9">
                                            <p:txEl>
                                              <p:pRg st="0" end="0"/>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3" presetClass="entr" presetSubtype="16" fill="hold" nodeType="clickEffect">
                                  <p:stCondLst>
                                    <p:cond delay="0"/>
                                  </p:stCondLst>
                                  <p:childTnLst>
                                    <p:set>
                                      <p:cBhvr>
                                        <p:cTn id="40" dur="1" fill="hold">
                                          <p:stCondLst>
                                            <p:cond delay="0"/>
                                          </p:stCondLst>
                                        </p:cTn>
                                        <p:tgtEl>
                                          <p:spTgt spid="10">
                                            <p:txEl>
                                              <p:pRg st="0" end="0"/>
                                            </p:txEl>
                                          </p:spTgt>
                                        </p:tgtEl>
                                        <p:attrNameLst>
                                          <p:attrName>style.visibility</p:attrName>
                                        </p:attrNameLst>
                                      </p:cBhvr>
                                      <p:to>
                                        <p:strVal val="visible"/>
                                      </p:to>
                                    </p:set>
                                    <p:animEffect transition="in" filter="plus(in)">
                                      <p:cBhvr>
                                        <p:cTn id="41" dur="2000"/>
                                        <p:tgtEl>
                                          <p:spTgt spid="10">
                                            <p:txEl>
                                              <p:pRg st="0" end="0"/>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3" presetClass="entr" presetSubtype="16" fill="hold" grpId="0" nodeType="clickEffect">
                                  <p:stCondLst>
                                    <p:cond delay="0"/>
                                  </p:stCondLst>
                                  <p:childTnLst>
                                    <p:set>
                                      <p:cBhvr>
                                        <p:cTn id="45" dur="1" fill="hold">
                                          <p:stCondLst>
                                            <p:cond delay="0"/>
                                          </p:stCondLst>
                                        </p:cTn>
                                        <p:tgtEl>
                                          <p:spTgt spid="11"/>
                                        </p:tgtEl>
                                        <p:attrNameLst>
                                          <p:attrName>style.visibility</p:attrName>
                                        </p:attrNameLst>
                                      </p:cBhvr>
                                      <p:to>
                                        <p:strVal val="visible"/>
                                      </p:to>
                                    </p:set>
                                    <p:animEffect transition="in" filter="plus(in)">
                                      <p:cBhvr>
                                        <p:cTn id="46"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11"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Background màu hồng đẹp"/>
          <p:cNvPicPr>
            <a:picLocks noChangeAspect="1" noChangeArrowheads="1"/>
          </p:cNvPicPr>
          <p:nvPr/>
        </p:nvPicPr>
        <p:blipFill>
          <a:blip r:embed="rId2"/>
          <a:srcRect/>
          <a:stretch>
            <a:fillRect/>
          </a:stretch>
        </p:blipFill>
        <p:spPr bwMode="auto">
          <a:xfrm>
            <a:off x="0" y="0"/>
            <a:ext cx="9144000" cy="6858000"/>
          </a:xfrm>
          <a:prstGeom prst="rect">
            <a:avLst/>
          </a:prstGeom>
          <a:noFill/>
        </p:spPr>
      </p:pic>
      <p:sp>
        <p:nvSpPr>
          <p:cNvPr id="3" name="Title 1">
            <a:extLst>
              <a:ext uri="{FF2B5EF4-FFF2-40B4-BE49-F238E27FC236}">
                <a16:creationId xmlns:a16="http://schemas.microsoft.com/office/drawing/2014/main" id="{004D3CBD-DC25-4967-85EC-1712C114EC33}"/>
              </a:ext>
            </a:extLst>
          </p:cNvPr>
          <p:cNvSpPr txBox="1">
            <a:spLocks/>
          </p:cNvSpPr>
          <p:nvPr/>
        </p:nvSpPr>
        <p:spPr>
          <a:xfrm>
            <a:off x="304800" y="228600"/>
            <a:ext cx="8610600" cy="694006"/>
          </a:xfrm>
          <a:prstGeom prst="rect">
            <a:avLst/>
          </a:prstGeom>
        </p:spPr>
        <p:txBody>
          <a:bodyPr vert="horz" lIns="91440" tIns="45720" rIns="91440" bIns="45720" rtlCol="0" anchor="b">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lnSpc>
                <a:spcPct val="120000"/>
              </a:lnSpc>
            </a:pPr>
            <a:r>
              <a:rPr lang="en-US" sz="3600" b="1" dirty="0">
                <a:solidFill>
                  <a:schemeClr val="accent2">
                    <a:lumMod val="75000"/>
                  </a:schemeClr>
                </a:solidFill>
                <a:latin typeface="Times New Roman" pitchFamily="18" charset="0"/>
                <a:cs typeface="Times New Roman" pitchFamily="18" charset="0"/>
              </a:rPr>
              <a:t>TÌM HIỂU VỀ SƠ ĐỒ NĂNG LƯỢNG</a:t>
            </a:r>
          </a:p>
        </p:txBody>
      </p:sp>
      <p:pic>
        <p:nvPicPr>
          <p:cNvPr id="4" name="Picture 3">
            <a:extLst>
              <a:ext uri="{FF2B5EF4-FFF2-40B4-BE49-F238E27FC236}">
                <a16:creationId xmlns:a16="http://schemas.microsoft.com/office/drawing/2014/main" id="{5D57077E-37EC-4C9E-8A61-E0A385606CAB}"/>
              </a:ext>
            </a:extLst>
          </p:cNvPr>
          <p:cNvPicPr>
            <a:picLocks noChangeAspect="1"/>
          </p:cNvPicPr>
          <p:nvPr/>
        </p:nvPicPr>
        <p:blipFill rotWithShape="1">
          <a:blip r:embed="rId3">
            <a:extLst>
              <a:ext uri="{BEBA8EAE-BF5A-486C-A8C5-ECC9F3942E4B}">
                <a14:imgProps xmlns:a14="http://schemas.microsoft.com/office/drawing/2010/main">
                  <a14:imgLayer>
                    <a14:imgEffect>
                      <a14:sharpenSoften amount="25000"/>
                    </a14:imgEffect>
                    <a14:imgEffect>
                      <a14:brightnessContrast contrast="-20000"/>
                    </a14:imgEffect>
                  </a14:imgLayer>
                </a14:imgProps>
              </a:ext>
            </a:extLst>
          </a:blip>
          <a:srcRect l="70296" t="41574" r="16257" b="41980"/>
          <a:stretch/>
        </p:blipFill>
        <p:spPr>
          <a:xfrm>
            <a:off x="4953001" y="1371600"/>
            <a:ext cx="4226998" cy="5486400"/>
          </a:xfrm>
          <a:prstGeom prst="rect">
            <a:avLst/>
          </a:prstGeom>
        </p:spPr>
      </p:pic>
      <p:sp>
        <p:nvSpPr>
          <p:cNvPr id="5" name="Content Placeholder 2">
            <a:extLst>
              <a:ext uri="{FF2B5EF4-FFF2-40B4-BE49-F238E27FC236}">
                <a16:creationId xmlns:a16="http://schemas.microsoft.com/office/drawing/2014/main" id="{1A553233-44EA-4550-997B-F82E86AF6540}"/>
              </a:ext>
            </a:extLst>
          </p:cNvPr>
          <p:cNvSpPr>
            <a:spLocks noGrp="1"/>
          </p:cNvSpPr>
          <p:nvPr>
            <p:ph idx="1"/>
          </p:nvPr>
        </p:nvSpPr>
        <p:spPr>
          <a:xfrm>
            <a:off x="0" y="1524000"/>
            <a:ext cx="4648200" cy="3276600"/>
          </a:xfrm>
        </p:spPr>
        <p:txBody>
          <a:bodyPr>
            <a:noAutofit/>
          </a:bodyPr>
          <a:lstStyle/>
          <a:p>
            <a:pPr algn="just">
              <a:lnSpc>
                <a:spcPct val="120000"/>
              </a:lnSpc>
            </a:pPr>
            <a:r>
              <a:rPr lang="en-US" sz="3600" b="1" dirty="0" err="1">
                <a:solidFill>
                  <a:srgbClr val="FF0000"/>
                </a:solidFill>
                <a:latin typeface="Times New Roman" pitchFamily="18" charset="0"/>
                <a:cs typeface="Times New Roman" pitchFamily="18" charset="0"/>
              </a:rPr>
              <a:t>Ví</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dụ</a:t>
            </a:r>
            <a:r>
              <a:rPr lang="en-US" sz="3600" b="1" dirty="0">
                <a:solidFill>
                  <a:srgbClr val="FF0000"/>
                </a:solidFill>
                <a:latin typeface="Times New Roman" pitchFamily="18" charset="0"/>
                <a:cs typeface="Times New Roman" pitchFamily="18" charset="0"/>
              </a:rPr>
              <a:t>: </a:t>
            </a:r>
            <a:r>
              <a:rPr lang="vi-VN" sz="3600" b="1" i="0" dirty="0">
                <a:solidFill>
                  <a:srgbClr val="FF0000"/>
                </a:solidFill>
                <a:effectLst/>
                <a:latin typeface="Times New Roman" pitchFamily="18" charset="0"/>
                <a:cs typeface="Times New Roman" pitchFamily="18" charset="0"/>
              </a:rPr>
              <a:t> </a:t>
            </a:r>
            <a:r>
              <a:rPr lang="vi-VN" sz="3600" b="0" i="0" dirty="0">
                <a:solidFill>
                  <a:srgbClr val="000000"/>
                </a:solidFill>
                <a:effectLst/>
                <a:latin typeface="Times New Roman" pitchFamily="18" charset="0"/>
                <a:cs typeface="Times New Roman" pitchFamily="18" charset="0"/>
              </a:rPr>
              <a:t>Một </a:t>
            </a:r>
            <a:r>
              <a:rPr lang="en-US" sz="3600" b="0" i="0" dirty="0" err="1">
                <a:solidFill>
                  <a:srgbClr val="000000"/>
                </a:solidFill>
                <a:effectLst/>
                <a:latin typeface="Times New Roman" pitchFamily="18" charset="0"/>
                <a:cs typeface="Times New Roman" pitchFamily="18" charset="0"/>
              </a:rPr>
              <a:t>bóng</a:t>
            </a:r>
            <a:r>
              <a:rPr lang="en-US" sz="3600" b="0" i="0" dirty="0">
                <a:solidFill>
                  <a:srgbClr val="000000"/>
                </a:solidFill>
                <a:effectLst/>
                <a:latin typeface="Times New Roman" pitchFamily="18" charset="0"/>
                <a:cs typeface="Times New Roman" pitchFamily="18" charset="0"/>
              </a:rPr>
              <a:t> </a:t>
            </a:r>
            <a:r>
              <a:rPr lang="en-US" sz="3600" b="0" i="0" dirty="0" err="1">
                <a:solidFill>
                  <a:srgbClr val="000000"/>
                </a:solidFill>
                <a:effectLst/>
                <a:latin typeface="Times New Roman" pitchFamily="18" charset="0"/>
                <a:cs typeface="Times New Roman" pitchFamily="18" charset="0"/>
              </a:rPr>
              <a:t>đèn</a:t>
            </a:r>
            <a:r>
              <a:rPr lang="en-US" sz="3600" b="0" i="0" dirty="0">
                <a:solidFill>
                  <a:srgbClr val="000000"/>
                </a:solidFill>
                <a:effectLst/>
                <a:latin typeface="Times New Roman" pitchFamily="18" charset="0"/>
                <a:cs typeface="Times New Roman" pitchFamily="18" charset="0"/>
              </a:rPr>
              <a:t> LED </a:t>
            </a:r>
            <a:r>
              <a:rPr lang="en-US" sz="3600" b="0" i="0" dirty="0" err="1">
                <a:solidFill>
                  <a:srgbClr val="000000"/>
                </a:solidFill>
                <a:effectLst/>
                <a:latin typeface="Times New Roman" pitchFamily="18" charset="0"/>
                <a:cs typeface="Times New Roman" pitchFamily="18" charset="0"/>
              </a:rPr>
              <a:t>được</a:t>
            </a:r>
            <a:r>
              <a:rPr lang="en-US" sz="3600" b="0" i="0" dirty="0">
                <a:solidFill>
                  <a:srgbClr val="000000"/>
                </a:solidFill>
                <a:effectLst/>
                <a:latin typeface="Times New Roman" pitchFamily="18" charset="0"/>
                <a:cs typeface="Times New Roman" pitchFamily="18" charset="0"/>
              </a:rPr>
              <a:t> </a:t>
            </a:r>
            <a:r>
              <a:rPr lang="en-US" sz="3600" b="0" i="0" dirty="0" err="1">
                <a:solidFill>
                  <a:srgbClr val="000000"/>
                </a:solidFill>
                <a:effectLst/>
                <a:latin typeface="Times New Roman" pitchFamily="18" charset="0"/>
                <a:cs typeface="Times New Roman" pitchFamily="18" charset="0"/>
              </a:rPr>
              <a:t>cung</a:t>
            </a:r>
            <a:r>
              <a:rPr lang="en-US" sz="3600" b="0" i="0" dirty="0">
                <a:solidFill>
                  <a:srgbClr val="000000"/>
                </a:solidFill>
                <a:effectLst/>
                <a:latin typeface="Times New Roman" pitchFamily="18" charset="0"/>
                <a:cs typeface="Times New Roman" pitchFamily="18" charset="0"/>
              </a:rPr>
              <a:t> </a:t>
            </a:r>
            <a:r>
              <a:rPr lang="en-US" sz="3600" b="0" i="0" dirty="0" err="1">
                <a:solidFill>
                  <a:srgbClr val="000000"/>
                </a:solidFill>
                <a:effectLst/>
                <a:latin typeface="Times New Roman" pitchFamily="18" charset="0"/>
                <a:cs typeface="Times New Roman" pitchFamily="18" charset="0"/>
              </a:rPr>
              <a:t>cấp</a:t>
            </a:r>
            <a:r>
              <a:rPr lang="en-US" sz="3600" b="0" i="0" dirty="0">
                <a:solidFill>
                  <a:srgbClr val="000000"/>
                </a:solidFill>
                <a:effectLst/>
                <a:latin typeface="Times New Roman" pitchFamily="18" charset="0"/>
                <a:cs typeface="Times New Roman" pitchFamily="18" charset="0"/>
              </a:rPr>
              <a:t> 100J </a:t>
            </a:r>
            <a:r>
              <a:rPr lang="en-US" sz="3600" b="0" i="0" dirty="0" err="1">
                <a:solidFill>
                  <a:srgbClr val="000000"/>
                </a:solidFill>
                <a:effectLst/>
                <a:latin typeface="Times New Roman" pitchFamily="18" charset="0"/>
                <a:cs typeface="Times New Roman" pitchFamily="18" charset="0"/>
              </a:rPr>
              <a:t>năng</a:t>
            </a:r>
            <a:r>
              <a:rPr lang="en-US" sz="3600" b="0" i="0" dirty="0">
                <a:solidFill>
                  <a:srgbClr val="000000"/>
                </a:solidFill>
                <a:effectLst/>
                <a:latin typeface="Times New Roman" pitchFamily="18" charset="0"/>
                <a:cs typeface="Times New Roman" pitchFamily="18" charset="0"/>
              </a:rPr>
              <a:t> </a:t>
            </a:r>
            <a:r>
              <a:rPr lang="en-US" sz="3600" b="0" i="0" dirty="0" err="1">
                <a:solidFill>
                  <a:srgbClr val="000000"/>
                </a:solidFill>
                <a:effectLst/>
                <a:latin typeface="Times New Roman" pitchFamily="18" charset="0"/>
                <a:cs typeface="Times New Roman" pitchFamily="18" charset="0"/>
              </a:rPr>
              <a:t>lượng</a:t>
            </a:r>
            <a:r>
              <a:rPr lang="en-US" sz="3600" b="0" i="0" dirty="0">
                <a:solidFill>
                  <a:srgbClr val="000000"/>
                </a:solidFill>
                <a:effectLst/>
                <a:latin typeface="Times New Roman" pitchFamily="18" charset="0"/>
                <a:cs typeface="Times New Roman" pitchFamily="18" charset="0"/>
              </a:rPr>
              <a:t> </a:t>
            </a:r>
            <a:r>
              <a:rPr lang="en-US" sz="3600" b="0" i="0" dirty="0" err="1">
                <a:solidFill>
                  <a:srgbClr val="000000"/>
                </a:solidFill>
                <a:effectLst/>
                <a:latin typeface="Times New Roman" pitchFamily="18" charset="0"/>
                <a:cs typeface="Times New Roman" pitchFamily="18" charset="0"/>
              </a:rPr>
              <a:t>điện</a:t>
            </a:r>
            <a:r>
              <a:rPr lang="en-US" sz="3600" b="0" i="0" dirty="0">
                <a:solidFill>
                  <a:srgbClr val="000000"/>
                </a:solidFill>
                <a:effectLst/>
                <a:latin typeface="Times New Roman" pitchFamily="18" charset="0"/>
                <a:cs typeface="Times New Roman" pitchFamily="18" charset="0"/>
              </a:rPr>
              <a:t>, </a:t>
            </a:r>
            <a:r>
              <a:rPr lang="en-US" sz="3600" b="0" i="0" dirty="0" err="1">
                <a:solidFill>
                  <a:srgbClr val="000000"/>
                </a:solidFill>
                <a:effectLst/>
                <a:latin typeface="Times New Roman" pitchFamily="18" charset="0"/>
                <a:cs typeface="Times New Roman" pitchFamily="18" charset="0"/>
              </a:rPr>
              <a:t>nó</a:t>
            </a:r>
            <a:r>
              <a:rPr lang="en-US" sz="3600" b="0" i="0" dirty="0">
                <a:solidFill>
                  <a:srgbClr val="000000"/>
                </a:solidFill>
                <a:effectLst/>
                <a:latin typeface="Times New Roman" pitchFamily="18" charset="0"/>
                <a:cs typeface="Times New Roman" pitchFamily="18" charset="0"/>
              </a:rPr>
              <a:t> </a:t>
            </a:r>
            <a:r>
              <a:rPr lang="en-US" sz="3600" b="0" i="0" dirty="0" err="1">
                <a:solidFill>
                  <a:srgbClr val="000000"/>
                </a:solidFill>
                <a:effectLst/>
                <a:latin typeface="Times New Roman" pitchFamily="18" charset="0"/>
                <a:cs typeface="Times New Roman" pitchFamily="18" charset="0"/>
              </a:rPr>
              <a:t>chuyển</a:t>
            </a:r>
            <a:r>
              <a:rPr lang="en-US" sz="3600" b="0" i="0" dirty="0">
                <a:solidFill>
                  <a:srgbClr val="000000"/>
                </a:solidFill>
                <a:effectLst/>
                <a:latin typeface="Times New Roman" pitchFamily="18" charset="0"/>
                <a:cs typeface="Times New Roman" pitchFamily="18" charset="0"/>
              </a:rPr>
              <a:t> </a:t>
            </a:r>
            <a:r>
              <a:rPr lang="en-US" sz="3600" b="0" i="0" dirty="0" err="1">
                <a:solidFill>
                  <a:srgbClr val="000000"/>
                </a:solidFill>
                <a:effectLst/>
                <a:latin typeface="Times New Roman" pitchFamily="18" charset="0"/>
                <a:cs typeface="Times New Roman" pitchFamily="18" charset="0"/>
              </a:rPr>
              <a:t>hóa</a:t>
            </a:r>
            <a:r>
              <a:rPr lang="en-US" sz="3600" b="0" i="0" dirty="0">
                <a:solidFill>
                  <a:srgbClr val="000000"/>
                </a:solidFill>
                <a:effectLst/>
                <a:latin typeface="Times New Roman" pitchFamily="18" charset="0"/>
                <a:cs typeface="Times New Roman" pitchFamily="18" charset="0"/>
              </a:rPr>
              <a:t> </a:t>
            </a:r>
            <a:r>
              <a:rPr lang="en-US" sz="3600" b="0" i="0" dirty="0" err="1">
                <a:solidFill>
                  <a:srgbClr val="000000"/>
                </a:solidFill>
                <a:effectLst/>
                <a:latin typeface="Times New Roman" pitchFamily="18" charset="0"/>
                <a:cs typeface="Times New Roman" pitchFamily="18" charset="0"/>
              </a:rPr>
              <a:t>thành</a:t>
            </a:r>
            <a:r>
              <a:rPr lang="en-US" sz="3600" b="0" i="0" dirty="0">
                <a:solidFill>
                  <a:srgbClr val="000000"/>
                </a:solidFill>
                <a:effectLst/>
                <a:latin typeface="Times New Roman" pitchFamily="18" charset="0"/>
                <a:cs typeface="Times New Roman" pitchFamily="18" charset="0"/>
              </a:rPr>
              <a:t> 20J </a:t>
            </a:r>
            <a:r>
              <a:rPr lang="en-US" sz="3600" b="0" i="0" dirty="0" err="1">
                <a:solidFill>
                  <a:srgbClr val="000000"/>
                </a:solidFill>
                <a:effectLst/>
                <a:latin typeface="Times New Roman" pitchFamily="18" charset="0"/>
                <a:cs typeface="Times New Roman" pitchFamily="18" charset="0"/>
              </a:rPr>
              <a:t>năng</a:t>
            </a:r>
            <a:r>
              <a:rPr lang="en-US" sz="3600" b="0" i="0" dirty="0">
                <a:solidFill>
                  <a:srgbClr val="000000"/>
                </a:solidFill>
                <a:effectLst/>
                <a:latin typeface="Times New Roman" pitchFamily="18" charset="0"/>
                <a:cs typeface="Times New Roman" pitchFamily="18" charset="0"/>
              </a:rPr>
              <a:t> </a:t>
            </a:r>
            <a:r>
              <a:rPr lang="en-US" sz="3600" b="0" i="0" dirty="0" err="1">
                <a:solidFill>
                  <a:srgbClr val="000000"/>
                </a:solidFill>
                <a:effectLst/>
                <a:latin typeface="Times New Roman" pitchFamily="18" charset="0"/>
                <a:cs typeface="Times New Roman" pitchFamily="18" charset="0"/>
              </a:rPr>
              <a:t>lượng</a:t>
            </a:r>
            <a:r>
              <a:rPr lang="en-US" sz="3600" b="0" i="0" dirty="0">
                <a:solidFill>
                  <a:srgbClr val="000000"/>
                </a:solidFill>
                <a:effectLst/>
                <a:latin typeface="Times New Roman" pitchFamily="18" charset="0"/>
                <a:cs typeface="Times New Roman" pitchFamily="18" charset="0"/>
              </a:rPr>
              <a:t> </a:t>
            </a:r>
            <a:r>
              <a:rPr lang="en-US" sz="3600" b="0" i="0" dirty="0" err="1">
                <a:solidFill>
                  <a:srgbClr val="000000"/>
                </a:solidFill>
                <a:effectLst/>
                <a:latin typeface="Times New Roman" pitchFamily="18" charset="0"/>
                <a:cs typeface="Times New Roman" pitchFamily="18" charset="0"/>
              </a:rPr>
              <a:t>nhiệt</a:t>
            </a:r>
            <a:r>
              <a:rPr lang="en-US" sz="3600" b="0" i="0" dirty="0">
                <a:solidFill>
                  <a:srgbClr val="000000"/>
                </a:solidFill>
                <a:effectLst/>
                <a:latin typeface="Times New Roman" pitchFamily="18" charset="0"/>
                <a:cs typeface="Times New Roman" pitchFamily="18" charset="0"/>
              </a:rPr>
              <a:t> </a:t>
            </a:r>
            <a:r>
              <a:rPr lang="en-US" sz="3600" b="0" i="0" dirty="0" err="1">
                <a:solidFill>
                  <a:srgbClr val="000000"/>
                </a:solidFill>
                <a:effectLst/>
                <a:latin typeface="Times New Roman" pitchFamily="18" charset="0"/>
                <a:cs typeface="Times New Roman" pitchFamily="18" charset="0"/>
              </a:rPr>
              <a:t>và</a:t>
            </a:r>
            <a:r>
              <a:rPr lang="en-US" sz="3600" b="0" i="0" dirty="0">
                <a:solidFill>
                  <a:srgbClr val="000000"/>
                </a:solidFill>
                <a:effectLst/>
                <a:latin typeface="Times New Roman" pitchFamily="18" charset="0"/>
                <a:cs typeface="Times New Roman" pitchFamily="18" charset="0"/>
              </a:rPr>
              <a:t> 80J </a:t>
            </a:r>
            <a:r>
              <a:rPr lang="en-US" sz="3600" b="0" i="0" dirty="0" err="1">
                <a:solidFill>
                  <a:srgbClr val="000000"/>
                </a:solidFill>
                <a:effectLst/>
                <a:latin typeface="Times New Roman" pitchFamily="18" charset="0"/>
                <a:cs typeface="Times New Roman" pitchFamily="18" charset="0"/>
              </a:rPr>
              <a:t>năng</a:t>
            </a:r>
            <a:r>
              <a:rPr lang="en-US" sz="3600" b="0" i="0" dirty="0">
                <a:solidFill>
                  <a:srgbClr val="000000"/>
                </a:solidFill>
                <a:effectLst/>
                <a:latin typeface="Times New Roman" pitchFamily="18" charset="0"/>
                <a:cs typeface="Times New Roman" pitchFamily="18" charset="0"/>
              </a:rPr>
              <a:t> </a:t>
            </a:r>
            <a:r>
              <a:rPr lang="en-US" sz="3600" b="0" i="0" dirty="0" err="1">
                <a:solidFill>
                  <a:srgbClr val="000000"/>
                </a:solidFill>
                <a:effectLst/>
                <a:latin typeface="Times New Roman" pitchFamily="18" charset="0"/>
                <a:cs typeface="Times New Roman" pitchFamily="18" charset="0"/>
              </a:rPr>
              <a:t>lượng</a:t>
            </a:r>
            <a:r>
              <a:rPr lang="en-US" sz="3600" b="0" i="0" dirty="0">
                <a:solidFill>
                  <a:srgbClr val="000000"/>
                </a:solidFill>
                <a:effectLst/>
                <a:latin typeface="Times New Roman" pitchFamily="18" charset="0"/>
                <a:cs typeface="Times New Roman" pitchFamily="18" charset="0"/>
              </a:rPr>
              <a:t> </a:t>
            </a:r>
            <a:r>
              <a:rPr lang="en-US" sz="3600" b="0" i="0" dirty="0" err="1">
                <a:solidFill>
                  <a:srgbClr val="000000"/>
                </a:solidFill>
                <a:effectLst/>
                <a:latin typeface="Times New Roman" pitchFamily="18" charset="0"/>
                <a:cs typeface="Times New Roman" pitchFamily="18" charset="0"/>
              </a:rPr>
              <a:t>ánh</a:t>
            </a:r>
            <a:r>
              <a:rPr lang="en-US" sz="3600" b="0" i="0" dirty="0">
                <a:solidFill>
                  <a:srgbClr val="000000"/>
                </a:solidFill>
                <a:effectLst/>
                <a:latin typeface="Times New Roman" pitchFamily="18" charset="0"/>
                <a:cs typeface="Times New Roman" pitchFamily="18" charset="0"/>
              </a:rPr>
              <a:t> </a:t>
            </a:r>
            <a:r>
              <a:rPr lang="en-US" sz="3600" b="0" i="0" dirty="0" err="1">
                <a:solidFill>
                  <a:srgbClr val="000000"/>
                </a:solidFill>
                <a:effectLst/>
                <a:latin typeface="Times New Roman" pitchFamily="18" charset="0"/>
                <a:cs typeface="Times New Roman" pitchFamily="18" charset="0"/>
              </a:rPr>
              <a:t>sáng</a:t>
            </a:r>
            <a:r>
              <a:rPr lang="en-US" sz="3600" dirty="0">
                <a:solidFill>
                  <a:srgbClr val="000000"/>
                </a:solidFill>
                <a:latin typeface="Times New Roman" pitchFamily="18" charset="0"/>
                <a:cs typeface="Times New Roman" pitchFamily="18" charset="0"/>
              </a:rPr>
              <a:t>.</a:t>
            </a:r>
            <a:endParaRPr lang="vi-VN" sz="3600" b="0" i="0" dirty="0">
              <a:solidFill>
                <a:srgbClr val="000000"/>
              </a:solidFill>
              <a:effectLst/>
              <a:latin typeface="Times New Roman" pitchFamily="18" charset="0"/>
              <a:cs typeface="Times New Roman" pitchFamily="18" charset="0"/>
            </a:endParaRPr>
          </a:p>
          <a:p>
            <a:pPr algn="just">
              <a:lnSpc>
                <a:spcPct val="150000"/>
              </a:lnSpc>
            </a:pPr>
            <a:endParaRPr lang="en-US" sz="3600" dirty="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E6D4A253-652B-4CB8-913F-247DA9CF57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45A4B6F1-3A5A-4729-A8BA-5FA0E086F597}"/>
              </a:ext>
            </a:extLst>
          </p:cNvPr>
          <p:cNvPicPr>
            <a:picLocks noChangeAspect="1"/>
          </p:cNvPicPr>
          <p:nvPr/>
        </p:nvPicPr>
        <p:blipFill>
          <a:blip r:embed="rId3"/>
          <a:stretch>
            <a:fillRect/>
          </a:stretch>
        </p:blipFill>
        <p:spPr>
          <a:xfrm>
            <a:off x="0" y="0"/>
            <a:ext cx="2667000" cy="3276600"/>
          </a:xfrm>
          <a:prstGeom prst="rect">
            <a:avLst/>
          </a:prstGeom>
        </p:spPr>
      </p:pic>
      <p:sp>
        <p:nvSpPr>
          <p:cNvPr id="19" name="Rectangle 18">
            <a:extLst>
              <a:ext uri="{FF2B5EF4-FFF2-40B4-BE49-F238E27FC236}">
                <a16:creationId xmlns:a16="http://schemas.microsoft.com/office/drawing/2014/main" id="{3E9234AC-8D5E-426E-B92A-5D31003224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634046" y="321733"/>
            <a:ext cx="1937954" cy="19552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103ABAC7-0D35-4C61-869B-84AC63D6026E}"/>
              </a:ext>
            </a:extLst>
          </p:cNvPr>
          <p:cNvPicPr>
            <a:picLocks noChangeAspect="1"/>
          </p:cNvPicPr>
          <p:nvPr/>
        </p:nvPicPr>
        <p:blipFill>
          <a:blip r:embed="rId4"/>
          <a:stretch>
            <a:fillRect/>
          </a:stretch>
        </p:blipFill>
        <p:spPr>
          <a:xfrm>
            <a:off x="0" y="3352800"/>
            <a:ext cx="2438400" cy="3505200"/>
          </a:xfrm>
          <a:prstGeom prst="rect">
            <a:avLst/>
          </a:prstGeom>
        </p:spPr>
      </p:pic>
      <p:sp>
        <p:nvSpPr>
          <p:cNvPr id="27" name="Rectangle 26">
            <a:extLst>
              <a:ext uri="{FF2B5EF4-FFF2-40B4-BE49-F238E27FC236}">
                <a16:creationId xmlns:a16="http://schemas.microsoft.com/office/drawing/2014/main" id="{F70A07A1-8551-4106-A383-56873AB86F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 y="6334316"/>
            <a:ext cx="9143989"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9" name="Rectangle 28">
            <a:extLst>
              <a:ext uri="{FF2B5EF4-FFF2-40B4-BE49-F238E27FC236}">
                <a16:creationId xmlns:a16="http://schemas.microsoft.com/office/drawing/2014/main" id="{E4EFE7D9-6F8F-4F8F-84BB-8F1A58C116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TextBox 5">
            <a:extLst>
              <a:ext uri="{FF2B5EF4-FFF2-40B4-BE49-F238E27FC236}">
                <a16:creationId xmlns:a16="http://schemas.microsoft.com/office/drawing/2014/main" id="{53E41653-08DE-4270-988E-A4D475C82CCF}"/>
              </a:ext>
            </a:extLst>
          </p:cNvPr>
          <p:cNvSpPr txBox="1"/>
          <p:nvPr/>
        </p:nvSpPr>
        <p:spPr>
          <a:xfrm>
            <a:off x="2438400" y="4419600"/>
            <a:ext cx="6705600" cy="1569660"/>
          </a:xfrm>
          <a:prstGeom prst="rect">
            <a:avLst/>
          </a:prstGeom>
          <a:noFill/>
        </p:spPr>
        <p:txBody>
          <a:bodyPr wrap="square">
            <a:spAutoFit/>
          </a:bodyPr>
          <a:lstStyle/>
          <a:p>
            <a:pPr marL="342900" indent="-342900" algn="just">
              <a:spcAft>
                <a:spcPts val="600"/>
              </a:spcAft>
            </a:pPr>
            <a:r>
              <a:rPr lang="vi-VN" sz="3200" b="0" i="0" dirty="0">
                <a:solidFill>
                  <a:srgbClr val="000000"/>
                </a:solidFill>
                <a:effectLst/>
                <a:latin typeface="Times New Roman" pitchFamily="18" charset="0"/>
                <a:cs typeface="Times New Roman" pitchFamily="18" charset="0"/>
              </a:rPr>
              <a:t>Một </a:t>
            </a:r>
            <a:r>
              <a:rPr lang="en-US" sz="3200" dirty="0" err="1">
                <a:solidFill>
                  <a:srgbClr val="000000"/>
                </a:solidFill>
                <a:latin typeface="Times New Roman" pitchFamily="18" charset="0"/>
                <a:cs typeface="Times New Roman" pitchFamily="18" charset="0"/>
              </a:rPr>
              <a:t>đèn</a:t>
            </a:r>
            <a:r>
              <a:rPr lang="en-US" sz="3200" dirty="0">
                <a:solidFill>
                  <a:srgbClr val="000000"/>
                </a:solidFill>
                <a:latin typeface="Times New Roman" pitchFamily="18" charset="0"/>
                <a:cs typeface="Times New Roman" pitchFamily="18" charset="0"/>
              </a:rPr>
              <a:t> pin </a:t>
            </a:r>
            <a:r>
              <a:rPr lang="vi-VN" sz="3200" b="0" i="0" dirty="0">
                <a:solidFill>
                  <a:srgbClr val="000000"/>
                </a:solidFill>
                <a:effectLst/>
                <a:latin typeface="Times New Roman" pitchFamily="18" charset="0"/>
                <a:cs typeface="Times New Roman" pitchFamily="18" charset="0"/>
              </a:rPr>
              <a:t>điện chuyển 100J năng lượng điện thành 10J năng lượng ánh sáng và 90J năng lượng nhiệt.</a:t>
            </a:r>
            <a:endParaRPr lang="en-US" sz="3200" dirty="0">
              <a:latin typeface="Times New Roman" pitchFamily="18" charset="0"/>
              <a:cs typeface="Times New Roman" pitchFamily="18" charset="0"/>
            </a:endParaRPr>
          </a:p>
        </p:txBody>
      </p:sp>
      <p:sp>
        <p:nvSpPr>
          <p:cNvPr id="8" name="TextBox 7">
            <a:extLst>
              <a:ext uri="{FF2B5EF4-FFF2-40B4-BE49-F238E27FC236}">
                <a16:creationId xmlns:a16="http://schemas.microsoft.com/office/drawing/2014/main" id="{6744DE7B-BFB9-4D2C-AA83-74E1FB821E24}"/>
              </a:ext>
            </a:extLst>
          </p:cNvPr>
          <p:cNvSpPr txBox="1"/>
          <p:nvPr/>
        </p:nvSpPr>
        <p:spPr>
          <a:xfrm>
            <a:off x="2667000" y="2209800"/>
            <a:ext cx="6477000" cy="1569660"/>
          </a:xfrm>
          <a:prstGeom prst="rect">
            <a:avLst/>
          </a:prstGeom>
          <a:noFill/>
        </p:spPr>
        <p:txBody>
          <a:bodyPr wrap="square">
            <a:spAutoFit/>
          </a:bodyPr>
          <a:lstStyle/>
          <a:p>
            <a:pPr marL="285750" indent="-285750" algn="just">
              <a:spcAft>
                <a:spcPts val="600"/>
              </a:spcAft>
            </a:pPr>
            <a:r>
              <a:rPr lang="vi-VN" sz="3200" b="0" i="0" dirty="0">
                <a:solidFill>
                  <a:srgbClr val="000000"/>
                </a:solidFill>
                <a:effectLst/>
                <a:latin typeface="Times New Roman" pitchFamily="18" charset="0"/>
                <a:cs typeface="Times New Roman" pitchFamily="18" charset="0"/>
              </a:rPr>
              <a:t>Một máy sấy tóc biến năng lượng 300J thành động năng 150J, nhiệt năng 100J và </a:t>
            </a:r>
            <a:r>
              <a:rPr lang="en-US" sz="3200" b="0" i="0" dirty="0" err="1">
                <a:solidFill>
                  <a:srgbClr val="000000"/>
                </a:solidFill>
                <a:effectLst/>
                <a:latin typeface="Times New Roman" pitchFamily="18" charset="0"/>
                <a:cs typeface="Times New Roman" pitchFamily="18" charset="0"/>
              </a:rPr>
              <a:t>năng</a:t>
            </a:r>
            <a:r>
              <a:rPr lang="en-US" sz="3200" b="0" i="0" dirty="0">
                <a:solidFill>
                  <a:srgbClr val="000000"/>
                </a:solidFill>
                <a:effectLst/>
                <a:latin typeface="Times New Roman" pitchFamily="18" charset="0"/>
                <a:cs typeface="Times New Roman" pitchFamily="18" charset="0"/>
              </a:rPr>
              <a:t> </a:t>
            </a:r>
            <a:r>
              <a:rPr lang="en-US" sz="3200" b="0" i="0" dirty="0" err="1">
                <a:solidFill>
                  <a:srgbClr val="000000"/>
                </a:solidFill>
                <a:effectLst/>
                <a:latin typeface="Times New Roman" pitchFamily="18" charset="0"/>
                <a:cs typeface="Times New Roman" pitchFamily="18" charset="0"/>
              </a:rPr>
              <a:t>lượng</a:t>
            </a:r>
            <a:r>
              <a:rPr lang="en-US" sz="3200" b="0" i="0" dirty="0">
                <a:solidFill>
                  <a:srgbClr val="000000"/>
                </a:solidFill>
                <a:effectLst/>
                <a:latin typeface="Times New Roman" pitchFamily="18" charset="0"/>
                <a:cs typeface="Times New Roman" pitchFamily="18" charset="0"/>
              </a:rPr>
              <a:t> </a:t>
            </a:r>
            <a:r>
              <a:rPr lang="en-US" sz="3200" b="0" i="0" dirty="0" err="1">
                <a:solidFill>
                  <a:srgbClr val="000000"/>
                </a:solidFill>
                <a:effectLst/>
                <a:latin typeface="Times New Roman" pitchFamily="18" charset="0"/>
                <a:cs typeface="Times New Roman" pitchFamily="18" charset="0"/>
              </a:rPr>
              <a:t>âm</a:t>
            </a:r>
            <a:r>
              <a:rPr lang="en-US" sz="3200" b="0" i="0" dirty="0">
                <a:solidFill>
                  <a:srgbClr val="000000"/>
                </a:solidFill>
                <a:effectLst/>
                <a:latin typeface="Times New Roman" pitchFamily="18" charset="0"/>
                <a:cs typeface="Times New Roman" pitchFamily="18" charset="0"/>
              </a:rPr>
              <a:t> </a:t>
            </a:r>
            <a:r>
              <a:rPr lang="vi-VN" sz="3200" b="0" i="0" dirty="0">
                <a:solidFill>
                  <a:srgbClr val="000000"/>
                </a:solidFill>
                <a:effectLst/>
                <a:latin typeface="Times New Roman" pitchFamily="18" charset="0"/>
                <a:cs typeface="Times New Roman" pitchFamily="18" charset="0"/>
              </a:rPr>
              <a:t>50J. </a:t>
            </a:r>
            <a:endParaRPr lang="en-US" sz="3200" dirty="0">
              <a:latin typeface="Times New Roman" pitchFamily="18" charset="0"/>
              <a:cs typeface="Times New Roman" pitchFamily="18" charset="0"/>
            </a:endParaRPr>
          </a:p>
        </p:txBody>
      </p:sp>
      <p:sp>
        <p:nvSpPr>
          <p:cNvPr id="11" name="Rectangle 10">
            <a:extLst>
              <a:ext uri="{FF2B5EF4-FFF2-40B4-BE49-F238E27FC236}">
                <a16:creationId xmlns:a16="http://schemas.microsoft.com/office/drawing/2014/main" id="{E14A130D-BF88-4BAC-B369-541F7E6FE64C}"/>
              </a:ext>
            </a:extLst>
          </p:cNvPr>
          <p:cNvSpPr/>
          <p:nvPr/>
        </p:nvSpPr>
        <p:spPr>
          <a:xfrm>
            <a:off x="2634046" y="328243"/>
            <a:ext cx="2040077" cy="20152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A553233-44EA-4550-997B-F82E86AF6540}"/>
              </a:ext>
            </a:extLst>
          </p:cNvPr>
          <p:cNvSpPr>
            <a:spLocks noGrp="1"/>
          </p:cNvSpPr>
          <p:nvPr>
            <p:ph idx="1"/>
          </p:nvPr>
        </p:nvSpPr>
        <p:spPr>
          <a:xfrm>
            <a:off x="2590800" y="0"/>
            <a:ext cx="6553200" cy="1641196"/>
          </a:xfrm>
        </p:spPr>
        <p:txBody>
          <a:bodyPr>
            <a:noAutofit/>
          </a:bodyPr>
          <a:lstStyle/>
          <a:p>
            <a:pPr algn="just">
              <a:spcBef>
                <a:spcPts val="0"/>
              </a:spcBef>
              <a:spcAft>
                <a:spcPts val="0"/>
              </a:spcAft>
              <a:buNone/>
            </a:pPr>
            <a:r>
              <a:rPr lang="vi-VN" dirty="0">
                <a:solidFill>
                  <a:schemeClr val="tx1"/>
                </a:solidFill>
                <a:latin typeface="Times New Roman" pitchFamily="18" charset="0"/>
                <a:cs typeface="Times New Roman" pitchFamily="18" charset="0"/>
              </a:rPr>
              <a:t>Đối với mỗi tình huống sau đây, hãy</a:t>
            </a:r>
          </a:p>
          <a:p>
            <a:pPr>
              <a:spcBef>
                <a:spcPts val="0"/>
              </a:spcBef>
              <a:spcAft>
                <a:spcPts val="0"/>
              </a:spcAft>
              <a:buNone/>
            </a:pPr>
            <a:r>
              <a:rPr lang="vi-VN" dirty="0">
                <a:solidFill>
                  <a:schemeClr val="tx1"/>
                </a:solidFill>
                <a:latin typeface="Times New Roman" pitchFamily="18" charset="0"/>
                <a:cs typeface="Times New Roman" pitchFamily="18" charset="0"/>
              </a:rPr>
              <a:t>vẽ một </a:t>
            </a:r>
            <a:r>
              <a:rPr lang="en-US" dirty="0" err="1">
                <a:solidFill>
                  <a:schemeClr val="tx1"/>
                </a:solidFill>
                <a:latin typeface="Times New Roman" pitchFamily="18" charset="0"/>
                <a:cs typeface="Times New Roman" pitchFamily="18" charset="0"/>
              </a:rPr>
              <a:t>sơ</a:t>
            </a:r>
            <a:r>
              <a:rPr lang="vi-VN" dirty="0">
                <a:solidFill>
                  <a:schemeClr val="tx1"/>
                </a:solidFill>
                <a:latin typeface="Times New Roman" pitchFamily="18" charset="0"/>
                <a:cs typeface="Times New Roman" pitchFamily="18" charset="0"/>
              </a:rPr>
              <a:t> đồ </a:t>
            </a:r>
            <a:r>
              <a:rPr lang="en-US" dirty="0" err="1">
                <a:solidFill>
                  <a:schemeClr val="tx1"/>
                </a:solidFill>
                <a:latin typeface="Times New Roman" pitchFamily="18" charset="0"/>
                <a:cs typeface="Times New Roman" pitchFamily="18" charset="0"/>
              </a:rPr>
              <a:t>năng</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lượng</a:t>
            </a:r>
            <a:r>
              <a:rPr lang="en-US" dirty="0">
                <a:solidFill>
                  <a:schemeClr val="tx1"/>
                </a:solidFill>
                <a:latin typeface="Times New Roman" pitchFamily="18" charset="0"/>
                <a:cs typeface="Times New Roman" pitchFamily="18" charset="0"/>
              </a:rPr>
              <a:t> </a:t>
            </a:r>
            <a:r>
              <a:rPr lang="vi-VN" dirty="0">
                <a:solidFill>
                  <a:schemeClr val="tx1"/>
                </a:solidFill>
                <a:latin typeface="Times New Roman" pitchFamily="18" charset="0"/>
                <a:cs typeface="Times New Roman" pitchFamily="18" charset="0"/>
              </a:rPr>
              <a:t>để hiển thị</a:t>
            </a:r>
          </a:p>
          <a:p>
            <a:pPr>
              <a:spcBef>
                <a:spcPts val="0"/>
              </a:spcBef>
              <a:spcAft>
                <a:spcPts val="0"/>
              </a:spcAft>
              <a:buNone/>
            </a:pPr>
            <a:r>
              <a:rPr lang="vi-VN" dirty="0">
                <a:solidFill>
                  <a:schemeClr val="tx1"/>
                </a:solidFill>
                <a:latin typeface="Times New Roman" pitchFamily="18" charset="0"/>
                <a:cs typeface="Times New Roman" pitchFamily="18" charset="0"/>
              </a:rPr>
              <a:t>lượng năng lượng đầu vào, năng lượng</a:t>
            </a:r>
          </a:p>
          <a:p>
            <a:pPr>
              <a:spcBef>
                <a:spcPts val="0"/>
              </a:spcBef>
              <a:spcAft>
                <a:spcPts val="0"/>
              </a:spcAft>
              <a:buNone/>
            </a:pPr>
            <a:r>
              <a:rPr lang="vi-VN" dirty="0">
                <a:solidFill>
                  <a:schemeClr val="tx1"/>
                </a:solidFill>
                <a:latin typeface="Times New Roman" pitchFamily="18" charset="0"/>
                <a:cs typeface="Times New Roman" pitchFamily="18" charset="0"/>
              </a:rPr>
              <a:t>hữu ích và năng lượng </a:t>
            </a:r>
            <a:r>
              <a:rPr lang="en-US" dirty="0" err="1">
                <a:solidFill>
                  <a:schemeClr val="tx1"/>
                </a:solidFill>
                <a:latin typeface="Times New Roman" pitchFamily="18" charset="0"/>
                <a:cs typeface="Times New Roman" pitchFamily="18" charset="0"/>
              </a:rPr>
              <a:t>hao</a:t>
            </a:r>
            <a:r>
              <a:rPr lang="vi-VN" dirty="0">
                <a:solidFill>
                  <a:schemeClr val="tx1"/>
                </a:solidFill>
                <a:latin typeface="Times New Roman" pitchFamily="18" charset="0"/>
                <a:cs typeface="Times New Roman" pitchFamily="18" charset="0"/>
              </a:rPr>
              <a:t> phí.</a:t>
            </a:r>
            <a:endParaRPr lang="en-US" dirty="0">
              <a:solidFill>
                <a:schemeClr val="tx1"/>
              </a:solidFill>
              <a:latin typeface="Times New Roman" pitchFamily="18" charset="0"/>
              <a:cs typeface="Times New Roman" pitchFamily="18" charset="0"/>
            </a:endParaRPr>
          </a:p>
        </p:txBody>
      </p:sp>
    </p:spTree>
    <p:extLst>
      <p:ext uri="{BB962C8B-B14F-4D97-AF65-F5344CB8AC3E}">
        <p14:creationId xmlns:p14="http://schemas.microsoft.com/office/powerpoint/2010/main" val="3541940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7"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7"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7"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ppt_x"/>
                                          </p:val>
                                        </p:tav>
                                        <p:tav tm="100000">
                                          <p:val>
                                            <p:strVal val="#ppt_x"/>
                                          </p:val>
                                        </p:tav>
                                      </p:tavLst>
                                    </p:anim>
                                    <p:anim calcmode="lin" valueType="num">
                                      <p:cBhvr additive="base">
                                        <p:cTn id="3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3" presetClass="entr" presetSubtype="16"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plus(in)">
                                      <p:cBhvr>
                                        <p:cTn id="37" dur="20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7" presetClass="entr" presetSubtype="4" fill="hold" nodeType="clickEffect">
                                  <p:stCondLst>
                                    <p:cond delay="0"/>
                                  </p:stCondLst>
                                  <p:childTnLst>
                                    <p:set>
                                      <p:cBhvr>
                                        <p:cTn id="41" dur="1" fill="hold">
                                          <p:stCondLst>
                                            <p:cond delay="0"/>
                                          </p:stCondLst>
                                        </p:cTn>
                                        <p:tgtEl>
                                          <p:spTgt spid="10"/>
                                        </p:tgtEl>
                                        <p:attrNameLst>
                                          <p:attrName>style.visibility</p:attrName>
                                        </p:attrNameLst>
                                      </p:cBhvr>
                                      <p:to>
                                        <p:strVal val="visible"/>
                                      </p:to>
                                    </p:set>
                                    <p:anim calcmode="lin" valueType="num">
                                      <p:cBhvr additive="base">
                                        <p:cTn id="42" dur="5000" fill="hold"/>
                                        <p:tgtEl>
                                          <p:spTgt spid="10"/>
                                        </p:tgtEl>
                                        <p:attrNameLst>
                                          <p:attrName>ppt_x</p:attrName>
                                        </p:attrNameLst>
                                      </p:cBhvr>
                                      <p:tavLst>
                                        <p:tav tm="0">
                                          <p:val>
                                            <p:strVal val="#ppt_x"/>
                                          </p:val>
                                        </p:tav>
                                        <p:tav tm="100000">
                                          <p:val>
                                            <p:strVal val="#ppt_x"/>
                                          </p:val>
                                        </p:tav>
                                      </p:tavLst>
                                    </p:anim>
                                    <p:anim calcmode="lin" valueType="num">
                                      <p:cBhvr additive="base">
                                        <p:cTn id="43" dur="50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1" presetClass="entr" presetSubtype="4" fill="hold" grpId="0" nodeType="clickEffect">
                                  <p:stCondLst>
                                    <p:cond delay="0"/>
                                  </p:stCondLst>
                                  <p:childTnLst>
                                    <p:set>
                                      <p:cBhvr>
                                        <p:cTn id="47" dur="1" fill="hold">
                                          <p:stCondLst>
                                            <p:cond delay="0"/>
                                          </p:stCondLst>
                                        </p:cTn>
                                        <p:tgtEl>
                                          <p:spTgt spid="6"/>
                                        </p:tgtEl>
                                        <p:attrNameLst>
                                          <p:attrName>style.visibility</p:attrName>
                                        </p:attrNameLst>
                                      </p:cBhvr>
                                      <p:to>
                                        <p:strVal val="visible"/>
                                      </p:to>
                                    </p:set>
                                    <p:animEffect transition="in" filter="wheel(4)">
                                      <p:cBhvr>
                                        <p:cTn id="48"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3"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Diagram&#10;&#10;Description automatically generated">
            <a:extLst>
              <a:ext uri="{FF2B5EF4-FFF2-40B4-BE49-F238E27FC236}">
                <a16:creationId xmlns:a16="http://schemas.microsoft.com/office/drawing/2014/main" id="{72934D6B-BE43-4009-9851-DCAA613D0A6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228600"/>
            <a:ext cx="9144000" cy="6629400"/>
          </a:xfrm>
        </p:spPr>
      </p:pic>
    </p:spTree>
    <p:extLst>
      <p:ext uri="{BB962C8B-B14F-4D97-AF65-F5344CB8AC3E}">
        <p14:creationId xmlns:p14="http://schemas.microsoft.com/office/powerpoint/2010/main" val="29013032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854164" y="701457"/>
            <a:ext cx="7223036" cy="4524315"/>
          </a:xfrm>
          <a:prstGeom prst="rect">
            <a:avLst/>
          </a:prstGeom>
        </p:spPr>
        <p:txBody>
          <a:bodyPr wrap="square">
            <a:spAutoFit/>
          </a:bodyPr>
          <a:lstStyle/>
          <a:p>
            <a:pPr algn="just"/>
            <a:r>
              <a:rPr lang="vi-VN" sz="3200" b="1" dirty="0">
                <a:solidFill>
                  <a:srgbClr val="FF0000"/>
                </a:solidFill>
                <a:latin typeface="+mj-lt"/>
              </a:rPr>
              <a:t>Câu </a:t>
            </a:r>
            <a:r>
              <a:rPr lang="en-US" sz="3200" b="1" dirty="0">
                <a:solidFill>
                  <a:srgbClr val="FF0000"/>
                </a:solidFill>
                <a:latin typeface="Times New Roman" panose="02020603050405020304" pitchFamily="18" charset="0"/>
                <a:cs typeface="Times New Roman" panose="02020603050405020304" pitchFamily="18" charset="0"/>
              </a:rPr>
              <a:t>4</a:t>
            </a:r>
            <a:r>
              <a:rPr lang="vi-VN" sz="3200" b="1" dirty="0">
                <a:solidFill>
                  <a:srgbClr val="FF0000"/>
                </a:solidFill>
                <a:latin typeface="Times New Roman" panose="02020603050405020304" pitchFamily="18" charset="0"/>
                <a:cs typeface="Times New Roman" panose="02020603050405020304" pitchFamily="18" charset="0"/>
              </a:rPr>
              <a:t>:</a:t>
            </a:r>
            <a:r>
              <a:rPr lang="vi-VN" sz="3200" b="1" dirty="0">
                <a:solidFill>
                  <a:srgbClr val="FF0000"/>
                </a:solidFill>
                <a:latin typeface="+mj-lt"/>
              </a:rPr>
              <a:t> </a:t>
            </a:r>
            <a:r>
              <a:rPr lang="vi-VN" sz="3200" b="1" dirty="0">
                <a:latin typeface="+mj-lt"/>
              </a:rPr>
              <a:t>Trong quá trình thắp sáng một que diêm đã có sự chuyển hóa năng lượng nào?</a:t>
            </a:r>
            <a:endParaRPr lang="vi-VN" sz="3200" dirty="0">
              <a:latin typeface="+mj-lt"/>
            </a:endParaRPr>
          </a:p>
          <a:p>
            <a:pPr algn="just"/>
            <a:r>
              <a:rPr lang="vi-VN" sz="3200" dirty="0">
                <a:latin typeface="+mj-lt"/>
              </a:rPr>
              <a:t>A. Hóa năng chuyển hóa thành nhiệt năng</a:t>
            </a:r>
          </a:p>
          <a:p>
            <a:pPr algn="just"/>
            <a:r>
              <a:rPr lang="vi-VN" sz="3200" dirty="0">
                <a:latin typeface="+mj-lt"/>
              </a:rPr>
              <a:t>B. Hóa năng chuyển hóa thành quang năng</a:t>
            </a:r>
          </a:p>
          <a:p>
            <a:pPr algn="just"/>
            <a:r>
              <a:rPr lang="vi-VN" sz="3200" dirty="0">
                <a:latin typeface="+mj-lt"/>
              </a:rPr>
              <a:t>C. Hóa năng chuyển hóa thành nhiệt năng và quang năng</a:t>
            </a:r>
          </a:p>
          <a:p>
            <a:pPr algn="just"/>
            <a:r>
              <a:rPr lang="vi-VN" sz="3200" dirty="0">
                <a:latin typeface="+mj-lt"/>
              </a:rPr>
              <a:t>D. Hóa năng chuyển hóa thành nhiệt năng và cơ năng.</a:t>
            </a:r>
          </a:p>
        </p:txBody>
      </p:sp>
      <p:sp>
        <p:nvSpPr>
          <p:cNvPr id="6" name="Oval 5"/>
          <p:cNvSpPr/>
          <p:nvPr/>
        </p:nvSpPr>
        <p:spPr>
          <a:xfrm>
            <a:off x="791441" y="3173412"/>
            <a:ext cx="511175" cy="511175"/>
          </a:xfrm>
          <a:prstGeom prst="ellipse">
            <a:avLst/>
          </a:prstGeom>
          <a:ln w="571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4098" name="Picture 2" descr="Anh Dong (294)"/>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161790"/>
            <a:ext cx="819150" cy="2333626"/>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Anh Dong (393)"/>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772400" y="1328603"/>
            <a:ext cx="1467118" cy="1467118"/>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Anh Dong (30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457200" y="5250367"/>
            <a:ext cx="8153400" cy="14595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062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2E31A84-CA61-4BBD-A530-A2D5BAAF0B44}"/>
              </a:ext>
            </a:extLst>
          </p:cNvPr>
          <p:cNvSpPr/>
          <p:nvPr/>
        </p:nvSpPr>
        <p:spPr>
          <a:xfrm>
            <a:off x="735807" y="2371725"/>
            <a:ext cx="7836694" cy="7207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32FE2989-3740-4E5E-8FF3-6DF0CBA3FD7D}"/>
              </a:ext>
            </a:extLst>
          </p:cNvPr>
          <p:cNvPicPr>
            <a:picLocks noChangeAspect="1"/>
          </p:cNvPicPr>
          <p:nvPr/>
        </p:nvPicPr>
        <p:blipFill>
          <a:blip r:embed="rId2"/>
          <a:stretch>
            <a:fillRect/>
          </a:stretch>
        </p:blipFill>
        <p:spPr>
          <a:xfrm>
            <a:off x="3654006" y="4128864"/>
            <a:ext cx="1756193" cy="1890936"/>
          </a:xfrm>
          <a:prstGeom prst="rect">
            <a:avLst/>
          </a:prstGeom>
        </p:spPr>
      </p:pic>
      <p:pic>
        <p:nvPicPr>
          <p:cNvPr id="6" name="Picture 5">
            <a:extLst>
              <a:ext uri="{FF2B5EF4-FFF2-40B4-BE49-F238E27FC236}">
                <a16:creationId xmlns:a16="http://schemas.microsoft.com/office/drawing/2014/main" id="{91EC3CC7-327B-4490-AFC0-7B9448F98143}"/>
              </a:ext>
            </a:extLst>
          </p:cNvPr>
          <p:cNvPicPr>
            <a:picLocks noChangeAspect="1"/>
          </p:cNvPicPr>
          <p:nvPr/>
        </p:nvPicPr>
        <p:blipFill>
          <a:blip r:embed="rId3"/>
          <a:stretch>
            <a:fillRect/>
          </a:stretch>
        </p:blipFill>
        <p:spPr>
          <a:xfrm>
            <a:off x="5585107" y="4244806"/>
            <a:ext cx="1595670" cy="1774994"/>
          </a:xfrm>
          <a:prstGeom prst="rect">
            <a:avLst/>
          </a:prstGeom>
        </p:spPr>
      </p:pic>
      <p:pic>
        <p:nvPicPr>
          <p:cNvPr id="8" name="Picture 7">
            <a:extLst>
              <a:ext uri="{FF2B5EF4-FFF2-40B4-BE49-F238E27FC236}">
                <a16:creationId xmlns:a16="http://schemas.microsoft.com/office/drawing/2014/main" id="{C217F773-049E-4B41-BEF0-ADBD7F07529F}"/>
              </a:ext>
            </a:extLst>
          </p:cNvPr>
          <p:cNvPicPr>
            <a:picLocks noChangeAspect="1"/>
          </p:cNvPicPr>
          <p:nvPr/>
        </p:nvPicPr>
        <p:blipFill>
          <a:blip r:embed="rId4" cstate="print"/>
          <a:stretch>
            <a:fillRect/>
          </a:stretch>
        </p:blipFill>
        <p:spPr>
          <a:xfrm>
            <a:off x="0" y="1931569"/>
            <a:ext cx="1692171" cy="1497431"/>
          </a:xfrm>
          <a:prstGeom prst="rect">
            <a:avLst/>
          </a:prstGeom>
        </p:spPr>
      </p:pic>
      <p:pic>
        <p:nvPicPr>
          <p:cNvPr id="9" name="Picture 8">
            <a:extLst>
              <a:ext uri="{FF2B5EF4-FFF2-40B4-BE49-F238E27FC236}">
                <a16:creationId xmlns:a16="http://schemas.microsoft.com/office/drawing/2014/main" id="{99A474FD-D457-4BFE-AA2C-897AEC98E7EF}"/>
              </a:ext>
            </a:extLst>
          </p:cNvPr>
          <p:cNvPicPr>
            <a:picLocks noChangeAspect="1"/>
          </p:cNvPicPr>
          <p:nvPr/>
        </p:nvPicPr>
        <p:blipFill rotWithShape="1">
          <a:blip r:embed="rId5" cstate="print"/>
          <a:srcRect t="1979" r="47706"/>
          <a:stretch/>
        </p:blipFill>
        <p:spPr>
          <a:xfrm>
            <a:off x="2020252" y="4111304"/>
            <a:ext cx="1332548" cy="1832296"/>
          </a:xfrm>
          <a:prstGeom prst="rect">
            <a:avLst/>
          </a:prstGeom>
        </p:spPr>
      </p:pic>
      <p:pic>
        <p:nvPicPr>
          <p:cNvPr id="10" name="Picture 9">
            <a:extLst>
              <a:ext uri="{FF2B5EF4-FFF2-40B4-BE49-F238E27FC236}">
                <a16:creationId xmlns:a16="http://schemas.microsoft.com/office/drawing/2014/main" id="{7E0B2962-E356-4687-9D06-62CDA60C57F7}"/>
              </a:ext>
            </a:extLst>
          </p:cNvPr>
          <p:cNvPicPr>
            <a:picLocks noChangeAspect="1"/>
          </p:cNvPicPr>
          <p:nvPr/>
        </p:nvPicPr>
        <p:blipFill>
          <a:blip r:embed="rId6" cstate="print"/>
          <a:stretch>
            <a:fillRect/>
          </a:stretch>
        </p:blipFill>
        <p:spPr>
          <a:xfrm rot="21131291">
            <a:off x="205005" y="4342825"/>
            <a:ext cx="1382578" cy="1696359"/>
          </a:xfrm>
          <a:prstGeom prst="rect">
            <a:avLst/>
          </a:prstGeom>
        </p:spPr>
      </p:pic>
      <p:pic>
        <p:nvPicPr>
          <p:cNvPr id="12" name="Picture 11">
            <a:extLst>
              <a:ext uri="{FF2B5EF4-FFF2-40B4-BE49-F238E27FC236}">
                <a16:creationId xmlns:a16="http://schemas.microsoft.com/office/drawing/2014/main" id="{F4BFB09A-2A4B-46A9-963D-BBF6838B9851}"/>
              </a:ext>
            </a:extLst>
          </p:cNvPr>
          <p:cNvPicPr>
            <a:picLocks noChangeAspect="1"/>
          </p:cNvPicPr>
          <p:nvPr/>
        </p:nvPicPr>
        <p:blipFill>
          <a:blip r:embed="rId7" cstate="print"/>
          <a:stretch>
            <a:fillRect/>
          </a:stretch>
        </p:blipFill>
        <p:spPr>
          <a:xfrm>
            <a:off x="7395477" y="3969695"/>
            <a:ext cx="1600201" cy="2050105"/>
          </a:xfrm>
          <a:prstGeom prst="rect">
            <a:avLst/>
          </a:prstGeom>
        </p:spPr>
      </p:pic>
      <p:pic>
        <p:nvPicPr>
          <p:cNvPr id="13" name="Picture 12">
            <a:extLst>
              <a:ext uri="{FF2B5EF4-FFF2-40B4-BE49-F238E27FC236}">
                <a16:creationId xmlns:a16="http://schemas.microsoft.com/office/drawing/2014/main" id="{BAEAB9EF-19B2-45B6-92F2-B483C9D3E44F}"/>
              </a:ext>
            </a:extLst>
          </p:cNvPr>
          <p:cNvPicPr>
            <a:picLocks noChangeAspect="1"/>
          </p:cNvPicPr>
          <p:nvPr/>
        </p:nvPicPr>
        <p:blipFill>
          <a:blip r:embed="rId8" cstate="print"/>
          <a:stretch>
            <a:fillRect/>
          </a:stretch>
        </p:blipFill>
        <p:spPr>
          <a:xfrm>
            <a:off x="1895309" y="1869956"/>
            <a:ext cx="1612273" cy="1559044"/>
          </a:xfrm>
          <a:prstGeom prst="rect">
            <a:avLst/>
          </a:prstGeom>
        </p:spPr>
      </p:pic>
      <p:sp>
        <p:nvSpPr>
          <p:cNvPr id="15" name="TextBox 14">
            <a:extLst>
              <a:ext uri="{FF2B5EF4-FFF2-40B4-BE49-F238E27FC236}">
                <a16:creationId xmlns:a16="http://schemas.microsoft.com/office/drawing/2014/main" id="{77186BAC-4FB5-4B76-91EA-578CB1460AEF}"/>
              </a:ext>
            </a:extLst>
          </p:cNvPr>
          <p:cNvSpPr txBox="1"/>
          <p:nvPr/>
        </p:nvSpPr>
        <p:spPr>
          <a:xfrm>
            <a:off x="2209800" y="3352800"/>
            <a:ext cx="941473" cy="461665"/>
          </a:xfrm>
          <a:prstGeom prst="rect">
            <a:avLst/>
          </a:prstGeom>
          <a:noFill/>
        </p:spPr>
        <p:txBody>
          <a:bodyPr wrap="square" rtlCol="0">
            <a:spAutoFit/>
          </a:bodyPr>
          <a:lstStyle/>
          <a:p>
            <a:r>
              <a:rPr lang="en-US" sz="2400" dirty="0" err="1">
                <a:latin typeface="Times New Roman" pitchFamily="18" charset="0"/>
                <a:cs typeface="Times New Roman" pitchFamily="18" charset="0"/>
              </a:rPr>
              <a:t>Tivi</a:t>
            </a:r>
            <a:endParaRPr lang="en-US" sz="2400" dirty="0">
              <a:latin typeface="Times New Roman" pitchFamily="18" charset="0"/>
              <a:cs typeface="Times New Roman" pitchFamily="18" charset="0"/>
            </a:endParaRPr>
          </a:p>
        </p:txBody>
      </p:sp>
      <p:sp>
        <p:nvSpPr>
          <p:cNvPr id="16" name="TextBox 15">
            <a:extLst>
              <a:ext uri="{FF2B5EF4-FFF2-40B4-BE49-F238E27FC236}">
                <a16:creationId xmlns:a16="http://schemas.microsoft.com/office/drawing/2014/main" id="{D5E5BBAD-B0FF-4AF3-A0D2-6276AC41EBE5}"/>
              </a:ext>
            </a:extLst>
          </p:cNvPr>
          <p:cNvSpPr txBox="1"/>
          <p:nvPr/>
        </p:nvSpPr>
        <p:spPr>
          <a:xfrm>
            <a:off x="10447" y="3379767"/>
            <a:ext cx="2034324" cy="830997"/>
          </a:xfrm>
          <a:prstGeom prst="rect">
            <a:avLst/>
          </a:prstGeom>
          <a:noFill/>
        </p:spPr>
        <p:txBody>
          <a:bodyPr wrap="square" rtlCol="0">
            <a:spAutoFit/>
          </a:bodyPr>
          <a:lstStyle/>
          <a:p>
            <a:r>
              <a:rPr lang="en-US" sz="2400" dirty="0" err="1">
                <a:latin typeface="Times New Roman" pitchFamily="18" charset="0"/>
                <a:cs typeface="Times New Roman" pitchFamily="18" charset="0"/>
              </a:rPr>
              <a:t>Máy</a:t>
            </a:r>
            <a:r>
              <a:rPr lang="en-US" sz="2400" dirty="0">
                <a:latin typeface="Times New Roman" pitchFamily="18" charset="0"/>
                <a:cs typeface="Times New Roman" pitchFamily="18" charset="0"/>
              </a:rPr>
              <a:t> bay </a:t>
            </a:r>
            <a:r>
              <a:rPr lang="en-US" sz="2400" dirty="0" err="1">
                <a:latin typeface="Times New Roman" pitchFamily="18" charset="0"/>
                <a:cs typeface="Times New Roman" pitchFamily="18" charset="0"/>
              </a:rPr>
              <a:t>phản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lực</a:t>
            </a:r>
            <a:endParaRPr lang="en-US" sz="2400" dirty="0">
              <a:latin typeface="Times New Roman" pitchFamily="18" charset="0"/>
              <a:cs typeface="Times New Roman" pitchFamily="18" charset="0"/>
            </a:endParaRPr>
          </a:p>
        </p:txBody>
      </p:sp>
      <p:sp>
        <p:nvSpPr>
          <p:cNvPr id="17" name="TextBox 16">
            <a:extLst>
              <a:ext uri="{FF2B5EF4-FFF2-40B4-BE49-F238E27FC236}">
                <a16:creationId xmlns:a16="http://schemas.microsoft.com/office/drawing/2014/main" id="{F558341B-BAB0-4746-9480-80C847C0A88A}"/>
              </a:ext>
            </a:extLst>
          </p:cNvPr>
          <p:cNvSpPr txBox="1"/>
          <p:nvPr/>
        </p:nvSpPr>
        <p:spPr>
          <a:xfrm>
            <a:off x="3527562" y="3429001"/>
            <a:ext cx="1808968" cy="830997"/>
          </a:xfrm>
          <a:prstGeom prst="rect">
            <a:avLst/>
          </a:prstGeom>
          <a:noFill/>
        </p:spPr>
        <p:txBody>
          <a:bodyPr wrap="square" rtlCol="0">
            <a:spAutoFit/>
          </a:bodyPr>
          <a:lstStyle/>
          <a:p>
            <a:r>
              <a:rPr lang="en-US" sz="2400" dirty="0">
                <a:latin typeface="Times New Roman" pitchFamily="18" charset="0"/>
                <a:cs typeface="Times New Roman" pitchFamily="18" charset="0"/>
              </a:rPr>
              <a:t>VĐV </a:t>
            </a:r>
            <a:r>
              <a:rPr lang="en-US" sz="2400" dirty="0" err="1">
                <a:latin typeface="Times New Roman" pitchFamily="18" charset="0"/>
                <a:cs typeface="Times New Roman" pitchFamily="18" charset="0"/>
              </a:rPr>
              <a:t>đang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chạy</a:t>
            </a:r>
            <a:endParaRPr lang="en-US" sz="2400" dirty="0">
              <a:latin typeface="Times New Roman" pitchFamily="18" charset="0"/>
              <a:cs typeface="Times New Roman" pitchFamily="18" charset="0"/>
            </a:endParaRPr>
          </a:p>
        </p:txBody>
      </p:sp>
      <p:sp>
        <p:nvSpPr>
          <p:cNvPr id="18" name="TextBox 17">
            <a:extLst>
              <a:ext uri="{FF2B5EF4-FFF2-40B4-BE49-F238E27FC236}">
                <a16:creationId xmlns:a16="http://schemas.microsoft.com/office/drawing/2014/main" id="{CF13E982-7B5E-4018-92C3-969ED1C22474}"/>
              </a:ext>
            </a:extLst>
          </p:cNvPr>
          <p:cNvSpPr txBox="1"/>
          <p:nvPr/>
        </p:nvSpPr>
        <p:spPr>
          <a:xfrm>
            <a:off x="5872529" y="3429001"/>
            <a:ext cx="1518871" cy="461665"/>
          </a:xfrm>
          <a:prstGeom prst="rect">
            <a:avLst/>
          </a:prstGeom>
          <a:noFill/>
        </p:spPr>
        <p:txBody>
          <a:bodyPr wrap="square" rtlCol="0">
            <a:spAutoFit/>
          </a:bodyPr>
          <a:lstStyle/>
          <a:p>
            <a:r>
              <a:rPr lang="en-US" sz="2400" dirty="0" err="1">
                <a:latin typeface="Times New Roman" pitchFamily="18" charset="0"/>
                <a:cs typeface="Times New Roman" pitchFamily="18" charset="0"/>
              </a:rPr>
              <a:t>Đốt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củi</a:t>
            </a:r>
            <a:endParaRPr lang="en-US" sz="2400" dirty="0">
              <a:latin typeface="Times New Roman" pitchFamily="18" charset="0"/>
              <a:cs typeface="Times New Roman" pitchFamily="18" charset="0"/>
            </a:endParaRPr>
          </a:p>
        </p:txBody>
      </p:sp>
      <p:sp>
        <p:nvSpPr>
          <p:cNvPr id="19" name="TextBox 18">
            <a:extLst>
              <a:ext uri="{FF2B5EF4-FFF2-40B4-BE49-F238E27FC236}">
                <a16:creationId xmlns:a16="http://schemas.microsoft.com/office/drawing/2014/main" id="{1EF292BF-602B-4166-90D6-739F389DB059}"/>
              </a:ext>
            </a:extLst>
          </p:cNvPr>
          <p:cNvSpPr txBox="1"/>
          <p:nvPr/>
        </p:nvSpPr>
        <p:spPr>
          <a:xfrm>
            <a:off x="7571264" y="3432009"/>
            <a:ext cx="1600201" cy="830997"/>
          </a:xfrm>
          <a:prstGeom prst="rect">
            <a:avLst/>
          </a:prstGeom>
          <a:noFill/>
        </p:spPr>
        <p:txBody>
          <a:bodyPr wrap="square" rtlCol="0">
            <a:spAutoFit/>
          </a:bodyPr>
          <a:lstStyle/>
          <a:p>
            <a:r>
              <a:rPr lang="en-US" sz="2400" dirty="0" err="1">
                <a:latin typeface="Times New Roman" pitchFamily="18" charset="0"/>
                <a:cs typeface="Times New Roman" pitchFamily="18" charset="0"/>
              </a:rPr>
              <a:t>Hàn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kim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loại</a:t>
            </a:r>
            <a:endParaRPr lang="en-US" sz="2400" dirty="0">
              <a:latin typeface="Times New Roman" pitchFamily="18" charset="0"/>
              <a:cs typeface="Times New Roman" pitchFamily="18" charset="0"/>
            </a:endParaRPr>
          </a:p>
        </p:txBody>
      </p:sp>
      <p:sp>
        <p:nvSpPr>
          <p:cNvPr id="20" name="TextBox 19">
            <a:extLst>
              <a:ext uri="{FF2B5EF4-FFF2-40B4-BE49-F238E27FC236}">
                <a16:creationId xmlns:a16="http://schemas.microsoft.com/office/drawing/2014/main" id="{66F2771A-BC38-4E42-81E9-0ACD46FBCDF7}"/>
              </a:ext>
            </a:extLst>
          </p:cNvPr>
          <p:cNvSpPr txBox="1"/>
          <p:nvPr/>
        </p:nvSpPr>
        <p:spPr>
          <a:xfrm>
            <a:off x="7590743" y="6172200"/>
            <a:ext cx="1553257" cy="461665"/>
          </a:xfrm>
          <a:prstGeom prst="rect">
            <a:avLst/>
          </a:prstGeom>
          <a:noFill/>
        </p:spPr>
        <p:txBody>
          <a:bodyPr wrap="square" rtlCol="0">
            <a:spAutoFit/>
          </a:bodyPr>
          <a:lstStyle/>
          <a:p>
            <a:r>
              <a:rPr lang="en-US" sz="2400" dirty="0" err="1">
                <a:latin typeface="Times New Roman" pitchFamily="18" charset="0"/>
                <a:cs typeface="Times New Roman" pitchFamily="18" charset="0"/>
              </a:rPr>
              <a:t>Quạt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trần</a:t>
            </a:r>
            <a:endParaRPr lang="en-US" sz="2400" dirty="0">
              <a:latin typeface="Times New Roman" pitchFamily="18" charset="0"/>
              <a:cs typeface="Times New Roman" pitchFamily="18" charset="0"/>
            </a:endParaRPr>
          </a:p>
        </p:txBody>
      </p:sp>
      <p:sp>
        <p:nvSpPr>
          <p:cNvPr id="21" name="TextBox 20">
            <a:extLst>
              <a:ext uri="{FF2B5EF4-FFF2-40B4-BE49-F238E27FC236}">
                <a16:creationId xmlns:a16="http://schemas.microsoft.com/office/drawing/2014/main" id="{A7754531-D1E2-448A-AB0E-BD4D9C005044}"/>
              </a:ext>
            </a:extLst>
          </p:cNvPr>
          <p:cNvSpPr txBox="1"/>
          <p:nvPr/>
        </p:nvSpPr>
        <p:spPr>
          <a:xfrm>
            <a:off x="5334000" y="6172200"/>
            <a:ext cx="2133599" cy="461665"/>
          </a:xfrm>
          <a:prstGeom prst="rect">
            <a:avLst/>
          </a:prstGeom>
          <a:noFill/>
        </p:spPr>
        <p:txBody>
          <a:bodyPr wrap="square" rtlCol="0">
            <a:spAutoFit/>
          </a:bodyPr>
          <a:lstStyle/>
          <a:p>
            <a:r>
              <a:rPr lang="en-US" sz="2400" dirty="0" err="1">
                <a:latin typeface="Times New Roman" pitchFamily="18" charset="0"/>
                <a:cs typeface="Times New Roman" pitchFamily="18" charset="0"/>
              </a:rPr>
              <a:t>Sạc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điện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thoại</a:t>
            </a:r>
            <a:endParaRPr lang="en-US" sz="2400" dirty="0">
              <a:latin typeface="Times New Roman" pitchFamily="18" charset="0"/>
              <a:cs typeface="Times New Roman" pitchFamily="18" charset="0"/>
            </a:endParaRPr>
          </a:p>
        </p:txBody>
      </p:sp>
      <p:sp>
        <p:nvSpPr>
          <p:cNvPr id="22" name="TextBox 21">
            <a:extLst>
              <a:ext uri="{FF2B5EF4-FFF2-40B4-BE49-F238E27FC236}">
                <a16:creationId xmlns:a16="http://schemas.microsoft.com/office/drawing/2014/main" id="{966E872F-CB6D-44C2-8851-FA2E6DF809F9}"/>
              </a:ext>
            </a:extLst>
          </p:cNvPr>
          <p:cNvSpPr txBox="1"/>
          <p:nvPr/>
        </p:nvSpPr>
        <p:spPr>
          <a:xfrm>
            <a:off x="3581400" y="6096000"/>
            <a:ext cx="1879470" cy="461665"/>
          </a:xfrm>
          <a:prstGeom prst="rect">
            <a:avLst/>
          </a:prstGeom>
          <a:noFill/>
        </p:spPr>
        <p:txBody>
          <a:bodyPr wrap="square" rtlCol="0">
            <a:spAutoFit/>
          </a:bodyPr>
          <a:lstStyle/>
          <a:p>
            <a:r>
              <a:rPr lang="en-US" sz="2400" dirty="0" err="1">
                <a:latin typeface="Times New Roman" pitchFamily="18" charset="0"/>
                <a:cs typeface="Times New Roman" pitchFamily="18" charset="0"/>
              </a:rPr>
              <a:t>Máy</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sấy</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tóc</a:t>
            </a:r>
            <a:endParaRPr lang="en-US" sz="2400" dirty="0">
              <a:latin typeface="Times New Roman" pitchFamily="18" charset="0"/>
              <a:cs typeface="Times New Roman" pitchFamily="18" charset="0"/>
            </a:endParaRPr>
          </a:p>
        </p:txBody>
      </p:sp>
      <p:sp>
        <p:nvSpPr>
          <p:cNvPr id="23" name="TextBox 22">
            <a:extLst>
              <a:ext uri="{FF2B5EF4-FFF2-40B4-BE49-F238E27FC236}">
                <a16:creationId xmlns:a16="http://schemas.microsoft.com/office/drawing/2014/main" id="{C2999D87-926F-4C3F-9E18-97A095A80F4C}"/>
              </a:ext>
            </a:extLst>
          </p:cNvPr>
          <p:cNvSpPr txBox="1"/>
          <p:nvPr/>
        </p:nvSpPr>
        <p:spPr>
          <a:xfrm>
            <a:off x="2057400" y="6096000"/>
            <a:ext cx="1520995" cy="461665"/>
          </a:xfrm>
          <a:prstGeom prst="rect">
            <a:avLst/>
          </a:prstGeom>
          <a:noFill/>
        </p:spPr>
        <p:txBody>
          <a:bodyPr wrap="square" rtlCol="0">
            <a:spAutoFit/>
          </a:bodyPr>
          <a:lstStyle/>
          <a:p>
            <a:r>
              <a:rPr lang="en-US" sz="2400" dirty="0" err="1">
                <a:latin typeface="Times New Roman" pitchFamily="18" charset="0"/>
                <a:cs typeface="Times New Roman" pitchFamily="18" charset="0"/>
              </a:rPr>
              <a:t>Bóng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đèn</a:t>
            </a:r>
            <a:endParaRPr lang="en-US" sz="2400" dirty="0">
              <a:latin typeface="Times New Roman" pitchFamily="18" charset="0"/>
              <a:cs typeface="Times New Roman" pitchFamily="18" charset="0"/>
            </a:endParaRPr>
          </a:p>
        </p:txBody>
      </p:sp>
      <p:sp>
        <p:nvSpPr>
          <p:cNvPr id="24" name="TextBox 23">
            <a:extLst>
              <a:ext uri="{FF2B5EF4-FFF2-40B4-BE49-F238E27FC236}">
                <a16:creationId xmlns:a16="http://schemas.microsoft.com/office/drawing/2014/main" id="{DFCF39D1-A5ED-4DF1-828B-C083359D0875}"/>
              </a:ext>
            </a:extLst>
          </p:cNvPr>
          <p:cNvSpPr txBox="1"/>
          <p:nvPr/>
        </p:nvSpPr>
        <p:spPr>
          <a:xfrm>
            <a:off x="0" y="6019800"/>
            <a:ext cx="1864114" cy="461665"/>
          </a:xfrm>
          <a:prstGeom prst="rect">
            <a:avLst/>
          </a:prstGeom>
          <a:noFill/>
        </p:spPr>
        <p:txBody>
          <a:bodyPr wrap="square" rtlCol="0">
            <a:spAutoFit/>
          </a:bodyPr>
          <a:lstStyle/>
          <a:p>
            <a:r>
              <a:rPr lang="en-US" sz="2400" dirty="0" err="1">
                <a:latin typeface="Times New Roman" pitchFamily="18" charset="0"/>
                <a:cs typeface="Times New Roman" pitchFamily="18" charset="0"/>
              </a:rPr>
              <a:t>Máy</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khoan</a:t>
            </a:r>
            <a:endParaRPr lang="en-US" sz="2400" dirty="0">
              <a:latin typeface="Times New Roman" pitchFamily="18" charset="0"/>
              <a:cs typeface="Times New Roman" pitchFamily="18" charset="0"/>
            </a:endParaRPr>
          </a:p>
        </p:txBody>
      </p:sp>
      <p:pic>
        <p:nvPicPr>
          <p:cNvPr id="25" name="Picture 24">
            <a:extLst>
              <a:ext uri="{FF2B5EF4-FFF2-40B4-BE49-F238E27FC236}">
                <a16:creationId xmlns:a16="http://schemas.microsoft.com/office/drawing/2014/main" id="{49881A34-E1F4-4CB0-A00E-EF87974397D0}"/>
              </a:ext>
            </a:extLst>
          </p:cNvPr>
          <p:cNvPicPr>
            <a:picLocks noChangeAspect="1"/>
          </p:cNvPicPr>
          <p:nvPr/>
        </p:nvPicPr>
        <p:blipFill>
          <a:blip r:embed="rId9"/>
          <a:stretch>
            <a:fillRect/>
          </a:stretch>
        </p:blipFill>
        <p:spPr>
          <a:xfrm>
            <a:off x="7498355" y="1676400"/>
            <a:ext cx="1645645" cy="1558448"/>
          </a:xfrm>
          <a:prstGeom prst="rect">
            <a:avLst/>
          </a:prstGeom>
        </p:spPr>
      </p:pic>
      <p:pic>
        <p:nvPicPr>
          <p:cNvPr id="26" name="Picture 25">
            <a:extLst>
              <a:ext uri="{FF2B5EF4-FFF2-40B4-BE49-F238E27FC236}">
                <a16:creationId xmlns:a16="http://schemas.microsoft.com/office/drawing/2014/main" id="{8C6E5B8C-47B4-4E14-99E4-E0D2C42458B6}"/>
              </a:ext>
            </a:extLst>
          </p:cNvPr>
          <p:cNvPicPr>
            <a:picLocks noChangeAspect="1"/>
          </p:cNvPicPr>
          <p:nvPr/>
        </p:nvPicPr>
        <p:blipFill>
          <a:blip r:embed="rId10" cstate="print"/>
          <a:stretch>
            <a:fillRect/>
          </a:stretch>
        </p:blipFill>
        <p:spPr>
          <a:xfrm>
            <a:off x="3581400" y="1752601"/>
            <a:ext cx="1600200" cy="1478886"/>
          </a:xfrm>
          <a:prstGeom prst="rect">
            <a:avLst/>
          </a:prstGeom>
        </p:spPr>
      </p:pic>
      <p:pic>
        <p:nvPicPr>
          <p:cNvPr id="27" name="Picture 26">
            <a:extLst>
              <a:ext uri="{FF2B5EF4-FFF2-40B4-BE49-F238E27FC236}">
                <a16:creationId xmlns:a16="http://schemas.microsoft.com/office/drawing/2014/main" id="{50190F1B-B82D-42D4-BCB8-918340CFEDEC}"/>
              </a:ext>
            </a:extLst>
          </p:cNvPr>
          <p:cNvPicPr>
            <a:picLocks noChangeAspect="1"/>
          </p:cNvPicPr>
          <p:nvPr/>
        </p:nvPicPr>
        <p:blipFill>
          <a:blip r:embed="rId11" cstate="print"/>
          <a:stretch>
            <a:fillRect/>
          </a:stretch>
        </p:blipFill>
        <p:spPr>
          <a:xfrm>
            <a:off x="5344014" y="1676400"/>
            <a:ext cx="2025026" cy="1639649"/>
          </a:xfrm>
          <a:prstGeom prst="rect">
            <a:avLst/>
          </a:prstGeom>
        </p:spPr>
      </p:pic>
      <p:sp>
        <p:nvSpPr>
          <p:cNvPr id="28" name="TextBox 27">
            <a:extLst>
              <a:ext uri="{FF2B5EF4-FFF2-40B4-BE49-F238E27FC236}">
                <a16:creationId xmlns:a16="http://schemas.microsoft.com/office/drawing/2014/main" id="{E784B32B-2A6D-459F-8B98-AF8265BB5320}"/>
              </a:ext>
            </a:extLst>
          </p:cNvPr>
          <p:cNvSpPr txBox="1"/>
          <p:nvPr/>
        </p:nvSpPr>
        <p:spPr>
          <a:xfrm>
            <a:off x="2819400" y="1"/>
            <a:ext cx="3886200" cy="646331"/>
          </a:xfrm>
          <a:prstGeom prst="rect">
            <a:avLst/>
          </a:prstGeom>
          <a:noFill/>
        </p:spPr>
        <p:txBody>
          <a:bodyPr wrap="square" rtlCol="0">
            <a:spAutoFit/>
          </a:bodyPr>
          <a:lstStyle/>
          <a:p>
            <a:r>
              <a:rPr lang="en-US" sz="3600" b="1" dirty="0">
                <a:solidFill>
                  <a:srgbClr val="FF0000"/>
                </a:solidFill>
                <a:latin typeface="Times New Roman" pitchFamily="18" charset="0"/>
                <a:cs typeface="Times New Roman" pitchFamily="18" charset="0"/>
              </a:rPr>
              <a:t>LUYỆN TẬP</a:t>
            </a:r>
          </a:p>
        </p:txBody>
      </p:sp>
      <p:sp>
        <p:nvSpPr>
          <p:cNvPr id="33" name="Rectangle 32"/>
          <p:cNvSpPr/>
          <p:nvPr/>
        </p:nvSpPr>
        <p:spPr>
          <a:xfrm>
            <a:off x="0" y="457200"/>
            <a:ext cx="9144000" cy="1569660"/>
          </a:xfrm>
          <a:prstGeom prst="rect">
            <a:avLst/>
          </a:prstGeom>
        </p:spPr>
        <p:txBody>
          <a:bodyPr wrap="square">
            <a:spAutoFit/>
          </a:bodyPr>
          <a:lstStyle/>
          <a:p>
            <a:pPr algn="just"/>
            <a:r>
              <a:rPr lang="en-US" sz="3200" dirty="0" err="1">
                <a:latin typeface="Times New Roman" pitchFamily="18" charset="0"/>
                <a:cs typeface="Times New Roman" pitchFamily="18" charset="0"/>
              </a:rPr>
              <a:t>Hãy</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phân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loại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các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thiết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bị</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hoạt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động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theo</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tiêu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chí</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dạng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năng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lượng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hao</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phí</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nhiệt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năng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âm</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thanh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ánh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sáng</a:t>
            </a:r>
            <a:r>
              <a:rPr lang="en-US" sz="3200" dirty="0">
                <a:latin typeface="Times New Roman" pitchFamily="18" charset="0"/>
                <a:cs typeface="Times New Roman" pitchFamily="18" charset="0"/>
              </a:rPr>
              <a:t>).</a:t>
            </a:r>
          </a:p>
        </p:txBody>
      </p:sp>
    </p:spTree>
    <p:extLst>
      <p:ext uri="{BB962C8B-B14F-4D97-AF65-F5344CB8AC3E}">
        <p14:creationId xmlns:p14="http://schemas.microsoft.com/office/powerpoint/2010/main" val="2906147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nodeType="clickEffect">
                                  <p:stCondLst>
                                    <p:cond delay="0"/>
                                  </p:stCondLst>
                                  <p:childTnLst>
                                    <p:set>
                                      <p:cBhvr>
                                        <p:cTn id="6" dur="1" fill="hold">
                                          <p:stCondLst>
                                            <p:cond delay="0"/>
                                          </p:stCondLst>
                                        </p:cTn>
                                        <p:tgtEl>
                                          <p:spTgt spid="28">
                                            <p:txEl>
                                              <p:pRg st="0" end="0"/>
                                            </p:txEl>
                                          </p:spTgt>
                                        </p:tgtEl>
                                        <p:attrNameLst>
                                          <p:attrName>style.visibility</p:attrName>
                                        </p:attrNameLst>
                                      </p:cBhvr>
                                      <p:to>
                                        <p:strVal val="visible"/>
                                      </p:to>
                                    </p:set>
                                    <p:anim calcmode="lin" valueType="num">
                                      <p:cBhvr additive="base">
                                        <p:cTn id="7" dur="5000" fill="hold"/>
                                        <p:tgtEl>
                                          <p:spTgt spid="28">
                                            <p:txEl>
                                              <p:pRg st="0" end="0"/>
                                            </p:txEl>
                                          </p:spTgt>
                                        </p:tgtEl>
                                        <p:attrNameLst>
                                          <p:attrName>ppt_x</p:attrName>
                                        </p:attrNameLst>
                                      </p:cBhvr>
                                      <p:tavLst>
                                        <p:tav tm="0">
                                          <p:val>
                                            <p:strVal val="#ppt_x"/>
                                          </p:val>
                                        </p:tav>
                                        <p:tav tm="100000">
                                          <p:val>
                                            <p:strVal val="#ppt_x"/>
                                          </p:val>
                                        </p:tav>
                                      </p:tavLst>
                                    </p:anim>
                                    <p:anim calcmode="lin" valueType="num">
                                      <p:cBhvr additive="base">
                                        <p:cTn id="8" dur="5000" fill="hold"/>
                                        <p:tgtEl>
                                          <p:spTgt spid="28">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161261D9-94DD-4D03-AD5C-BD198DC746FE}"/>
              </a:ext>
            </a:extLst>
          </p:cNvPr>
          <p:cNvSpPr/>
          <p:nvPr/>
        </p:nvSpPr>
        <p:spPr>
          <a:xfrm>
            <a:off x="735807" y="1304925"/>
            <a:ext cx="7836694" cy="7207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037BD182-CB7F-4EA3-B706-DD45E76F2D35}"/>
              </a:ext>
            </a:extLst>
          </p:cNvPr>
          <p:cNvPicPr>
            <a:picLocks noChangeAspect="1"/>
          </p:cNvPicPr>
          <p:nvPr/>
        </p:nvPicPr>
        <p:blipFill>
          <a:blip r:embed="rId2"/>
          <a:stretch>
            <a:fillRect/>
          </a:stretch>
        </p:blipFill>
        <p:spPr>
          <a:xfrm>
            <a:off x="4648200" y="424850"/>
            <a:ext cx="1714550" cy="1676467"/>
          </a:xfrm>
          <a:prstGeom prst="rect">
            <a:avLst/>
          </a:prstGeom>
        </p:spPr>
      </p:pic>
      <p:pic>
        <p:nvPicPr>
          <p:cNvPr id="13" name="Picture 12">
            <a:extLst>
              <a:ext uri="{FF2B5EF4-FFF2-40B4-BE49-F238E27FC236}">
                <a16:creationId xmlns:a16="http://schemas.microsoft.com/office/drawing/2014/main" id="{FECEE365-15C6-4C73-A04A-9A77D5B84219}"/>
              </a:ext>
            </a:extLst>
          </p:cNvPr>
          <p:cNvPicPr>
            <a:picLocks noChangeAspect="1"/>
          </p:cNvPicPr>
          <p:nvPr/>
        </p:nvPicPr>
        <p:blipFill>
          <a:blip r:embed="rId3"/>
          <a:stretch>
            <a:fillRect/>
          </a:stretch>
        </p:blipFill>
        <p:spPr>
          <a:xfrm>
            <a:off x="2489770" y="703611"/>
            <a:ext cx="1777429" cy="1977179"/>
          </a:xfrm>
          <a:prstGeom prst="rect">
            <a:avLst/>
          </a:prstGeom>
        </p:spPr>
      </p:pic>
      <p:pic>
        <p:nvPicPr>
          <p:cNvPr id="19" name="Picture 18">
            <a:extLst>
              <a:ext uri="{FF2B5EF4-FFF2-40B4-BE49-F238E27FC236}">
                <a16:creationId xmlns:a16="http://schemas.microsoft.com/office/drawing/2014/main" id="{C70248D9-B6E4-49DF-B620-FDD0474A1EC8}"/>
              </a:ext>
            </a:extLst>
          </p:cNvPr>
          <p:cNvPicPr>
            <a:picLocks noChangeAspect="1"/>
          </p:cNvPicPr>
          <p:nvPr/>
        </p:nvPicPr>
        <p:blipFill>
          <a:blip r:embed="rId4" cstate="print"/>
          <a:stretch>
            <a:fillRect/>
          </a:stretch>
        </p:blipFill>
        <p:spPr>
          <a:xfrm>
            <a:off x="6862583" y="473083"/>
            <a:ext cx="2281417" cy="1552557"/>
          </a:xfrm>
          <a:prstGeom prst="rect">
            <a:avLst/>
          </a:prstGeom>
        </p:spPr>
      </p:pic>
      <p:pic>
        <p:nvPicPr>
          <p:cNvPr id="22" name="Picture 21">
            <a:extLst>
              <a:ext uri="{FF2B5EF4-FFF2-40B4-BE49-F238E27FC236}">
                <a16:creationId xmlns:a16="http://schemas.microsoft.com/office/drawing/2014/main" id="{70A6C210-BAE5-4AB3-AD0D-329F4F64B3A4}"/>
              </a:ext>
            </a:extLst>
          </p:cNvPr>
          <p:cNvPicPr>
            <a:picLocks noChangeAspect="1"/>
          </p:cNvPicPr>
          <p:nvPr/>
        </p:nvPicPr>
        <p:blipFill rotWithShape="1">
          <a:blip r:embed="rId5" cstate="print"/>
          <a:srcRect t="1979" r="47706"/>
          <a:stretch/>
        </p:blipFill>
        <p:spPr>
          <a:xfrm>
            <a:off x="0" y="2514601"/>
            <a:ext cx="1904999" cy="1854024"/>
          </a:xfrm>
          <a:prstGeom prst="rect">
            <a:avLst/>
          </a:prstGeom>
        </p:spPr>
      </p:pic>
      <p:pic>
        <p:nvPicPr>
          <p:cNvPr id="23" name="Picture 22">
            <a:extLst>
              <a:ext uri="{FF2B5EF4-FFF2-40B4-BE49-F238E27FC236}">
                <a16:creationId xmlns:a16="http://schemas.microsoft.com/office/drawing/2014/main" id="{CCFC8AC6-5486-408E-9964-ED56DD475408}"/>
              </a:ext>
            </a:extLst>
          </p:cNvPr>
          <p:cNvPicPr>
            <a:picLocks noChangeAspect="1"/>
          </p:cNvPicPr>
          <p:nvPr/>
        </p:nvPicPr>
        <p:blipFill>
          <a:blip r:embed="rId6" cstate="print"/>
          <a:stretch>
            <a:fillRect/>
          </a:stretch>
        </p:blipFill>
        <p:spPr>
          <a:xfrm>
            <a:off x="7023038" y="2391809"/>
            <a:ext cx="1587562" cy="1265791"/>
          </a:xfrm>
          <a:prstGeom prst="rect">
            <a:avLst/>
          </a:prstGeom>
        </p:spPr>
      </p:pic>
      <p:pic>
        <p:nvPicPr>
          <p:cNvPr id="25" name="Picture 24">
            <a:extLst>
              <a:ext uri="{FF2B5EF4-FFF2-40B4-BE49-F238E27FC236}">
                <a16:creationId xmlns:a16="http://schemas.microsoft.com/office/drawing/2014/main" id="{AE6E3D19-41DC-4367-94E2-B35F0689728E}"/>
              </a:ext>
            </a:extLst>
          </p:cNvPr>
          <p:cNvPicPr>
            <a:picLocks noChangeAspect="1"/>
          </p:cNvPicPr>
          <p:nvPr/>
        </p:nvPicPr>
        <p:blipFill>
          <a:blip r:embed="rId7" cstate="print"/>
          <a:stretch>
            <a:fillRect/>
          </a:stretch>
        </p:blipFill>
        <p:spPr>
          <a:xfrm>
            <a:off x="15554" y="4690470"/>
            <a:ext cx="1938930" cy="2167530"/>
          </a:xfrm>
          <a:prstGeom prst="rect">
            <a:avLst/>
          </a:prstGeom>
        </p:spPr>
      </p:pic>
      <p:pic>
        <p:nvPicPr>
          <p:cNvPr id="14" name="Picture 13">
            <a:extLst>
              <a:ext uri="{FF2B5EF4-FFF2-40B4-BE49-F238E27FC236}">
                <a16:creationId xmlns:a16="http://schemas.microsoft.com/office/drawing/2014/main" id="{D2F4BD5F-B390-4F53-BAD5-D8CA140831E3}"/>
              </a:ext>
            </a:extLst>
          </p:cNvPr>
          <p:cNvPicPr>
            <a:picLocks noChangeAspect="1"/>
          </p:cNvPicPr>
          <p:nvPr/>
        </p:nvPicPr>
        <p:blipFill>
          <a:blip r:embed="rId8" cstate="print"/>
          <a:stretch>
            <a:fillRect/>
          </a:stretch>
        </p:blipFill>
        <p:spPr>
          <a:xfrm>
            <a:off x="0" y="609600"/>
            <a:ext cx="2174383" cy="1792219"/>
          </a:xfrm>
          <a:prstGeom prst="rect">
            <a:avLst/>
          </a:prstGeom>
        </p:spPr>
      </p:pic>
      <p:sp>
        <p:nvSpPr>
          <p:cNvPr id="32" name="Rectangle 31">
            <a:extLst>
              <a:ext uri="{FF2B5EF4-FFF2-40B4-BE49-F238E27FC236}">
                <a16:creationId xmlns:a16="http://schemas.microsoft.com/office/drawing/2014/main" id="{BF61A554-DFB2-4559-8F43-18D297912D85}"/>
              </a:ext>
            </a:extLst>
          </p:cNvPr>
          <p:cNvSpPr/>
          <p:nvPr/>
        </p:nvSpPr>
        <p:spPr>
          <a:xfrm>
            <a:off x="-16102" y="6137286"/>
            <a:ext cx="9160102" cy="7207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8" name="Straight Connector 27">
            <a:extLst>
              <a:ext uri="{FF2B5EF4-FFF2-40B4-BE49-F238E27FC236}">
                <a16:creationId xmlns:a16="http://schemas.microsoft.com/office/drawing/2014/main" id="{E69256EC-8842-40CA-87FD-3E6DD4D42335}"/>
              </a:ext>
            </a:extLst>
          </p:cNvPr>
          <p:cNvCxnSpPr>
            <a:cxnSpLocks/>
          </p:cNvCxnSpPr>
          <p:nvPr/>
        </p:nvCxnSpPr>
        <p:spPr>
          <a:xfrm>
            <a:off x="4658869" y="78000"/>
            <a:ext cx="0" cy="6627600"/>
          </a:xfrm>
          <a:prstGeom prst="line">
            <a:avLst/>
          </a:prstGeom>
          <a:ln w="38100"/>
        </p:spPr>
        <p:style>
          <a:lnRef idx="1">
            <a:schemeClr val="accent2"/>
          </a:lnRef>
          <a:fillRef idx="0">
            <a:schemeClr val="accent2"/>
          </a:fillRef>
          <a:effectRef idx="0">
            <a:schemeClr val="accent2"/>
          </a:effectRef>
          <a:fontRef idx="minor">
            <a:schemeClr val="tx1"/>
          </a:fontRef>
        </p:style>
      </p:cxnSp>
      <p:sp>
        <p:nvSpPr>
          <p:cNvPr id="34" name="TextBox 33">
            <a:extLst>
              <a:ext uri="{FF2B5EF4-FFF2-40B4-BE49-F238E27FC236}">
                <a16:creationId xmlns:a16="http://schemas.microsoft.com/office/drawing/2014/main" id="{2684AE8A-7FE2-4B56-A607-A4D289DDFE33}"/>
              </a:ext>
            </a:extLst>
          </p:cNvPr>
          <p:cNvSpPr txBox="1"/>
          <p:nvPr/>
        </p:nvSpPr>
        <p:spPr>
          <a:xfrm>
            <a:off x="0" y="0"/>
            <a:ext cx="4648200" cy="523220"/>
          </a:xfrm>
          <a:prstGeom prst="rect">
            <a:avLst/>
          </a:prstGeom>
          <a:noFill/>
        </p:spPr>
        <p:txBody>
          <a:bodyPr wrap="square" rtlCol="0">
            <a:spAutoFit/>
          </a:bodyPr>
          <a:lstStyle/>
          <a:p>
            <a:r>
              <a:rPr lang="en-US" sz="2800" b="1" dirty="0">
                <a:solidFill>
                  <a:srgbClr val="FF0000"/>
                </a:solidFill>
                <a:latin typeface="Times New Roman" pitchFamily="18" charset="0"/>
                <a:cs typeface="Times New Roman" pitchFamily="18" charset="0"/>
              </a:rPr>
              <a:t>NL </a:t>
            </a:r>
            <a:r>
              <a:rPr lang="en-US" sz="2800" b="1" dirty="0" err="1">
                <a:solidFill>
                  <a:srgbClr val="FF0000"/>
                </a:solidFill>
                <a:latin typeface="Times New Roman" pitchFamily="18" charset="0"/>
                <a:cs typeface="Times New Roman" pitchFamily="18" charset="0"/>
              </a:rPr>
              <a:t>hao</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phí</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dạng</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nhiệt</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năng</a:t>
            </a:r>
            <a:endParaRPr lang="en-US" sz="2800" b="1" dirty="0">
              <a:solidFill>
                <a:srgbClr val="FF0000"/>
              </a:solidFill>
              <a:latin typeface="Times New Roman" pitchFamily="18" charset="0"/>
              <a:cs typeface="Times New Roman" pitchFamily="18" charset="0"/>
            </a:endParaRPr>
          </a:p>
        </p:txBody>
      </p:sp>
      <p:sp>
        <p:nvSpPr>
          <p:cNvPr id="35" name="TextBox 34">
            <a:extLst>
              <a:ext uri="{FF2B5EF4-FFF2-40B4-BE49-F238E27FC236}">
                <a16:creationId xmlns:a16="http://schemas.microsoft.com/office/drawing/2014/main" id="{320E0976-58FD-44AF-87F3-9E7BD68D346D}"/>
              </a:ext>
            </a:extLst>
          </p:cNvPr>
          <p:cNvSpPr txBox="1"/>
          <p:nvPr/>
        </p:nvSpPr>
        <p:spPr>
          <a:xfrm>
            <a:off x="4724400" y="0"/>
            <a:ext cx="4419600" cy="523220"/>
          </a:xfrm>
          <a:prstGeom prst="rect">
            <a:avLst/>
          </a:prstGeom>
          <a:noFill/>
        </p:spPr>
        <p:txBody>
          <a:bodyPr wrap="square" rtlCol="0">
            <a:spAutoFit/>
          </a:bodyPr>
          <a:lstStyle/>
          <a:p>
            <a:r>
              <a:rPr lang="en-US" sz="2800" b="1" dirty="0">
                <a:solidFill>
                  <a:srgbClr val="FF0000"/>
                </a:solidFill>
                <a:latin typeface="Times New Roman" pitchFamily="18" charset="0"/>
                <a:cs typeface="Times New Roman" pitchFamily="18" charset="0"/>
              </a:rPr>
              <a:t>NL </a:t>
            </a:r>
            <a:r>
              <a:rPr lang="en-US" sz="2800" b="1" dirty="0" err="1">
                <a:solidFill>
                  <a:srgbClr val="FF0000"/>
                </a:solidFill>
                <a:latin typeface="Times New Roman" pitchFamily="18" charset="0"/>
                <a:cs typeface="Times New Roman" pitchFamily="18" charset="0"/>
              </a:rPr>
              <a:t>hao</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phí</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dạng</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âm</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thanh</a:t>
            </a:r>
            <a:endParaRPr lang="en-US" sz="2800" b="1" dirty="0">
              <a:solidFill>
                <a:srgbClr val="FF0000"/>
              </a:solidFill>
              <a:latin typeface="Times New Roman" pitchFamily="18" charset="0"/>
              <a:cs typeface="Times New Roman" pitchFamily="18" charset="0"/>
            </a:endParaRPr>
          </a:p>
        </p:txBody>
      </p:sp>
      <p:sp>
        <p:nvSpPr>
          <p:cNvPr id="36" name="TextBox 35">
            <a:extLst>
              <a:ext uri="{FF2B5EF4-FFF2-40B4-BE49-F238E27FC236}">
                <a16:creationId xmlns:a16="http://schemas.microsoft.com/office/drawing/2014/main" id="{36E08A29-2E6B-49BF-94FB-8307C94FF5AE}"/>
              </a:ext>
            </a:extLst>
          </p:cNvPr>
          <p:cNvSpPr txBox="1"/>
          <p:nvPr/>
        </p:nvSpPr>
        <p:spPr>
          <a:xfrm>
            <a:off x="4724400" y="3890302"/>
            <a:ext cx="4419600" cy="523220"/>
          </a:xfrm>
          <a:prstGeom prst="rect">
            <a:avLst/>
          </a:prstGeom>
          <a:noFill/>
        </p:spPr>
        <p:txBody>
          <a:bodyPr wrap="square" rtlCol="0">
            <a:spAutoFit/>
          </a:bodyPr>
          <a:lstStyle/>
          <a:p>
            <a:r>
              <a:rPr lang="en-US" sz="2800" b="1" dirty="0">
                <a:solidFill>
                  <a:srgbClr val="FF0000"/>
                </a:solidFill>
                <a:latin typeface="Times New Roman" pitchFamily="18" charset="0"/>
                <a:cs typeface="Times New Roman" pitchFamily="18" charset="0"/>
              </a:rPr>
              <a:t>NL </a:t>
            </a:r>
            <a:r>
              <a:rPr lang="en-US" sz="2800" b="1" dirty="0" err="1">
                <a:solidFill>
                  <a:srgbClr val="FF0000"/>
                </a:solidFill>
                <a:latin typeface="Times New Roman" pitchFamily="18" charset="0"/>
                <a:cs typeface="Times New Roman" pitchFamily="18" charset="0"/>
              </a:rPr>
              <a:t>hao</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phí</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dạng</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ánh</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sáng</a:t>
            </a:r>
            <a:endParaRPr lang="en-US" sz="2800" b="1" dirty="0">
              <a:solidFill>
                <a:srgbClr val="FF0000"/>
              </a:solidFill>
              <a:latin typeface="Times New Roman" pitchFamily="18" charset="0"/>
              <a:cs typeface="Times New Roman" pitchFamily="18" charset="0"/>
            </a:endParaRPr>
          </a:p>
        </p:txBody>
      </p:sp>
      <p:cxnSp>
        <p:nvCxnSpPr>
          <p:cNvPr id="40" name="Straight Connector 39">
            <a:extLst>
              <a:ext uri="{FF2B5EF4-FFF2-40B4-BE49-F238E27FC236}">
                <a16:creationId xmlns:a16="http://schemas.microsoft.com/office/drawing/2014/main" id="{A494B135-BB21-4386-8715-D6B6CB5A3837}"/>
              </a:ext>
            </a:extLst>
          </p:cNvPr>
          <p:cNvCxnSpPr/>
          <p:nvPr/>
        </p:nvCxnSpPr>
        <p:spPr>
          <a:xfrm>
            <a:off x="4697823" y="3695142"/>
            <a:ext cx="4265974" cy="37200"/>
          </a:xfrm>
          <a:prstGeom prst="line">
            <a:avLst/>
          </a:prstGeom>
          <a:ln w="38100"/>
        </p:spPr>
        <p:style>
          <a:lnRef idx="1">
            <a:schemeClr val="accent2"/>
          </a:lnRef>
          <a:fillRef idx="0">
            <a:schemeClr val="accent2"/>
          </a:fillRef>
          <a:effectRef idx="0">
            <a:schemeClr val="accent2"/>
          </a:effectRef>
          <a:fontRef idx="minor">
            <a:schemeClr val="tx1"/>
          </a:fontRef>
        </p:style>
      </p:cxnSp>
      <p:pic>
        <p:nvPicPr>
          <p:cNvPr id="44" name="Picture 43">
            <a:extLst>
              <a:ext uri="{FF2B5EF4-FFF2-40B4-BE49-F238E27FC236}">
                <a16:creationId xmlns:a16="http://schemas.microsoft.com/office/drawing/2014/main" id="{4AA3779A-51ED-4279-91B9-0BBE9BE3F710}"/>
              </a:ext>
            </a:extLst>
          </p:cNvPr>
          <p:cNvPicPr>
            <a:picLocks noChangeAspect="1"/>
          </p:cNvPicPr>
          <p:nvPr/>
        </p:nvPicPr>
        <p:blipFill>
          <a:blip r:embed="rId9" cstate="print"/>
          <a:stretch>
            <a:fillRect/>
          </a:stretch>
        </p:blipFill>
        <p:spPr>
          <a:xfrm>
            <a:off x="2362200" y="2667001"/>
            <a:ext cx="1905000" cy="1605074"/>
          </a:xfrm>
          <a:prstGeom prst="rect">
            <a:avLst/>
          </a:prstGeom>
        </p:spPr>
      </p:pic>
      <p:pic>
        <p:nvPicPr>
          <p:cNvPr id="46" name="Picture 45">
            <a:extLst>
              <a:ext uri="{FF2B5EF4-FFF2-40B4-BE49-F238E27FC236}">
                <a16:creationId xmlns:a16="http://schemas.microsoft.com/office/drawing/2014/main" id="{FDB76C8C-90BF-442A-9947-F33EDC1A0911}"/>
              </a:ext>
            </a:extLst>
          </p:cNvPr>
          <p:cNvPicPr>
            <a:picLocks noChangeAspect="1"/>
          </p:cNvPicPr>
          <p:nvPr/>
        </p:nvPicPr>
        <p:blipFill>
          <a:blip r:embed="rId10" cstate="print"/>
          <a:stretch>
            <a:fillRect/>
          </a:stretch>
        </p:blipFill>
        <p:spPr>
          <a:xfrm>
            <a:off x="7162800" y="4799228"/>
            <a:ext cx="1955664" cy="2058772"/>
          </a:xfrm>
          <a:prstGeom prst="rect">
            <a:avLst/>
          </a:prstGeom>
        </p:spPr>
      </p:pic>
      <p:pic>
        <p:nvPicPr>
          <p:cNvPr id="49" name="Picture 48">
            <a:extLst>
              <a:ext uri="{FF2B5EF4-FFF2-40B4-BE49-F238E27FC236}">
                <a16:creationId xmlns:a16="http://schemas.microsoft.com/office/drawing/2014/main" id="{01F9B6A1-CCEB-4E91-A9EC-25DC03339FD1}"/>
              </a:ext>
            </a:extLst>
          </p:cNvPr>
          <p:cNvPicPr>
            <a:picLocks noChangeAspect="1"/>
          </p:cNvPicPr>
          <p:nvPr/>
        </p:nvPicPr>
        <p:blipFill>
          <a:blip r:embed="rId11"/>
          <a:stretch>
            <a:fillRect/>
          </a:stretch>
        </p:blipFill>
        <p:spPr>
          <a:xfrm>
            <a:off x="2209800" y="4572000"/>
            <a:ext cx="2218893" cy="2286000"/>
          </a:xfrm>
          <a:prstGeom prst="rect">
            <a:avLst/>
          </a:prstGeom>
        </p:spPr>
      </p:pic>
      <p:pic>
        <p:nvPicPr>
          <p:cNvPr id="50" name="Picture 49">
            <a:extLst>
              <a:ext uri="{FF2B5EF4-FFF2-40B4-BE49-F238E27FC236}">
                <a16:creationId xmlns:a16="http://schemas.microsoft.com/office/drawing/2014/main" id="{C8248526-2D88-48DA-B00F-EB7F563B3F96}"/>
              </a:ext>
            </a:extLst>
          </p:cNvPr>
          <p:cNvPicPr>
            <a:picLocks noChangeAspect="1"/>
          </p:cNvPicPr>
          <p:nvPr/>
        </p:nvPicPr>
        <p:blipFill>
          <a:blip r:embed="rId12" cstate="print"/>
          <a:stretch>
            <a:fillRect/>
          </a:stretch>
        </p:blipFill>
        <p:spPr>
          <a:xfrm>
            <a:off x="4778167" y="4848926"/>
            <a:ext cx="2156033" cy="2009074"/>
          </a:xfrm>
          <a:prstGeom prst="rect">
            <a:avLst/>
          </a:prstGeom>
        </p:spPr>
      </p:pic>
      <p:pic>
        <p:nvPicPr>
          <p:cNvPr id="20" name="Picture 19">
            <a:extLst>
              <a:ext uri="{FF2B5EF4-FFF2-40B4-BE49-F238E27FC236}">
                <a16:creationId xmlns:a16="http://schemas.microsoft.com/office/drawing/2014/main" id="{D6D46349-8BB1-4680-908C-66E0E92923AC}"/>
              </a:ext>
            </a:extLst>
          </p:cNvPr>
          <p:cNvPicPr>
            <a:picLocks noChangeAspect="1"/>
          </p:cNvPicPr>
          <p:nvPr/>
        </p:nvPicPr>
        <p:blipFill>
          <a:blip r:embed="rId13" cstate="print"/>
          <a:stretch>
            <a:fillRect/>
          </a:stretch>
        </p:blipFill>
        <p:spPr>
          <a:xfrm>
            <a:off x="4800600" y="2133600"/>
            <a:ext cx="1750315" cy="1362763"/>
          </a:xfrm>
          <a:prstGeom prst="rect">
            <a:avLst/>
          </a:prstGeom>
        </p:spPr>
      </p:pic>
    </p:spTree>
    <p:extLst>
      <p:ext uri="{BB962C8B-B14F-4D97-AF65-F5344CB8AC3E}">
        <p14:creationId xmlns:p14="http://schemas.microsoft.com/office/powerpoint/2010/main" val="313890932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FF07DCD2-E39B-4D67-9A3E-3071CF2F55F8}"/>
              </a:ext>
            </a:extLst>
          </p:cNvPr>
          <p:cNvSpPr txBox="1"/>
          <p:nvPr/>
        </p:nvSpPr>
        <p:spPr>
          <a:xfrm>
            <a:off x="0" y="0"/>
            <a:ext cx="9144000" cy="1200329"/>
          </a:xfrm>
          <a:prstGeom prst="rect">
            <a:avLst/>
          </a:prstGeom>
          <a:noFill/>
        </p:spPr>
        <p:txBody>
          <a:bodyPr wrap="square">
            <a:spAutoFit/>
          </a:bodyPr>
          <a:lstStyle/>
          <a:p>
            <a:pPr algn="just"/>
            <a:r>
              <a:rPr lang="en-US" sz="3600" b="1" dirty="0" err="1">
                <a:solidFill>
                  <a:schemeClr val="tx1"/>
                </a:solidFill>
                <a:latin typeface="Times New Roman" pitchFamily="18" charset="0"/>
                <a:cs typeface="Times New Roman" pitchFamily="18" charset="0"/>
              </a:rPr>
              <a:t>Hãy</a:t>
            </a:r>
            <a:r>
              <a:rPr lang="en-US" sz="3600" b="1" dirty="0">
                <a:solidFill>
                  <a:schemeClr val="tx1"/>
                </a:solidFill>
                <a:latin typeface="Times New Roman" pitchFamily="18" charset="0"/>
                <a:cs typeface="Times New Roman" pitchFamily="18" charset="0"/>
              </a:rPr>
              <a:t> </a:t>
            </a:r>
            <a:r>
              <a:rPr lang="en-US" sz="3600" b="1" dirty="0" err="1">
                <a:solidFill>
                  <a:schemeClr val="tx1"/>
                </a:solidFill>
                <a:latin typeface="Times New Roman" pitchFamily="18" charset="0"/>
                <a:cs typeface="Times New Roman" pitchFamily="18" charset="0"/>
              </a:rPr>
              <a:t>nêu</a:t>
            </a:r>
            <a:r>
              <a:rPr lang="en-US" sz="3600" b="1" dirty="0">
                <a:solidFill>
                  <a:schemeClr val="tx1"/>
                </a:solidFill>
                <a:latin typeface="Times New Roman" pitchFamily="18" charset="0"/>
                <a:cs typeface="Times New Roman" pitchFamily="18" charset="0"/>
              </a:rPr>
              <a:t> </a:t>
            </a:r>
            <a:r>
              <a:rPr lang="en-US" sz="3600" b="1" dirty="0" err="1">
                <a:solidFill>
                  <a:schemeClr val="tx1"/>
                </a:solidFill>
                <a:latin typeface="Times New Roman" pitchFamily="18" charset="0"/>
                <a:cs typeface="Times New Roman" pitchFamily="18" charset="0"/>
              </a:rPr>
              <a:t>các</a:t>
            </a:r>
            <a:r>
              <a:rPr lang="en-US" sz="3600" b="1" dirty="0">
                <a:solidFill>
                  <a:schemeClr val="tx1"/>
                </a:solidFill>
                <a:latin typeface="Times New Roman" pitchFamily="18" charset="0"/>
                <a:cs typeface="Times New Roman" pitchFamily="18" charset="0"/>
              </a:rPr>
              <a:t> </a:t>
            </a:r>
            <a:r>
              <a:rPr lang="en-US" sz="3600" b="1" dirty="0" err="1">
                <a:solidFill>
                  <a:schemeClr val="tx1"/>
                </a:solidFill>
                <a:latin typeface="Times New Roman" pitchFamily="18" charset="0"/>
                <a:cs typeface="Times New Roman" pitchFamily="18" charset="0"/>
              </a:rPr>
              <a:t>thói</a:t>
            </a:r>
            <a:r>
              <a:rPr lang="en-US" sz="3600" b="1" dirty="0">
                <a:solidFill>
                  <a:schemeClr val="tx1"/>
                </a:solidFill>
                <a:latin typeface="Times New Roman" pitchFamily="18" charset="0"/>
                <a:cs typeface="Times New Roman" pitchFamily="18" charset="0"/>
              </a:rPr>
              <a:t> </a:t>
            </a:r>
            <a:r>
              <a:rPr lang="en-US" sz="3600" b="1" dirty="0" err="1">
                <a:solidFill>
                  <a:schemeClr val="tx1"/>
                </a:solidFill>
                <a:latin typeface="Times New Roman" pitchFamily="18" charset="0"/>
                <a:cs typeface="Times New Roman" pitchFamily="18" charset="0"/>
              </a:rPr>
              <a:t>quen</a:t>
            </a:r>
            <a:r>
              <a:rPr lang="en-US" sz="3600" b="1" dirty="0">
                <a:solidFill>
                  <a:schemeClr val="tx1"/>
                </a:solidFill>
                <a:latin typeface="Times New Roman" pitchFamily="18" charset="0"/>
                <a:cs typeface="Times New Roman" pitchFamily="18" charset="0"/>
              </a:rPr>
              <a:t> </a:t>
            </a:r>
            <a:r>
              <a:rPr lang="en-US" sz="3600" b="1" dirty="0" err="1">
                <a:solidFill>
                  <a:schemeClr val="tx1"/>
                </a:solidFill>
                <a:latin typeface="Times New Roman" pitchFamily="18" charset="0"/>
                <a:cs typeface="Times New Roman" pitchFamily="18" charset="0"/>
              </a:rPr>
              <a:t>xấu</a:t>
            </a:r>
            <a:r>
              <a:rPr lang="en-US" sz="3600" b="1" dirty="0">
                <a:solidFill>
                  <a:schemeClr val="tx1"/>
                </a:solidFill>
                <a:latin typeface="Times New Roman" pitchFamily="18" charset="0"/>
                <a:cs typeface="Times New Roman" pitchFamily="18" charset="0"/>
              </a:rPr>
              <a:t> </a:t>
            </a:r>
            <a:r>
              <a:rPr lang="en-US" sz="3600" b="1" dirty="0" err="1">
                <a:solidFill>
                  <a:schemeClr val="tx1"/>
                </a:solidFill>
                <a:latin typeface="Times New Roman" pitchFamily="18" charset="0"/>
                <a:cs typeface="Times New Roman" pitchFamily="18" charset="0"/>
              </a:rPr>
              <a:t>thường</a:t>
            </a:r>
            <a:r>
              <a:rPr lang="en-US" sz="3600" b="1" dirty="0">
                <a:solidFill>
                  <a:schemeClr val="tx1"/>
                </a:solidFill>
                <a:latin typeface="Times New Roman" pitchFamily="18" charset="0"/>
                <a:cs typeface="Times New Roman" pitchFamily="18" charset="0"/>
              </a:rPr>
              <a:t> </a:t>
            </a:r>
            <a:r>
              <a:rPr lang="en-US" sz="3600" b="1" dirty="0" err="1">
                <a:solidFill>
                  <a:schemeClr val="tx1"/>
                </a:solidFill>
                <a:latin typeface="Times New Roman" pitchFamily="18" charset="0"/>
                <a:cs typeface="Times New Roman" pitchFamily="18" charset="0"/>
              </a:rPr>
              <a:t>ngày</a:t>
            </a:r>
            <a:r>
              <a:rPr lang="en-US" sz="3600" b="1" dirty="0">
                <a:solidFill>
                  <a:schemeClr val="tx1"/>
                </a:solidFill>
                <a:latin typeface="Times New Roman" pitchFamily="18" charset="0"/>
                <a:cs typeface="Times New Roman" pitchFamily="18" charset="0"/>
              </a:rPr>
              <a:t> </a:t>
            </a:r>
            <a:r>
              <a:rPr lang="en-US" sz="3600" b="1" dirty="0" err="1">
                <a:solidFill>
                  <a:schemeClr val="tx1"/>
                </a:solidFill>
                <a:latin typeface="Times New Roman" pitchFamily="18" charset="0"/>
                <a:cs typeface="Times New Roman" pitchFamily="18" charset="0"/>
              </a:rPr>
              <a:t>gây</a:t>
            </a:r>
            <a:r>
              <a:rPr lang="en-US" sz="3600" b="1" dirty="0">
                <a:solidFill>
                  <a:schemeClr val="tx1"/>
                </a:solidFill>
                <a:latin typeface="Times New Roman" pitchFamily="18" charset="0"/>
                <a:cs typeface="Times New Roman" pitchFamily="18" charset="0"/>
              </a:rPr>
              <a:t> </a:t>
            </a:r>
            <a:r>
              <a:rPr lang="en-US" sz="3600" b="1" dirty="0" err="1">
                <a:solidFill>
                  <a:schemeClr val="tx1"/>
                </a:solidFill>
                <a:latin typeface="Times New Roman" pitchFamily="18" charset="0"/>
                <a:cs typeface="Times New Roman" pitchFamily="18" charset="0"/>
              </a:rPr>
              <a:t>hao</a:t>
            </a:r>
            <a:r>
              <a:rPr lang="en-US" sz="3600" b="1" dirty="0">
                <a:solidFill>
                  <a:schemeClr val="tx1"/>
                </a:solidFill>
                <a:latin typeface="Times New Roman" pitchFamily="18" charset="0"/>
                <a:cs typeface="Times New Roman" pitchFamily="18" charset="0"/>
              </a:rPr>
              <a:t> </a:t>
            </a:r>
            <a:r>
              <a:rPr lang="en-US" sz="3600" b="1" dirty="0" err="1">
                <a:solidFill>
                  <a:schemeClr val="tx1"/>
                </a:solidFill>
                <a:latin typeface="Times New Roman" pitchFamily="18" charset="0"/>
                <a:cs typeface="Times New Roman" pitchFamily="18" charset="0"/>
              </a:rPr>
              <a:t>phí</a:t>
            </a:r>
            <a:r>
              <a:rPr lang="en-US" sz="3600" b="1" dirty="0">
                <a:solidFill>
                  <a:schemeClr val="tx1"/>
                </a:solidFill>
                <a:latin typeface="Times New Roman" pitchFamily="18" charset="0"/>
                <a:cs typeface="Times New Roman" pitchFamily="18" charset="0"/>
              </a:rPr>
              <a:t> </a:t>
            </a:r>
            <a:r>
              <a:rPr lang="en-US" sz="3600" b="1" dirty="0" err="1">
                <a:solidFill>
                  <a:schemeClr val="tx1"/>
                </a:solidFill>
                <a:latin typeface="Times New Roman" pitchFamily="18" charset="0"/>
                <a:cs typeface="Times New Roman" pitchFamily="18" charset="0"/>
              </a:rPr>
              <a:t>năng</a:t>
            </a:r>
            <a:r>
              <a:rPr lang="en-US" sz="3600" b="1" dirty="0">
                <a:solidFill>
                  <a:schemeClr val="tx1"/>
                </a:solidFill>
                <a:latin typeface="Times New Roman" pitchFamily="18" charset="0"/>
                <a:cs typeface="Times New Roman" pitchFamily="18" charset="0"/>
              </a:rPr>
              <a:t> </a:t>
            </a:r>
            <a:r>
              <a:rPr lang="en-US" sz="3600" b="1" dirty="0" err="1">
                <a:solidFill>
                  <a:schemeClr val="tx1"/>
                </a:solidFill>
                <a:latin typeface="Times New Roman" pitchFamily="18" charset="0"/>
                <a:cs typeface="Times New Roman" pitchFamily="18" charset="0"/>
              </a:rPr>
              <a:t>lượng</a:t>
            </a:r>
            <a:r>
              <a:rPr lang="en-US" sz="3600" b="1" dirty="0">
                <a:solidFill>
                  <a:schemeClr val="tx1"/>
                </a:solidFill>
                <a:latin typeface="Times New Roman" pitchFamily="18" charset="0"/>
                <a:cs typeface="Times New Roman" pitchFamily="18" charset="0"/>
              </a:rPr>
              <a:t>.</a:t>
            </a:r>
            <a:endParaRPr lang="en-US" sz="3600" b="1" dirty="0">
              <a:latin typeface="Times New Roman" pitchFamily="18" charset="0"/>
              <a:cs typeface="Times New Roman" pitchFamily="18" charset="0"/>
            </a:endParaRPr>
          </a:p>
        </p:txBody>
      </p:sp>
      <p:pic>
        <p:nvPicPr>
          <p:cNvPr id="2" name="Picture 1">
            <a:extLst>
              <a:ext uri="{FF2B5EF4-FFF2-40B4-BE49-F238E27FC236}">
                <a16:creationId xmlns:a16="http://schemas.microsoft.com/office/drawing/2014/main" id="{BAB356A7-B879-46C2-AB8A-F7079D9E3519}"/>
              </a:ext>
            </a:extLst>
          </p:cNvPr>
          <p:cNvPicPr>
            <a:picLocks noChangeAspect="1"/>
          </p:cNvPicPr>
          <p:nvPr/>
        </p:nvPicPr>
        <p:blipFill>
          <a:blip r:embed="rId2" cstate="print"/>
          <a:stretch>
            <a:fillRect/>
          </a:stretch>
        </p:blipFill>
        <p:spPr>
          <a:xfrm>
            <a:off x="249579" y="1295401"/>
            <a:ext cx="2874621" cy="2363976"/>
          </a:xfrm>
          <a:prstGeom prst="rect">
            <a:avLst/>
          </a:prstGeom>
        </p:spPr>
      </p:pic>
      <p:pic>
        <p:nvPicPr>
          <p:cNvPr id="3" name="Picture 2">
            <a:extLst>
              <a:ext uri="{FF2B5EF4-FFF2-40B4-BE49-F238E27FC236}">
                <a16:creationId xmlns:a16="http://schemas.microsoft.com/office/drawing/2014/main" id="{3CD3516F-3D45-4D25-91E3-1010A3360DCB}"/>
              </a:ext>
            </a:extLst>
          </p:cNvPr>
          <p:cNvPicPr>
            <a:picLocks noChangeAspect="1"/>
          </p:cNvPicPr>
          <p:nvPr/>
        </p:nvPicPr>
        <p:blipFill rotWithShape="1">
          <a:blip r:embed="rId3" cstate="print"/>
          <a:srcRect l="18343" t="3348" r="10230"/>
          <a:stretch/>
        </p:blipFill>
        <p:spPr>
          <a:xfrm>
            <a:off x="3581400" y="1206781"/>
            <a:ext cx="2209800" cy="2270407"/>
          </a:xfrm>
          <a:prstGeom prst="rect">
            <a:avLst/>
          </a:prstGeom>
        </p:spPr>
      </p:pic>
      <p:pic>
        <p:nvPicPr>
          <p:cNvPr id="4" name="Picture 3">
            <a:extLst>
              <a:ext uri="{FF2B5EF4-FFF2-40B4-BE49-F238E27FC236}">
                <a16:creationId xmlns:a16="http://schemas.microsoft.com/office/drawing/2014/main" id="{9840A637-FCF2-4A09-9EBE-EAB7CBFD5B9B}"/>
              </a:ext>
            </a:extLst>
          </p:cNvPr>
          <p:cNvPicPr>
            <a:picLocks noChangeAspect="1"/>
          </p:cNvPicPr>
          <p:nvPr/>
        </p:nvPicPr>
        <p:blipFill rotWithShape="1">
          <a:blip r:embed="rId4"/>
          <a:srcRect b="7144"/>
          <a:stretch/>
        </p:blipFill>
        <p:spPr>
          <a:xfrm>
            <a:off x="6398079" y="1219201"/>
            <a:ext cx="2686095" cy="2309916"/>
          </a:xfrm>
          <a:prstGeom prst="rect">
            <a:avLst/>
          </a:prstGeom>
        </p:spPr>
      </p:pic>
      <p:pic>
        <p:nvPicPr>
          <p:cNvPr id="5" name="Picture 4">
            <a:extLst>
              <a:ext uri="{FF2B5EF4-FFF2-40B4-BE49-F238E27FC236}">
                <a16:creationId xmlns:a16="http://schemas.microsoft.com/office/drawing/2014/main" id="{63EF8403-EEDA-473A-96AE-6132C732C0A1}"/>
              </a:ext>
            </a:extLst>
          </p:cNvPr>
          <p:cNvPicPr>
            <a:picLocks noChangeAspect="1"/>
          </p:cNvPicPr>
          <p:nvPr/>
        </p:nvPicPr>
        <p:blipFill>
          <a:blip r:embed="rId5" cstate="print"/>
          <a:stretch>
            <a:fillRect/>
          </a:stretch>
        </p:blipFill>
        <p:spPr>
          <a:xfrm>
            <a:off x="6208481" y="4191000"/>
            <a:ext cx="2325920" cy="1269671"/>
          </a:xfrm>
          <a:prstGeom prst="rect">
            <a:avLst/>
          </a:prstGeom>
        </p:spPr>
      </p:pic>
      <p:pic>
        <p:nvPicPr>
          <p:cNvPr id="6" name="Picture 5">
            <a:extLst>
              <a:ext uri="{FF2B5EF4-FFF2-40B4-BE49-F238E27FC236}">
                <a16:creationId xmlns:a16="http://schemas.microsoft.com/office/drawing/2014/main" id="{813A710E-E3E4-4442-9DC8-9C1BF9347899}"/>
              </a:ext>
            </a:extLst>
          </p:cNvPr>
          <p:cNvPicPr>
            <a:picLocks noChangeAspect="1"/>
          </p:cNvPicPr>
          <p:nvPr/>
        </p:nvPicPr>
        <p:blipFill>
          <a:blip r:embed="rId6"/>
          <a:stretch>
            <a:fillRect/>
          </a:stretch>
        </p:blipFill>
        <p:spPr>
          <a:xfrm>
            <a:off x="533400" y="4031145"/>
            <a:ext cx="2786425" cy="1934607"/>
          </a:xfrm>
          <a:prstGeom prst="rect">
            <a:avLst/>
          </a:prstGeom>
        </p:spPr>
      </p:pic>
      <p:pic>
        <p:nvPicPr>
          <p:cNvPr id="7" name="Picture 6">
            <a:extLst>
              <a:ext uri="{FF2B5EF4-FFF2-40B4-BE49-F238E27FC236}">
                <a16:creationId xmlns:a16="http://schemas.microsoft.com/office/drawing/2014/main" id="{5115FC06-E8CF-42DD-A1A0-DBC4CD4B10FA}"/>
              </a:ext>
            </a:extLst>
          </p:cNvPr>
          <p:cNvPicPr>
            <a:picLocks noChangeAspect="1"/>
          </p:cNvPicPr>
          <p:nvPr/>
        </p:nvPicPr>
        <p:blipFill>
          <a:blip r:embed="rId7" cstate="print"/>
          <a:stretch>
            <a:fillRect/>
          </a:stretch>
        </p:blipFill>
        <p:spPr>
          <a:xfrm>
            <a:off x="3098732" y="4114800"/>
            <a:ext cx="1895899" cy="1752599"/>
          </a:xfrm>
          <a:prstGeom prst="rect">
            <a:avLst/>
          </a:prstGeom>
        </p:spPr>
      </p:pic>
      <p:sp>
        <p:nvSpPr>
          <p:cNvPr id="8" name="TextBox 7">
            <a:extLst>
              <a:ext uri="{FF2B5EF4-FFF2-40B4-BE49-F238E27FC236}">
                <a16:creationId xmlns:a16="http://schemas.microsoft.com/office/drawing/2014/main" id="{CE633ACC-65EB-4D49-8B51-6A8626CAE80A}"/>
              </a:ext>
            </a:extLst>
          </p:cNvPr>
          <p:cNvSpPr txBox="1"/>
          <p:nvPr/>
        </p:nvSpPr>
        <p:spPr>
          <a:xfrm>
            <a:off x="0" y="3657600"/>
            <a:ext cx="3581400" cy="523220"/>
          </a:xfrm>
          <a:prstGeom prst="rect">
            <a:avLst/>
          </a:prstGeom>
          <a:noFill/>
        </p:spPr>
        <p:txBody>
          <a:bodyPr wrap="square" rtlCol="0">
            <a:spAutoFit/>
          </a:bodyPr>
          <a:lstStyle/>
          <a:p>
            <a:pPr algn="ctr"/>
            <a:r>
              <a:rPr lang="en-US" sz="2800" dirty="0" err="1">
                <a:latin typeface="Times New Roman" pitchFamily="18" charset="0"/>
                <a:cs typeface="Times New Roman" pitchFamily="18" charset="0"/>
              </a:rPr>
              <a:t>Mở</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cửa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tủ</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lạnh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quá</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lâu</a:t>
            </a:r>
            <a:endParaRPr lang="en-US" sz="2800" dirty="0">
              <a:latin typeface="Times New Roman" pitchFamily="18" charset="0"/>
              <a:cs typeface="Times New Roman" pitchFamily="18" charset="0"/>
            </a:endParaRPr>
          </a:p>
        </p:txBody>
      </p:sp>
      <p:sp>
        <p:nvSpPr>
          <p:cNvPr id="13" name="TextBox 12">
            <a:extLst>
              <a:ext uri="{FF2B5EF4-FFF2-40B4-BE49-F238E27FC236}">
                <a16:creationId xmlns:a16="http://schemas.microsoft.com/office/drawing/2014/main" id="{C508EE86-5321-44F0-A633-52267B145325}"/>
              </a:ext>
            </a:extLst>
          </p:cNvPr>
          <p:cNvSpPr txBox="1"/>
          <p:nvPr/>
        </p:nvSpPr>
        <p:spPr>
          <a:xfrm>
            <a:off x="3352800" y="3526044"/>
            <a:ext cx="2895600" cy="523220"/>
          </a:xfrm>
          <a:prstGeom prst="rect">
            <a:avLst/>
          </a:prstGeom>
          <a:noFill/>
        </p:spPr>
        <p:txBody>
          <a:bodyPr wrap="square" rtlCol="0">
            <a:spAutoFit/>
          </a:bodyPr>
          <a:lstStyle/>
          <a:p>
            <a:pPr algn="ctr"/>
            <a:r>
              <a:rPr lang="en-US" sz="2800" dirty="0" err="1">
                <a:latin typeface="Times New Roman" pitchFamily="18" charset="0"/>
                <a:cs typeface="Times New Roman" pitchFamily="18" charset="0"/>
              </a:rPr>
              <a:t>Dùng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đèn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sợi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đốt</a:t>
            </a:r>
            <a:endParaRPr lang="en-US" sz="2800" dirty="0">
              <a:latin typeface="Times New Roman" pitchFamily="18" charset="0"/>
              <a:cs typeface="Times New Roman" pitchFamily="18" charset="0"/>
            </a:endParaRPr>
          </a:p>
        </p:txBody>
      </p:sp>
      <p:sp>
        <p:nvSpPr>
          <p:cNvPr id="15" name="TextBox 14">
            <a:extLst>
              <a:ext uri="{FF2B5EF4-FFF2-40B4-BE49-F238E27FC236}">
                <a16:creationId xmlns:a16="http://schemas.microsoft.com/office/drawing/2014/main" id="{30495951-868E-406D-94A7-A76B35EF6F07}"/>
              </a:ext>
            </a:extLst>
          </p:cNvPr>
          <p:cNvSpPr txBox="1"/>
          <p:nvPr/>
        </p:nvSpPr>
        <p:spPr>
          <a:xfrm>
            <a:off x="6400800" y="3352800"/>
            <a:ext cx="2743200" cy="954107"/>
          </a:xfrm>
          <a:prstGeom prst="rect">
            <a:avLst/>
          </a:prstGeom>
          <a:noFill/>
        </p:spPr>
        <p:txBody>
          <a:bodyPr wrap="square" rtlCol="0">
            <a:spAutoFit/>
          </a:bodyPr>
          <a:lstStyle/>
          <a:p>
            <a:pPr algn="ctr"/>
            <a:r>
              <a:rPr lang="en-US" sz="2800" dirty="0" err="1">
                <a:latin typeface="Times New Roman" pitchFamily="18" charset="0"/>
                <a:cs typeface="Times New Roman" pitchFamily="18" charset="0"/>
              </a:rPr>
              <a:t>Bật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tivi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trong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khi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ngủ</a:t>
            </a:r>
            <a:endParaRPr lang="en-US" sz="2800" dirty="0">
              <a:latin typeface="Times New Roman" pitchFamily="18" charset="0"/>
              <a:cs typeface="Times New Roman" pitchFamily="18" charset="0"/>
            </a:endParaRPr>
          </a:p>
        </p:txBody>
      </p:sp>
      <p:sp>
        <p:nvSpPr>
          <p:cNvPr id="16" name="TextBox 15">
            <a:extLst>
              <a:ext uri="{FF2B5EF4-FFF2-40B4-BE49-F238E27FC236}">
                <a16:creationId xmlns:a16="http://schemas.microsoft.com/office/drawing/2014/main" id="{86B4F053-35CE-4072-A7CF-7C71E1AFB63D}"/>
              </a:ext>
            </a:extLst>
          </p:cNvPr>
          <p:cNvSpPr txBox="1"/>
          <p:nvPr/>
        </p:nvSpPr>
        <p:spPr>
          <a:xfrm>
            <a:off x="0" y="5753932"/>
            <a:ext cx="5181600" cy="1077218"/>
          </a:xfrm>
          <a:prstGeom prst="rect">
            <a:avLst/>
          </a:prstGeom>
          <a:noFill/>
        </p:spPr>
        <p:txBody>
          <a:bodyPr wrap="square" rtlCol="0">
            <a:spAutoFit/>
          </a:bodyPr>
          <a:lstStyle/>
          <a:p>
            <a:pPr algn="ctr"/>
            <a:r>
              <a:rPr lang="en-US" sz="3200" dirty="0" err="1">
                <a:latin typeface="Times New Roman" pitchFamily="18" charset="0"/>
                <a:cs typeface="Times New Roman" pitchFamily="18" charset="0"/>
              </a:rPr>
              <a:t>Không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tắt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đèn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quạt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khi</a:t>
            </a:r>
            <a:r>
              <a:rPr lang="en-US" sz="3200" dirty="0">
                <a:latin typeface="Times New Roman" pitchFamily="18" charset="0"/>
                <a:cs typeface="Times New Roman" pitchFamily="18" charset="0"/>
              </a:rPr>
              <a:t> ra </a:t>
            </a:r>
            <a:r>
              <a:rPr lang="en-US" sz="3200" dirty="0" err="1">
                <a:latin typeface="Times New Roman" pitchFamily="18" charset="0"/>
                <a:cs typeface="Times New Roman" pitchFamily="18" charset="0"/>
              </a:rPr>
              <a:t>khỏi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phòng</a:t>
            </a:r>
            <a:endParaRPr lang="en-US" sz="3200" dirty="0">
              <a:latin typeface="Times New Roman" pitchFamily="18" charset="0"/>
              <a:cs typeface="Times New Roman" pitchFamily="18" charset="0"/>
            </a:endParaRPr>
          </a:p>
        </p:txBody>
      </p:sp>
      <p:sp>
        <p:nvSpPr>
          <p:cNvPr id="17" name="TextBox 16">
            <a:extLst>
              <a:ext uri="{FF2B5EF4-FFF2-40B4-BE49-F238E27FC236}">
                <a16:creationId xmlns:a16="http://schemas.microsoft.com/office/drawing/2014/main" id="{2E985AB1-EE6A-43D4-AF4E-428075959B4B}"/>
              </a:ext>
            </a:extLst>
          </p:cNvPr>
          <p:cNvSpPr txBox="1"/>
          <p:nvPr/>
        </p:nvSpPr>
        <p:spPr>
          <a:xfrm>
            <a:off x="5486400" y="5648320"/>
            <a:ext cx="3457575" cy="954107"/>
          </a:xfrm>
          <a:prstGeom prst="rect">
            <a:avLst/>
          </a:prstGeom>
          <a:noFill/>
        </p:spPr>
        <p:txBody>
          <a:bodyPr wrap="square" rtlCol="0">
            <a:spAutoFit/>
          </a:bodyPr>
          <a:lstStyle/>
          <a:p>
            <a:pPr algn="ctr"/>
            <a:r>
              <a:rPr lang="en-US" sz="2800" dirty="0" err="1">
                <a:latin typeface="Times New Roman" pitchFamily="18" charset="0"/>
                <a:cs typeface="Times New Roman" pitchFamily="18" charset="0"/>
              </a:rPr>
              <a:t>Sạc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điện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thoại</a:t>
            </a:r>
            <a:r>
              <a:rPr lang="en-US" sz="2800" dirty="0">
                <a:latin typeface="Times New Roman" pitchFamily="18" charset="0"/>
                <a:cs typeface="Times New Roman" pitchFamily="18" charset="0"/>
              </a:rPr>
              <a:t>, laptop </a:t>
            </a:r>
            <a:r>
              <a:rPr lang="en-US" sz="2800" dirty="0" err="1">
                <a:latin typeface="Times New Roman" pitchFamily="18" charset="0"/>
                <a:cs typeface="Times New Roman" pitchFamily="18" charset="0"/>
              </a:rPr>
              <a:t>khi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đã</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đầy</a:t>
            </a:r>
            <a:endParaRPr lang="en-US" sz="2800" dirty="0">
              <a:latin typeface="Times New Roman" pitchFamily="18" charset="0"/>
              <a:cs typeface="Times New Roman" pitchFamily="18" charset="0"/>
            </a:endParaRPr>
          </a:p>
        </p:txBody>
      </p:sp>
    </p:spTree>
    <p:extLst>
      <p:ext uri="{BB962C8B-B14F-4D97-AF65-F5344CB8AC3E}">
        <p14:creationId xmlns:p14="http://schemas.microsoft.com/office/powerpoint/2010/main" val="415081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3" grpId="0"/>
      <p:bldP spid="15" grpId="0"/>
      <p:bldP spid="16" grpId="0"/>
      <p:bldP spid="17"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nh Dong (13)"/>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52400"/>
            <a:ext cx="695325" cy="56197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Anh Dong (145)"/>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077200" y="0"/>
            <a:ext cx="762000" cy="1790701"/>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Anh Dong (157)"/>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8462493" y="4643303"/>
            <a:ext cx="542925" cy="202882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620064" y="725107"/>
            <a:ext cx="7482894" cy="5016758"/>
          </a:xfrm>
          <a:prstGeom prst="rect">
            <a:avLst/>
          </a:prstGeom>
        </p:spPr>
        <p:txBody>
          <a:bodyPr wrap="square">
            <a:spAutoFit/>
          </a:bodyPr>
          <a:lstStyle/>
          <a:p>
            <a:r>
              <a:rPr lang="vi-VN" sz="3200" b="1" dirty="0">
                <a:solidFill>
                  <a:srgbClr val="FF0000"/>
                </a:solidFill>
                <a:latin typeface="+mj-lt"/>
              </a:rPr>
              <a:t>Câu 1.</a:t>
            </a:r>
            <a:r>
              <a:rPr lang="vi-VN" sz="3200" dirty="0">
                <a:latin typeface="+mj-lt"/>
              </a:rPr>
              <a:t> </a:t>
            </a:r>
            <a:r>
              <a:rPr lang="vi-VN" sz="3200" dirty="0">
                <a:solidFill>
                  <a:srgbClr val="FF0000"/>
                </a:solidFill>
                <a:latin typeface="+mj-lt"/>
              </a:rPr>
              <a:t>Khi quạt điện hoạt động thì</a:t>
            </a:r>
          </a:p>
          <a:p>
            <a:pPr algn="just"/>
            <a:r>
              <a:rPr lang="vi-VN" sz="3200" dirty="0">
                <a:latin typeface="+mj-lt"/>
              </a:rPr>
              <a:t>A. điện năng chuyển hóa thành động năng của cánh quạt là năng lượng có ích.</a:t>
            </a:r>
          </a:p>
          <a:p>
            <a:pPr algn="just"/>
            <a:r>
              <a:rPr lang="vi-VN" sz="3200" dirty="0">
                <a:latin typeface="+mj-lt"/>
              </a:rPr>
              <a:t>B. điện năng chuyển hóa thành động năng của cánh quạt là năng lượng hao phí.</a:t>
            </a:r>
          </a:p>
          <a:p>
            <a:pPr algn="just"/>
            <a:r>
              <a:rPr lang="vi-VN" sz="3200" dirty="0">
                <a:latin typeface="+mj-lt"/>
              </a:rPr>
              <a:t>C. điện năng chuyển hóa thành nhiệt năng là năng lượng có ích.</a:t>
            </a:r>
          </a:p>
          <a:p>
            <a:pPr algn="just"/>
            <a:r>
              <a:rPr lang="vi-VN" sz="3200" dirty="0">
                <a:latin typeface="+mj-lt"/>
              </a:rPr>
              <a:t>C. điện năng chuyển hóa thành động năng làm cánh quạt quay và nhiệt năng làm nóng quạt là năng lượng có ích.</a:t>
            </a:r>
          </a:p>
        </p:txBody>
      </p:sp>
      <p:sp>
        <p:nvSpPr>
          <p:cNvPr id="6" name="Oval 5"/>
          <p:cNvSpPr/>
          <p:nvPr/>
        </p:nvSpPr>
        <p:spPr>
          <a:xfrm>
            <a:off x="685800" y="1219200"/>
            <a:ext cx="456261" cy="506917"/>
          </a:xfrm>
          <a:prstGeom prst="ellipse">
            <a:avLst/>
          </a:prstGeom>
          <a:ln w="571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0" name="Rectangle 5"/>
          <p:cNvSpPr>
            <a:spLocks noGrp="1" noChangeArrowheads="1"/>
          </p:cNvSpPr>
          <p:nvPr>
            <p:ph type="title"/>
          </p:nvPr>
        </p:nvSpPr>
        <p:spPr>
          <a:xfrm>
            <a:off x="1758950" y="125412"/>
            <a:ext cx="4565650" cy="636588"/>
          </a:xfrm>
          <a:ln w="28575">
            <a:miter lim="800000"/>
            <a:headEnd/>
            <a:tailEnd/>
          </a:ln>
        </p:spPr>
        <p:txBody>
          <a:bodyPr anchor="b">
            <a:normAutofit fontScale="90000"/>
          </a:bodyPr>
          <a:lstStyle/>
          <a:p>
            <a:pPr eaLnBrk="1" hangingPunct="1">
              <a:defRPr/>
            </a:pPr>
            <a:r>
              <a:rPr lang="en-US" sz="4800" dirty="0" err="1">
                <a:solidFill>
                  <a:srgbClr val="0000FF"/>
                </a:solidFill>
                <a:latin typeface="Times New Roman" panose="02020603050405020304" pitchFamily="18" charset="0"/>
                <a:cs typeface="Times New Roman" panose="02020603050405020304" pitchFamily="18" charset="0"/>
              </a:rPr>
              <a:t>Kiểm</a:t>
            </a:r>
            <a:r>
              <a:rPr lang="en-US" sz="4800" dirty="0">
                <a:solidFill>
                  <a:srgbClr val="0000FF"/>
                </a:solidFill>
                <a:latin typeface="Times New Roman" panose="02020603050405020304" pitchFamily="18" charset="0"/>
                <a:cs typeface="Times New Roman" panose="02020603050405020304" pitchFamily="18" charset="0"/>
              </a:rPr>
              <a:t> </a:t>
            </a:r>
            <a:r>
              <a:rPr lang="en-US" sz="4800" dirty="0" err="1">
                <a:solidFill>
                  <a:srgbClr val="0000FF"/>
                </a:solidFill>
                <a:latin typeface="Times New Roman" panose="02020603050405020304" pitchFamily="18" charset="0"/>
                <a:cs typeface="Times New Roman" panose="02020603050405020304" pitchFamily="18" charset="0"/>
              </a:rPr>
              <a:t>tra</a:t>
            </a:r>
            <a:r>
              <a:rPr lang="en-US" sz="4800" dirty="0">
                <a:solidFill>
                  <a:srgbClr val="0000FF"/>
                </a:solidFill>
                <a:latin typeface="Times New Roman" panose="02020603050405020304" pitchFamily="18" charset="0"/>
                <a:cs typeface="Times New Roman" panose="02020603050405020304" pitchFamily="18" charset="0"/>
              </a:rPr>
              <a:t> </a:t>
            </a:r>
            <a:r>
              <a:rPr lang="en-US" sz="4800" dirty="0" err="1">
                <a:solidFill>
                  <a:srgbClr val="0000FF"/>
                </a:solidFill>
                <a:latin typeface="Times New Roman" panose="02020603050405020304" pitchFamily="18" charset="0"/>
                <a:cs typeface="Times New Roman" panose="02020603050405020304" pitchFamily="18" charset="0"/>
              </a:rPr>
              <a:t>bài</a:t>
            </a:r>
            <a:r>
              <a:rPr lang="en-US" sz="4800" dirty="0">
                <a:solidFill>
                  <a:srgbClr val="0000FF"/>
                </a:solidFill>
                <a:latin typeface="Times New Roman" panose="02020603050405020304" pitchFamily="18" charset="0"/>
                <a:cs typeface="Times New Roman" panose="02020603050405020304" pitchFamily="18" charset="0"/>
              </a:rPr>
              <a:t> </a:t>
            </a:r>
            <a:r>
              <a:rPr lang="en-US" sz="4800" dirty="0" err="1">
                <a:solidFill>
                  <a:srgbClr val="0000FF"/>
                </a:solidFill>
                <a:latin typeface="Times New Roman" panose="02020603050405020304" pitchFamily="18" charset="0"/>
                <a:cs typeface="Times New Roman" panose="02020603050405020304" pitchFamily="18" charset="0"/>
              </a:rPr>
              <a:t>cũ</a:t>
            </a:r>
            <a:r>
              <a:rPr lang="en-US" sz="4800" dirty="0">
                <a:solidFill>
                  <a:srgbClr val="0000FF"/>
                </a:solidFill>
                <a:latin typeface="Times New Roman" panose="02020603050405020304" pitchFamily="18" charset="0"/>
                <a:cs typeface="Times New Roman" panose="02020603050405020304" pitchFamily="18" charset="0"/>
              </a:rPr>
              <a:t> </a:t>
            </a:r>
          </a:p>
        </p:txBody>
      </p:sp>
      <p:pic>
        <p:nvPicPr>
          <p:cNvPr id="2" name="Picture 2" descr="https://upanh123.com/wp-content/uploads/2021/01/anh-dong-cute2.gif"/>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023" y="5638800"/>
            <a:ext cx="1203023" cy="11642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5871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854164" y="116983"/>
            <a:ext cx="7223036" cy="3108543"/>
          </a:xfrm>
          <a:prstGeom prst="rect">
            <a:avLst/>
          </a:prstGeom>
        </p:spPr>
        <p:txBody>
          <a:bodyPr wrap="square">
            <a:spAutoFit/>
          </a:bodyPr>
          <a:lstStyle/>
          <a:p>
            <a:r>
              <a:rPr lang="vi-VN" sz="2800" b="1" dirty="0">
                <a:solidFill>
                  <a:srgbClr val="FF0000"/>
                </a:solidFill>
                <a:latin typeface="+mj-lt"/>
              </a:rPr>
              <a:t>Câu </a:t>
            </a:r>
            <a:r>
              <a:rPr lang="en-US" sz="2800" b="1" dirty="0">
                <a:solidFill>
                  <a:srgbClr val="FF0000"/>
                </a:solidFill>
                <a:latin typeface="Times New Roman" panose="02020603050405020304" pitchFamily="18" charset="0"/>
                <a:cs typeface="Times New Roman" panose="02020603050405020304" pitchFamily="18" charset="0"/>
              </a:rPr>
              <a:t>2</a:t>
            </a:r>
            <a:r>
              <a:rPr lang="en-US" sz="2800" b="1" dirty="0">
                <a:solidFill>
                  <a:srgbClr val="FF0000"/>
                </a:solidFill>
                <a:latin typeface="+mj-lt"/>
              </a:rPr>
              <a:t>.</a:t>
            </a:r>
            <a:r>
              <a:rPr lang="vi-VN" sz="2800" b="1" dirty="0">
                <a:solidFill>
                  <a:srgbClr val="FF0000"/>
                </a:solidFill>
                <a:latin typeface="+mj-lt"/>
              </a:rPr>
              <a:t> </a:t>
            </a:r>
            <a:r>
              <a:rPr lang="vi-VN" sz="2800" dirty="0">
                <a:solidFill>
                  <a:srgbClr val="FF0000"/>
                </a:solidFill>
                <a:latin typeface="+mj-lt"/>
              </a:rPr>
              <a:t>Trong quá trình sử dụng tủ lạnh, năng lượng hao phí là:</a:t>
            </a:r>
          </a:p>
          <a:p>
            <a:pPr algn="just"/>
            <a:r>
              <a:rPr lang="vi-VN" sz="2800" dirty="0">
                <a:latin typeface="+mj-lt"/>
              </a:rPr>
              <a:t>A. năng lượng nhiệt làm mát bên trong tủ</a:t>
            </a:r>
          </a:p>
          <a:p>
            <a:pPr algn="just"/>
            <a:r>
              <a:rPr lang="vi-VN" sz="2800" dirty="0">
                <a:latin typeface="+mj-lt"/>
              </a:rPr>
              <a:t>B. năng lượng nhiệt từ động cơ tỏa ra ngoài môi trường</a:t>
            </a:r>
          </a:p>
          <a:p>
            <a:r>
              <a:rPr lang="vi-VN" sz="2800" dirty="0">
                <a:latin typeface="+mj-lt"/>
              </a:rPr>
              <a:t>C. năng lượng âm thanh khi tủ hoạt động</a:t>
            </a:r>
          </a:p>
          <a:p>
            <a:r>
              <a:rPr lang="vi-VN" sz="2800" dirty="0">
                <a:latin typeface="+mj-lt"/>
              </a:rPr>
              <a:t>D. Cả B và C</a:t>
            </a:r>
          </a:p>
        </p:txBody>
      </p:sp>
      <p:sp>
        <p:nvSpPr>
          <p:cNvPr id="6" name="Oval 5"/>
          <p:cNvSpPr/>
          <p:nvPr/>
        </p:nvSpPr>
        <p:spPr>
          <a:xfrm>
            <a:off x="846719" y="2747026"/>
            <a:ext cx="431174" cy="431174"/>
          </a:xfrm>
          <a:prstGeom prst="ellipse">
            <a:avLst/>
          </a:prstGeom>
          <a:ln w="571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7" name="Rectangle 6"/>
          <p:cNvSpPr/>
          <p:nvPr/>
        </p:nvSpPr>
        <p:spPr>
          <a:xfrm>
            <a:off x="619666" y="3284744"/>
            <a:ext cx="7457534" cy="2677656"/>
          </a:xfrm>
          <a:prstGeom prst="rect">
            <a:avLst/>
          </a:prstGeom>
        </p:spPr>
        <p:txBody>
          <a:bodyPr wrap="square">
            <a:spAutoFit/>
          </a:bodyPr>
          <a:lstStyle/>
          <a:p>
            <a:pPr algn="just"/>
            <a:r>
              <a:rPr lang="vi-VN" sz="2800" b="1" dirty="0">
                <a:solidFill>
                  <a:srgbClr val="FF0000"/>
                </a:solidFill>
                <a:latin typeface="+mj-lt"/>
              </a:rPr>
              <a:t>Câu </a:t>
            </a:r>
            <a:r>
              <a:rPr lang="en-US" sz="2800" b="1" dirty="0">
                <a:solidFill>
                  <a:srgbClr val="FF0000"/>
                </a:solidFill>
                <a:latin typeface="Times New Roman" panose="02020603050405020304" pitchFamily="18" charset="0"/>
                <a:cs typeface="Times New Roman" panose="02020603050405020304" pitchFamily="18" charset="0"/>
              </a:rPr>
              <a:t>3</a:t>
            </a:r>
            <a:r>
              <a:rPr lang="en-US" sz="2800" b="1" dirty="0">
                <a:solidFill>
                  <a:srgbClr val="FF0000"/>
                </a:solidFill>
                <a:latin typeface="+mj-lt"/>
              </a:rPr>
              <a:t>.</a:t>
            </a:r>
            <a:r>
              <a:rPr lang="vi-VN" sz="2800" b="1" dirty="0">
                <a:solidFill>
                  <a:srgbClr val="FF0000"/>
                </a:solidFill>
                <a:latin typeface="+mj-lt"/>
              </a:rPr>
              <a:t> </a:t>
            </a:r>
            <a:r>
              <a:rPr lang="vi-VN" sz="2800" dirty="0">
                <a:solidFill>
                  <a:srgbClr val="FF0000"/>
                </a:solidFill>
                <a:latin typeface="+mj-lt"/>
              </a:rPr>
              <a:t>Hãy cho biết trong quá trình nước đun nước sôi thì năng lượng nào có ích?</a:t>
            </a:r>
          </a:p>
          <a:p>
            <a:r>
              <a:rPr lang="vi-VN" sz="2800" dirty="0">
                <a:latin typeface="+mj-lt"/>
              </a:rPr>
              <a:t>A. năng lượng điện</a:t>
            </a:r>
          </a:p>
          <a:p>
            <a:r>
              <a:rPr lang="vi-VN" sz="2800" dirty="0">
                <a:latin typeface="+mj-lt"/>
              </a:rPr>
              <a:t>B. năng lượng nhiệt làm nóng ấm</a:t>
            </a:r>
          </a:p>
          <a:p>
            <a:r>
              <a:rPr lang="vi-VN" sz="2800" dirty="0">
                <a:latin typeface="+mj-lt"/>
              </a:rPr>
              <a:t>C. năng lượng nhiệt tỏa ra môi trường</a:t>
            </a:r>
          </a:p>
          <a:p>
            <a:r>
              <a:rPr lang="vi-VN" sz="2800" dirty="0">
                <a:latin typeface="+mj-lt"/>
              </a:rPr>
              <a:t>D. năng lượng nhiệt làm nóng nước trong ấm</a:t>
            </a:r>
          </a:p>
        </p:txBody>
      </p:sp>
      <p:sp>
        <p:nvSpPr>
          <p:cNvPr id="13" name="Oval 12"/>
          <p:cNvSpPr/>
          <p:nvPr/>
        </p:nvSpPr>
        <p:spPr>
          <a:xfrm>
            <a:off x="533400" y="5503834"/>
            <a:ext cx="457200" cy="457200"/>
          </a:xfrm>
          <a:prstGeom prst="ellipse">
            <a:avLst/>
          </a:prstGeom>
          <a:ln w="571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3074" name="Picture 2" descr="Anh Dong (168)"/>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114300"/>
            <a:ext cx="762000" cy="285750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Anh Dong (174)"/>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243418" y="552449"/>
            <a:ext cx="762000" cy="2571751"/>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Anh Dong (179)"/>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55575" y="6324599"/>
            <a:ext cx="2476500" cy="381001"/>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Anh Dong (18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44644" y="6600825"/>
            <a:ext cx="2790825" cy="2571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673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arn(inVertical)">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7" grpId="0"/>
      <p:bldP spid="13"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609600" y="701457"/>
            <a:ext cx="7223036" cy="3970318"/>
          </a:xfrm>
          <a:prstGeom prst="rect">
            <a:avLst/>
          </a:prstGeom>
        </p:spPr>
        <p:txBody>
          <a:bodyPr wrap="square">
            <a:spAutoFit/>
          </a:bodyPr>
          <a:lstStyle/>
          <a:p>
            <a:pPr algn="just"/>
            <a:r>
              <a:rPr lang="vi-VN" sz="2800" b="1" dirty="0">
                <a:solidFill>
                  <a:srgbClr val="FF0000"/>
                </a:solidFill>
                <a:latin typeface="+mj-lt"/>
              </a:rPr>
              <a:t>Câu </a:t>
            </a:r>
            <a:r>
              <a:rPr lang="en-US" sz="2800" b="1" dirty="0">
                <a:solidFill>
                  <a:srgbClr val="FF0000"/>
                </a:solidFill>
                <a:latin typeface="Times New Roman" panose="02020603050405020304" pitchFamily="18" charset="0"/>
                <a:cs typeface="Times New Roman" panose="02020603050405020304" pitchFamily="18" charset="0"/>
              </a:rPr>
              <a:t>4</a:t>
            </a:r>
            <a:r>
              <a:rPr lang="vi-VN" sz="2800" b="1" dirty="0">
                <a:solidFill>
                  <a:srgbClr val="FF0000"/>
                </a:solidFill>
                <a:latin typeface="Times New Roman" panose="02020603050405020304" pitchFamily="18" charset="0"/>
                <a:cs typeface="Times New Roman" panose="02020603050405020304" pitchFamily="18" charset="0"/>
              </a:rPr>
              <a:t>:</a:t>
            </a:r>
            <a:r>
              <a:rPr lang="vi-VN" sz="2800" b="1" dirty="0">
                <a:solidFill>
                  <a:srgbClr val="FF0000"/>
                </a:solidFill>
                <a:latin typeface="+mj-lt"/>
              </a:rPr>
              <a:t> </a:t>
            </a:r>
            <a:r>
              <a:rPr lang="vi-VN" sz="2800" dirty="0">
                <a:latin typeface="+mj-lt"/>
              </a:rPr>
              <a:t>Trong quá trình sử dụng năng lượng nào xuất hiện năng lượng hao phí?</a:t>
            </a:r>
          </a:p>
          <a:p>
            <a:pPr algn="just"/>
            <a:r>
              <a:rPr lang="vi-VN" sz="2800" dirty="0">
                <a:latin typeface="+mj-lt"/>
              </a:rPr>
              <a:t>A. Tất cả mọi hoạt động sử</a:t>
            </a:r>
            <a:r>
              <a:rPr lang="vi-VN" sz="2800" b="1" dirty="0">
                <a:latin typeface="+mj-lt"/>
              </a:rPr>
              <a:t> </a:t>
            </a:r>
            <a:r>
              <a:rPr lang="vi-VN" sz="2800" dirty="0">
                <a:latin typeface="+mj-lt"/>
              </a:rPr>
              <a:t>dụng năng lượng đều xuất hiện năng lượng hao phí.</a:t>
            </a:r>
          </a:p>
          <a:p>
            <a:pPr algn="just"/>
            <a:r>
              <a:rPr lang="vi-VN" sz="2800" dirty="0">
                <a:latin typeface="+mj-lt"/>
              </a:rPr>
              <a:t>B. Trong trường hợp sử dụng năng lượng nhiệt</a:t>
            </a:r>
          </a:p>
          <a:p>
            <a:pPr algn="just"/>
            <a:r>
              <a:rPr lang="vi-VN" sz="2800" dirty="0">
                <a:latin typeface="+mj-lt"/>
              </a:rPr>
              <a:t>C. Trong trường hợp sử dụng năng lượng ánh sáng từ Mặt Trời.</a:t>
            </a:r>
          </a:p>
          <a:p>
            <a:pPr algn="just"/>
            <a:r>
              <a:rPr lang="vi-VN" sz="2800" dirty="0">
                <a:latin typeface="+mj-lt"/>
              </a:rPr>
              <a:t>D.  Trong trường hợp sử dụng năng lượng hóa học</a:t>
            </a:r>
            <a:r>
              <a:rPr lang="vi-VN" sz="2800" b="1" dirty="0">
                <a:latin typeface="+mj-lt"/>
              </a:rPr>
              <a:t>.</a:t>
            </a:r>
            <a:endParaRPr lang="vi-VN" sz="2800" dirty="0">
              <a:latin typeface="+mj-lt"/>
            </a:endParaRPr>
          </a:p>
        </p:txBody>
      </p:sp>
      <p:sp>
        <p:nvSpPr>
          <p:cNvPr id="6" name="Oval 5"/>
          <p:cNvSpPr/>
          <p:nvPr/>
        </p:nvSpPr>
        <p:spPr>
          <a:xfrm>
            <a:off x="609600" y="1600200"/>
            <a:ext cx="511175" cy="511175"/>
          </a:xfrm>
          <a:prstGeom prst="ellipse">
            <a:avLst/>
          </a:prstGeom>
          <a:ln w="571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4100" name="Picture 4" descr="Anh Dong (393)"/>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7695079" y="533400"/>
            <a:ext cx="1467118" cy="1467118"/>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https://upanh123.com/wp-content/uploads/2021/01/anh-dong-cute13.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9360" y="4671775"/>
            <a:ext cx="2523731" cy="20462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9971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Anh Dong (145)"/>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8077200" y="0"/>
            <a:ext cx="762000" cy="179070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143815" y="170014"/>
            <a:ext cx="7979616" cy="2062103"/>
          </a:xfrm>
          <a:prstGeom prst="rect">
            <a:avLst/>
          </a:prstGeom>
        </p:spPr>
        <p:txBody>
          <a:bodyPr wrap="square">
            <a:spAutoFit/>
          </a:bodyPr>
          <a:lstStyle/>
          <a:p>
            <a:r>
              <a:rPr lang="vi-VN" sz="3200" b="1" dirty="0">
                <a:solidFill>
                  <a:srgbClr val="FF0000"/>
                </a:solidFill>
                <a:latin typeface="+mj-lt"/>
              </a:rPr>
              <a:t>Câu </a:t>
            </a:r>
            <a:r>
              <a:rPr lang="en-US" sz="3200" b="1" dirty="0">
                <a:solidFill>
                  <a:srgbClr val="FF0000"/>
                </a:solidFill>
                <a:latin typeface="Times New Roman" panose="02020603050405020304" pitchFamily="18" charset="0"/>
                <a:cs typeface="Times New Roman" panose="02020603050405020304" pitchFamily="18" charset="0"/>
              </a:rPr>
              <a:t>5</a:t>
            </a:r>
            <a:r>
              <a:rPr lang="vi-VN" sz="3200" b="1" dirty="0">
                <a:solidFill>
                  <a:srgbClr val="FF0000"/>
                </a:solidFill>
                <a:latin typeface="+mj-lt"/>
              </a:rPr>
              <a:t>.</a:t>
            </a:r>
            <a:r>
              <a:rPr lang="vi-VN" sz="3200" dirty="0">
                <a:solidFill>
                  <a:srgbClr val="FF0000"/>
                </a:solidFill>
                <a:latin typeface="+mj-lt"/>
              </a:rPr>
              <a:t> Năng lượng hao phí xuất hiện dưới dạng</a:t>
            </a:r>
          </a:p>
          <a:p>
            <a:r>
              <a:rPr lang="vi-VN" sz="3200" dirty="0">
                <a:latin typeface="+mj-lt"/>
              </a:rPr>
              <a:t>A. nhiệt năng</a:t>
            </a:r>
            <a:r>
              <a:rPr lang="en-US" sz="3200" dirty="0">
                <a:latin typeface="+mj-lt"/>
              </a:rPr>
              <a:t>.                  </a:t>
            </a:r>
            <a:r>
              <a:rPr lang="vi-VN" sz="3200" dirty="0">
                <a:latin typeface="+mj-lt"/>
              </a:rPr>
              <a:t>B. quang năng</a:t>
            </a:r>
          </a:p>
          <a:p>
            <a:r>
              <a:rPr lang="vi-VN" sz="3200" dirty="0">
                <a:latin typeface="+mj-lt"/>
              </a:rPr>
              <a:t>C. năng lượng âm</a:t>
            </a:r>
            <a:r>
              <a:rPr lang="en-US" sz="3200" dirty="0">
                <a:latin typeface="+mj-lt"/>
              </a:rPr>
              <a:t>.          </a:t>
            </a:r>
            <a:r>
              <a:rPr lang="vi-VN" sz="3200" dirty="0">
                <a:latin typeface="+mj-lt"/>
              </a:rPr>
              <a:t>D. Cả 3 phương án trên</a:t>
            </a:r>
          </a:p>
        </p:txBody>
      </p:sp>
      <p:sp>
        <p:nvSpPr>
          <p:cNvPr id="6" name="Oval 5"/>
          <p:cNvSpPr/>
          <p:nvPr/>
        </p:nvSpPr>
        <p:spPr>
          <a:xfrm>
            <a:off x="4200564" y="1668312"/>
            <a:ext cx="456261" cy="506917"/>
          </a:xfrm>
          <a:prstGeom prst="ellipse">
            <a:avLst/>
          </a:prstGeom>
          <a:ln w="571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3" name="Rectangle 2"/>
          <p:cNvSpPr/>
          <p:nvPr/>
        </p:nvSpPr>
        <p:spPr>
          <a:xfrm>
            <a:off x="358055" y="2497462"/>
            <a:ext cx="8104438" cy="3046988"/>
          </a:xfrm>
          <a:prstGeom prst="rect">
            <a:avLst/>
          </a:prstGeom>
        </p:spPr>
        <p:txBody>
          <a:bodyPr wrap="square">
            <a:spAutoFit/>
          </a:bodyPr>
          <a:lstStyle/>
          <a:p>
            <a:pPr algn="just"/>
            <a:r>
              <a:rPr lang="en-US" sz="3200" b="1" dirty="0" err="1">
                <a:solidFill>
                  <a:srgbClr val="FF0000"/>
                </a:solidFill>
                <a:latin typeface="Times New Roman" panose="02020603050405020304" pitchFamily="18" charset="0"/>
                <a:cs typeface="Times New Roman" panose="02020603050405020304" pitchFamily="18" charset="0"/>
              </a:rPr>
              <a:t>Câu</a:t>
            </a:r>
            <a:r>
              <a:rPr lang="en-US" sz="3200" b="1" dirty="0">
                <a:solidFill>
                  <a:srgbClr val="FF0000"/>
                </a:solidFill>
                <a:latin typeface="Times New Roman" panose="02020603050405020304" pitchFamily="18" charset="0"/>
                <a:cs typeface="Times New Roman" panose="02020603050405020304" pitchFamily="18" charset="0"/>
              </a:rPr>
              <a:t> 6.</a:t>
            </a:r>
            <a:r>
              <a:rPr lang="en-US" sz="3200" dirty="0">
                <a:solidFill>
                  <a:srgbClr val="FF0000"/>
                </a:solidFill>
                <a:latin typeface="Times New Roman" panose="02020603050405020304" pitchFamily="18" charset="0"/>
                <a:cs typeface="Times New Roman" panose="02020603050405020304" pitchFamily="18" charset="0"/>
              </a:rPr>
              <a:t> </a:t>
            </a:r>
            <a:r>
              <a:rPr lang="vi-VN" sz="3200" dirty="0">
                <a:solidFill>
                  <a:srgbClr val="FF0000"/>
                </a:solidFill>
                <a:latin typeface="Times New Roman" panose="02020603050405020304" pitchFamily="18" charset="0"/>
                <a:cs typeface="Times New Roman" panose="02020603050405020304" pitchFamily="18" charset="0"/>
              </a:rPr>
              <a:t>Trong quá trình bóng đèn sáng, năng lượng hao phí là?</a:t>
            </a:r>
          </a:p>
          <a:p>
            <a:pPr algn="just"/>
            <a:r>
              <a:rPr lang="vi-VN" sz="3200" dirty="0">
                <a:solidFill>
                  <a:srgbClr val="000000"/>
                </a:solidFill>
                <a:latin typeface="Times New Roman" panose="02020603050405020304" pitchFamily="18" charset="0"/>
                <a:cs typeface="Times New Roman" panose="02020603050405020304" pitchFamily="18" charset="0"/>
              </a:rPr>
              <a:t>A. Quang năng</a:t>
            </a:r>
          </a:p>
          <a:p>
            <a:pPr algn="just"/>
            <a:r>
              <a:rPr lang="vi-VN" sz="3200" dirty="0">
                <a:solidFill>
                  <a:srgbClr val="000000"/>
                </a:solidFill>
                <a:latin typeface="Times New Roman" panose="02020603050405020304" pitchFamily="18" charset="0"/>
                <a:cs typeface="Times New Roman" panose="02020603050405020304" pitchFamily="18" charset="0"/>
              </a:rPr>
              <a:t>B. Nhiệt năng làm nóng bóng đèn</a:t>
            </a:r>
          </a:p>
          <a:p>
            <a:pPr algn="just"/>
            <a:r>
              <a:rPr lang="vi-VN" sz="3200" dirty="0">
                <a:solidFill>
                  <a:srgbClr val="000000"/>
                </a:solidFill>
                <a:latin typeface="Times New Roman" panose="02020603050405020304" pitchFamily="18" charset="0"/>
                <a:cs typeface="Times New Roman" panose="02020603050405020304" pitchFamily="18" charset="0"/>
              </a:rPr>
              <a:t>C. Năng lượng âm</a:t>
            </a:r>
          </a:p>
          <a:p>
            <a:pPr algn="just"/>
            <a:r>
              <a:rPr lang="vi-VN" sz="3200" dirty="0">
                <a:solidFill>
                  <a:srgbClr val="000000"/>
                </a:solidFill>
                <a:latin typeface="Times New Roman" panose="02020603050405020304" pitchFamily="18" charset="0"/>
                <a:cs typeface="Times New Roman" panose="02020603050405020304" pitchFamily="18" charset="0"/>
              </a:rPr>
              <a:t>D. Điện năng</a:t>
            </a:r>
            <a:endParaRPr lang="vi-VN" sz="3200" b="0" i="0" dirty="0">
              <a:solidFill>
                <a:srgbClr val="000000"/>
              </a:solidFill>
              <a:effectLst/>
              <a:latin typeface="Times New Roman" panose="02020603050405020304" pitchFamily="18" charset="0"/>
              <a:cs typeface="Times New Roman" panose="02020603050405020304" pitchFamily="18" charset="0"/>
            </a:endParaRPr>
          </a:p>
        </p:txBody>
      </p:sp>
      <p:sp>
        <p:nvSpPr>
          <p:cNvPr id="12" name="Oval 11"/>
          <p:cNvSpPr/>
          <p:nvPr/>
        </p:nvSpPr>
        <p:spPr>
          <a:xfrm>
            <a:off x="358055" y="3996568"/>
            <a:ext cx="456261" cy="506917"/>
          </a:xfrm>
          <a:prstGeom prst="ellipse">
            <a:avLst/>
          </a:prstGeom>
          <a:ln w="571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3074" name="Picture 2" descr="https://anhdepfree.com/wp-content/uploads/2021/03/anh-dong-cute-le-luoi-45517.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019800" y="3982693"/>
            <a:ext cx="3524250" cy="2857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3594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arn(inVertical)">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3" grpId="0"/>
      <p:bldP spid="12"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Anh Dong (145)"/>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8077200" y="0"/>
            <a:ext cx="762000" cy="1790701"/>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Anh Dong (157)"/>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462493" y="4643303"/>
            <a:ext cx="542925" cy="202882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355242" y="304800"/>
            <a:ext cx="7721958" cy="2554545"/>
          </a:xfrm>
          <a:prstGeom prst="rect">
            <a:avLst/>
          </a:prstGeom>
        </p:spPr>
        <p:txBody>
          <a:bodyPr wrap="square">
            <a:spAutoFit/>
          </a:bodyPr>
          <a:lstStyle/>
          <a:p>
            <a:r>
              <a:rPr lang="vi-VN" sz="3000" b="1" dirty="0">
                <a:solidFill>
                  <a:srgbClr val="FF0000"/>
                </a:solidFill>
                <a:latin typeface="+mj-lt"/>
              </a:rPr>
              <a:t>Câu </a:t>
            </a:r>
            <a:r>
              <a:rPr lang="en-US" sz="3000" b="1" dirty="0">
                <a:solidFill>
                  <a:srgbClr val="FF0000"/>
                </a:solidFill>
                <a:latin typeface="+mj-lt"/>
              </a:rPr>
              <a:t>7</a:t>
            </a:r>
            <a:r>
              <a:rPr lang="vi-VN" sz="3000" b="1" dirty="0">
                <a:solidFill>
                  <a:srgbClr val="FF0000"/>
                </a:solidFill>
                <a:latin typeface="+mj-lt"/>
              </a:rPr>
              <a:t>.</a:t>
            </a:r>
            <a:r>
              <a:rPr lang="vi-VN" sz="3000" dirty="0">
                <a:latin typeface="+mj-lt"/>
              </a:rPr>
              <a:t> </a:t>
            </a:r>
            <a:r>
              <a:rPr lang="vi-VN" sz="3200" dirty="0">
                <a:solidFill>
                  <a:srgbClr val="FF0000"/>
                </a:solidFill>
                <a:latin typeface="+mj-lt"/>
              </a:rPr>
              <a:t>Vì sao nên sử dụng bóng đèn LED?</a:t>
            </a:r>
          </a:p>
          <a:p>
            <a:r>
              <a:rPr lang="vi-VN" sz="3200" dirty="0">
                <a:latin typeface="+mj-lt"/>
              </a:rPr>
              <a:t>A. Thời gian sử dụng lâu</a:t>
            </a:r>
          </a:p>
          <a:p>
            <a:r>
              <a:rPr lang="vi-VN" sz="3200" dirty="0">
                <a:latin typeface="+mj-lt"/>
              </a:rPr>
              <a:t>B. tiêu tụ năng lượng điện ít</a:t>
            </a:r>
          </a:p>
          <a:p>
            <a:r>
              <a:rPr lang="vi-VN" sz="3200" dirty="0">
                <a:latin typeface="+mj-lt"/>
              </a:rPr>
              <a:t>C. hiệu quả thắp sáng cao</a:t>
            </a:r>
          </a:p>
          <a:p>
            <a:r>
              <a:rPr lang="vi-VN" sz="3200" dirty="0">
                <a:latin typeface="+mj-lt"/>
              </a:rPr>
              <a:t>D. Cả 3 phương án trên</a:t>
            </a:r>
          </a:p>
        </p:txBody>
      </p:sp>
      <p:sp>
        <p:nvSpPr>
          <p:cNvPr id="6" name="Oval 5"/>
          <p:cNvSpPr/>
          <p:nvPr/>
        </p:nvSpPr>
        <p:spPr>
          <a:xfrm>
            <a:off x="381939" y="2286000"/>
            <a:ext cx="456261" cy="506917"/>
          </a:xfrm>
          <a:prstGeom prst="ellipse">
            <a:avLst/>
          </a:prstGeom>
          <a:ln w="571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3" name="Rectangle 2"/>
          <p:cNvSpPr/>
          <p:nvPr/>
        </p:nvSpPr>
        <p:spPr>
          <a:xfrm>
            <a:off x="351830" y="3094672"/>
            <a:ext cx="8487370" cy="3046988"/>
          </a:xfrm>
          <a:prstGeom prst="rect">
            <a:avLst/>
          </a:prstGeom>
        </p:spPr>
        <p:txBody>
          <a:bodyPr wrap="square">
            <a:spAutoFit/>
          </a:bodyPr>
          <a:lstStyle/>
          <a:p>
            <a:pPr algn="just"/>
            <a:r>
              <a:rPr lang="en-US" sz="3200" b="1" dirty="0" err="1">
                <a:solidFill>
                  <a:srgbClr val="FF0000"/>
                </a:solidFill>
                <a:latin typeface="Times New Roman" panose="02020603050405020304" pitchFamily="18" charset="0"/>
                <a:cs typeface="Times New Roman" panose="02020603050405020304" pitchFamily="18" charset="0"/>
              </a:rPr>
              <a:t>Câu</a:t>
            </a:r>
            <a:r>
              <a:rPr lang="en-US" sz="3200" b="1" dirty="0">
                <a:solidFill>
                  <a:srgbClr val="FF0000"/>
                </a:solidFill>
                <a:latin typeface="Times New Roman" panose="02020603050405020304" pitchFamily="18" charset="0"/>
                <a:cs typeface="Times New Roman" panose="02020603050405020304" pitchFamily="18" charset="0"/>
              </a:rPr>
              <a:t> 8.</a:t>
            </a:r>
            <a:r>
              <a:rPr lang="en-US" sz="3200" dirty="0">
                <a:solidFill>
                  <a:srgbClr val="FF0000"/>
                </a:solidFill>
                <a:latin typeface="Times New Roman" panose="02020603050405020304" pitchFamily="18" charset="0"/>
                <a:cs typeface="Times New Roman" panose="02020603050405020304" pitchFamily="18" charset="0"/>
              </a:rPr>
              <a:t> </a:t>
            </a:r>
            <a:r>
              <a:rPr lang="vi-VN" sz="3200" dirty="0">
                <a:solidFill>
                  <a:srgbClr val="FF0000"/>
                </a:solidFill>
                <a:latin typeface="Times New Roman" panose="02020603050405020304" pitchFamily="18" charset="0"/>
                <a:cs typeface="Times New Roman" panose="02020603050405020304" pitchFamily="18" charset="0"/>
              </a:rPr>
              <a:t>Năng lượng hao phí xuất hiện trong quá trình:</a:t>
            </a:r>
          </a:p>
          <a:p>
            <a:pPr algn="just"/>
            <a:r>
              <a:rPr lang="vi-VN" sz="3200" dirty="0">
                <a:solidFill>
                  <a:srgbClr val="000000"/>
                </a:solidFill>
                <a:latin typeface="Times New Roman" panose="02020603050405020304" pitchFamily="18" charset="0"/>
                <a:cs typeface="Times New Roman" panose="02020603050405020304" pitchFamily="18" charset="0"/>
              </a:rPr>
              <a:t>A. chuyển hóa từ dạng này sang dạng khác</a:t>
            </a:r>
          </a:p>
          <a:p>
            <a:pPr algn="just"/>
            <a:r>
              <a:rPr lang="vi-VN" sz="3200" dirty="0">
                <a:solidFill>
                  <a:srgbClr val="000000"/>
                </a:solidFill>
                <a:latin typeface="Times New Roman" panose="02020603050405020304" pitchFamily="18" charset="0"/>
                <a:cs typeface="Times New Roman" panose="02020603050405020304" pitchFamily="18" charset="0"/>
              </a:rPr>
              <a:t>B. chuyển hóa từ vật này sang vật khác</a:t>
            </a:r>
          </a:p>
          <a:p>
            <a:pPr algn="just"/>
            <a:r>
              <a:rPr lang="vi-VN" sz="3200" dirty="0">
                <a:solidFill>
                  <a:srgbClr val="000000"/>
                </a:solidFill>
                <a:latin typeface="Times New Roman" panose="02020603050405020304" pitchFamily="18" charset="0"/>
                <a:cs typeface="Times New Roman" panose="02020603050405020304" pitchFamily="18" charset="0"/>
              </a:rPr>
              <a:t>C. Cả A và B</a:t>
            </a:r>
          </a:p>
          <a:p>
            <a:pPr algn="just"/>
            <a:r>
              <a:rPr lang="vi-VN" sz="3200" dirty="0">
                <a:solidFill>
                  <a:srgbClr val="000000"/>
                </a:solidFill>
                <a:latin typeface="Times New Roman" panose="02020603050405020304" pitchFamily="18" charset="0"/>
                <a:cs typeface="Times New Roman" panose="02020603050405020304" pitchFamily="18" charset="0"/>
              </a:rPr>
              <a:t>D. Chỉ A</a:t>
            </a:r>
            <a:endParaRPr lang="vi-VN" sz="3200" b="0" i="0" dirty="0">
              <a:solidFill>
                <a:srgbClr val="000000"/>
              </a:solidFill>
              <a:effectLst/>
              <a:latin typeface="Times New Roman" panose="02020603050405020304" pitchFamily="18" charset="0"/>
              <a:cs typeface="Times New Roman" panose="02020603050405020304" pitchFamily="18" charset="0"/>
            </a:endParaRPr>
          </a:p>
        </p:txBody>
      </p:sp>
      <p:sp>
        <p:nvSpPr>
          <p:cNvPr id="11" name="Oval 10"/>
          <p:cNvSpPr/>
          <p:nvPr/>
        </p:nvSpPr>
        <p:spPr>
          <a:xfrm>
            <a:off x="304800" y="5055683"/>
            <a:ext cx="456261" cy="506917"/>
          </a:xfrm>
          <a:prstGeom prst="ellipse">
            <a:avLst/>
          </a:prstGeom>
          <a:ln w="571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921213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500" fill="hold"/>
                                        <p:tgtEl>
                                          <p:spTgt spid="3"/>
                                        </p:tgtEl>
                                        <p:attrNameLst>
                                          <p:attrName>ppt_w</p:attrName>
                                        </p:attrNameLst>
                                      </p:cBhvr>
                                      <p:tavLst>
                                        <p:tav tm="0">
                                          <p:val>
                                            <p:fltVal val="0"/>
                                          </p:val>
                                        </p:tav>
                                        <p:tav tm="100000">
                                          <p:val>
                                            <p:strVal val="#ppt_w"/>
                                          </p:val>
                                        </p:tav>
                                      </p:tavLst>
                                    </p:anim>
                                    <p:anim calcmode="lin" valueType="num">
                                      <p:cBhvr>
                                        <p:cTn id="18" dur="500" fill="hold"/>
                                        <p:tgtEl>
                                          <p:spTgt spid="3"/>
                                        </p:tgtEl>
                                        <p:attrNameLst>
                                          <p:attrName>ppt_h</p:attrName>
                                        </p:attrNameLst>
                                      </p:cBhvr>
                                      <p:tavLst>
                                        <p:tav tm="0">
                                          <p:val>
                                            <p:fltVal val="0"/>
                                          </p:val>
                                        </p:tav>
                                        <p:tav tm="100000">
                                          <p:val>
                                            <p:strVal val="#ppt_h"/>
                                          </p:val>
                                        </p:tav>
                                      </p:tavLst>
                                    </p:anim>
                                    <p:animEffect transition="in" filter="fade">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barn(inVertical)">
                                      <p:cBhvr>
                                        <p:cTn id="2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3" grpId="0"/>
      <p:bldP spid="11"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020382" y="114300"/>
            <a:ext cx="7223036" cy="2677656"/>
          </a:xfrm>
          <a:prstGeom prst="rect">
            <a:avLst/>
          </a:prstGeom>
        </p:spPr>
        <p:txBody>
          <a:bodyPr wrap="square">
            <a:spAutoFit/>
          </a:bodyPr>
          <a:lstStyle/>
          <a:p>
            <a:pPr algn="just"/>
            <a:r>
              <a:rPr lang="vi-VN" sz="2800" b="1" dirty="0">
                <a:solidFill>
                  <a:srgbClr val="FF0000"/>
                </a:solidFill>
                <a:latin typeface="+mj-lt"/>
              </a:rPr>
              <a:t>Câu </a:t>
            </a:r>
            <a:r>
              <a:rPr lang="en-US" sz="2800" b="1" dirty="0">
                <a:solidFill>
                  <a:srgbClr val="FF0000"/>
                </a:solidFill>
                <a:latin typeface="Times New Roman" panose="02020603050405020304" pitchFamily="18" charset="0"/>
                <a:cs typeface="Times New Roman" panose="02020603050405020304" pitchFamily="18" charset="0"/>
              </a:rPr>
              <a:t>9</a:t>
            </a:r>
            <a:r>
              <a:rPr lang="en-US" sz="2800" b="1" dirty="0">
                <a:solidFill>
                  <a:srgbClr val="FF0000"/>
                </a:solidFill>
                <a:latin typeface="+mj-lt"/>
              </a:rPr>
              <a:t>.</a:t>
            </a:r>
            <a:r>
              <a:rPr lang="vi-VN" sz="2800" b="1" dirty="0">
                <a:solidFill>
                  <a:srgbClr val="FF0000"/>
                </a:solidFill>
                <a:latin typeface="+mj-lt"/>
              </a:rPr>
              <a:t> </a:t>
            </a:r>
            <a:r>
              <a:rPr lang="vi-VN" sz="2800" dirty="0">
                <a:solidFill>
                  <a:srgbClr val="FF0000"/>
                </a:solidFill>
                <a:latin typeface="+mj-lt"/>
              </a:rPr>
              <a:t>Trong quá trình quả bóng rơi, sự chuyển hóa năng lượng tuân theo định luật nào?</a:t>
            </a:r>
          </a:p>
          <a:p>
            <a:r>
              <a:rPr lang="vi-VN" sz="2800" dirty="0">
                <a:latin typeface="+mj-lt"/>
              </a:rPr>
              <a:t>A. Định luật bảo toàn động năng</a:t>
            </a:r>
          </a:p>
          <a:p>
            <a:r>
              <a:rPr lang="vi-VN" sz="2800" dirty="0">
                <a:latin typeface="+mj-lt"/>
              </a:rPr>
              <a:t>B. Định luật bảo toàn năng lượng</a:t>
            </a:r>
          </a:p>
          <a:p>
            <a:r>
              <a:rPr lang="vi-VN" sz="2800" dirty="0">
                <a:latin typeface="+mj-lt"/>
              </a:rPr>
              <a:t>C. Định luật bảo toàn thế năng</a:t>
            </a:r>
          </a:p>
          <a:p>
            <a:r>
              <a:rPr lang="vi-VN" sz="2800" dirty="0">
                <a:latin typeface="+mj-lt"/>
              </a:rPr>
              <a:t>D. Định luật bảo toàn nhiệt năng</a:t>
            </a:r>
          </a:p>
        </p:txBody>
      </p:sp>
      <p:sp>
        <p:nvSpPr>
          <p:cNvPr id="6" name="Oval 5"/>
          <p:cNvSpPr/>
          <p:nvPr/>
        </p:nvSpPr>
        <p:spPr>
          <a:xfrm>
            <a:off x="1032892" y="1483099"/>
            <a:ext cx="431174" cy="431174"/>
          </a:xfrm>
          <a:prstGeom prst="ellipse">
            <a:avLst/>
          </a:prstGeom>
          <a:ln w="571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3074" name="Picture 2" descr="Anh Dong (168)"/>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114300"/>
            <a:ext cx="762000" cy="285750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Anh Dong (174)"/>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243418" y="552449"/>
            <a:ext cx="762000" cy="2571751"/>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Anh Dong (179)"/>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55575" y="6324599"/>
            <a:ext cx="2476500" cy="381001"/>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Anh Dong (18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44644" y="6600825"/>
            <a:ext cx="2790825" cy="25717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346074" y="2859881"/>
            <a:ext cx="8659343" cy="3693319"/>
          </a:xfrm>
          <a:prstGeom prst="rect">
            <a:avLst/>
          </a:prstGeom>
        </p:spPr>
        <p:txBody>
          <a:bodyPr wrap="square">
            <a:spAutoFit/>
          </a:bodyPr>
          <a:lstStyle/>
          <a:p>
            <a:pPr algn="just"/>
            <a:r>
              <a:rPr lang="vi-VN" sz="2600" b="1" dirty="0">
                <a:solidFill>
                  <a:srgbClr val="FF0000"/>
                </a:solidFill>
                <a:latin typeface="+mj-lt"/>
              </a:rPr>
              <a:t>Câu 10:</a:t>
            </a:r>
            <a:r>
              <a:rPr lang="vi-VN" sz="2600" b="1" dirty="0">
                <a:solidFill>
                  <a:srgbClr val="000000"/>
                </a:solidFill>
                <a:latin typeface="+mj-lt"/>
              </a:rPr>
              <a:t> </a:t>
            </a:r>
            <a:r>
              <a:rPr lang="vi-VN" sz="2600" dirty="0">
                <a:solidFill>
                  <a:srgbClr val="3333FF"/>
                </a:solidFill>
                <a:latin typeface="+mj-lt"/>
              </a:rPr>
              <a:t>Vì sao trong quá trình chơi xích đu, ta thường xuyên phải đẩy vào xích đu mới lên được độ cao như ban đầu?</a:t>
            </a:r>
          </a:p>
          <a:p>
            <a:pPr marL="342900" indent="-342900" algn="just">
              <a:buAutoNum type="alphaUcPeriod"/>
            </a:pPr>
            <a:r>
              <a:rPr lang="vi-VN" sz="2600" dirty="0">
                <a:solidFill>
                  <a:srgbClr val="000000"/>
                </a:solidFill>
                <a:latin typeface="+mj-lt"/>
              </a:rPr>
              <a:t>Vì năng lượng tự mất đi trong quá trình xích đu chuyển động.</a:t>
            </a:r>
            <a:endParaRPr lang="en-US" sz="2600" dirty="0">
              <a:solidFill>
                <a:srgbClr val="000000"/>
              </a:solidFill>
              <a:latin typeface="+mj-lt"/>
            </a:endParaRPr>
          </a:p>
          <a:p>
            <a:pPr algn="just"/>
            <a:r>
              <a:rPr lang="vi-VN" sz="2600" dirty="0">
                <a:latin typeface="+mj-lt"/>
              </a:rPr>
              <a:t>B. Vì một phần năng lượng </a:t>
            </a:r>
            <a:r>
              <a:rPr lang="en-US" sz="2600" dirty="0">
                <a:latin typeface="Times New Roman" panose="02020603050405020304" pitchFamily="18" charset="0"/>
                <a:cs typeface="Times New Roman" panose="02020603050405020304" pitchFamily="18" charset="0"/>
              </a:rPr>
              <a:t>ban </a:t>
            </a:r>
            <a:r>
              <a:rPr lang="vi-VN" sz="2600" dirty="0">
                <a:latin typeface="Times New Roman" panose="02020603050405020304" pitchFamily="18" charset="0"/>
                <a:cs typeface="Times New Roman" panose="02020603050405020304" pitchFamily="18" charset="0"/>
              </a:rPr>
              <a:t>đ</a:t>
            </a:r>
            <a:r>
              <a:rPr lang="vi-VN" sz="2600" dirty="0">
                <a:latin typeface="+mj-lt"/>
              </a:rPr>
              <a:t>ầu chuyển thành nhiệt năng trong quá trình xích đu chuyển động.</a:t>
            </a:r>
          </a:p>
          <a:p>
            <a:pPr algn="just"/>
            <a:r>
              <a:rPr lang="vi-VN" sz="2600" dirty="0">
                <a:latin typeface="+mj-lt"/>
              </a:rPr>
              <a:t>C. Vì lực tác dụng lên xích đu trong quá trình chuyển động bị biến mất.</a:t>
            </a:r>
          </a:p>
          <a:p>
            <a:r>
              <a:rPr lang="vi-VN" sz="2600" dirty="0">
                <a:latin typeface="+mj-lt"/>
              </a:rPr>
              <a:t>D. Vì năng lượng luôn tự mất đi và không tự sinh ra.</a:t>
            </a:r>
          </a:p>
        </p:txBody>
      </p:sp>
      <p:sp>
        <p:nvSpPr>
          <p:cNvPr id="9" name="Oval 8"/>
          <p:cNvSpPr/>
          <p:nvPr/>
        </p:nvSpPr>
        <p:spPr>
          <a:xfrm>
            <a:off x="304800" y="4445626"/>
            <a:ext cx="431174" cy="431174"/>
          </a:xfrm>
          <a:prstGeom prst="ellipse">
            <a:avLst/>
          </a:prstGeom>
          <a:ln w="571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849086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barn(inVertical)">
                                      <p:cBhvr>
                                        <p:cTn id="2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2" grpId="0"/>
      <p:bldP spid="9"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442B691-5A48-412F-9BE2-A0FD61413C8E}"/>
              </a:ext>
            </a:extLst>
          </p:cNvPr>
          <p:cNvSpPr>
            <a:spLocks noGrp="1"/>
          </p:cNvSpPr>
          <p:nvPr>
            <p:ph idx="1"/>
          </p:nvPr>
        </p:nvSpPr>
        <p:spPr>
          <a:xfrm>
            <a:off x="0" y="1066800"/>
            <a:ext cx="8915400" cy="2678557"/>
          </a:xfrm>
        </p:spPr>
        <p:txBody>
          <a:bodyPr>
            <a:noAutofit/>
          </a:bodyPr>
          <a:lstStyle/>
          <a:p>
            <a:pPr algn="just">
              <a:spcBef>
                <a:spcPts val="0"/>
              </a:spcBef>
              <a:spcAft>
                <a:spcPts val="0"/>
              </a:spcAft>
              <a:buClrTx/>
              <a:buFont typeface="Wingdings" panose="05000000000000000000" pitchFamily="2" charset="2"/>
              <a:buChar char="Ø"/>
            </a:pPr>
            <a:r>
              <a:rPr lang="en-US" sz="2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Times New Roman" pitchFamily="18" charset="0"/>
                <a:cs typeface="Times New Roman" pitchFamily="18" charset="0"/>
              </a:rPr>
              <a:t>Nhiệm</a:t>
            </a:r>
            <a:r>
              <a:rPr lang="en-US" sz="3600" dirty="0">
                <a:solidFill>
                  <a:schemeClr val="tx1"/>
                </a:solidFill>
                <a:latin typeface="Times New Roman" pitchFamily="18" charset="0"/>
                <a:cs typeface="Times New Roman" pitchFamily="18" charset="0"/>
              </a:rPr>
              <a:t> </a:t>
            </a:r>
            <a:r>
              <a:rPr lang="en-US" sz="3600" dirty="0" err="1">
                <a:solidFill>
                  <a:schemeClr val="tx1"/>
                </a:solidFill>
                <a:latin typeface="Times New Roman" pitchFamily="18" charset="0"/>
                <a:cs typeface="Times New Roman" pitchFamily="18" charset="0"/>
              </a:rPr>
              <a:t>vụ</a:t>
            </a:r>
            <a:r>
              <a:rPr lang="en-US" sz="3600" dirty="0">
                <a:solidFill>
                  <a:schemeClr val="tx1"/>
                </a:solidFill>
                <a:latin typeface="Times New Roman" pitchFamily="18" charset="0"/>
                <a:cs typeface="Times New Roman" pitchFamily="18" charset="0"/>
              </a:rPr>
              <a:t>: </a:t>
            </a:r>
            <a:r>
              <a:rPr lang="en-US" sz="3600" dirty="0" err="1">
                <a:solidFill>
                  <a:schemeClr val="tx1"/>
                </a:solidFill>
                <a:latin typeface="Times New Roman" pitchFamily="18" charset="0"/>
                <a:cs typeface="Times New Roman" pitchFamily="18" charset="0"/>
              </a:rPr>
              <a:t>Sử</a:t>
            </a:r>
            <a:r>
              <a:rPr lang="en-US" sz="3600" dirty="0">
                <a:solidFill>
                  <a:schemeClr val="tx1"/>
                </a:solidFill>
                <a:latin typeface="Times New Roman" pitchFamily="18" charset="0"/>
                <a:cs typeface="Times New Roman" pitchFamily="18" charset="0"/>
              </a:rPr>
              <a:t> </a:t>
            </a:r>
            <a:r>
              <a:rPr lang="en-US" sz="3600" dirty="0" err="1">
                <a:solidFill>
                  <a:schemeClr val="tx1"/>
                </a:solidFill>
                <a:latin typeface="Times New Roman" pitchFamily="18" charset="0"/>
                <a:cs typeface="Times New Roman" pitchFamily="18" charset="0"/>
              </a:rPr>
              <a:t>dụng</a:t>
            </a:r>
            <a:r>
              <a:rPr lang="en-US" sz="3600" dirty="0">
                <a:solidFill>
                  <a:schemeClr val="tx1"/>
                </a:solidFill>
                <a:latin typeface="Times New Roman" pitchFamily="18" charset="0"/>
                <a:cs typeface="Times New Roman" pitchFamily="18" charset="0"/>
              </a:rPr>
              <a:t> </a:t>
            </a:r>
            <a:r>
              <a:rPr lang="en-US" sz="3600" dirty="0" err="1">
                <a:solidFill>
                  <a:schemeClr val="tx1"/>
                </a:solidFill>
                <a:latin typeface="Times New Roman" pitchFamily="18" charset="0"/>
                <a:cs typeface="Times New Roman" pitchFamily="18" charset="0"/>
              </a:rPr>
              <a:t>thông</a:t>
            </a:r>
            <a:r>
              <a:rPr lang="en-US" sz="3600" dirty="0">
                <a:solidFill>
                  <a:schemeClr val="tx1"/>
                </a:solidFill>
                <a:latin typeface="Times New Roman" pitchFamily="18" charset="0"/>
                <a:cs typeface="Times New Roman" pitchFamily="18" charset="0"/>
              </a:rPr>
              <a:t> tin SGK </a:t>
            </a:r>
            <a:r>
              <a:rPr lang="en-US" sz="3600" dirty="0" err="1">
                <a:solidFill>
                  <a:schemeClr val="tx1"/>
                </a:solidFill>
                <a:latin typeface="Times New Roman" pitchFamily="18" charset="0"/>
                <a:cs typeface="Times New Roman" pitchFamily="18" charset="0"/>
              </a:rPr>
              <a:t>trang</a:t>
            </a:r>
            <a:r>
              <a:rPr lang="en-US" sz="3600" dirty="0">
                <a:solidFill>
                  <a:schemeClr val="tx1"/>
                </a:solidFill>
                <a:latin typeface="Times New Roman" pitchFamily="18" charset="0"/>
                <a:cs typeface="Times New Roman" pitchFamily="18" charset="0"/>
              </a:rPr>
              <a:t> 172, </a:t>
            </a:r>
            <a:r>
              <a:rPr lang="en-US" sz="3600" dirty="0" err="1">
                <a:solidFill>
                  <a:schemeClr val="tx1"/>
                </a:solidFill>
                <a:latin typeface="Times New Roman" pitchFamily="18" charset="0"/>
                <a:cs typeface="Times New Roman" pitchFamily="18" charset="0"/>
              </a:rPr>
              <a:t>kết</a:t>
            </a:r>
            <a:r>
              <a:rPr lang="en-US" sz="3600" dirty="0">
                <a:solidFill>
                  <a:schemeClr val="tx1"/>
                </a:solidFill>
                <a:latin typeface="Times New Roman" pitchFamily="18" charset="0"/>
                <a:cs typeface="Times New Roman" pitchFamily="18" charset="0"/>
              </a:rPr>
              <a:t> </a:t>
            </a:r>
            <a:r>
              <a:rPr lang="en-US" sz="3600" dirty="0" err="1">
                <a:solidFill>
                  <a:schemeClr val="tx1"/>
                </a:solidFill>
                <a:latin typeface="Times New Roman" pitchFamily="18" charset="0"/>
                <a:cs typeface="Times New Roman" pitchFamily="18" charset="0"/>
              </a:rPr>
              <a:t>hợp</a:t>
            </a:r>
            <a:r>
              <a:rPr lang="en-US" sz="3600" dirty="0">
                <a:solidFill>
                  <a:schemeClr val="tx1"/>
                </a:solidFill>
                <a:latin typeface="Times New Roman" pitchFamily="18" charset="0"/>
                <a:cs typeface="Times New Roman" pitchFamily="18" charset="0"/>
              </a:rPr>
              <a:t> </a:t>
            </a:r>
            <a:r>
              <a:rPr lang="en-US" sz="3600" dirty="0" err="1">
                <a:solidFill>
                  <a:schemeClr val="tx1"/>
                </a:solidFill>
                <a:latin typeface="Times New Roman" pitchFamily="18" charset="0"/>
                <a:cs typeface="Times New Roman" pitchFamily="18" charset="0"/>
              </a:rPr>
              <a:t>với</a:t>
            </a:r>
            <a:r>
              <a:rPr lang="en-US" sz="3600" dirty="0">
                <a:solidFill>
                  <a:schemeClr val="tx1"/>
                </a:solidFill>
                <a:latin typeface="Times New Roman" pitchFamily="18" charset="0"/>
                <a:cs typeface="Times New Roman" pitchFamily="18" charset="0"/>
              </a:rPr>
              <a:t> </a:t>
            </a:r>
            <a:r>
              <a:rPr lang="en-US" sz="3600" dirty="0" err="1">
                <a:solidFill>
                  <a:schemeClr val="tx1"/>
                </a:solidFill>
                <a:latin typeface="Times New Roman" pitchFamily="18" charset="0"/>
                <a:cs typeface="Times New Roman" pitchFamily="18" charset="0"/>
              </a:rPr>
              <a:t>tìm</a:t>
            </a:r>
            <a:r>
              <a:rPr lang="en-US" sz="3600" dirty="0">
                <a:solidFill>
                  <a:schemeClr val="tx1"/>
                </a:solidFill>
                <a:latin typeface="Times New Roman" pitchFamily="18" charset="0"/>
                <a:cs typeface="Times New Roman" pitchFamily="18" charset="0"/>
              </a:rPr>
              <a:t> </a:t>
            </a:r>
            <a:r>
              <a:rPr lang="en-US" sz="3600" dirty="0" err="1">
                <a:solidFill>
                  <a:schemeClr val="tx1"/>
                </a:solidFill>
                <a:latin typeface="Times New Roman" pitchFamily="18" charset="0"/>
                <a:cs typeface="Times New Roman" pitchFamily="18" charset="0"/>
              </a:rPr>
              <a:t>kiếm</a:t>
            </a:r>
            <a:r>
              <a:rPr lang="en-US" sz="3600" dirty="0">
                <a:solidFill>
                  <a:schemeClr val="tx1"/>
                </a:solidFill>
                <a:latin typeface="Times New Roman" pitchFamily="18" charset="0"/>
                <a:cs typeface="Times New Roman" pitchFamily="18" charset="0"/>
              </a:rPr>
              <a:t> </a:t>
            </a:r>
            <a:r>
              <a:rPr lang="en-US" sz="3600" dirty="0" err="1">
                <a:solidFill>
                  <a:schemeClr val="tx1"/>
                </a:solidFill>
                <a:latin typeface="Times New Roman" pitchFamily="18" charset="0"/>
                <a:cs typeface="Times New Roman" pitchFamily="18" charset="0"/>
              </a:rPr>
              <a:t>thông</a:t>
            </a:r>
            <a:r>
              <a:rPr lang="en-US" sz="3600" dirty="0">
                <a:solidFill>
                  <a:schemeClr val="tx1"/>
                </a:solidFill>
                <a:latin typeface="Times New Roman" pitchFamily="18" charset="0"/>
                <a:cs typeface="Times New Roman" pitchFamily="18" charset="0"/>
              </a:rPr>
              <a:t> tin </a:t>
            </a:r>
            <a:r>
              <a:rPr lang="en-US" sz="3600" dirty="0" err="1">
                <a:solidFill>
                  <a:schemeClr val="tx1"/>
                </a:solidFill>
                <a:latin typeface="Times New Roman" pitchFamily="18" charset="0"/>
                <a:cs typeface="Times New Roman" pitchFamily="18" charset="0"/>
              </a:rPr>
              <a:t>trên</a:t>
            </a:r>
            <a:r>
              <a:rPr lang="en-US" sz="3600" dirty="0">
                <a:solidFill>
                  <a:schemeClr val="tx1"/>
                </a:solidFill>
                <a:latin typeface="Times New Roman" pitchFamily="18" charset="0"/>
                <a:cs typeface="Times New Roman" pitchFamily="18" charset="0"/>
              </a:rPr>
              <a:t> </a:t>
            </a:r>
            <a:r>
              <a:rPr lang="en-US" sz="3600" dirty="0" err="1">
                <a:solidFill>
                  <a:schemeClr val="tx1"/>
                </a:solidFill>
                <a:latin typeface="Times New Roman" pitchFamily="18" charset="0"/>
                <a:cs typeface="Times New Roman" pitchFamily="18" charset="0"/>
              </a:rPr>
              <a:t>mạng</a:t>
            </a:r>
            <a:r>
              <a:rPr lang="en-US" sz="3600" dirty="0">
                <a:solidFill>
                  <a:schemeClr val="tx1"/>
                </a:solidFill>
                <a:latin typeface="Times New Roman" pitchFamily="18" charset="0"/>
                <a:cs typeface="Times New Roman" pitchFamily="18" charset="0"/>
              </a:rPr>
              <a:t> Internet </a:t>
            </a:r>
            <a:r>
              <a:rPr lang="en-US" sz="3600" dirty="0" err="1">
                <a:solidFill>
                  <a:schemeClr val="tx1"/>
                </a:solidFill>
                <a:latin typeface="Times New Roman" pitchFamily="18" charset="0"/>
                <a:cs typeface="Times New Roman" pitchFamily="18" charset="0"/>
              </a:rPr>
              <a:t>để</a:t>
            </a:r>
            <a:r>
              <a:rPr lang="en-US" sz="3600" dirty="0">
                <a:solidFill>
                  <a:schemeClr val="tx1"/>
                </a:solidFill>
                <a:latin typeface="Times New Roman" pitchFamily="18" charset="0"/>
                <a:cs typeface="Times New Roman" pitchFamily="18" charset="0"/>
              </a:rPr>
              <a:t> </a:t>
            </a:r>
            <a:r>
              <a:rPr lang="en-US" sz="3600" dirty="0" err="1">
                <a:solidFill>
                  <a:schemeClr val="tx1"/>
                </a:solidFill>
                <a:latin typeface="Times New Roman" pitchFamily="18" charset="0"/>
                <a:cs typeface="Times New Roman" pitchFamily="18" charset="0"/>
              </a:rPr>
              <a:t>nêu</a:t>
            </a:r>
            <a:r>
              <a:rPr lang="en-US" sz="3600" dirty="0">
                <a:solidFill>
                  <a:schemeClr val="tx1"/>
                </a:solidFill>
                <a:latin typeface="Times New Roman" pitchFamily="18" charset="0"/>
                <a:cs typeface="Times New Roman" pitchFamily="18" charset="0"/>
              </a:rPr>
              <a:t> </a:t>
            </a:r>
            <a:r>
              <a:rPr lang="en-US" sz="3600" dirty="0" err="1">
                <a:solidFill>
                  <a:schemeClr val="tx1"/>
                </a:solidFill>
                <a:latin typeface="Times New Roman" pitchFamily="18" charset="0"/>
                <a:cs typeface="Times New Roman" pitchFamily="18" charset="0"/>
              </a:rPr>
              <a:t>lí</a:t>
            </a:r>
            <a:r>
              <a:rPr lang="en-US" sz="3600" dirty="0">
                <a:solidFill>
                  <a:schemeClr val="tx1"/>
                </a:solidFill>
                <a:latin typeface="Times New Roman" pitchFamily="18" charset="0"/>
                <a:cs typeface="Times New Roman" pitchFamily="18" charset="0"/>
              </a:rPr>
              <a:t> do </a:t>
            </a:r>
            <a:r>
              <a:rPr lang="en-US" sz="3600" dirty="0" err="1">
                <a:solidFill>
                  <a:schemeClr val="tx1"/>
                </a:solidFill>
                <a:latin typeface="Times New Roman" pitchFamily="18" charset="0"/>
                <a:cs typeface="Times New Roman" pitchFamily="18" charset="0"/>
              </a:rPr>
              <a:t>tại</a:t>
            </a:r>
            <a:r>
              <a:rPr lang="en-US" sz="3600" dirty="0">
                <a:solidFill>
                  <a:schemeClr val="tx1"/>
                </a:solidFill>
                <a:latin typeface="Times New Roman" pitchFamily="18" charset="0"/>
                <a:cs typeface="Times New Roman" pitchFamily="18" charset="0"/>
              </a:rPr>
              <a:t> </a:t>
            </a:r>
            <a:r>
              <a:rPr lang="en-US" sz="3600" dirty="0" err="1">
                <a:solidFill>
                  <a:schemeClr val="tx1"/>
                </a:solidFill>
                <a:latin typeface="Times New Roman" pitchFamily="18" charset="0"/>
                <a:cs typeface="Times New Roman" pitchFamily="18" charset="0"/>
              </a:rPr>
              <a:t>sao</a:t>
            </a:r>
            <a:r>
              <a:rPr lang="en-US" sz="3600" dirty="0">
                <a:solidFill>
                  <a:schemeClr val="tx1"/>
                </a:solidFill>
                <a:latin typeface="Times New Roman" pitchFamily="18" charset="0"/>
                <a:cs typeface="Times New Roman" pitchFamily="18" charset="0"/>
              </a:rPr>
              <a:t> </a:t>
            </a:r>
            <a:r>
              <a:rPr lang="en-US" sz="3600" dirty="0" err="1">
                <a:solidFill>
                  <a:schemeClr val="tx1"/>
                </a:solidFill>
                <a:latin typeface="Times New Roman" pitchFamily="18" charset="0"/>
                <a:cs typeface="Times New Roman" pitchFamily="18" charset="0"/>
              </a:rPr>
              <a:t>nên</a:t>
            </a:r>
            <a:r>
              <a:rPr lang="en-US" sz="3600" dirty="0">
                <a:solidFill>
                  <a:schemeClr val="tx1"/>
                </a:solidFill>
                <a:latin typeface="Times New Roman" pitchFamily="18" charset="0"/>
                <a:cs typeface="Times New Roman" pitchFamily="18" charset="0"/>
              </a:rPr>
              <a:t> </a:t>
            </a:r>
            <a:r>
              <a:rPr lang="en-US" sz="3600" dirty="0" err="1">
                <a:solidFill>
                  <a:schemeClr val="tx1"/>
                </a:solidFill>
                <a:latin typeface="Times New Roman" pitchFamily="18" charset="0"/>
                <a:cs typeface="Times New Roman" pitchFamily="18" charset="0"/>
              </a:rPr>
              <a:t>dùng</a:t>
            </a:r>
            <a:r>
              <a:rPr lang="en-US" sz="3600" dirty="0">
                <a:solidFill>
                  <a:schemeClr val="tx1"/>
                </a:solidFill>
                <a:latin typeface="Times New Roman" pitchFamily="18" charset="0"/>
                <a:cs typeface="Times New Roman" pitchFamily="18" charset="0"/>
              </a:rPr>
              <a:t> </a:t>
            </a:r>
            <a:r>
              <a:rPr lang="en-US" sz="3600" dirty="0" err="1">
                <a:solidFill>
                  <a:schemeClr val="tx1"/>
                </a:solidFill>
                <a:latin typeface="Times New Roman" pitchFamily="18" charset="0"/>
                <a:cs typeface="Times New Roman" pitchFamily="18" charset="0"/>
              </a:rPr>
              <a:t>đèn</a:t>
            </a:r>
            <a:r>
              <a:rPr lang="en-US" sz="3600" dirty="0">
                <a:solidFill>
                  <a:schemeClr val="tx1"/>
                </a:solidFill>
                <a:latin typeface="Times New Roman" pitchFamily="18" charset="0"/>
                <a:cs typeface="Times New Roman" pitchFamily="18" charset="0"/>
              </a:rPr>
              <a:t> LED </a:t>
            </a:r>
            <a:r>
              <a:rPr lang="en-US" sz="3600" dirty="0" err="1">
                <a:solidFill>
                  <a:schemeClr val="tx1"/>
                </a:solidFill>
                <a:latin typeface="Times New Roman" pitchFamily="18" charset="0"/>
                <a:cs typeface="Times New Roman" pitchFamily="18" charset="0"/>
              </a:rPr>
              <a:t>để</a:t>
            </a:r>
            <a:r>
              <a:rPr lang="en-US" sz="3600" dirty="0">
                <a:solidFill>
                  <a:schemeClr val="tx1"/>
                </a:solidFill>
                <a:latin typeface="Times New Roman" pitchFamily="18" charset="0"/>
                <a:cs typeface="Times New Roman" pitchFamily="18" charset="0"/>
              </a:rPr>
              <a:t> </a:t>
            </a:r>
            <a:r>
              <a:rPr lang="en-US" sz="3600" dirty="0" err="1">
                <a:solidFill>
                  <a:schemeClr val="tx1"/>
                </a:solidFill>
                <a:latin typeface="Times New Roman" pitchFamily="18" charset="0"/>
                <a:cs typeface="Times New Roman" pitchFamily="18" charset="0"/>
              </a:rPr>
              <a:t>thắp</a:t>
            </a:r>
            <a:r>
              <a:rPr lang="en-US" sz="3600" dirty="0">
                <a:solidFill>
                  <a:schemeClr val="tx1"/>
                </a:solidFill>
                <a:latin typeface="Times New Roman" pitchFamily="18" charset="0"/>
                <a:cs typeface="Times New Roman" pitchFamily="18" charset="0"/>
              </a:rPr>
              <a:t> </a:t>
            </a:r>
            <a:r>
              <a:rPr lang="en-US" sz="3600" dirty="0" err="1">
                <a:solidFill>
                  <a:schemeClr val="tx1"/>
                </a:solidFill>
                <a:latin typeface="Times New Roman" pitchFamily="18" charset="0"/>
                <a:cs typeface="Times New Roman" pitchFamily="18" charset="0"/>
              </a:rPr>
              <a:t>sáng</a:t>
            </a:r>
            <a:r>
              <a:rPr lang="en-US" sz="3600" dirty="0">
                <a:solidFill>
                  <a:schemeClr val="tx1"/>
                </a:solidFill>
                <a:latin typeface="Times New Roman" pitchFamily="18" charset="0"/>
                <a:cs typeface="Times New Roman" pitchFamily="18" charset="0"/>
              </a:rPr>
              <a:t> </a:t>
            </a:r>
            <a:r>
              <a:rPr lang="en-US" sz="3600" dirty="0" err="1">
                <a:solidFill>
                  <a:schemeClr val="tx1"/>
                </a:solidFill>
                <a:latin typeface="Times New Roman" pitchFamily="18" charset="0"/>
                <a:cs typeface="Times New Roman" pitchFamily="18" charset="0"/>
              </a:rPr>
              <a:t>thay</a:t>
            </a:r>
            <a:r>
              <a:rPr lang="en-US" sz="3600" dirty="0">
                <a:solidFill>
                  <a:schemeClr val="tx1"/>
                </a:solidFill>
                <a:latin typeface="Times New Roman" pitchFamily="18" charset="0"/>
                <a:cs typeface="Times New Roman" pitchFamily="18" charset="0"/>
              </a:rPr>
              <a:t> </a:t>
            </a:r>
            <a:r>
              <a:rPr lang="en-US" sz="3600" dirty="0" err="1">
                <a:solidFill>
                  <a:schemeClr val="tx1"/>
                </a:solidFill>
                <a:latin typeface="Times New Roman" pitchFamily="18" charset="0"/>
                <a:cs typeface="Times New Roman" pitchFamily="18" charset="0"/>
              </a:rPr>
              <a:t>cho</a:t>
            </a:r>
            <a:r>
              <a:rPr lang="en-US" sz="3600" dirty="0">
                <a:solidFill>
                  <a:schemeClr val="tx1"/>
                </a:solidFill>
                <a:latin typeface="Times New Roman" pitchFamily="18" charset="0"/>
                <a:cs typeface="Times New Roman" pitchFamily="18" charset="0"/>
              </a:rPr>
              <a:t> </a:t>
            </a:r>
            <a:r>
              <a:rPr lang="en-US" sz="3600" dirty="0" err="1">
                <a:solidFill>
                  <a:schemeClr val="tx1"/>
                </a:solidFill>
                <a:latin typeface="Times New Roman" pitchFamily="18" charset="0"/>
                <a:cs typeface="Times New Roman" pitchFamily="18" charset="0"/>
              </a:rPr>
              <a:t>đèn</a:t>
            </a:r>
            <a:r>
              <a:rPr lang="en-US" sz="3600" dirty="0">
                <a:solidFill>
                  <a:schemeClr val="tx1"/>
                </a:solidFill>
                <a:latin typeface="Times New Roman" pitchFamily="18" charset="0"/>
                <a:cs typeface="Times New Roman" pitchFamily="18" charset="0"/>
              </a:rPr>
              <a:t> </a:t>
            </a:r>
            <a:r>
              <a:rPr lang="en-US" sz="3600" dirty="0" err="1">
                <a:solidFill>
                  <a:schemeClr val="tx1"/>
                </a:solidFill>
                <a:latin typeface="Times New Roman" pitchFamily="18" charset="0"/>
                <a:cs typeface="Times New Roman" pitchFamily="18" charset="0"/>
              </a:rPr>
              <a:t>sợi</a:t>
            </a:r>
            <a:r>
              <a:rPr lang="en-US" sz="3600" dirty="0">
                <a:solidFill>
                  <a:schemeClr val="tx1"/>
                </a:solidFill>
                <a:latin typeface="Times New Roman" pitchFamily="18" charset="0"/>
                <a:cs typeface="Times New Roman" pitchFamily="18" charset="0"/>
              </a:rPr>
              <a:t> </a:t>
            </a:r>
            <a:r>
              <a:rPr lang="en-US" sz="3600" dirty="0" err="1">
                <a:solidFill>
                  <a:schemeClr val="tx1"/>
                </a:solidFill>
                <a:latin typeface="Times New Roman" pitchFamily="18" charset="0"/>
                <a:cs typeface="Times New Roman" pitchFamily="18" charset="0"/>
              </a:rPr>
              <a:t>đốt</a:t>
            </a:r>
            <a:r>
              <a:rPr lang="en-US" sz="3600" dirty="0">
                <a:solidFill>
                  <a:schemeClr val="tx1"/>
                </a:solidFill>
                <a:latin typeface="Times New Roman" pitchFamily="18" charset="0"/>
                <a:cs typeface="Times New Roman" pitchFamily="18" charset="0"/>
              </a:rPr>
              <a:t> </a:t>
            </a:r>
            <a:r>
              <a:rPr lang="en-US" sz="3600" dirty="0" err="1">
                <a:solidFill>
                  <a:schemeClr val="tx1"/>
                </a:solidFill>
                <a:latin typeface="Times New Roman" pitchFamily="18" charset="0"/>
                <a:cs typeface="Times New Roman" pitchFamily="18" charset="0"/>
              </a:rPr>
              <a:t>và</a:t>
            </a:r>
            <a:r>
              <a:rPr lang="en-US" sz="3600" dirty="0">
                <a:solidFill>
                  <a:schemeClr val="tx1"/>
                </a:solidFill>
                <a:latin typeface="Times New Roman" pitchFamily="18" charset="0"/>
                <a:cs typeface="Times New Roman" pitchFamily="18" charset="0"/>
              </a:rPr>
              <a:t> </a:t>
            </a:r>
            <a:r>
              <a:rPr lang="en-US" sz="3600" dirty="0" err="1">
                <a:solidFill>
                  <a:schemeClr val="tx1"/>
                </a:solidFill>
                <a:latin typeface="Times New Roman" pitchFamily="18" charset="0"/>
                <a:cs typeface="Times New Roman" pitchFamily="18" charset="0"/>
              </a:rPr>
              <a:t>đèn</a:t>
            </a:r>
            <a:r>
              <a:rPr lang="en-US" sz="3600" dirty="0">
                <a:solidFill>
                  <a:schemeClr val="tx1"/>
                </a:solidFill>
                <a:latin typeface="Times New Roman" pitchFamily="18" charset="0"/>
                <a:cs typeface="Times New Roman" pitchFamily="18" charset="0"/>
              </a:rPr>
              <a:t> compact.</a:t>
            </a:r>
          </a:p>
          <a:p>
            <a:pPr algn="just">
              <a:spcBef>
                <a:spcPts val="0"/>
              </a:spcBef>
              <a:spcAft>
                <a:spcPts val="0"/>
              </a:spcAft>
              <a:buClrTx/>
              <a:buFont typeface="Wingdings" panose="05000000000000000000" pitchFamily="2" charset="2"/>
              <a:buChar char="Ø"/>
            </a:pPr>
            <a:r>
              <a:rPr lang="en-US" sz="3600" dirty="0" err="1">
                <a:solidFill>
                  <a:schemeClr val="tx1"/>
                </a:solidFill>
                <a:latin typeface="Times New Roman" pitchFamily="18" charset="0"/>
                <a:cs typeface="Times New Roman" pitchFamily="18" charset="0"/>
              </a:rPr>
              <a:t>Hình</a:t>
            </a:r>
            <a:r>
              <a:rPr lang="en-US" sz="3600" dirty="0">
                <a:solidFill>
                  <a:schemeClr val="tx1"/>
                </a:solidFill>
                <a:latin typeface="Times New Roman" pitchFamily="18" charset="0"/>
                <a:cs typeface="Times New Roman" pitchFamily="18" charset="0"/>
              </a:rPr>
              <a:t> </a:t>
            </a:r>
            <a:r>
              <a:rPr lang="en-US" sz="3600" dirty="0" err="1">
                <a:solidFill>
                  <a:schemeClr val="tx1"/>
                </a:solidFill>
                <a:latin typeface="Times New Roman" pitchFamily="18" charset="0"/>
                <a:cs typeface="Times New Roman" pitchFamily="18" charset="0"/>
              </a:rPr>
              <a:t>thức</a:t>
            </a:r>
            <a:r>
              <a:rPr lang="en-US" sz="3600" dirty="0">
                <a:solidFill>
                  <a:schemeClr val="tx1"/>
                </a:solidFill>
                <a:latin typeface="Times New Roman" pitchFamily="18" charset="0"/>
                <a:cs typeface="Times New Roman" pitchFamily="18" charset="0"/>
              </a:rPr>
              <a:t>: </a:t>
            </a:r>
            <a:r>
              <a:rPr lang="en-US" sz="3600" dirty="0" err="1">
                <a:solidFill>
                  <a:schemeClr val="tx1"/>
                </a:solidFill>
                <a:latin typeface="Times New Roman" pitchFamily="18" charset="0"/>
                <a:cs typeface="Times New Roman" pitchFamily="18" charset="0"/>
              </a:rPr>
              <a:t>Làm</a:t>
            </a:r>
            <a:r>
              <a:rPr lang="en-US" sz="3600" dirty="0">
                <a:solidFill>
                  <a:schemeClr val="tx1"/>
                </a:solidFill>
                <a:latin typeface="Times New Roman" pitchFamily="18" charset="0"/>
                <a:cs typeface="Times New Roman" pitchFamily="18" charset="0"/>
              </a:rPr>
              <a:t> </a:t>
            </a:r>
            <a:r>
              <a:rPr lang="en-US" sz="3600" dirty="0" err="1">
                <a:solidFill>
                  <a:schemeClr val="tx1"/>
                </a:solidFill>
                <a:latin typeface="Times New Roman" pitchFamily="18" charset="0"/>
                <a:cs typeface="Times New Roman" pitchFamily="18" charset="0"/>
              </a:rPr>
              <a:t>báo</a:t>
            </a:r>
            <a:r>
              <a:rPr lang="en-US" sz="3600" dirty="0">
                <a:solidFill>
                  <a:schemeClr val="tx1"/>
                </a:solidFill>
                <a:latin typeface="Times New Roman" pitchFamily="18" charset="0"/>
                <a:cs typeface="Times New Roman" pitchFamily="18" charset="0"/>
              </a:rPr>
              <a:t> </a:t>
            </a:r>
            <a:r>
              <a:rPr lang="en-US" sz="3600" dirty="0" err="1">
                <a:solidFill>
                  <a:schemeClr val="tx1"/>
                </a:solidFill>
                <a:latin typeface="Times New Roman" pitchFamily="18" charset="0"/>
                <a:cs typeface="Times New Roman" pitchFamily="18" charset="0"/>
              </a:rPr>
              <a:t>cáo</a:t>
            </a:r>
            <a:r>
              <a:rPr lang="en-US" sz="3600" dirty="0">
                <a:solidFill>
                  <a:schemeClr val="tx1"/>
                </a:solidFill>
                <a:latin typeface="Times New Roman" pitchFamily="18" charset="0"/>
                <a:cs typeface="Times New Roman" pitchFamily="18" charset="0"/>
              </a:rPr>
              <a:t> </a:t>
            </a:r>
            <a:r>
              <a:rPr lang="en-US" sz="3600" dirty="0" err="1">
                <a:solidFill>
                  <a:schemeClr val="tx1"/>
                </a:solidFill>
                <a:latin typeface="Times New Roman" pitchFamily="18" charset="0"/>
                <a:cs typeface="Times New Roman" pitchFamily="18" charset="0"/>
              </a:rPr>
              <a:t>dạng</a:t>
            </a:r>
            <a:r>
              <a:rPr lang="en-US" sz="3600" dirty="0">
                <a:solidFill>
                  <a:schemeClr val="tx1"/>
                </a:solidFill>
                <a:latin typeface="Times New Roman" pitchFamily="18" charset="0"/>
                <a:cs typeface="Times New Roman" pitchFamily="18" charset="0"/>
              </a:rPr>
              <a:t> poster, </a:t>
            </a:r>
            <a:r>
              <a:rPr lang="en-US" sz="3600" dirty="0" err="1">
                <a:solidFill>
                  <a:schemeClr val="tx1"/>
                </a:solidFill>
                <a:latin typeface="Times New Roman" pitchFamily="18" charset="0"/>
                <a:cs typeface="Times New Roman" pitchFamily="18" charset="0"/>
              </a:rPr>
              <a:t>tập</a:t>
            </a:r>
            <a:r>
              <a:rPr lang="en-US" sz="3600" dirty="0">
                <a:solidFill>
                  <a:schemeClr val="tx1"/>
                </a:solidFill>
                <a:latin typeface="Times New Roman" pitchFamily="18" charset="0"/>
                <a:cs typeface="Times New Roman" pitchFamily="18" charset="0"/>
              </a:rPr>
              <a:t> san, P.P….</a:t>
            </a:r>
          </a:p>
          <a:p>
            <a:pPr algn="just">
              <a:spcBef>
                <a:spcPts val="0"/>
              </a:spcBef>
              <a:spcAft>
                <a:spcPts val="0"/>
              </a:spcAft>
              <a:buClr>
                <a:schemeClr val="tx1"/>
              </a:buClr>
              <a:buFont typeface="Wingdings" panose="05000000000000000000" pitchFamily="2" charset="2"/>
              <a:buChar char="Ø"/>
            </a:pPr>
            <a:r>
              <a:rPr lang="en-US" sz="3600" dirty="0" err="1">
                <a:solidFill>
                  <a:schemeClr val="tx1"/>
                </a:solidFill>
                <a:latin typeface="Times New Roman" pitchFamily="18" charset="0"/>
                <a:cs typeface="Times New Roman" pitchFamily="18" charset="0"/>
              </a:rPr>
              <a:t>Thời</a:t>
            </a:r>
            <a:r>
              <a:rPr lang="en-US" sz="3600" dirty="0">
                <a:solidFill>
                  <a:schemeClr val="tx1"/>
                </a:solidFill>
                <a:latin typeface="Times New Roman" pitchFamily="18" charset="0"/>
                <a:cs typeface="Times New Roman" pitchFamily="18" charset="0"/>
              </a:rPr>
              <a:t> </a:t>
            </a:r>
            <a:r>
              <a:rPr lang="en-US" sz="3600" dirty="0" err="1">
                <a:solidFill>
                  <a:schemeClr val="tx1"/>
                </a:solidFill>
                <a:latin typeface="Times New Roman" pitchFamily="18" charset="0"/>
                <a:cs typeface="Times New Roman" pitchFamily="18" charset="0"/>
              </a:rPr>
              <a:t>gian</a:t>
            </a:r>
            <a:r>
              <a:rPr lang="en-US" sz="3600" dirty="0">
                <a:solidFill>
                  <a:schemeClr val="tx1"/>
                </a:solidFill>
                <a:latin typeface="Times New Roman" pitchFamily="18" charset="0"/>
                <a:cs typeface="Times New Roman" pitchFamily="18" charset="0"/>
              </a:rPr>
              <a:t>: 1 </a:t>
            </a:r>
            <a:r>
              <a:rPr lang="en-US" sz="3600" dirty="0" err="1">
                <a:solidFill>
                  <a:schemeClr val="tx1"/>
                </a:solidFill>
                <a:latin typeface="Times New Roman" pitchFamily="18" charset="0"/>
                <a:cs typeface="Times New Roman" pitchFamily="18" charset="0"/>
              </a:rPr>
              <a:t>tuần</a:t>
            </a:r>
            <a:endParaRPr lang="en-US" sz="3600" dirty="0">
              <a:solidFill>
                <a:schemeClr val="tx1"/>
              </a:solidFill>
              <a:latin typeface="Times New Roman" pitchFamily="18" charset="0"/>
              <a:cs typeface="Times New Roman" pitchFamily="18" charset="0"/>
            </a:endParaRPr>
          </a:p>
        </p:txBody>
      </p:sp>
      <p:sp>
        <p:nvSpPr>
          <p:cNvPr id="28" name="TextBox 27">
            <a:extLst>
              <a:ext uri="{FF2B5EF4-FFF2-40B4-BE49-F238E27FC236}">
                <a16:creationId xmlns:a16="http://schemas.microsoft.com/office/drawing/2014/main" id="{E784B32B-2A6D-459F-8B98-AF8265BB5320}"/>
              </a:ext>
            </a:extLst>
          </p:cNvPr>
          <p:cNvSpPr txBox="1"/>
          <p:nvPr/>
        </p:nvSpPr>
        <p:spPr>
          <a:xfrm>
            <a:off x="2133600" y="152400"/>
            <a:ext cx="5943600" cy="584775"/>
          </a:xfrm>
          <a:prstGeom prst="rect">
            <a:avLst/>
          </a:prstGeom>
          <a:noFill/>
        </p:spPr>
        <p:txBody>
          <a:bodyPr wrap="square" rtlCol="0">
            <a:spAutoFit/>
          </a:bodyPr>
          <a:lstStyle/>
          <a:p>
            <a:r>
              <a:rPr lang="en-US" sz="3200" b="1" dirty="0">
                <a:solidFill>
                  <a:srgbClr val="7030A0"/>
                </a:solidFill>
                <a:latin typeface="Times New Roman" pitchFamily="18" charset="0"/>
                <a:cs typeface="Times New Roman" pitchFamily="18" charset="0"/>
              </a:rPr>
              <a:t>VẬN DỤNG VỀ NHÀ</a:t>
            </a:r>
          </a:p>
        </p:txBody>
      </p:sp>
    </p:spTree>
    <p:extLst>
      <p:ext uri="{BB962C8B-B14F-4D97-AF65-F5344CB8AC3E}">
        <p14:creationId xmlns:p14="http://schemas.microsoft.com/office/powerpoint/2010/main" val="462081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8">
                                            <p:txEl>
                                              <p:pRg st="0" end="0"/>
                                            </p:txEl>
                                          </p:spTgt>
                                        </p:tgtEl>
                                        <p:attrNameLst>
                                          <p:attrName>style.visibility</p:attrName>
                                        </p:attrNameLst>
                                      </p:cBhvr>
                                      <p:to>
                                        <p:strVal val="visible"/>
                                      </p:to>
                                    </p:set>
                                    <p:animEffect transition="in" filter="blinds(horizontal)">
                                      <p:cBhvr>
                                        <p:cTn id="7" dur="500"/>
                                        <p:tgtEl>
                                          <p:spTgt spid="2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nh Dong (13)"/>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52400"/>
            <a:ext cx="695325" cy="56197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Anh Dong (145)"/>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077200" y="0"/>
            <a:ext cx="762000" cy="179070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Anh Dong (152)"/>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43814" y="4467091"/>
            <a:ext cx="476250" cy="238125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Anh Dong (157)"/>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8462493" y="4643303"/>
            <a:ext cx="542925" cy="202882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879922" y="725107"/>
            <a:ext cx="7223036" cy="5016758"/>
          </a:xfrm>
          <a:prstGeom prst="rect">
            <a:avLst/>
          </a:prstGeom>
        </p:spPr>
        <p:txBody>
          <a:bodyPr wrap="square">
            <a:spAutoFit/>
          </a:bodyPr>
          <a:lstStyle/>
          <a:p>
            <a:pPr algn="just"/>
            <a:r>
              <a:rPr lang="vi-VN" sz="3200" b="1" dirty="0">
                <a:solidFill>
                  <a:srgbClr val="FF0000"/>
                </a:solidFill>
                <a:latin typeface="+mj-lt"/>
              </a:rPr>
              <a:t>Câu </a:t>
            </a:r>
            <a:r>
              <a:rPr lang="en-US" sz="3200" b="1" dirty="0">
                <a:solidFill>
                  <a:srgbClr val="FF0000"/>
                </a:solidFill>
                <a:latin typeface="Times New Roman" panose="02020603050405020304" pitchFamily="18" charset="0"/>
                <a:cs typeface="Times New Roman" panose="02020603050405020304" pitchFamily="18" charset="0"/>
              </a:rPr>
              <a:t>5</a:t>
            </a:r>
            <a:r>
              <a:rPr lang="vi-VN" sz="3200" b="1" dirty="0">
                <a:solidFill>
                  <a:srgbClr val="FF0000"/>
                </a:solidFill>
                <a:latin typeface="Times New Roman" panose="02020603050405020304" pitchFamily="18" charset="0"/>
                <a:cs typeface="Times New Roman" panose="02020603050405020304" pitchFamily="18" charset="0"/>
              </a:rPr>
              <a:t>.</a:t>
            </a:r>
            <a:r>
              <a:rPr lang="vi-VN" sz="3200" dirty="0">
                <a:latin typeface="+mj-lt"/>
              </a:rPr>
              <a:t> </a:t>
            </a:r>
            <a:r>
              <a:rPr lang="vi-VN" sz="3200" b="1" dirty="0">
                <a:latin typeface="+mj-lt"/>
              </a:rPr>
              <a:t>Một người đàn ông đứng trên đỉnh núi thả rơi một viên đá xuống chân núi, lấy mốc thế năng ở chân núi. Trong quá trình rơi của viên đá đã có sự chuyển hóa năng lượng là:</a:t>
            </a:r>
            <a:endParaRPr lang="vi-VN" sz="3200" dirty="0">
              <a:latin typeface="+mj-lt"/>
            </a:endParaRPr>
          </a:p>
          <a:p>
            <a:pPr algn="just"/>
            <a:r>
              <a:rPr lang="vi-VN" sz="3200" dirty="0">
                <a:latin typeface="+mj-lt"/>
              </a:rPr>
              <a:t>A. thế năng chuyển hóa thành động năng.</a:t>
            </a:r>
          </a:p>
          <a:p>
            <a:pPr algn="just"/>
            <a:r>
              <a:rPr lang="vi-VN" sz="3200" dirty="0">
                <a:latin typeface="+mj-lt"/>
              </a:rPr>
              <a:t>B. hóa năng chuyển hóa thành thế năng.</a:t>
            </a:r>
          </a:p>
          <a:p>
            <a:pPr algn="just"/>
            <a:r>
              <a:rPr lang="vi-VN" sz="3200" dirty="0">
                <a:latin typeface="+mj-lt"/>
              </a:rPr>
              <a:t>C. thế năng chuyển hóa thành động năng và nhiệt năng.</a:t>
            </a:r>
          </a:p>
          <a:p>
            <a:pPr algn="just"/>
            <a:r>
              <a:rPr lang="vi-VN" sz="3200" dirty="0">
                <a:latin typeface="+mj-lt"/>
              </a:rPr>
              <a:t>D. thế năng chuyển hóa thành cơ năng.</a:t>
            </a:r>
          </a:p>
        </p:txBody>
      </p:sp>
      <p:sp>
        <p:nvSpPr>
          <p:cNvPr id="6" name="Oval 5"/>
          <p:cNvSpPr/>
          <p:nvPr/>
        </p:nvSpPr>
        <p:spPr>
          <a:xfrm>
            <a:off x="879922" y="4160270"/>
            <a:ext cx="456261" cy="506917"/>
          </a:xfrm>
          <a:prstGeom prst="ellipse">
            <a:avLst/>
          </a:prstGeom>
          <a:ln w="571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0" name="Rectangle 5"/>
          <p:cNvSpPr>
            <a:spLocks noGrp="1" noChangeArrowheads="1"/>
          </p:cNvSpPr>
          <p:nvPr>
            <p:ph type="title"/>
          </p:nvPr>
        </p:nvSpPr>
        <p:spPr>
          <a:xfrm>
            <a:off x="1758950" y="125412"/>
            <a:ext cx="4565650" cy="636588"/>
          </a:xfrm>
          <a:ln w="28575">
            <a:miter lim="800000"/>
            <a:headEnd/>
            <a:tailEnd/>
          </a:ln>
        </p:spPr>
        <p:txBody>
          <a:bodyPr anchor="b">
            <a:normAutofit fontScale="90000"/>
          </a:bodyPr>
          <a:lstStyle/>
          <a:p>
            <a:pPr eaLnBrk="1" hangingPunct="1">
              <a:defRPr/>
            </a:pPr>
            <a:r>
              <a:rPr lang="en-US" sz="4800" dirty="0" err="1">
                <a:solidFill>
                  <a:srgbClr val="0000FF"/>
                </a:solidFill>
                <a:latin typeface="Times New Roman" panose="02020603050405020304" pitchFamily="18" charset="0"/>
                <a:cs typeface="Times New Roman" panose="02020603050405020304" pitchFamily="18" charset="0"/>
              </a:rPr>
              <a:t>Kiểm</a:t>
            </a:r>
            <a:r>
              <a:rPr lang="en-US" sz="4800" dirty="0">
                <a:solidFill>
                  <a:srgbClr val="0000FF"/>
                </a:solidFill>
                <a:latin typeface="Times New Roman" panose="02020603050405020304" pitchFamily="18" charset="0"/>
                <a:cs typeface="Times New Roman" panose="02020603050405020304" pitchFamily="18" charset="0"/>
              </a:rPr>
              <a:t> </a:t>
            </a:r>
            <a:r>
              <a:rPr lang="en-US" sz="4800" dirty="0" err="1">
                <a:solidFill>
                  <a:srgbClr val="0000FF"/>
                </a:solidFill>
                <a:latin typeface="Times New Roman" panose="02020603050405020304" pitchFamily="18" charset="0"/>
                <a:cs typeface="Times New Roman" panose="02020603050405020304" pitchFamily="18" charset="0"/>
              </a:rPr>
              <a:t>tra</a:t>
            </a:r>
            <a:r>
              <a:rPr lang="en-US" sz="4800" dirty="0">
                <a:solidFill>
                  <a:srgbClr val="0000FF"/>
                </a:solidFill>
                <a:latin typeface="Times New Roman" panose="02020603050405020304" pitchFamily="18" charset="0"/>
                <a:cs typeface="Times New Roman" panose="02020603050405020304" pitchFamily="18" charset="0"/>
              </a:rPr>
              <a:t> </a:t>
            </a:r>
            <a:r>
              <a:rPr lang="en-US" sz="4800" dirty="0" err="1">
                <a:solidFill>
                  <a:srgbClr val="0000FF"/>
                </a:solidFill>
                <a:latin typeface="Times New Roman" panose="02020603050405020304" pitchFamily="18" charset="0"/>
                <a:cs typeface="Times New Roman" panose="02020603050405020304" pitchFamily="18" charset="0"/>
              </a:rPr>
              <a:t>bài</a:t>
            </a:r>
            <a:r>
              <a:rPr lang="en-US" sz="4800" dirty="0">
                <a:solidFill>
                  <a:srgbClr val="0000FF"/>
                </a:solidFill>
                <a:latin typeface="Times New Roman" panose="02020603050405020304" pitchFamily="18" charset="0"/>
                <a:cs typeface="Times New Roman" panose="02020603050405020304" pitchFamily="18" charset="0"/>
              </a:rPr>
              <a:t> </a:t>
            </a:r>
            <a:r>
              <a:rPr lang="en-US" sz="4800" dirty="0" err="1">
                <a:solidFill>
                  <a:srgbClr val="0000FF"/>
                </a:solidFill>
                <a:latin typeface="Times New Roman" panose="02020603050405020304" pitchFamily="18" charset="0"/>
                <a:cs typeface="Times New Roman" panose="02020603050405020304" pitchFamily="18" charset="0"/>
              </a:rPr>
              <a:t>cũ</a:t>
            </a:r>
            <a:r>
              <a:rPr lang="en-US" sz="4800" dirty="0">
                <a:solidFill>
                  <a:srgbClr val="0000FF"/>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790261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Hình nền Slide đẹp (88)"/>
          <p:cNvPicPr>
            <a:picLocks noChangeAspect="1" noChangeArrowheads="1"/>
          </p:cNvPicPr>
          <p:nvPr/>
        </p:nvPicPr>
        <p:blipFill>
          <a:blip r:embed="rId2"/>
          <a:srcRect/>
          <a:stretch>
            <a:fillRect/>
          </a:stretch>
        </p:blipFill>
        <p:spPr bwMode="auto">
          <a:xfrm>
            <a:off x="0" y="0"/>
            <a:ext cx="9245600" cy="6934200"/>
          </a:xfrm>
          <a:prstGeom prst="rect">
            <a:avLst/>
          </a:prstGeom>
          <a:noFill/>
        </p:spPr>
      </p:pic>
      <p:sp>
        <p:nvSpPr>
          <p:cNvPr id="4" name="Rectangle 3"/>
          <p:cNvSpPr/>
          <p:nvPr/>
        </p:nvSpPr>
        <p:spPr>
          <a:xfrm>
            <a:off x="838200" y="914400"/>
            <a:ext cx="7390165" cy="923330"/>
          </a:xfrm>
          <a:prstGeom prst="rect">
            <a:avLst/>
          </a:prstGeom>
          <a:noFill/>
        </p:spPr>
        <p:txBody>
          <a:bodyPr wrap="none" lIns="91440" tIns="45720" rIns="91440" bIns="45720">
            <a:spAutoFit/>
          </a:bodyPr>
          <a:lstStyle/>
          <a:p>
            <a:pPr algn="ctr"/>
            <a:r>
              <a:rPr lang="vi-VN" sz="5400" b="1" dirty="0">
                <a:ln w="18000">
                  <a:solidFill>
                    <a:schemeClr val="accent2">
                      <a:satMod val="140000"/>
                    </a:schemeClr>
                  </a:solidFill>
                  <a:prstDash val="solid"/>
                  <a:miter lim="800000"/>
                </a:ln>
                <a:solidFill>
                  <a:srgbClr val="C00000"/>
                </a:solidFill>
                <a:effectLst>
                  <a:outerShdw blurRad="25500" dist="23000" dir="7020000" algn="tl">
                    <a:srgbClr val="000000">
                      <a:alpha val="50000"/>
                    </a:srgbClr>
                  </a:outerShdw>
                </a:effectLst>
                <a:latin typeface="+mj-lt"/>
              </a:rPr>
              <a:t>HƯỚNG DẪN VỀ NHÀ</a:t>
            </a:r>
            <a:endParaRPr lang="en-US" sz="5400" b="1" cap="none" spc="0" dirty="0">
              <a:ln w="18000">
                <a:solidFill>
                  <a:schemeClr val="accent2">
                    <a:satMod val="140000"/>
                  </a:schemeClr>
                </a:solidFill>
                <a:prstDash val="solid"/>
                <a:miter lim="800000"/>
              </a:ln>
              <a:solidFill>
                <a:srgbClr val="C00000"/>
              </a:solidFill>
              <a:effectLst>
                <a:outerShdw blurRad="25500" dist="23000" dir="7020000" algn="tl">
                  <a:srgbClr val="000000">
                    <a:alpha val="50000"/>
                  </a:srgbClr>
                </a:outerShdw>
              </a:effectLst>
              <a:latin typeface="+mj-lt"/>
            </a:endParaRPr>
          </a:p>
        </p:txBody>
      </p:sp>
      <p:sp>
        <p:nvSpPr>
          <p:cNvPr id="5" name="Rectangle 4"/>
          <p:cNvSpPr/>
          <p:nvPr/>
        </p:nvSpPr>
        <p:spPr>
          <a:xfrm>
            <a:off x="1219200" y="2057400"/>
            <a:ext cx="6781800" cy="2308324"/>
          </a:xfrm>
          <a:prstGeom prst="rect">
            <a:avLst/>
          </a:prstGeom>
        </p:spPr>
        <p:txBody>
          <a:bodyPr wrap="square">
            <a:spAutoFit/>
          </a:bodyPr>
          <a:lstStyle/>
          <a:p>
            <a:pPr>
              <a:buFontTx/>
              <a:buChar char="-"/>
            </a:pPr>
            <a:r>
              <a:rPr lang="en-US" altLang="en-US" sz="3600" b="1" dirty="0" err="1">
                <a:solidFill>
                  <a:srgbClr val="C00000"/>
                </a:solidFill>
                <a:latin typeface="Times New Roman" panose="02020603050405020304" pitchFamily="18" charset="0"/>
              </a:rPr>
              <a:t>Học</a:t>
            </a:r>
            <a:r>
              <a:rPr lang="en-US" altLang="en-US" sz="3600" b="1" dirty="0">
                <a:solidFill>
                  <a:srgbClr val="C00000"/>
                </a:solidFill>
                <a:latin typeface="Times New Roman" panose="02020603050405020304" pitchFamily="18" charset="0"/>
              </a:rPr>
              <a:t> </a:t>
            </a:r>
            <a:r>
              <a:rPr lang="en-US" altLang="en-US" sz="3600" b="1" dirty="0" err="1">
                <a:solidFill>
                  <a:srgbClr val="C00000"/>
                </a:solidFill>
                <a:latin typeface="Times New Roman" panose="02020603050405020304" pitchFamily="18" charset="0"/>
              </a:rPr>
              <a:t>bài</a:t>
            </a:r>
            <a:r>
              <a:rPr lang="en-US" altLang="en-US" sz="3600" b="1" dirty="0">
                <a:solidFill>
                  <a:srgbClr val="C00000"/>
                </a:solidFill>
                <a:latin typeface="Times New Roman" panose="02020603050405020304" pitchFamily="18" charset="0"/>
              </a:rPr>
              <a:t> </a:t>
            </a:r>
            <a:r>
              <a:rPr lang="en-US" altLang="en-US" sz="3600" b="1" dirty="0" err="1">
                <a:solidFill>
                  <a:srgbClr val="C00000"/>
                </a:solidFill>
                <a:latin typeface="Times New Roman" panose="02020603050405020304" pitchFamily="18" charset="0"/>
              </a:rPr>
              <a:t>theo</a:t>
            </a:r>
            <a:r>
              <a:rPr lang="en-US" altLang="en-US" sz="3600" b="1" dirty="0">
                <a:solidFill>
                  <a:srgbClr val="C00000"/>
                </a:solidFill>
                <a:latin typeface="Times New Roman" panose="02020603050405020304" pitchFamily="18" charset="0"/>
              </a:rPr>
              <a:t> </a:t>
            </a:r>
            <a:r>
              <a:rPr lang="en-US" altLang="en-US" sz="3600" b="1" dirty="0" err="1">
                <a:solidFill>
                  <a:srgbClr val="C00000"/>
                </a:solidFill>
                <a:latin typeface="Times New Roman" panose="02020603050405020304" pitchFamily="18" charset="0"/>
              </a:rPr>
              <a:t>nội</a:t>
            </a:r>
            <a:r>
              <a:rPr lang="en-US" altLang="en-US" sz="3600" b="1" dirty="0">
                <a:solidFill>
                  <a:srgbClr val="C00000"/>
                </a:solidFill>
                <a:latin typeface="Times New Roman" panose="02020603050405020304" pitchFamily="18" charset="0"/>
              </a:rPr>
              <a:t> dung </a:t>
            </a:r>
            <a:r>
              <a:rPr lang="en-US" altLang="en-US" sz="3600" b="1" dirty="0" err="1">
                <a:solidFill>
                  <a:srgbClr val="C00000"/>
                </a:solidFill>
                <a:latin typeface="Times New Roman" panose="02020603050405020304" pitchFamily="18" charset="0"/>
              </a:rPr>
              <a:t>vở</a:t>
            </a:r>
            <a:r>
              <a:rPr lang="en-US" altLang="en-US" sz="3600" b="1" dirty="0">
                <a:solidFill>
                  <a:srgbClr val="C00000"/>
                </a:solidFill>
                <a:latin typeface="Times New Roman" panose="02020603050405020304" pitchFamily="18" charset="0"/>
              </a:rPr>
              <a:t> </a:t>
            </a:r>
            <a:r>
              <a:rPr lang="en-US" altLang="en-US" sz="3600" b="1" dirty="0" err="1">
                <a:solidFill>
                  <a:srgbClr val="C00000"/>
                </a:solidFill>
                <a:latin typeface="Times New Roman" panose="02020603050405020304" pitchFamily="18" charset="0"/>
              </a:rPr>
              <a:t>ghi</a:t>
            </a:r>
            <a:endParaRPr lang="en-US" altLang="en-US" sz="3600" b="1" dirty="0">
              <a:solidFill>
                <a:srgbClr val="C00000"/>
              </a:solidFill>
              <a:latin typeface="Times New Roman" panose="02020603050405020304" pitchFamily="18" charset="0"/>
            </a:endParaRPr>
          </a:p>
          <a:p>
            <a:r>
              <a:rPr lang="vi-VN" altLang="en-US" sz="3600" b="1" dirty="0">
                <a:solidFill>
                  <a:srgbClr val="C00000"/>
                </a:solidFill>
                <a:latin typeface="Times New Roman" panose="02020603050405020304" pitchFamily="18" charset="0"/>
              </a:rPr>
              <a:t>-</a:t>
            </a:r>
            <a:r>
              <a:rPr lang="en-US" altLang="en-US" sz="3600" b="1" dirty="0">
                <a:solidFill>
                  <a:srgbClr val="C00000"/>
                </a:solidFill>
                <a:latin typeface="Times New Roman" panose="02020603050405020304" pitchFamily="18" charset="0"/>
              </a:rPr>
              <a:t> </a:t>
            </a:r>
            <a:r>
              <a:rPr lang="en-US" altLang="en-US" sz="3600" b="1" dirty="0" err="1">
                <a:solidFill>
                  <a:srgbClr val="C00000"/>
                </a:solidFill>
                <a:latin typeface="Times New Roman" panose="02020603050405020304" pitchFamily="18" charset="0"/>
              </a:rPr>
              <a:t>Làm</a:t>
            </a:r>
            <a:r>
              <a:rPr lang="en-US" altLang="en-US" sz="3600" b="1" dirty="0">
                <a:solidFill>
                  <a:srgbClr val="C00000"/>
                </a:solidFill>
                <a:latin typeface="Times New Roman" panose="02020603050405020304" pitchFamily="18" charset="0"/>
              </a:rPr>
              <a:t> </a:t>
            </a:r>
            <a:r>
              <a:rPr lang="en-US" altLang="en-US" sz="3600" b="1" dirty="0" err="1">
                <a:solidFill>
                  <a:srgbClr val="C00000"/>
                </a:solidFill>
                <a:latin typeface="Times New Roman" panose="02020603050405020304" pitchFamily="18" charset="0"/>
              </a:rPr>
              <a:t>bài</a:t>
            </a:r>
            <a:r>
              <a:rPr lang="en-US" altLang="en-US" sz="3600" b="1" dirty="0">
                <a:solidFill>
                  <a:srgbClr val="C00000"/>
                </a:solidFill>
                <a:latin typeface="Times New Roman" panose="02020603050405020304" pitchFamily="18" charset="0"/>
              </a:rPr>
              <a:t> </a:t>
            </a:r>
            <a:r>
              <a:rPr lang="en-US" altLang="en-US" sz="3600" b="1" dirty="0" err="1">
                <a:solidFill>
                  <a:srgbClr val="C00000"/>
                </a:solidFill>
                <a:latin typeface="Times New Roman" panose="02020603050405020304" pitchFamily="18" charset="0"/>
              </a:rPr>
              <a:t>tập</a:t>
            </a:r>
            <a:r>
              <a:rPr lang="en-US" altLang="en-US" sz="3600" b="1" dirty="0">
                <a:solidFill>
                  <a:srgbClr val="C00000"/>
                </a:solidFill>
                <a:latin typeface="Times New Roman" panose="02020603050405020304" pitchFamily="18" charset="0"/>
              </a:rPr>
              <a:t> </a:t>
            </a:r>
            <a:r>
              <a:rPr lang="en-US" altLang="en-US" sz="3600" b="1" dirty="0" err="1">
                <a:solidFill>
                  <a:srgbClr val="C00000"/>
                </a:solidFill>
                <a:latin typeface="Times New Roman" panose="02020603050405020304" pitchFamily="18" charset="0"/>
              </a:rPr>
              <a:t>trong</a:t>
            </a:r>
            <a:r>
              <a:rPr lang="en-US" altLang="en-US" sz="3600" b="1" dirty="0">
                <a:solidFill>
                  <a:srgbClr val="C00000"/>
                </a:solidFill>
                <a:latin typeface="Times New Roman" panose="02020603050405020304" pitchFamily="18" charset="0"/>
              </a:rPr>
              <a:t> </a:t>
            </a:r>
            <a:r>
              <a:rPr lang="en-US" altLang="en-US" sz="3600" b="1" dirty="0" err="1">
                <a:solidFill>
                  <a:srgbClr val="C00000"/>
                </a:solidFill>
                <a:latin typeface="Times New Roman" panose="02020603050405020304" pitchFamily="18" charset="0"/>
              </a:rPr>
              <a:t>sách</a:t>
            </a:r>
            <a:r>
              <a:rPr lang="en-US" altLang="en-US" sz="3600" b="1" dirty="0">
                <a:solidFill>
                  <a:srgbClr val="C00000"/>
                </a:solidFill>
                <a:latin typeface="Times New Roman" panose="02020603050405020304" pitchFamily="18" charset="0"/>
              </a:rPr>
              <a:t> </a:t>
            </a:r>
            <a:r>
              <a:rPr lang="en-US" altLang="en-US" sz="3600" b="1" dirty="0" err="1">
                <a:solidFill>
                  <a:srgbClr val="C00000"/>
                </a:solidFill>
                <a:latin typeface="Times New Roman" panose="02020603050405020304" pitchFamily="18" charset="0"/>
              </a:rPr>
              <a:t>bài</a:t>
            </a:r>
            <a:r>
              <a:rPr lang="en-US" altLang="en-US" sz="3600" b="1" dirty="0">
                <a:solidFill>
                  <a:srgbClr val="C00000"/>
                </a:solidFill>
                <a:latin typeface="Times New Roman" panose="02020603050405020304" pitchFamily="18" charset="0"/>
              </a:rPr>
              <a:t> </a:t>
            </a:r>
            <a:r>
              <a:rPr lang="en-US" altLang="en-US" sz="3600" b="1" dirty="0" err="1">
                <a:solidFill>
                  <a:srgbClr val="C00000"/>
                </a:solidFill>
                <a:latin typeface="Times New Roman" panose="02020603050405020304" pitchFamily="18" charset="0"/>
              </a:rPr>
              <a:t>tập</a:t>
            </a:r>
            <a:endParaRPr lang="en-US" altLang="en-US" sz="3600" b="1" dirty="0">
              <a:solidFill>
                <a:srgbClr val="C00000"/>
              </a:solidFill>
              <a:latin typeface="Times New Roman" panose="02020603050405020304" pitchFamily="18" charset="0"/>
            </a:endParaRPr>
          </a:p>
          <a:p>
            <a:pPr>
              <a:buFontTx/>
              <a:buChar char="-"/>
            </a:pPr>
            <a:r>
              <a:rPr lang="en-US" altLang="en-US" sz="3600" b="1" dirty="0" err="1">
                <a:solidFill>
                  <a:srgbClr val="C00000"/>
                </a:solidFill>
                <a:latin typeface="Times New Roman" panose="02020603050405020304" pitchFamily="18" charset="0"/>
              </a:rPr>
              <a:t>Đọc</a:t>
            </a:r>
            <a:r>
              <a:rPr lang="en-US" altLang="en-US" sz="3600" b="1" dirty="0">
                <a:solidFill>
                  <a:srgbClr val="C00000"/>
                </a:solidFill>
                <a:latin typeface="Times New Roman" panose="02020603050405020304" pitchFamily="18" charset="0"/>
              </a:rPr>
              <a:t> </a:t>
            </a:r>
            <a:r>
              <a:rPr lang="en-US" altLang="en-US" sz="3600" b="1" dirty="0" err="1">
                <a:solidFill>
                  <a:srgbClr val="C00000"/>
                </a:solidFill>
                <a:latin typeface="Times New Roman" panose="02020603050405020304" pitchFamily="18" charset="0"/>
              </a:rPr>
              <a:t>trước</a:t>
            </a:r>
            <a:r>
              <a:rPr lang="en-US" altLang="en-US" sz="3600" b="1" dirty="0">
                <a:solidFill>
                  <a:srgbClr val="C00000"/>
                </a:solidFill>
                <a:latin typeface="Times New Roman" panose="02020603050405020304" pitchFamily="18" charset="0"/>
              </a:rPr>
              <a:t> </a:t>
            </a:r>
            <a:r>
              <a:rPr lang="en-US" altLang="en-US" sz="3600" b="1" dirty="0" err="1">
                <a:solidFill>
                  <a:srgbClr val="C00000"/>
                </a:solidFill>
                <a:latin typeface="Times New Roman" panose="02020603050405020304" pitchFamily="18" charset="0"/>
              </a:rPr>
              <a:t>bài</a:t>
            </a:r>
            <a:r>
              <a:rPr lang="en-US" altLang="en-US" sz="3600" b="1" dirty="0">
                <a:solidFill>
                  <a:srgbClr val="C00000"/>
                </a:solidFill>
                <a:latin typeface="Times New Roman" panose="02020603050405020304" pitchFamily="18" charset="0"/>
              </a:rPr>
              <a:t>: </a:t>
            </a:r>
            <a:r>
              <a:rPr lang="vi-VN" altLang="en-US" sz="3600" b="1" dirty="0">
                <a:solidFill>
                  <a:srgbClr val="C00000"/>
                </a:solidFill>
                <a:latin typeface="Times New Roman" panose="02020603050405020304" pitchFamily="18" charset="0"/>
              </a:rPr>
              <a:t>Năng lượng tái tạo</a:t>
            </a:r>
            <a:endParaRPr lang="en-US" altLang="en-US" sz="3600" b="1" dirty="0">
              <a:solidFill>
                <a:srgbClr val="C00000"/>
              </a:solidFill>
              <a:latin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0" fill="hold"/>
                                        <p:tgtEl>
                                          <p:spTgt spid="4"/>
                                        </p:tgtEl>
                                        <p:attrNameLst>
                                          <p:attrName>ppt_x</p:attrName>
                                        </p:attrNameLst>
                                      </p:cBhvr>
                                      <p:tavLst>
                                        <p:tav tm="0">
                                          <p:val>
                                            <p:strVal val="#ppt_x"/>
                                          </p:val>
                                        </p:tav>
                                        <p:tav tm="100000">
                                          <p:val>
                                            <p:strVal val="#ppt_x"/>
                                          </p:val>
                                        </p:tav>
                                      </p:tavLst>
                                    </p:anim>
                                    <p:anim calcmode="lin" valueType="num">
                                      <p:cBhvr additive="base">
                                        <p:cTn id="8" dur="50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Background phong cảnh"/>
          <p:cNvPicPr>
            <a:picLocks noChangeAspect="1" noChangeArrowheads="1"/>
          </p:cNvPicPr>
          <p:nvPr/>
        </p:nvPicPr>
        <p:blipFill>
          <a:blip r:embed="rId2"/>
          <a:srcRect/>
          <a:stretch>
            <a:fillRect/>
          </a:stretch>
        </p:blipFill>
        <p:spPr bwMode="auto">
          <a:xfrm>
            <a:off x="0" y="0"/>
            <a:ext cx="9144000" cy="6858000"/>
          </a:xfrm>
          <a:prstGeom prst="rect">
            <a:avLst/>
          </a:prstGeom>
          <a:noFill/>
        </p:spPr>
      </p:pic>
      <p:sp>
        <p:nvSpPr>
          <p:cNvPr id="3" name="WordArt 10"/>
          <p:cNvSpPr>
            <a:spLocks noChangeArrowheads="1" noChangeShapeType="1" noTextEdit="1"/>
          </p:cNvSpPr>
          <p:nvPr/>
        </p:nvSpPr>
        <p:spPr bwMode="auto">
          <a:xfrm>
            <a:off x="762000" y="838200"/>
            <a:ext cx="7848600" cy="1295400"/>
          </a:xfrm>
          <a:prstGeom prst="rect">
            <a:avLst/>
          </a:prstGeom>
        </p:spPr>
        <p:txBody>
          <a:bodyPr wrap="none" fromWordArt="1">
            <a:prstTxWarp prst="textPlain">
              <a:avLst>
                <a:gd name="adj" fmla="val 50000"/>
              </a:avLst>
            </a:prstTxWarp>
          </a:bodyPr>
          <a:lstStyle/>
          <a:p>
            <a:pPr algn="ctr"/>
            <a:r>
              <a:rPr lang="vi-VN" sz="3600" b="1" kern="10" dirty="0">
                <a:ln w="12700">
                  <a:solidFill>
                    <a:srgbClr val="0000FF"/>
                  </a:solidFill>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80000"/>
                    </a:srgbClr>
                  </a:outerShdw>
                </a:effectLst>
                <a:latin typeface=".VnTimeH"/>
              </a:rPr>
              <a:t>xin </a:t>
            </a:r>
            <a:r>
              <a:rPr lang="en-US" sz="3600" b="1" kern="10" dirty="0" err="1">
                <a:ln w="12700">
                  <a:solidFill>
                    <a:srgbClr val="0000FF"/>
                  </a:solidFill>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80000"/>
                    </a:srgbClr>
                  </a:outerShdw>
                </a:effectLst>
                <a:latin typeface=".VnTimeH"/>
              </a:rPr>
              <a:t>cảm</a:t>
            </a:r>
            <a:r>
              <a:rPr lang="en-US" sz="3600" b="1" kern="10" dirty="0">
                <a:ln w="12700">
                  <a:solidFill>
                    <a:srgbClr val="0000FF"/>
                  </a:solidFill>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80000"/>
                    </a:srgbClr>
                  </a:outerShdw>
                </a:effectLst>
                <a:latin typeface=".VnTimeH"/>
              </a:rPr>
              <a:t> </a:t>
            </a:r>
            <a:r>
              <a:rPr lang="vi-VN" sz="3600" b="1" kern="10" dirty="0">
                <a:ln w="12700">
                  <a:solidFill>
                    <a:srgbClr val="0000FF"/>
                  </a:solidFill>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80000"/>
                    </a:srgbClr>
                  </a:outerShdw>
                </a:effectLst>
                <a:latin typeface=".VnTimeH"/>
              </a:rPr>
              <a:t>ƠN CAC EM HOC SINH</a:t>
            </a:r>
            <a:endParaRPr lang="en-US" sz="3600" b="1" kern="10" dirty="0">
              <a:ln w="12700">
                <a:solidFill>
                  <a:srgbClr val="0000FF"/>
                </a:solidFill>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80000"/>
                  </a:srgbClr>
                </a:outerShdw>
              </a:effectLst>
              <a:latin typeface=".VnTimeH"/>
            </a:endParaRPr>
          </a:p>
        </p:txBody>
      </p:sp>
      <p:sp>
        <p:nvSpPr>
          <p:cNvPr id="4" name="Text Box 9"/>
          <p:cNvSpPr txBox="1">
            <a:spLocks noChangeArrowheads="1"/>
          </p:cNvSpPr>
          <p:nvPr/>
        </p:nvSpPr>
        <p:spPr bwMode="auto">
          <a:xfrm>
            <a:off x="0" y="3657600"/>
            <a:ext cx="8839200"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en-US" sz="6000" b="1" dirty="0">
                <a:solidFill>
                  <a:schemeClr val="accent2"/>
                </a:solidFill>
                <a:latin typeface="Times New Roman" pitchFamily="18" charset="0"/>
                <a:cs typeface="Times New Roman" pitchFamily="18" charset="0"/>
              </a:rPr>
              <a:t>Ch</a:t>
            </a:r>
            <a:r>
              <a:rPr lang="vi-VN" altLang="en-US" sz="6000" b="1" dirty="0">
                <a:solidFill>
                  <a:schemeClr val="accent2"/>
                </a:solidFill>
                <a:latin typeface="Times New Roman" pitchFamily="18" charset="0"/>
                <a:cs typeface="Times New Roman" pitchFamily="18" charset="0"/>
              </a:rPr>
              <a:t>úc</a:t>
            </a:r>
            <a:r>
              <a:rPr lang="en-US" altLang="en-US" sz="6000" b="1" dirty="0">
                <a:solidFill>
                  <a:schemeClr val="accent2"/>
                </a:solidFill>
                <a:latin typeface="Times New Roman" pitchFamily="18" charset="0"/>
                <a:cs typeface="Times New Roman" pitchFamily="18" charset="0"/>
              </a:rPr>
              <a:t> c</a:t>
            </a:r>
            <a:r>
              <a:rPr lang="vi-VN" altLang="en-US" sz="6000" b="1" dirty="0">
                <a:solidFill>
                  <a:schemeClr val="accent2"/>
                </a:solidFill>
                <a:latin typeface="Times New Roman" pitchFamily="18" charset="0"/>
                <a:cs typeface="Times New Roman" pitchFamily="18" charset="0"/>
              </a:rPr>
              <a:t>ác</a:t>
            </a:r>
            <a:r>
              <a:rPr lang="en-US" altLang="en-US" sz="6000" b="1" dirty="0">
                <a:solidFill>
                  <a:schemeClr val="accent2"/>
                </a:solidFill>
                <a:latin typeface="Times New Roman" pitchFamily="18" charset="0"/>
                <a:cs typeface="Times New Roman" pitchFamily="18" charset="0"/>
              </a:rPr>
              <a:t> </a:t>
            </a:r>
            <a:r>
              <a:rPr lang="en-US" altLang="en-US" sz="6000" b="1" dirty="0" err="1">
                <a:solidFill>
                  <a:schemeClr val="accent2"/>
                </a:solidFill>
                <a:latin typeface="Times New Roman" pitchFamily="18" charset="0"/>
                <a:cs typeface="Times New Roman" pitchFamily="18" charset="0"/>
              </a:rPr>
              <a:t>em</a:t>
            </a:r>
            <a:r>
              <a:rPr lang="en-US" altLang="en-US" sz="6000" b="1" dirty="0">
                <a:solidFill>
                  <a:schemeClr val="accent2"/>
                </a:solidFill>
                <a:latin typeface="Times New Roman" pitchFamily="18" charset="0"/>
                <a:cs typeface="Times New Roman" pitchFamily="18" charset="0"/>
              </a:rPr>
              <a:t> </a:t>
            </a:r>
            <a:r>
              <a:rPr lang="en-US" altLang="en-US" sz="6000" b="1" dirty="0" err="1">
                <a:solidFill>
                  <a:schemeClr val="accent2"/>
                </a:solidFill>
                <a:latin typeface="Times New Roman" pitchFamily="18" charset="0"/>
                <a:cs typeface="Times New Roman" pitchFamily="18" charset="0"/>
              </a:rPr>
              <a:t>lu</a:t>
            </a:r>
            <a:r>
              <a:rPr lang="vi-VN" altLang="en-US" sz="6000" b="1" dirty="0">
                <a:solidFill>
                  <a:schemeClr val="accent2"/>
                </a:solidFill>
                <a:latin typeface="Times New Roman" pitchFamily="18" charset="0"/>
                <a:cs typeface="Times New Roman" pitchFamily="18" charset="0"/>
              </a:rPr>
              <a:t>ô</a:t>
            </a:r>
            <a:r>
              <a:rPr lang="en-US" altLang="en-US" sz="6000" b="1" dirty="0">
                <a:solidFill>
                  <a:schemeClr val="accent2"/>
                </a:solidFill>
                <a:latin typeface="Times New Roman" pitchFamily="18" charset="0"/>
                <a:cs typeface="Times New Roman" pitchFamily="18" charset="0"/>
              </a:rPr>
              <a:t>n </a:t>
            </a:r>
            <a:r>
              <a:rPr lang="en-US" altLang="en-US" sz="6000" b="1" dirty="0" err="1">
                <a:solidFill>
                  <a:schemeClr val="accent2"/>
                </a:solidFill>
                <a:latin typeface="Times New Roman" pitchFamily="18" charset="0"/>
                <a:cs typeface="Times New Roman" pitchFamily="18" charset="0"/>
              </a:rPr>
              <a:t>học</a:t>
            </a:r>
            <a:r>
              <a:rPr lang="en-US" altLang="en-US" sz="6000" b="1" dirty="0">
                <a:solidFill>
                  <a:schemeClr val="accent2"/>
                </a:solidFill>
                <a:latin typeface="Times New Roman" pitchFamily="18" charset="0"/>
                <a:cs typeface="Times New Roman" pitchFamily="18" charset="0"/>
              </a:rPr>
              <a:t> </a:t>
            </a:r>
            <a:r>
              <a:rPr lang="en-US" altLang="en-US" sz="6000" b="1" dirty="0" err="1">
                <a:solidFill>
                  <a:schemeClr val="accent2"/>
                </a:solidFill>
                <a:latin typeface="Times New Roman" pitchFamily="18" charset="0"/>
                <a:cs typeface="Times New Roman" pitchFamily="18" charset="0"/>
              </a:rPr>
              <a:t>giỏi</a:t>
            </a:r>
            <a:endParaRPr lang="en-US" altLang="en-US" sz="6000" b="1" dirty="0">
              <a:solidFill>
                <a:schemeClr val="accent2"/>
              </a:solidFill>
              <a:latin typeface="Times New Roman" pitchFamily="18" charset="0"/>
              <a:cs typeface="Times New Roman" pitchFamily="18" charset="0"/>
            </a:endParaRPr>
          </a:p>
        </p:txBody>
      </p:sp>
      <p:grpSp>
        <p:nvGrpSpPr>
          <p:cNvPr id="2" name="Group 6"/>
          <p:cNvGrpSpPr>
            <a:grpSpLocks/>
          </p:cNvGrpSpPr>
          <p:nvPr/>
        </p:nvGrpSpPr>
        <p:grpSpPr bwMode="auto">
          <a:xfrm>
            <a:off x="6477000" y="4724400"/>
            <a:ext cx="2667000" cy="2133600"/>
            <a:chOff x="2592" y="1776"/>
            <a:chExt cx="3024" cy="2407"/>
          </a:xfrm>
        </p:grpSpPr>
        <p:pic>
          <p:nvPicPr>
            <p:cNvPr id="6" name="Picture 7" descr="hoc tro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92" y="1776"/>
              <a:ext cx="3024" cy="234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descr="RDJ42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85" y="3559"/>
              <a:ext cx="1302" cy="624"/>
            </a:xfrm>
            <a:prstGeom prst="rect">
              <a:avLst/>
            </a:prstGeom>
            <a:noFill/>
            <a:extLst>
              <a:ext uri="{909E8E84-426E-40DD-AFC4-6F175D3DCCD1}">
                <a14:hiddenFill xmlns:a14="http://schemas.microsoft.com/office/drawing/2010/main">
                  <a:solidFill>
                    <a:srgbClr val="FFFFFF"/>
                  </a:solidFill>
                </a14:hiddenFill>
              </a:ext>
            </a:extLst>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Clr clrSpc="rgb" dir="cw">
                                      <p:cBhvr override="childStyle">
                                        <p:cTn id="6" dur="108" fill="hold"/>
                                        <p:tgtEl>
                                          <p:spTgt spid="3"/>
                                        </p:tgtEl>
                                        <p:attrNameLst>
                                          <p:attrName>style.color</p:attrName>
                                        </p:attrNameLst>
                                      </p:cBhvr>
                                      <p:to>
                                        <a:schemeClr val="accent2"/>
                                      </p:to>
                                    </p:animClr>
                                    <p:animClr clrSpc="rgb" dir="cw">
                                      <p:cBhvr>
                                        <p:cTn id="7" dur="108" fill="hold"/>
                                        <p:tgtEl>
                                          <p:spTgt spid="3"/>
                                        </p:tgtEl>
                                        <p:attrNameLst>
                                          <p:attrName>fillcolor</p:attrName>
                                        </p:attrNameLst>
                                      </p:cBhvr>
                                      <p:to>
                                        <a:schemeClr val="accent2"/>
                                      </p:to>
                                    </p:animClr>
                                    <p:set>
                                      <p:cBhvr>
                                        <p:cTn id="8" dur="108" fill="hold"/>
                                        <p:tgtEl>
                                          <p:spTgt spid="3"/>
                                        </p:tgtEl>
                                        <p:attrNameLst>
                                          <p:attrName>fill.type</p:attrName>
                                        </p:attrNameLst>
                                      </p:cBhvr>
                                      <p:to>
                                        <p:strVal val="solid"/>
                                      </p:to>
                                    </p:set>
                                    <p:set>
                                      <p:cBhvr>
                                        <p:cTn id="9" dur="108" fill="hold"/>
                                        <p:tgtEl>
                                          <p:spTgt spid="3"/>
                                        </p:tgtEl>
                                        <p:attrNameLst>
                                          <p:attrName>fill.on</p:attrName>
                                        </p:attrNameLst>
                                      </p:cBhvr>
                                      <p:to>
                                        <p:strVal val="true"/>
                                      </p:to>
                                    </p:set>
                                    <p:animRot by="120000">
                                      <p:cBhvr>
                                        <p:cTn id="10" dur="108" fill="hold">
                                          <p:stCondLst>
                                            <p:cond delay="0"/>
                                          </p:stCondLst>
                                        </p:cTn>
                                        <p:tgtEl>
                                          <p:spTgt spid="3"/>
                                        </p:tgtEl>
                                        <p:attrNameLst>
                                          <p:attrName>r</p:attrName>
                                        </p:attrNameLst>
                                      </p:cBhvr>
                                    </p:animRot>
                                    <p:animRot by="-240000">
                                      <p:cBhvr>
                                        <p:cTn id="11" dur="216" fill="hold">
                                          <p:stCondLst>
                                            <p:cond delay="216"/>
                                          </p:stCondLst>
                                        </p:cTn>
                                        <p:tgtEl>
                                          <p:spTgt spid="3"/>
                                        </p:tgtEl>
                                        <p:attrNameLst>
                                          <p:attrName>r</p:attrName>
                                        </p:attrNameLst>
                                      </p:cBhvr>
                                    </p:animRot>
                                    <p:animRot by="240000">
                                      <p:cBhvr>
                                        <p:cTn id="12" dur="216" fill="hold">
                                          <p:stCondLst>
                                            <p:cond delay="432"/>
                                          </p:stCondLst>
                                        </p:cTn>
                                        <p:tgtEl>
                                          <p:spTgt spid="3"/>
                                        </p:tgtEl>
                                        <p:attrNameLst>
                                          <p:attrName>r</p:attrName>
                                        </p:attrNameLst>
                                      </p:cBhvr>
                                    </p:animRot>
                                    <p:animRot by="-240000">
                                      <p:cBhvr>
                                        <p:cTn id="13" dur="216" fill="hold">
                                          <p:stCondLst>
                                            <p:cond delay="648"/>
                                          </p:stCondLst>
                                        </p:cTn>
                                        <p:tgtEl>
                                          <p:spTgt spid="3"/>
                                        </p:tgtEl>
                                        <p:attrNameLst>
                                          <p:attrName>r</p:attrName>
                                        </p:attrNameLst>
                                      </p:cBhvr>
                                    </p:animRot>
                                    <p:animRot by="120000">
                                      <p:cBhvr>
                                        <p:cTn id="14" dur="216" fill="hold">
                                          <p:stCondLst>
                                            <p:cond delay="864"/>
                                          </p:stCondLst>
                                        </p:cTn>
                                        <p:tgtEl>
                                          <p:spTgt spid="3"/>
                                        </p:tgtEl>
                                        <p:attrNameLst>
                                          <p:attrName>r</p:attrName>
                                        </p:attrNameLst>
                                      </p:cBhvr>
                                    </p:animRot>
                                  </p:childTnLst>
                                </p:cTn>
                              </p:par>
                              <p:par>
                                <p:cTn id="15" presetID="56" presetClass="entr" presetSubtype="0" fill="hold" grpId="0" nodeType="withEffect">
                                  <p:stCondLst>
                                    <p:cond delay="0"/>
                                  </p:stCondLst>
                                  <p:iterate type="lt">
                                    <p:tmPct val="10000"/>
                                  </p:iterate>
                                  <p:childTnLst>
                                    <p:set>
                                      <p:cBhvr>
                                        <p:cTn id="16" dur="1" fill="hold">
                                          <p:stCondLst>
                                            <p:cond delay="0"/>
                                          </p:stCondLst>
                                        </p:cTn>
                                        <p:tgtEl>
                                          <p:spTgt spid="4"/>
                                        </p:tgtEl>
                                        <p:attrNameLst>
                                          <p:attrName>style.visibility</p:attrName>
                                        </p:attrNameLst>
                                      </p:cBhvr>
                                      <p:to>
                                        <p:strVal val="visible"/>
                                      </p:to>
                                    </p:set>
                                    <p:anim by="(-#ppt_w*2)" calcmode="lin" valueType="num">
                                      <p:cBhvr rctx="PPT">
                                        <p:cTn id="17" dur="900" autoRev="1" fill="hold">
                                          <p:stCondLst>
                                            <p:cond delay="0"/>
                                          </p:stCondLst>
                                        </p:cTn>
                                        <p:tgtEl>
                                          <p:spTgt spid="4"/>
                                        </p:tgtEl>
                                        <p:attrNameLst>
                                          <p:attrName>ppt_w</p:attrName>
                                        </p:attrNameLst>
                                      </p:cBhvr>
                                    </p:anim>
                                    <p:anim by="(#ppt_w*0.50)" calcmode="lin" valueType="num">
                                      <p:cBhvr>
                                        <p:cTn id="18" dur="900" decel="50000" autoRev="1" fill="hold">
                                          <p:stCondLst>
                                            <p:cond delay="0"/>
                                          </p:stCondLst>
                                        </p:cTn>
                                        <p:tgtEl>
                                          <p:spTgt spid="4"/>
                                        </p:tgtEl>
                                        <p:attrNameLst>
                                          <p:attrName>ppt_x</p:attrName>
                                        </p:attrNameLst>
                                      </p:cBhvr>
                                    </p:anim>
                                    <p:anim from="(-#ppt_h/2)" to="(#ppt_y)" calcmode="lin" valueType="num">
                                      <p:cBhvr>
                                        <p:cTn id="19" dur="1800" fill="hold">
                                          <p:stCondLst>
                                            <p:cond delay="0"/>
                                          </p:stCondLst>
                                        </p:cTn>
                                        <p:tgtEl>
                                          <p:spTgt spid="4"/>
                                        </p:tgtEl>
                                        <p:attrNameLst>
                                          <p:attrName>ppt_y</p:attrName>
                                        </p:attrNameLst>
                                      </p:cBhvr>
                                    </p:anim>
                                    <p:animRot by="21600000">
                                      <p:cBhvr>
                                        <p:cTn id="20" dur="1800" fill="hold">
                                          <p:stCondLst>
                                            <p:cond delay="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79653"/>
            <a:ext cx="9144000" cy="6986528"/>
          </a:xfrm>
          <a:prstGeom prst="rect">
            <a:avLst/>
          </a:prstGeom>
        </p:spPr>
        <p:txBody>
          <a:bodyPr wrap="square">
            <a:spAutoFit/>
          </a:bodyPr>
          <a:lstStyle/>
          <a:p>
            <a:pPr algn="just"/>
            <a:r>
              <a:rPr lang="vi-VN" sz="2800" dirty="0">
                <a:latin typeface="Times New Roman" pitchFamily="18" charset="0"/>
                <a:cs typeface="Times New Roman" pitchFamily="18" charset="0"/>
              </a:rPr>
              <a:t>Lợi ích của đèn LED</a:t>
            </a:r>
          </a:p>
          <a:p>
            <a:pPr algn="just"/>
            <a:r>
              <a:rPr lang="vi-VN" sz="2800" dirty="0">
                <a:latin typeface="Times New Roman" pitchFamily="18" charset="0"/>
                <a:cs typeface="Times New Roman" pitchFamily="18" charset="0"/>
              </a:rPr>
              <a:t>+ Cao hơn so với các loại bóng huỳnh quang, sợi đốt.</a:t>
            </a:r>
          </a:p>
          <a:p>
            <a:pPr algn="just"/>
            <a:r>
              <a:rPr lang="vi-VN" sz="2800" dirty="0">
                <a:latin typeface="Times New Roman" pitchFamily="18" charset="0"/>
                <a:cs typeface="Times New Roman" pitchFamily="18" charset="0"/>
              </a:rPr>
              <a:t>+ Nhưng so với giá trị sử dụng được lâu và khả năng tiết kiệm năng lượng tốt thì vẫn rẻ hơn các loại bóng khác.</a:t>
            </a:r>
          </a:p>
          <a:p>
            <a:r>
              <a:rPr lang="vi-VN" sz="2800" dirty="0">
                <a:latin typeface="Times New Roman" pitchFamily="18" charset="0"/>
                <a:cs typeface="Times New Roman" pitchFamily="18" charset="0"/>
              </a:rPr>
              <a:t>- Thời gian sử dụng: + 11 năm nếu sử dụng liên tục.</a:t>
            </a:r>
          </a:p>
          <a:p>
            <a:pPr algn="just"/>
            <a:r>
              <a:rPr lang="vi-VN" sz="2800" dirty="0">
                <a:latin typeface="Times New Roman" pitchFamily="18" charset="0"/>
                <a:cs typeface="Times New Roman" pitchFamily="18" charset="0"/>
              </a:rPr>
              <a:t>+ Đến 20 năm nếu mỗi ngày sử dụng khoảng 8 tiếng.</a:t>
            </a:r>
          </a:p>
          <a:p>
            <a:r>
              <a:rPr lang="vi-VN" sz="2800" dirty="0">
                <a:latin typeface="Times New Roman" pitchFamily="18" charset="0"/>
                <a:cs typeface="Times New Roman" pitchFamily="18" charset="0"/>
              </a:rPr>
              <a:t>- Mức tiêu thụ năng lượng:</a:t>
            </a:r>
          </a:p>
          <a:p>
            <a:pPr algn="just"/>
            <a:r>
              <a:rPr lang="vi-VN" sz="2800" dirty="0">
                <a:latin typeface="Times New Roman" pitchFamily="18" charset="0"/>
                <a:cs typeface="Times New Roman" pitchFamily="18" charset="0"/>
              </a:rPr>
              <a:t>Tiêu tốn ít năng lượng hơn bóng đèn huỳnh quang, sợi đốt.</a:t>
            </a:r>
          </a:p>
          <a:p>
            <a:r>
              <a:rPr lang="vi-VN" sz="2800" dirty="0">
                <a:latin typeface="Times New Roman" pitchFamily="18" charset="0"/>
                <a:cs typeface="Times New Roman" pitchFamily="18" charset="0"/>
              </a:rPr>
              <a:t>- Hiệu quả thắp sáng:</a:t>
            </a:r>
          </a:p>
          <a:p>
            <a:pPr algn="just"/>
            <a:r>
              <a:rPr lang="vi-VN" sz="2800" dirty="0">
                <a:latin typeface="Times New Roman" pitchFamily="18" charset="0"/>
                <a:cs typeface="Times New Roman" pitchFamily="18" charset="0"/>
              </a:rPr>
              <a:t>+ 80% năng lượng được chuyển đổi thành năng lượng ánh sáng. 20% năng lượng được chuyển đổi thành năng lượng nhiệt.</a:t>
            </a:r>
          </a:p>
          <a:p>
            <a:pPr algn="just"/>
            <a:r>
              <a:rPr lang="vi-VN" sz="2800" dirty="0">
                <a:latin typeface="Times New Roman" pitchFamily="18" charset="0"/>
                <a:cs typeface="Times New Roman" pitchFamily="18" charset="0"/>
              </a:rPr>
              <a:t>- Tác động đến môi trường:Các nguyên liệu cấu thành hoàn toàn không chứa các hóa chất độc hại.</a:t>
            </a:r>
          </a:p>
          <a:p>
            <a:r>
              <a:rPr lang="vi-VN" sz="2800" dirty="0">
                <a:latin typeface="Times New Roman" pitchFamily="18" charset="0"/>
                <a:cs typeface="Times New Roman" pitchFamily="18" charset="0"/>
              </a:rPr>
              <a:t>+ Có thể tái chế 100%</a:t>
            </a:r>
          </a:p>
          <a:p>
            <a:r>
              <a:rPr lang="vi-VN" sz="2800" dirty="0">
                <a:latin typeface="Times New Roman" pitchFamily="18" charset="0"/>
                <a:cs typeface="Times New Roman" pitchFamily="18" charset="0"/>
              </a:rPr>
              <a:t>+ Cắt giảm lượng khí thải C0</a:t>
            </a:r>
            <a:r>
              <a:rPr lang="vi-VN" sz="2800" baseline="-25000" dirty="0">
                <a:latin typeface="Times New Roman" pitchFamily="18" charset="0"/>
                <a:cs typeface="Times New Roman" pitchFamily="18" charset="0"/>
              </a:rPr>
              <a:t>2</a:t>
            </a:r>
            <a:r>
              <a:rPr lang="vi-VN" sz="2800" dirty="0">
                <a:latin typeface="Times New Roman" pitchFamily="18" charset="0"/>
                <a:cs typeface="Times New Roman" pitchFamily="18" charset="0"/>
              </a:rPr>
              <a:t> vào không khí.</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nh Dong (13)"/>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52400"/>
            <a:ext cx="695325" cy="56197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Anh Dong (145)"/>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077200" y="0"/>
            <a:ext cx="762000" cy="179070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Anh Dong (152)"/>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43814" y="4467091"/>
            <a:ext cx="476250" cy="238125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Anh Dong (157)"/>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8462493" y="4643303"/>
            <a:ext cx="542925" cy="202882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507642" y="725107"/>
            <a:ext cx="7721958" cy="4708981"/>
          </a:xfrm>
          <a:prstGeom prst="rect">
            <a:avLst/>
          </a:prstGeom>
        </p:spPr>
        <p:txBody>
          <a:bodyPr wrap="square">
            <a:spAutoFit/>
          </a:bodyPr>
          <a:lstStyle/>
          <a:p>
            <a:pPr algn="just"/>
            <a:r>
              <a:rPr lang="vi-VN" sz="3000" b="1" dirty="0">
                <a:solidFill>
                  <a:srgbClr val="FF0000"/>
                </a:solidFill>
                <a:latin typeface="+mj-lt"/>
              </a:rPr>
              <a:t>Câu </a:t>
            </a:r>
            <a:r>
              <a:rPr lang="en-US" sz="3000" b="1" dirty="0">
                <a:solidFill>
                  <a:srgbClr val="FF0000"/>
                </a:solidFill>
                <a:latin typeface="Times New Roman" panose="02020603050405020304" pitchFamily="18" charset="0"/>
                <a:cs typeface="Times New Roman" panose="02020603050405020304" pitchFamily="18" charset="0"/>
              </a:rPr>
              <a:t>6</a:t>
            </a:r>
            <a:r>
              <a:rPr lang="vi-VN" sz="3000" b="1" dirty="0">
                <a:solidFill>
                  <a:srgbClr val="FF0000"/>
                </a:solidFill>
                <a:latin typeface="Times New Roman" panose="02020603050405020304" pitchFamily="18" charset="0"/>
                <a:cs typeface="Times New Roman" panose="02020603050405020304" pitchFamily="18" charset="0"/>
              </a:rPr>
              <a:t>.</a:t>
            </a:r>
            <a:r>
              <a:rPr lang="vi-VN" sz="3000" dirty="0">
                <a:latin typeface="Times New Roman" panose="02020603050405020304" pitchFamily="18" charset="0"/>
                <a:cs typeface="Times New Roman" panose="02020603050405020304" pitchFamily="18" charset="0"/>
              </a:rPr>
              <a:t> </a:t>
            </a:r>
            <a:r>
              <a:rPr lang="vi-VN" sz="3000" b="1" dirty="0">
                <a:latin typeface="+mj-lt"/>
              </a:rPr>
              <a:t>Chọn từ thích hợp điền vào chỗ trống trong câu sau:</a:t>
            </a:r>
            <a:endParaRPr lang="vi-VN" sz="3000" dirty="0">
              <a:latin typeface="+mj-lt"/>
            </a:endParaRPr>
          </a:p>
          <a:p>
            <a:pPr algn="just"/>
            <a:r>
              <a:rPr lang="vi-VN" sz="3000" dirty="0">
                <a:latin typeface="+mj-lt"/>
              </a:rPr>
              <a:t>“ Hóa năng trong nhiên liệu (xăng, dầu) khi đốt cháy, chúng giải phóng … (1)… được chuyển hóa thành …(2)… và …(3)….” .</a:t>
            </a:r>
          </a:p>
          <a:p>
            <a:pPr algn="just"/>
            <a:r>
              <a:rPr lang="vi-VN" sz="3000" dirty="0">
                <a:latin typeface="+mj-lt"/>
              </a:rPr>
              <a:t>A. (1) năng lượng, (2) hóa năng, (3) nhiệt năng</a:t>
            </a:r>
          </a:p>
          <a:p>
            <a:r>
              <a:rPr lang="vi-VN" sz="3000" dirty="0">
                <a:latin typeface="+mj-lt"/>
              </a:rPr>
              <a:t>B. (1) hóa năng, (2) năng lượng, (3) nhiệt năng</a:t>
            </a:r>
          </a:p>
          <a:p>
            <a:r>
              <a:rPr lang="vi-VN" sz="3000" dirty="0">
                <a:latin typeface="+mj-lt"/>
              </a:rPr>
              <a:t>C. (1) năng lượng, (2) nhiệt năng, (3) quang năng</a:t>
            </a:r>
          </a:p>
          <a:p>
            <a:r>
              <a:rPr lang="vi-VN" sz="3000" dirty="0">
                <a:latin typeface="+mj-lt"/>
              </a:rPr>
              <a:t>D. (1) quang năng,  (2) nhiệt năng, (3) hóa năng,</a:t>
            </a:r>
            <a:r>
              <a:rPr lang="vi-VN" sz="2800" dirty="0">
                <a:latin typeface="+mj-lt"/>
              </a:rPr>
              <a:t> </a:t>
            </a:r>
          </a:p>
        </p:txBody>
      </p:sp>
      <p:sp>
        <p:nvSpPr>
          <p:cNvPr id="6" name="Oval 5"/>
          <p:cNvSpPr/>
          <p:nvPr/>
        </p:nvSpPr>
        <p:spPr>
          <a:xfrm>
            <a:off x="507642" y="3960174"/>
            <a:ext cx="456261" cy="506917"/>
          </a:xfrm>
          <a:prstGeom prst="ellipse">
            <a:avLst/>
          </a:prstGeom>
          <a:ln w="571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0" name="Rectangle 5"/>
          <p:cNvSpPr>
            <a:spLocks noGrp="1" noChangeArrowheads="1"/>
          </p:cNvSpPr>
          <p:nvPr>
            <p:ph type="title"/>
          </p:nvPr>
        </p:nvSpPr>
        <p:spPr>
          <a:xfrm>
            <a:off x="1758950" y="125412"/>
            <a:ext cx="4565650" cy="636588"/>
          </a:xfrm>
          <a:ln w="28575">
            <a:miter lim="800000"/>
            <a:headEnd/>
            <a:tailEnd/>
          </a:ln>
        </p:spPr>
        <p:txBody>
          <a:bodyPr anchor="b">
            <a:normAutofit fontScale="90000"/>
          </a:bodyPr>
          <a:lstStyle/>
          <a:p>
            <a:pPr eaLnBrk="1" hangingPunct="1">
              <a:defRPr/>
            </a:pPr>
            <a:r>
              <a:rPr lang="en-US" sz="4800" dirty="0" err="1">
                <a:solidFill>
                  <a:srgbClr val="0000FF"/>
                </a:solidFill>
                <a:latin typeface="Times New Roman" panose="02020603050405020304" pitchFamily="18" charset="0"/>
                <a:cs typeface="Times New Roman" panose="02020603050405020304" pitchFamily="18" charset="0"/>
              </a:rPr>
              <a:t>Kiểm</a:t>
            </a:r>
            <a:r>
              <a:rPr lang="en-US" sz="4800" dirty="0">
                <a:solidFill>
                  <a:srgbClr val="0000FF"/>
                </a:solidFill>
                <a:latin typeface="Times New Roman" panose="02020603050405020304" pitchFamily="18" charset="0"/>
                <a:cs typeface="Times New Roman" panose="02020603050405020304" pitchFamily="18" charset="0"/>
              </a:rPr>
              <a:t> </a:t>
            </a:r>
            <a:r>
              <a:rPr lang="en-US" sz="4800" dirty="0" err="1">
                <a:solidFill>
                  <a:srgbClr val="0000FF"/>
                </a:solidFill>
                <a:latin typeface="Times New Roman" panose="02020603050405020304" pitchFamily="18" charset="0"/>
                <a:cs typeface="Times New Roman" panose="02020603050405020304" pitchFamily="18" charset="0"/>
              </a:rPr>
              <a:t>tra</a:t>
            </a:r>
            <a:r>
              <a:rPr lang="en-US" sz="4800" dirty="0">
                <a:solidFill>
                  <a:srgbClr val="0000FF"/>
                </a:solidFill>
                <a:latin typeface="Times New Roman" panose="02020603050405020304" pitchFamily="18" charset="0"/>
                <a:cs typeface="Times New Roman" panose="02020603050405020304" pitchFamily="18" charset="0"/>
              </a:rPr>
              <a:t> </a:t>
            </a:r>
            <a:r>
              <a:rPr lang="en-US" sz="4800" dirty="0" err="1">
                <a:solidFill>
                  <a:srgbClr val="0000FF"/>
                </a:solidFill>
                <a:latin typeface="Times New Roman" panose="02020603050405020304" pitchFamily="18" charset="0"/>
                <a:cs typeface="Times New Roman" panose="02020603050405020304" pitchFamily="18" charset="0"/>
              </a:rPr>
              <a:t>bài</a:t>
            </a:r>
            <a:r>
              <a:rPr lang="en-US" sz="4800" dirty="0">
                <a:solidFill>
                  <a:srgbClr val="0000FF"/>
                </a:solidFill>
                <a:latin typeface="Times New Roman" panose="02020603050405020304" pitchFamily="18" charset="0"/>
                <a:cs typeface="Times New Roman" panose="02020603050405020304" pitchFamily="18" charset="0"/>
              </a:rPr>
              <a:t> </a:t>
            </a:r>
            <a:r>
              <a:rPr lang="en-US" sz="4800" dirty="0" err="1">
                <a:solidFill>
                  <a:srgbClr val="0000FF"/>
                </a:solidFill>
                <a:latin typeface="Times New Roman" panose="02020603050405020304" pitchFamily="18" charset="0"/>
                <a:cs typeface="Times New Roman" panose="02020603050405020304" pitchFamily="18" charset="0"/>
              </a:rPr>
              <a:t>cũ</a:t>
            </a:r>
            <a:r>
              <a:rPr lang="en-US" sz="4800" dirty="0">
                <a:solidFill>
                  <a:srgbClr val="0000FF"/>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3843520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020382" y="114300"/>
            <a:ext cx="7223036" cy="4832092"/>
          </a:xfrm>
          <a:prstGeom prst="rect">
            <a:avLst/>
          </a:prstGeom>
        </p:spPr>
        <p:txBody>
          <a:bodyPr wrap="square">
            <a:spAutoFit/>
          </a:bodyPr>
          <a:lstStyle/>
          <a:p>
            <a:pPr algn="just"/>
            <a:r>
              <a:rPr lang="vi-VN" sz="2800" b="1" dirty="0">
                <a:solidFill>
                  <a:srgbClr val="FF0000"/>
                </a:solidFill>
                <a:latin typeface="+mj-lt"/>
              </a:rPr>
              <a:t>Câu </a:t>
            </a:r>
            <a:r>
              <a:rPr lang="en-US" sz="2800" b="1" dirty="0">
                <a:solidFill>
                  <a:srgbClr val="FF0000"/>
                </a:solidFill>
                <a:latin typeface="Times New Roman" panose="02020603050405020304" pitchFamily="18" charset="0"/>
                <a:cs typeface="Times New Roman" panose="02020603050405020304" pitchFamily="18" charset="0"/>
              </a:rPr>
              <a:t>7.</a:t>
            </a:r>
            <a:r>
              <a:rPr lang="vi-VN" sz="2800" b="1" dirty="0">
                <a:solidFill>
                  <a:srgbClr val="FF0000"/>
                </a:solidFill>
                <a:latin typeface="+mj-lt"/>
              </a:rPr>
              <a:t> </a:t>
            </a:r>
            <a:r>
              <a:rPr lang="vi-VN" sz="2800" b="1" dirty="0">
                <a:latin typeface="+mj-lt"/>
              </a:rPr>
              <a:t>Phát biểu nào sau đây là đúng </a:t>
            </a:r>
            <a:r>
              <a:rPr lang="en-US" sz="2800" b="1" dirty="0" err="1">
                <a:latin typeface="Times New Roman" panose="02020603050405020304" pitchFamily="18" charset="0"/>
                <a:cs typeface="Times New Roman" panose="02020603050405020304" pitchFamily="18" charset="0"/>
              </a:rPr>
              <a:t>về</a:t>
            </a:r>
            <a:r>
              <a:rPr lang="en-US" sz="2800" b="1" dirty="0">
                <a:latin typeface="+mj-lt"/>
              </a:rPr>
              <a:t> </a:t>
            </a:r>
            <a:r>
              <a:rPr lang="vi-VN" sz="2800" b="1" dirty="0">
                <a:latin typeface="+mj-lt"/>
              </a:rPr>
              <a:t>sự chuyển hóa năng lượng trong các dụng cụ sau?</a:t>
            </a:r>
            <a:endParaRPr lang="en-US" sz="2800" b="1" dirty="0">
              <a:latin typeface="+mj-lt"/>
            </a:endParaRPr>
          </a:p>
          <a:p>
            <a:pPr algn="just"/>
            <a:r>
              <a:rPr lang="en-US" sz="2800" dirty="0">
                <a:latin typeface="Times New Roman" panose="02020603050405020304" pitchFamily="18" charset="0"/>
                <a:cs typeface="Times New Roman" panose="02020603050405020304" pitchFamily="18" charset="0"/>
              </a:rPr>
              <a:t>A. </a:t>
            </a:r>
            <a:r>
              <a:rPr lang="en-US" sz="2800" dirty="0" err="1">
                <a:latin typeface="Times New Roman" panose="02020603050405020304" pitchFamily="18" charset="0"/>
                <a:cs typeface="Times New Roman" panose="02020603050405020304" pitchFamily="18" charset="0"/>
              </a:rPr>
              <a:t>Quạt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điện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điện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năng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chuyển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hóa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thành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nhiệt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năng</a:t>
            </a:r>
            <a:r>
              <a:rPr lang="en-US" sz="2800" dirty="0">
                <a:latin typeface="Times New Roman" panose="02020603050405020304" pitchFamily="18" charset="0"/>
                <a:cs typeface="Times New Roman" panose="02020603050405020304" pitchFamily="18" charset="0"/>
              </a:rPr>
              <a:t>.</a:t>
            </a:r>
          </a:p>
          <a:p>
            <a:pPr algn="just"/>
            <a:r>
              <a:rPr lang="vi-VN" sz="2800" dirty="0">
                <a:latin typeface="+mj-lt"/>
              </a:rPr>
              <a:t>B. Nồi cơm điện: điện năng chuyển hóa thành nhiệt năng và quang năng.</a:t>
            </a:r>
          </a:p>
          <a:p>
            <a:pPr algn="just"/>
            <a:r>
              <a:rPr lang="vi-VN" sz="2800" dirty="0">
                <a:latin typeface="+mj-lt"/>
              </a:rPr>
              <a:t>C. Đèn LED: quang năng biến đổi thành nhiệt năng</a:t>
            </a:r>
          </a:p>
          <a:p>
            <a:pPr algn="just"/>
            <a:r>
              <a:rPr lang="vi-VN" sz="2800" dirty="0">
                <a:latin typeface="+mj-lt"/>
              </a:rPr>
              <a:t>D. Máy bơm nước: động năng biến đổi thành điện năng và nhiệt năng</a:t>
            </a:r>
          </a:p>
        </p:txBody>
      </p:sp>
      <p:sp>
        <p:nvSpPr>
          <p:cNvPr id="6" name="Oval 5"/>
          <p:cNvSpPr/>
          <p:nvPr/>
        </p:nvSpPr>
        <p:spPr>
          <a:xfrm>
            <a:off x="962052" y="2314759"/>
            <a:ext cx="431174" cy="431174"/>
          </a:xfrm>
          <a:prstGeom prst="ellipse">
            <a:avLst/>
          </a:prstGeom>
          <a:ln w="571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3074" name="Picture 2" descr="Anh Dong (168)"/>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114300"/>
            <a:ext cx="762000" cy="285750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Anh Dong (174)"/>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243418" y="552449"/>
            <a:ext cx="762000" cy="2571751"/>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Anh Dong (179)"/>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55575" y="6324599"/>
            <a:ext cx="2476500" cy="381001"/>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Anh Dong (18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44644" y="6600825"/>
            <a:ext cx="2790825" cy="2571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8288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nh Dong (13)"/>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52400"/>
            <a:ext cx="695325" cy="56197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Anh Dong (145)"/>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077200" y="0"/>
            <a:ext cx="762000" cy="179070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Anh Dong (152)"/>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43814" y="4467091"/>
            <a:ext cx="476250" cy="238125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Anh Dong (157)"/>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8462493" y="4643303"/>
            <a:ext cx="542925" cy="202882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879922" y="725107"/>
            <a:ext cx="7223036" cy="2554545"/>
          </a:xfrm>
          <a:prstGeom prst="rect">
            <a:avLst/>
          </a:prstGeom>
        </p:spPr>
        <p:txBody>
          <a:bodyPr wrap="square">
            <a:spAutoFit/>
          </a:bodyPr>
          <a:lstStyle/>
          <a:p>
            <a:r>
              <a:rPr lang="vi-VN" sz="3200" b="1" dirty="0">
                <a:solidFill>
                  <a:srgbClr val="FF0000"/>
                </a:solidFill>
                <a:latin typeface="+mj-lt"/>
              </a:rPr>
              <a:t>Câu </a:t>
            </a:r>
            <a:r>
              <a:rPr lang="en-US" sz="3200" b="1" dirty="0">
                <a:solidFill>
                  <a:srgbClr val="FF0000"/>
                </a:solidFill>
                <a:latin typeface="Times New Roman" panose="02020603050405020304" pitchFamily="18" charset="0"/>
                <a:cs typeface="Times New Roman" panose="02020603050405020304" pitchFamily="18" charset="0"/>
              </a:rPr>
              <a:t>8</a:t>
            </a:r>
            <a:r>
              <a:rPr lang="vi-VN" sz="3200" b="1" dirty="0">
                <a:solidFill>
                  <a:srgbClr val="FF0000"/>
                </a:solidFill>
                <a:latin typeface="Times New Roman" panose="02020603050405020304" pitchFamily="18" charset="0"/>
                <a:cs typeface="Times New Roman" panose="02020603050405020304" pitchFamily="18" charset="0"/>
              </a:rPr>
              <a:t>.</a:t>
            </a:r>
            <a:r>
              <a:rPr lang="vi-VN" sz="3200" dirty="0">
                <a:latin typeface="+mj-lt"/>
              </a:rPr>
              <a:t> </a:t>
            </a:r>
            <a:r>
              <a:rPr lang="vi-VN" sz="3200" dirty="0">
                <a:solidFill>
                  <a:srgbClr val="FF0000"/>
                </a:solidFill>
                <a:latin typeface="+mj-lt"/>
              </a:rPr>
              <a:t>Pin mặt trời có sự chuyển </a:t>
            </a:r>
            <a:r>
              <a:rPr lang="vi-VN" sz="3200" dirty="0" err="1">
                <a:solidFill>
                  <a:srgbClr val="FF0000"/>
                </a:solidFill>
                <a:latin typeface="+mj-lt"/>
              </a:rPr>
              <a:t>hoá</a:t>
            </a:r>
            <a:r>
              <a:rPr lang="vi-VN" sz="3200" dirty="0">
                <a:solidFill>
                  <a:srgbClr val="FF0000"/>
                </a:solidFill>
                <a:latin typeface="+mj-lt"/>
              </a:rPr>
              <a:t>:</a:t>
            </a:r>
          </a:p>
          <a:p>
            <a:r>
              <a:rPr lang="vi-VN" sz="3200" dirty="0">
                <a:latin typeface="+mj-lt"/>
              </a:rPr>
              <a:t>A. Nhiệt năng thành cơ năng.</a:t>
            </a:r>
          </a:p>
          <a:p>
            <a:r>
              <a:rPr lang="vi-VN" sz="3200" dirty="0">
                <a:latin typeface="+mj-lt"/>
              </a:rPr>
              <a:t>B. Nhiệt năng thành điện năng.</a:t>
            </a:r>
          </a:p>
          <a:p>
            <a:r>
              <a:rPr lang="vi-VN" sz="3200" dirty="0">
                <a:latin typeface="+mj-lt"/>
              </a:rPr>
              <a:t>C. Quang năng thành nhiệt năng.</a:t>
            </a:r>
          </a:p>
          <a:p>
            <a:r>
              <a:rPr lang="vi-VN" sz="3200" dirty="0">
                <a:latin typeface="+mj-lt"/>
              </a:rPr>
              <a:t>D. Quang năng thành điện năng.</a:t>
            </a:r>
          </a:p>
        </p:txBody>
      </p:sp>
      <p:sp>
        <p:nvSpPr>
          <p:cNvPr id="6" name="Oval 5"/>
          <p:cNvSpPr/>
          <p:nvPr/>
        </p:nvSpPr>
        <p:spPr>
          <a:xfrm>
            <a:off x="1022250" y="2785204"/>
            <a:ext cx="456261" cy="506917"/>
          </a:xfrm>
          <a:prstGeom prst="ellipse">
            <a:avLst/>
          </a:prstGeom>
          <a:ln w="571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0" name="Rectangle 5"/>
          <p:cNvSpPr>
            <a:spLocks noGrp="1" noChangeArrowheads="1"/>
          </p:cNvSpPr>
          <p:nvPr>
            <p:ph type="title"/>
          </p:nvPr>
        </p:nvSpPr>
        <p:spPr>
          <a:xfrm>
            <a:off x="1758950" y="125412"/>
            <a:ext cx="4565650" cy="636588"/>
          </a:xfrm>
          <a:ln w="28575">
            <a:miter lim="800000"/>
            <a:headEnd/>
            <a:tailEnd/>
          </a:ln>
        </p:spPr>
        <p:txBody>
          <a:bodyPr anchor="b">
            <a:normAutofit fontScale="90000"/>
          </a:bodyPr>
          <a:lstStyle/>
          <a:p>
            <a:pPr eaLnBrk="1" hangingPunct="1">
              <a:defRPr/>
            </a:pPr>
            <a:r>
              <a:rPr lang="en-US" sz="4800" dirty="0" err="1">
                <a:solidFill>
                  <a:srgbClr val="0000FF"/>
                </a:solidFill>
                <a:latin typeface="Times New Roman" panose="02020603050405020304" pitchFamily="18" charset="0"/>
                <a:cs typeface="Times New Roman" panose="02020603050405020304" pitchFamily="18" charset="0"/>
              </a:rPr>
              <a:t>Kiểm</a:t>
            </a:r>
            <a:r>
              <a:rPr lang="en-US" sz="4800" dirty="0">
                <a:solidFill>
                  <a:srgbClr val="0000FF"/>
                </a:solidFill>
                <a:latin typeface="Times New Roman" panose="02020603050405020304" pitchFamily="18" charset="0"/>
                <a:cs typeface="Times New Roman" panose="02020603050405020304" pitchFamily="18" charset="0"/>
              </a:rPr>
              <a:t> </a:t>
            </a:r>
            <a:r>
              <a:rPr lang="en-US" sz="4800" dirty="0" err="1">
                <a:solidFill>
                  <a:srgbClr val="0000FF"/>
                </a:solidFill>
                <a:latin typeface="Times New Roman" panose="02020603050405020304" pitchFamily="18" charset="0"/>
                <a:cs typeface="Times New Roman" panose="02020603050405020304" pitchFamily="18" charset="0"/>
              </a:rPr>
              <a:t>tra</a:t>
            </a:r>
            <a:r>
              <a:rPr lang="en-US" sz="4800" dirty="0">
                <a:solidFill>
                  <a:srgbClr val="0000FF"/>
                </a:solidFill>
                <a:latin typeface="Times New Roman" panose="02020603050405020304" pitchFamily="18" charset="0"/>
                <a:cs typeface="Times New Roman" panose="02020603050405020304" pitchFamily="18" charset="0"/>
              </a:rPr>
              <a:t> </a:t>
            </a:r>
            <a:r>
              <a:rPr lang="en-US" sz="4800" dirty="0" err="1">
                <a:solidFill>
                  <a:srgbClr val="0000FF"/>
                </a:solidFill>
                <a:latin typeface="Times New Roman" panose="02020603050405020304" pitchFamily="18" charset="0"/>
                <a:cs typeface="Times New Roman" panose="02020603050405020304" pitchFamily="18" charset="0"/>
              </a:rPr>
              <a:t>bài</a:t>
            </a:r>
            <a:r>
              <a:rPr lang="en-US" sz="4800" dirty="0">
                <a:solidFill>
                  <a:srgbClr val="0000FF"/>
                </a:solidFill>
                <a:latin typeface="Times New Roman" panose="02020603050405020304" pitchFamily="18" charset="0"/>
                <a:cs typeface="Times New Roman" panose="02020603050405020304" pitchFamily="18" charset="0"/>
              </a:rPr>
              <a:t> </a:t>
            </a:r>
            <a:r>
              <a:rPr lang="en-US" sz="4800" dirty="0" err="1">
                <a:solidFill>
                  <a:srgbClr val="0000FF"/>
                </a:solidFill>
                <a:latin typeface="Times New Roman" panose="02020603050405020304" pitchFamily="18" charset="0"/>
                <a:cs typeface="Times New Roman" panose="02020603050405020304" pitchFamily="18" charset="0"/>
              </a:rPr>
              <a:t>cũ</a:t>
            </a:r>
            <a:r>
              <a:rPr lang="en-US" sz="4800" dirty="0">
                <a:solidFill>
                  <a:srgbClr val="0000FF"/>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1292674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854164" y="116983"/>
            <a:ext cx="7527836" cy="2554545"/>
          </a:xfrm>
          <a:prstGeom prst="rect">
            <a:avLst/>
          </a:prstGeom>
        </p:spPr>
        <p:txBody>
          <a:bodyPr wrap="square">
            <a:spAutoFit/>
          </a:bodyPr>
          <a:lstStyle/>
          <a:p>
            <a:pPr algn="just"/>
            <a:r>
              <a:rPr lang="vi-VN" sz="3200" b="1" dirty="0">
                <a:solidFill>
                  <a:srgbClr val="FF0000"/>
                </a:solidFill>
                <a:latin typeface="+mj-lt"/>
              </a:rPr>
              <a:t>Câu </a:t>
            </a:r>
            <a:r>
              <a:rPr lang="en-US" sz="3200" b="1" dirty="0">
                <a:solidFill>
                  <a:srgbClr val="FF0000"/>
                </a:solidFill>
                <a:latin typeface="Times New Roman" panose="02020603050405020304" pitchFamily="18" charset="0"/>
                <a:cs typeface="Times New Roman" panose="02020603050405020304" pitchFamily="18" charset="0"/>
              </a:rPr>
              <a:t>9.</a:t>
            </a:r>
            <a:r>
              <a:rPr lang="vi-VN" sz="3200" b="1" dirty="0">
                <a:solidFill>
                  <a:srgbClr val="FF0000"/>
                </a:solidFill>
                <a:latin typeface="+mj-lt"/>
              </a:rPr>
              <a:t> </a:t>
            </a:r>
            <a:r>
              <a:rPr lang="vi-VN" sz="3200" dirty="0">
                <a:solidFill>
                  <a:srgbClr val="FF0000"/>
                </a:solidFill>
                <a:latin typeface="+mj-lt"/>
              </a:rPr>
              <a:t>Điền từ còn thiếu vào chỗ trống: </a:t>
            </a:r>
            <a:r>
              <a:rPr lang="vi-VN" sz="3200" dirty="0" err="1">
                <a:solidFill>
                  <a:srgbClr val="FF0000"/>
                </a:solidFill>
                <a:latin typeface="+mj-lt"/>
              </a:rPr>
              <a:t>Hoá</a:t>
            </a:r>
            <a:r>
              <a:rPr lang="vi-VN" sz="3200" dirty="0">
                <a:solidFill>
                  <a:srgbClr val="FF0000"/>
                </a:solidFill>
                <a:latin typeface="+mj-lt"/>
              </a:rPr>
              <a:t> năng lưu trữ trong thực phẩm, khi ta ăn được chuyển </a:t>
            </a:r>
            <a:r>
              <a:rPr lang="vi-VN" sz="3200" dirty="0" err="1">
                <a:solidFill>
                  <a:srgbClr val="FF0000"/>
                </a:solidFill>
                <a:latin typeface="+mj-lt"/>
              </a:rPr>
              <a:t>hoá</a:t>
            </a:r>
            <a:r>
              <a:rPr lang="vi-VN" sz="3200" dirty="0">
                <a:solidFill>
                  <a:srgbClr val="FF0000"/>
                </a:solidFill>
                <a:latin typeface="+mj-lt"/>
              </a:rPr>
              <a:t> thành… giúp ta đạp xe.</a:t>
            </a:r>
          </a:p>
          <a:p>
            <a:pPr algn="just"/>
            <a:r>
              <a:rPr lang="vi-VN" sz="3200" dirty="0">
                <a:latin typeface="+mj-lt"/>
              </a:rPr>
              <a:t>A. Nhiệt năng.</a:t>
            </a:r>
            <a:r>
              <a:rPr lang="en-US" sz="3200" dirty="0">
                <a:latin typeface="+mj-lt"/>
              </a:rPr>
              <a:t>           </a:t>
            </a:r>
            <a:r>
              <a:rPr lang="vi-VN" sz="3200" dirty="0">
                <a:latin typeface="+mj-lt"/>
              </a:rPr>
              <a:t>B. Động năng.</a:t>
            </a:r>
          </a:p>
          <a:p>
            <a:pPr algn="just"/>
            <a:r>
              <a:rPr lang="vi-VN" sz="3200" dirty="0">
                <a:latin typeface="+mj-lt"/>
              </a:rPr>
              <a:t>C. Thế năng.</a:t>
            </a:r>
            <a:r>
              <a:rPr lang="en-US" sz="3200" dirty="0">
                <a:latin typeface="+mj-lt"/>
              </a:rPr>
              <a:t>              </a:t>
            </a:r>
            <a:r>
              <a:rPr lang="vi-VN" sz="3200" dirty="0">
                <a:latin typeface="+mj-lt"/>
              </a:rPr>
              <a:t>D. Quang năng.</a:t>
            </a:r>
          </a:p>
        </p:txBody>
      </p:sp>
      <p:sp>
        <p:nvSpPr>
          <p:cNvPr id="6" name="Oval 5"/>
          <p:cNvSpPr/>
          <p:nvPr/>
        </p:nvSpPr>
        <p:spPr>
          <a:xfrm>
            <a:off x="4298206" y="1735758"/>
            <a:ext cx="431174" cy="431174"/>
          </a:xfrm>
          <a:prstGeom prst="ellipse">
            <a:avLst/>
          </a:prstGeom>
          <a:ln w="571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7" name="Rectangle 6"/>
          <p:cNvSpPr/>
          <p:nvPr/>
        </p:nvSpPr>
        <p:spPr>
          <a:xfrm>
            <a:off x="762000" y="2752591"/>
            <a:ext cx="7457534" cy="2554545"/>
          </a:xfrm>
          <a:prstGeom prst="rect">
            <a:avLst/>
          </a:prstGeom>
        </p:spPr>
        <p:txBody>
          <a:bodyPr wrap="square">
            <a:spAutoFit/>
          </a:bodyPr>
          <a:lstStyle/>
          <a:p>
            <a:pPr algn="just"/>
            <a:r>
              <a:rPr lang="vi-VN" sz="3200" b="1" dirty="0">
                <a:solidFill>
                  <a:srgbClr val="3333FF"/>
                </a:solidFill>
                <a:latin typeface="+mj-lt"/>
              </a:rPr>
              <a:t>Câu </a:t>
            </a:r>
            <a:r>
              <a:rPr lang="en-US" sz="3200" b="1" dirty="0">
                <a:solidFill>
                  <a:srgbClr val="3333FF"/>
                </a:solidFill>
                <a:latin typeface="Times New Roman" panose="02020603050405020304" pitchFamily="18" charset="0"/>
                <a:cs typeface="Times New Roman" panose="02020603050405020304" pitchFamily="18" charset="0"/>
              </a:rPr>
              <a:t>10.</a:t>
            </a:r>
            <a:r>
              <a:rPr lang="vi-VN" sz="3200" b="1" dirty="0">
                <a:solidFill>
                  <a:srgbClr val="3333FF"/>
                </a:solidFill>
                <a:latin typeface="+mj-lt"/>
              </a:rPr>
              <a:t> </a:t>
            </a:r>
            <a:r>
              <a:rPr lang="vi-VN" sz="3200" dirty="0">
                <a:solidFill>
                  <a:srgbClr val="3333FF"/>
                </a:solidFill>
                <a:latin typeface="+mj-lt"/>
              </a:rPr>
              <a:t>Trong máy phát điện gió, dạng năng lượng nào được chuyển </a:t>
            </a:r>
            <a:r>
              <a:rPr lang="vi-VN" sz="3200" dirty="0" err="1">
                <a:solidFill>
                  <a:srgbClr val="3333FF"/>
                </a:solidFill>
                <a:latin typeface="+mj-lt"/>
              </a:rPr>
              <a:t>hoá</a:t>
            </a:r>
            <a:r>
              <a:rPr lang="vi-VN" sz="3200" dirty="0">
                <a:solidFill>
                  <a:srgbClr val="3333FF"/>
                </a:solidFill>
                <a:latin typeface="+mj-lt"/>
              </a:rPr>
              <a:t> thành điện năng?</a:t>
            </a:r>
          </a:p>
          <a:p>
            <a:r>
              <a:rPr lang="vi-VN" sz="3200" dirty="0">
                <a:latin typeface="+mj-lt"/>
              </a:rPr>
              <a:t>A. Quang năng.</a:t>
            </a:r>
            <a:r>
              <a:rPr lang="en-US" sz="3200" dirty="0">
                <a:latin typeface="+mj-lt"/>
              </a:rPr>
              <a:t>           </a:t>
            </a:r>
            <a:r>
              <a:rPr lang="vi-VN" sz="3200" dirty="0">
                <a:latin typeface="+mj-lt"/>
              </a:rPr>
              <a:t>B. </a:t>
            </a:r>
            <a:r>
              <a:rPr lang="vi-VN" sz="3200" dirty="0" err="1">
                <a:latin typeface="+mj-lt"/>
              </a:rPr>
              <a:t>Hoá</a:t>
            </a:r>
            <a:r>
              <a:rPr lang="vi-VN" sz="3200" dirty="0">
                <a:latin typeface="+mj-lt"/>
              </a:rPr>
              <a:t> năng.</a:t>
            </a:r>
          </a:p>
          <a:p>
            <a:r>
              <a:rPr lang="vi-VN" sz="3200" dirty="0">
                <a:latin typeface="+mj-lt"/>
              </a:rPr>
              <a:t>C. Nhiệt năng.</a:t>
            </a:r>
            <a:r>
              <a:rPr lang="en-US" sz="3200" dirty="0">
                <a:latin typeface="+mj-lt"/>
              </a:rPr>
              <a:t>             </a:t>
            </a:r>
            <a:r>
              <a:rPr lang="vi-VN" sz="3200" dirty="0">
                <a:latin typeface="+mj-lt"/>
              </a:rPr>
              <a:t>D. Cơ năng.</a:t>
            </a:r>
          </a:p>
        </p:txBody>
      </p:sp>
      <p:sp>
        <p:nvSpPr>
          <p:cNvPr id="13" name="Oval 12"/>
          <p:cNvSpPr/>
          <p:nvPr/>
        </p:nvSpPr>
        <p:spPr>
          <a:xfrm>
            <a:off x="4336999" y="4805223"/>
            <a:ext cx="457200" cy="457200"/>
          </a:xfrm>
          <a:prstGeom prst="ellipse">
            <a:avLst/>
          </a:prstGeom>
          <a:ln w="571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3074" name="Picture 2" descr="Anh Dong (168)"/>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114300"/>
            <a:ext cx="762000" cy="285750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Anh Dong (174)"/>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243418" y="552449"/>
            <a:ext cx="762000" cy="2571751"/>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Anh Dong (179)"/>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55575" y="6324599"/>
            <a:ext cx="2476500" cy="381001"/>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Anh Dong (18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44644" y="6600825"/>
            <a:ext cx="2790825" cy="2571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4151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arn(inVertical)">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7" grpId="0"/>
      <p:bldP spid="1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7" name="Rectangle 9">
            <a:extLst>
              <a:ext uri="{FF2B5EF4-FFF2-40B4-BE49-F238E27FC236}">
                <a16:creationId xmlns:a16="http://schemas.microsoft.com/office/drawing/2014/main" id="{F83BAE65-D215-4292-9498-D9610AC2C6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551A2529-0390-4CE4-AA98-A4007E174BAB}"/>
              </a:ext>
            </a:extLst>
          </p:cNvPr>
          <p:cNvPicPr>
            <a:picLocks noChangeAspect="1"/>
          </p:cNvPicPr>
          <p:nvPr/>
        </p:nvPicPr>
        <p:blipFill rotWithShape="1">
          <a:blip r:embed="rId2"/>
          <a:srcRect l="41370" t="23799" r="23549" b="24157"/>
          <a:stretch/>
        </p:blipFill>
        <p:spPr>
          <a:xfrm>
            <a:off x="0" y="762000"/>
            <a:ext cx="5370763" cy="5572582"/>
          </a:xfrm>
          <a:prstGeom prst="rect">
            <a:avLst/>
          </a:prstGeom>
        </p:spPr>
      </p:pic>
      <p:cxnSp>
        <p:nvCxnSpPr>
          <p:cNvPr id="18" name="Straight Connector 11">
            <a:extLst>
              <a:ext uri="{FF2B5EF4-FFF2-40B4-BE49-F238E27FC236}">
                <a16:creationId xmlns:a16="http://schemas.microsoft.com/office/drawing/2014/main" id="{5C99ACED-3F9B-471D-97BC-E5D2D23198C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919107" y="2085703"/>
            <a:ext cx="2674620"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19" name="Rectangle 13">
            <a:extLst>
              <a:ext uri="{FF2B5EF4-FFF2-40B4-BE49-F238E27FC236}">
                <a16:creationId xmlns:a16="http://schemas.microsoft.com/office/drawing/2014/main" id="{86C05757-249C-4F2B-B326-B940FDD9C4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 y="6334316"/>
            <a:ext cx="9143989"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 name="Rectangle 15">
            <a:extLst>
              <a:ext uri="{FF2B5EF4-FFF2-40B4-BE49-F238E27FC236}">
                <a16:creationId xmlns:a16="http://schemas.microsoft.com/office/drawing/2014/main" id="{EE922679-5189-4C5C-9FBB-6839F89C66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a:extLst>
              <a:ext uri="{FF2B5EF4-FFF2-40B4-BE49-F238E27FC236}">
                <a16:creationId xmlns:a16="http://schemas.microsoft.com/office/drawing/2014/main" id="{F25EE156-BA7C-44AD-9C32-995C2B39F1B3}"/>
              </a:ext>
            </a:extLst>
          </p:cNvPr>
          <p:cNvSpPr/>
          <p:nvPr/>
        </p:nvSpPr>
        <p:spPr>
          <a:xfrm>
            <a:off x="5800725" y="1714501"/>
            <a:ext cx="3064669" cy="7334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BE9F6EE9-6802-416A-87CF-A39B867789A2}"/>
              </a:ext>
            </a:extLst>
          </p:cNvPr>
          <p:cNvSpPr txBox="1"/>
          <p:nvPr/>
        </p:nvSpPr>
        <p:spPr>
          <a:xfrm>
            <a:off x="0" y="152400"/>
            <a:ext cx="4648200" cy="646331"/>
          </a:xfrm>
          <a:prstGeom prst="rect">
            <a:avLst/>
          </a:prstGeom>
          <a:noFill/>
        </p:spPr>
        <p:txBody>
          <a:bodyPr wrap="square" rtlCol="0">
            <a:spAutoFit/>
          </a:bodyPr>
          <a:lstStyle/>
          <a:p>
            <a:pPr fontAlgn="base"/>
            <a:r>
              <a:rPr lang="vi-VN" sz="3600" b="1" dirty="0">
                <a:latin typeface="Times New Roman" pitchFamily="18" charset="0"/>
                <a:cs typeface="Times New Roman" pitchFamily="18" charset="0"/>
              </a:rPr>
              <a:t>KHỞI  ĐỘNG </a:t>
            </a:r>
          </a:p>
        </p:txBody>
      </p:sp>
      <p:grpSp>
        <p:nvGrpSpPr>
          <p:cNvPr id="12" name="Group 11"/>
          <p:cNvGrpSpPr/>
          <p:nvPr/>
        </p:nvGrpSpPr>
        <p:grpSpPr>
          <a:xfrm>
            <a:off x="5257800" y="533400"/>
            <a:ext cx="3886200" cy="2667000"/>
            <a:chOff x="0" y="35763"/>
            <a:chExt cx="3886200" cy="1948050"/>
          </a:xfrm>
        </p:grpSpPr>
        <p:sp>
          <p:nvSpPr>
            <p:cNvPr id="13" name="Rounded Rectangle 12"/>
            <p:cNvSpPr/>
            <p:nvPr/>
          </p:nvSpPr>
          <p:spPr>
            <a:xfrm>
              <a:off x="0" y="35763"/>
              <a:ext cx="3886200" cy="1948050"/>
            </a:xfrm>
            <a:prstGeom prst="roundRect">
              <a:avLst/>
            </a:pr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sp>
        <p:sp>
          <p:nvSpPr>
            <p:cNvPr id="14" name="Rounded Rectangle 4"/>
            <p:cNvSpPr/>
            <p:nvPr/>
          </p:nvSpPr>
          <p:spPr>
            <a:xfrm>
              <a:off x="95096" y="130859"/>
              <a:ext cx="3791104" cy="175785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lvl="0" algn="just" defTabSz="1066800">
                <a:lnSpc>
                  <a:spcPct val="112000"/>
                </a:lnSpc>
                <a:spcBef>
                  <a:spcPct val="0"/>
                </a:spcBef>
                <a:spcAft>
                  <a:spcPts val="0"/>
                </a:spcAft>
              </a:pPr>
              <a:r>
                <a:rPr lang="en-US" sz="3200" b="1" kern="1200" dirty="0" err="1">
                  <a:solidFill>
                    <a:schemeClr val="tx1"/>
                  </a:solidFill>
                  <a:latin typeface="Times New Roman" pitchFamily="18" charset="0"/>
                  <a:cs typeface="Times New Roman" pitchFamily="18" charset="0"/>
                </a:rPr>
                <a:t>Quan</a:t>
              </a:r>
              <a:r>
                <a:rPr lang="en-US" sz="3200" b="1" kern="1200" dirty="0">
                  <a:solidFill>
                    <a:schemeClr val="tx1"/>
                  </a:solidFill>
                  <a:latin typeface="Times New Roman" pitchFamily="18" charset="0"/>
                  <a:cs typeface="Times New Roman" pitchFamily="18" charset="0"/>
                </a:rPr>
                <a:t> </a:t>
              </a:r>
              <a:r>
                <a:rPr lang="en-US" sz="3200" b="1" kern="1200" dirty="0" err="1">
                  <a:solidFill>
                    <a:schemeClr val="tx1"/>
                  </a:solidFill>
                  <a:latin typeface="Times New Roman" pitchFamily="18" charset="0"/>
                  <a:cs typeface="Times New Roman" pitchFamily="18" charset="0"/>
                </a:rPr>
                <a:t>sát</a:t>
              </a:r>
              <a:r>
                <a:rPr lang="en-US" sz="3200" b="1" kern="1200" dirty="0">
                  <a:solidFill>
                    <a:schemeClr val="tx1"/>
                  </a:solidFill>
                  <a:latin typeface="Times New Roman" pitchFamily="18" charset="0"/>
                  <a:cs typeface="Times New Roman" pitchFamily="18" charset="0"/>
                </a:rPr>
                <a:t> </a:t>
              </a:r>
              <a:r>
                <a:rPr lang="en-US" sz="3200" b="1" kern="1200" dirty="0" err="1">
                  <a:solidFill>
                    <a:schemeClr val="tx1"/>
                  </a:solidFill>
                  <a:latin typeface="Times New Roman" pitchFamily="18" charset="0"/>
                  <a:cs typeface="Times New Roman" pitchFamily="18" charset="0"/>
                </a:rPr>
                <a:t>bức</a:t>
              </a:r>
              <a:r>
                <a:rPr lang="en-US" sz="3200" b="1" kern="1200" dirty="0">
                  <a:solidFill>
                    <a:schemeClr val="tx1"/>
                  </a:solidFill>
                  <a:latin typeface="Times New Roman" pitchFamily="18" charset="0"/>
                  <a:cs typeface="Times New Roman" pitchFamily="18" charset="0"/>
                </a:rPr>
                <a:t> </a:t>
              </a:r>
              <a:r>
                <a:rPr lang="en-US" sz="3200" b="1" kern="1200" dirty="0" err="1">
                  <a:solidFill>
                    <a:schemeClr val="tx1"/>
                  </a:solidFill>
                  <a:latin typeface="Times New Roman" pitchFamily="18" charset="0"/>
                  <a:cs typeface="Times New Roman" pitchFamily="18" charset="0"/>
                </a:rPr>
                <a:t>tranh</a:t>
              </a:r>
              <a:r>
                <a:rPr lang="en-US" sz="3200" b="1" kern="1200" dirty="0">
                  <a:solidFill>
                    <a:schemeClr val="tx1"/>
                  </a:solidFill>
                  <a:latin typeface="Times New Roman" pitchFamily="18" charset="0"/>
                  <a:cs typeface="Times New Roman" pitchFamily="18" charset="0"/>
                </a:rPr>
                <a:t> </a:t>
              </a:r>
              <a:r>
                <a:rPr lang="en-US" sz="3200" b="1" kern="1200" dirty="0" err="1">
                  <a:solidFill>
                    <a:schemeClr val="tx1"/>
                  </a:solidFill>
                  <a:latin typeface="Times New Roman" pitchFamily="18" charset="0"/>
                  <a:cs typeface="Times New Roman" pitchFamily="18" charset="0"/>
                </a:rPr>
                <a:t>và</a:t>
              </a:r>
              <a:r>
                <a:rPr lang="en-US" sz="3200" b="1" kern="1200" dirty="0">
                  <a:solidFill>
                    <a:schemeClr val="tx1"/>
                  </a:solidFill>
                  <a:latin typeface="Times New Roman" pitchFamily="18" charset="0"/>
                  <a:cs typeface="Times New Roman" pitchFamily="18" charset="0"/>
                </a:rPr>
                <a:t> </a:t>
              </a:r>
              <a:r>
                <a:rPr lang="en-US" sz="3200" b="1" kern="1200" dirty="0" err="1">
                  <a:solidFill>
                    <a:schemeClr val="tx1"/>
                  </a:solidFill>
                  <a:latin typeface="Times New Roman" pitchFamily="18" charset="0"/>
                  <a:cs typeface="Times New Roman" pitchFamily="18" charset="0"/>
                </a:rPr>
                <a:t>gọi</a:t>
              </a:r>
              <a:r>
                <a:rPr lang="en-US" sz="3200" b="1" kern="1200" dirty="0">
                  <a:solidFill>
                    <a:schemeClr val="tx1"/>
                  </a:solidFill>
                  <a:latin typeface="Times New Roman" pitchFamily="18" charset="0"/>
                  <a:cs typeface="Times New Roman" pitchFamily="18" charset="0"/>
                </a:rPr>
                <a:t> </a:t>
              </a:r>
              <a:r>
                <a:rPr lang="en-US" sz="3200" b="1" kern="1200" dirty="0" err="1">
                  <a:solidFill>
                    <a:schemeClr val="tx1"/>
                  </a:solidFill>
                  <a:latin typeface="Times New Roman" pitchFamily="18" charset="0"/>
                  <a:cs typeface="Times New Roman" pitchFamily="18" charset="0"/>
                </a:rPr>
                <a:t>tên</a:t>
              </a:r>
              <a:r>
                <a:rPr lang="en-US" sz="3200" b="1" kern="1200" dirty="0">
                  <a:solidFill>
                    <a:schemeClr val="tx1"/>
                  </a:solidFill>
                  <a:latin typeface="Times New Roman" pitchFamily="18" charset="0"/>
                  <a:cs typeface="Times New Roman" pitchFamily="18" charset="0"/>
                </a:rPr>
                <a:t> </a:t>
              </a:r>
              <a:r>
                <a:rPr lang="en-US" sz="3200" b="1" kern="1200" dirty="0" err="1">
                  <a:solidFill>
                    <a:schemeClr val="tx1"/>
                  </a:solidFill>
                  <a:latin typeface="Times New Roman" pitchFamily="18" charset="0"/>
                  <a:cs typeface="Times New Roman" pitchFamily="18" charset="0"/>
                </a:rPr>
                <a:t>ít</a:t>
              </a:r>
              <a:r>
                <a:rPr lang="en-US" sz="3200" b="1" kern="1200" dirty="0">
                  <a:solidFill>
                    <a:schemeClr val="tx1"/>
                  </a:solidFill>
                  <a:latin typeface="Times New Roman" pitchFamily="18" charset="0"/>
                  <a:cs typeface="Times New Roman" pitchFamily="18" charset="0"/>
                </a:rPr>
                <a:t> </a:t>
              </a:r>
              <a:r>
                <a:rPr lang="en-US" sz="3200" b="1" kern="1200" dirty="0" err="1">
                  <a:solidFill>
                    <a:schemeClr val="tx1"/>
                  </a:solidFill>
                  <a:latin typeface="Times New Roman" pitchFamily="18" charset="0"/>
                  <a:cs typeface="Times New Roman" pitchFamily="18" charset="0"/>
                </a:rPr>
                <a:t>nhất</a:t>
              </a:r>
              <a:r>
                <a:rPr lang="en-US" sz="3200" b="1" kern="1200" dirty="0">
                  <a:solidFill>
                    <a:schemeClr val="tx1"/>
                  </a:solidFill>
                  <a:latin typeface="Times New Roman" pitchFamily="18" charset="0"/>
                  <a:cs typeface="Times New Roman" pitchFamily="18" charset="0"/>
                </a:rPr>
                <a:t> 5 </a:t>
              </a:r>
              <a:r>
                <a:rPr lang="en-US" sz="3200" b="1" u="sng" kern="1200" dirty="0" err="1">
                  <a:solidFill>
                    <a:schemeClr val="tx1"/>
                  </a:solidFill>
                  <a:latin typeface="Times New Roman" pitchFamily="18" charset="0"/>
                  <a:cs typeface="Times New Roman" pitchFamily="18" charset="0"/>
                </a:rPr>
                <a:t>thiết</a:t>
              </a:r>
              <a:r>
                <a:rPr lang="en-US" sz="3200" b="1" u="sng" kern="1200" dirty="0">
                  <a:solidFill>
                    <a:schemeClr val="tx1"/>
                  </a:solidFill>
                  <a:latin typeface="Times New Roman" pitchFamily="18" charset="0"/>
                  <a:cs typeface="Times New Roman" pitchFamily="18" charset="0"/>
                </a:rPr>
                <a:t> </a:t>
              </a:r>
              <a:r>
                <a:rPr lang="en-US" sz="3200" b="1" u="sng" kern="1200" dirty="0" err="1">
                  <a:solidFill>
                    <a:schemeClr val="tx1"/>
                  </a:solidFill>
                  <a:latin typeface="Times New Roman" pitchFamily="18" charset="0"/>
                  <a:cs typeface="Times New Roman" pitchFamily="18" charset="0"/>
                </a:rPr>
                <a:t>bị</a:t>
              </a:r>
              <a:r>
                <a:rPr lang="en-US" sz="3200" b="1" u="sng" kern="1200" dirty="0">
                  <a:solidFill>
                    <a:schemeClr val="tx1"/>
                  </a:solidFill>
                  <a:latin typeface="Times New Roman" pitchFamily="18" charset="0"/>
                  <a:cs typeface="Times New Roman" pitchFamily="18" charset="0"/>
                </a:rPr>
                <a:t> </a:t>
              </a:r>
              <a:r>
                <a:rPr lang="en-US" sz="3200" b="1" u="sng" kern="1200" dirty="0" err="1">
                  <a:solidFill>
                    <a:schemeClr val="tx1"/>
                  </a:solidFill>
                  <a:latin typeface="Times New Roman" pitchFamily="18" charset="0"/>
                  <a:cs typeface="Times New Roman" pitchFamily="18" charset="0"/>
                </a:rPr>
                <a:t>điện</a:t>
              </a:r>
              <a:r>
                <a:rPr lang="en-US" sz="3200" b="1" u="none" kern="1200" dirty="0">
                  <a:solidFill>
                    <a:schemeClr val="tx1"/>
                  </a:solidFill>
                  <a:latin typeface="Times New Roman" pitchFamily="18" charset="0"/>
                  <a:cs typeface="Times New Roman" pitchFamily="18" charset="0"/>
                </a:rPr>
                <a:t> </a:t>
              </a:r>
              <a:r>
                <a:rPr lang="en-US" sz="3200" b="1" kern="1200" dirty="0" err="1">
                  <a:solidFill>
                    <a:schemeClr val="tx1"/>
                  </a:solidFill>
                  <a:latin typeface="Times New Roman" pitchFamily="18" charset="0"/>
                  <a:cs typeface="Times New Roman" pitchFamily="18" charset="0"/>
                </a:rPr>
                <a:t>mà</a:t>
              </a:r>
              <a:r>
                <a:rPr lang="en-US" sz="3200" b="1" kern="1200" dirty="0">
                  <a:solidFill>
                    <a:schemeClr val="tx1"/>
                  </a:solidFill>
                  <a:latin typeface="Times New Roman" pitchFamily="18" charset="0"/>
                  <a:cs typeface="Times New Roman" pitchFamily="18" charset="0"/>
                </a:rPr>
                <a:t> </a:t>
              </a:r>
              <a:r>
                <a:rPr lang="en-US" sz="3200" b="1" kern="1200" dirty="0" err="1">
                  <a:solidFill>
                    <a:schemeClr val="tx1"/>
                  </a:solidFill>
                  <a:latin typeface="Times New Roman" pitchFamily="18" charset="0"/>
                  <a:cs typeface="Times New Roman" pitchFamily="18" charset="0"/>
                </a:rPr>
                <a:t>em</a:t>
              </a:r>
              <a:r>
                <a:rPr lang="en-US" sz="3200" b="1" kern="1200" dirty="0">
                  <a:solidFill>
                    <a:schemeClr val="tx1"/>
                  </a:solidFill>
                  <a:latin typeface="Times New Roman" pitchFamily="18" charset="0"/>
                  <a:cs typeface="Times New Roman" pitchFamily="18" charset="0"/>
                </a:rPr>
                <a:t> </a:t>
              </a:r>
              <a:r>
                <a:rPr lang="en-US" sz="3200" b="1" kern="1200" dirty="0" err="1">
                  <a:solidFill>
                    <a:schemeClr val="tx1"/>
                  </a:solidFill>
                  <a:latin typeface="Times New Roman" pitchFamily="18" charset="0"/>
                  <a:cs typeface="Times New Roman" pitchFamily="18" charset="0"/>
                </a:rPr>
                <a:t>nhìn</a:t>
              </a:r>
              <a:r>
                <a:rPr lang="en-US" sz="3200" b="1" kern="1200" dirty="0">
                  <a:solidFill>
                    <a:schemeClr val="tx1"/>
                  </a:solidFill>
                  <a:latin typeface="Times New Roman" pitchFamily="18" charset="0"/>
                  <a:cs typeface="Times New Roman" pitchFamily="18" charset="0"/>
                </a:rPr>
                <a:t> </a:t>
              </a:r>
              <a:r>
                <a:rPr lang="en-US" sz="3200" b="1" kern="1200" dirty="0" err="1">
                  <a:solidFill>
                    <a:schemeClr val="tx1"/>
                  </a:solidFill>
                  <a:latin typeface="Times New Roman" pitchFamily="18" charset="0"/>
                  <a:cs typeface="Times New Roman" pitchFamily="18" charset="0"/>
                </a:rPr>
                <a:t>thấy</a:t>
              </a:r>
              <a:r>
                <a:rPr lang="en-US" sz="3200" b="1" kern="1200" dirty="0">
                  <a:solidFill>
                    <a:schemeClr val="tx1"/>
                  </a:solidFill>
                  <a:latin typeface="Times New Roman" pitchFamily="18" charset="0"/>
                  <a:cs typeface="Times New Roman" pitchFamily="18" charset="0"/>
                </a:rPr>
                <a:t>. </a:t>
              </a:r>
            </a:p>
          </p:txBody>
        </p:sp>
      </p:grpSp>
      <p:grpSp>
        <p:nvGrpSpPr>
          <p:cNvPr id="20" name="Group 19"/>
          <p:cNvGrpSpPr/>
          <p:nvPr/>
        </p:nvGrpSpPr>
        <p:grpSpPr>
          <a:xfrm>
            <a:off x="5410200" y="3886200"/>
            <a:ext cx="3733799" cy="2362200"/>
            <a:chOff x="-57853" y="1059963"/>
            <a:chExt cx="3733799" cy="1977300"/>
          </a:xfrm>
        </p:grpSpPr>
        <p:sp>
          <p:nvSpPr>
            <p:cNvPr id="22" name="Rounded Rectangle 21"/>
            <p:cNvSpPr/>
            <p:nvPr/>
          </p:nvSpPr>
          <p:spPr>
            <a:xfrm>
              <a:off x="0" y="1059963"/>
              <a:ext cx="3599747" cy="1977300"/>
            </a:xfrm>
            <a:prstGeom prst="roundRect">
              <a:avLst/>
            </a:pr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sp>
        <p:sp>
          <p:nvSpPr>
            <p:cNvPr id="23" name="Rounded Rectangle 4"/>
            <p:cNvSpPr/>
            <p:nvPr/>
          </p:nvSpPr>
          <p:spPr>
            <a:xfrm>
              <a:off x="-57853" y="1156487"/>
              <a:ext cx="3733799" cy="178425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lvl="0" algn="just" defTabSz="1066800">
                <a:lnSpc>
                  <a:spcPct val="112000"/>
                </a:lnSpc>
                <a:spcBef>
                  <a:spcPct val="0"/>
                </a:spcBef>
                <a:spcAft>
                  <a:spcPts val="0"/>
                </a:spcAft>
              </a:pPr>
              <a:r>
                <a:rPr lang="en-US" sz="3200" b="1" kern="1200" dirty="0" err="1">
                  <a:solidFill>
                    <a:schemeClr val="tx1"/>
                  </a:solidFill>
                  <a:latin typeface="Times New Roman" pitchFamily="18" charset="0"/>
                  <a:cs typeface="Times New Roman" pitchFamily="18" charset="0"/>
                </a:rPr>
                <a:t>Gọi</a:t>
              </a:r>
              <a:r>
                <a:rPr lang="en-US" sz="3200" b="1" kern="1200" dirty="0">
                  <a:solidFill>
                    <a:schemeClr val="tx1"/>
                  </a:solidFill>
                  <a:latin typeface="Times New Roman" pitchFamily="18" charset="0"/>
                  <a:cs typeface="Times New Roman" pitchFamily="18" charset="0"/>
                </a:rPr>
                <a:t> </a:t>
              </a:r>
              <a:r>
                <a:rPr lang="en-US" sz="3200" b="1" kern="1200" dirty="0" err="1">
                  <a:solidFill>
                    <a:schemeClr val="tx1"/>
                  </a:solidFill>
                  <a:latin typeface="Times New Roman" pitchFamily="18" charset="0"/>
                  <a:cs typeface="Times New Roman" pitchFamily="18" charset="0"/>
                </a:rPr>
                <a:t>tên</a:t>
              </a:r>
              <a:r>
                <a:rPr lang="en-US" sz="3200" b="1" kern="1200" dirty="0">
                  <a:solidFill>
                    <a:schemeClr val="tx1"/>
                  </a:solidFill>
                  <a:latin typeface="Times New Roman" pitchFamily="18" charset="0"/>
                  <a:cs typeface="Times New Roman" pitchFamily="18" charset="0"/>
                </a:rPr>
                <a:t> </a:t>
              </a:r>
              <a:r>
                <a:rPr lang="en-US" sz="3200" b="1" kern="1200" dirty="0" err="1">
                  <a:solidFill>
                    <a:schemeClr val="tx1"/>
                  </a:solidFill>
                  <a:latin typeface="Times New Roman" pitchFamily="18" charset="0"/>
                  <a:cs typeface="Times New Roman" pitchFamily="18" charset="0"/>
                </a:rPr>
                <a:t>dạng</a:t>
              </a:r>
              <a:r>
                <a:rPr lang="en-US" sz="3200" b="1" kern="1200" dirty="0">
                  <a:solidFill>
                    <a:schemeClr val="tx1"/>
                  </a:solidFill>
                  <a:latin typeface="Times New Roman" pitchFamily="18" charset="0"/>
                  <a:cs typeface="Times New Roman" pitchFamily="18" charset="0"/>
                </a:rPr>
                <a:t> </a:t>
              </a:r>
              <a:r>
                <a:rPr lang="en-US" sz="3200" b="1" kern="1200" dirty="0" err="1">
                  <a:solidFill>
                    <a:schemeClr val="tx1"/>
                  </a:solidFill>
                  <a:latin typeface="Times New Roman" pitchFamily="18" charset="0"/>
                  <a:cs typeface="Times New Roman" pitchFamily="18" charset="0"/>
                </a:rPr>
                <a:t>năng</a:t>
              </a:r>
              <a:r>
                <a:rPr lang="en-US" sz="3200" b="1" kern="1200" dirty="0">
                  <a:solidFill>
                    <a:schemeClr val="tx1"/>
                  </a:solidFill>
                  <a:latin typeface="Times New Roman" pitchFamily="18" charset="0"/>
                  <a:cs typeface="Times New Roman" pitchFamily="18" charset="0"/>
                </a:rPr>
                <a:t> </a:t>
              </a:r>
              <a:r>
                <a:rPr lang="en-US" sz="3200" b="1" kern="1200" dirty="0" err="1">
                  <a:solidFill>
                    <a:schemeClr val="tx1"/>
                  </a:solidFill>
                  <a:latin typeface="Times New Roman" pitchFamily="18" charset="0"/>
                  <a:cs typeface="Times New Roman" pitchFamily="18" charset="0"/>
                </a:rPr>
                <a:t>lượng</a:t>
              </a:r>
              <a:r>
                <a:rPr lang="en-US" sz="3200" b="1" kern="1200" dirty="0">
                  <a:solidFill>
                    <a:schemeClr val="tx1"/>
                  </a:solidFill>
                  <a:latin typeface="Times New Roman" pitchFamily="18" charset="0"/>
                  <a:cs typeface="Times New Roman" pitchFamily="18" charset="0"/>
                </a:rPr>
                <a:t> </a:t>
              </a:r>
              <a:r>
                <a:rPr lang="en-US" sz="3200" b="1" kern="1200" dirty="0" err="1">
                  <a:solidFill>
                    <a:schemeClr val="tx1"/>
                  </a:solidFill>
                  <a:latin typeface="Times New Roman" pitchFamily="18" charset="0"/>
                  <a:cs typeface="Times New Roman" pitchFamily="18" charset="0"/>
                </a:rPr>
                <a:t>được</a:t>
              </a:r>
              <a:r>
                <a:rPr lang="en-US" sz="3200" b="1" kern="1200" dirty="0">
                  <a:solidFill>
                    <a:schemeClr val="tx1"/>
                  </a:solidFill>
                  <a:latin typeface="Times New Roman" pitchFamily="18" charset="0"/>
                  <a:cs typeface="Times New Roman" pitchFamily="18" charset="0"/>
                </a:rPr>
                <a:t> </a:t>
              </a:r>
              <a:r>
                <a:rPr lang="en-US" sz="3200" b="1" kern="1200" dirty="0" err="1">
                  <a:solidFill>
                    <a:schemeClr val="tx1"/>
                  </a:solidFill>
                  <a:latin typeface="Times New Roman" pitchFamily="18" charset="0"/>
                  <a:cs typeface="Times New Roman" pitchFamily="18" charset="0"/>
                </a:rPr>
                <a:t>sử</a:t>
              </a:r>
              <a:r>
                <a:rPr lang="en-US" sz="3200" b="1" kern="1200" dirty="0">
                  <a:solidFill>
                    <a:schemeClr val="tx1"/>
                  </a:solidFill>
                  <a:latin typeface="Times New Roman" pitchFamily="18" charset="0"/>
                  <a:cs typeface="Times New Roman" pitchFamily="18" charset="0"/>
                </a:rPr>
                <a:t> </a:t>
              </a:r>
              <a:r>
                <a:rPr lang="en-US" sz="3200" b="1" kern="1200" dirty="0" err="1">
                  <a:solidFill>
                    <a:schemeClr val="tx1"/>
                  </a:solidFill>
                  <a:latin typeface="Times New Roman" pitchFamily="18" charset="0"/>
                  <a:cs typeface="Times New Roman" pitchFamily="18" charset="0"/>
                </a:rPr>
                <a:t>dụng</a:t>
              </a:r>
              <a:r>
                <a:rPr lang="en-US" sz="3200" b="1" kern="1200" dirty="0">
                  <a:solidFill>
                    <a:schemeClr val="tx1"/>
                  </a:solidFill>
                  <a:latin typeface="Times New Roman" pitchFamily="18" charset="0"/>
                  <a:cs typeface="Times New Roman" pitchFamily="18" charset="0"/>
                </a:rPr>
                <a:t> </a:t>
              </a:r>
              <a:r>
                <a:rPr lang="en-US" sz="3200" b="1" kern="1200" dirty="0" err="1">
                  <a:solidFill>
                    <a:schemeClr val="tx1"/>
                  </a:solidFill>
                  <a:latin typeface="Times New Roman" pitchFamily="18" charset="0"/>
                  <a:cs typeface="Times New Roman" pitchFamily="18" charset="0"/>
                </a:rPr>
                <a:t>khi</a:t>
              </a:r>
              <a:r>
                <a:rPr lang="en-US" sz="3200" b="1" kern="1200" dirty="0">
                  <a:solidFill>
                    <a:schemeClr val="tx1"/>
                  </a:solidFill>
                  <a:latin typeface="Times New Roman" pitchFamily="18" charset="0"/>
                  <a:cs typeface="Times New Roman" pitchFamily="18" charset="0"/>
                </a:rPr>
                <a:t> </a:t>
              </a:r>
              <a:r>
                <a:rPr lang="en-US" sz="3200" b="1" kern="1200" dirty="0" err="1">
                  <a:solidFill>
                    <a:schemeClr val="tx1"/>
                  </a:solidFill>
                  <a:latin typeface="Times New Roman" pitchFamily="18" charset="0"/>
                  <a:cs typeface="Times New Roman" pitchFamily="18" charset="0"/>
                </a:rPr>
                <a:t>các</a:t>
              </a:r>
              <a:r>
                <a:rPr lang="en-US" sz="3200" b="1" kern="1200" dirty="0">
                  <a:solidFill>
                    <a:schemeClr val="tx1"/>
                  </a:solidFill>
                  <a:latin typeface="Times New Roman" pitchFamily="18" charset="0"/>
                  <a:cs typeface="Times New Roman" pitchFamily="18" charset="0"/>
                </a:rPr>
                <a:t> </a:t>
              </a:r>
              <a:r>
                <a:rPr lang="en-US" sz="3200" b="1" kern="1200" dirty="0" err="1">
                  <a:solidFill>
                    <a:schemeClr val="tx1"/>
                  </a:solidFill>
                  <a:latin typeface="Times New Roman" pitchFamily="18" charset="0"/>
                  <a:cs typeface="Times New Roman" pitchFamily="18" charset="0"/>
                </a:rPr>
                <a:t>thiết</a:t>
              </a:r>
              <a:r>
                <a:rPr lang="en-US" sz="3200" b="1" kern="1200" dirty="0">
                  <a:solidFill>
                    <a:schemeClr val="tx1"/>
                  </a:solidFill>
                  <a:latin typeface="Times New Roman" pitchFamily="18" charset="0"/>
                  <a:cs typeface="Times New Roman" pitchFamily="18" charset="0"/>
                </a:rPr>
                <a:t> </a:t>
              </a:r>
              <a:r>
                <a:rPr lang="en-US" sz="3200" b="1" kern="1200" dirty="0" err="1">
                  <a:solidFill>
                    <a:schemeClr val="tx1"/>
                  </a:solidFill>
                  <a:latin typeface="Times New Roman" pitchFamily="18" charset="0"/>
                  <a:cs typeface="Times New Roman" pitchFamily="18" charset="0"/>
                </a:rPr>
                <a:t>bị</a:t>
              </a:r>
              <a:r>
                <a:rPr lang="en-US" sz="3200" b="1" kern="1200" dirty="0">
                  <a:solidFill>
                    <a:schemeClr val="tx1"/>
                  </a:solidFill>
                  <a:latin typeface="Times New Roman" pitchFamily="18" charset="0"/>
                  <a:cs typeface="Times New Roman" pitchFamily="18" charset="0"/>
                </a:rPr>
                <a:t> </a:t>
              </a:r>
              <a:r>
                <a:rPr lang="en-US" sz="3200" b="1" kern="1200" dirty="0" err="1">
                  <a:solidFill>
                    <a:schemeClr val="tx1"/>
                  </a:solidFill>
                  <a:latin typeface="Times New Roman" pitchFamily="18" charset="0"/>
                  <a:cs typeface="Times New Roman" pitchFamily="18" charset="0"/>
                </a:rPr>
                <a:t>đó</a:t>
              </a:r>
              <a:r>
                <a:rPr lang="en-US" sz="3200" b="1" kern="1200" dirty="0">
                  <a:solidFill>
                    <a:schemeClr val="tx1"/>
                  </a:solidFill>
                  <a:latin typeface="Times New Roman" pitchFamily="18" charset="0"/>
                  <a:cs typeface="Times New Roman" pitchFamily="18" charset="0"/>
                </a:rPr>
                <a:t> </a:t>
              </a:r>
              <a:r>
                <a:rPr lang="en-US" sz="3200" b="1" kern="1200" dirty="0" err="1">
                  <a:solidFill>
                    <a:schemeClr val="tx1"/>
                  </a:solidFill>
                  <a:latin typeface="Times New Roman" pitchFamily="18" charset="0"/>
                  <a:cs typeface="Times New Roman" pitchFamily="18" charset="0"/>
                </a:rPr>
                <a:t>hoạt</a:t>
              </a:r>
              <a:r>
                <a:rPr lang="en-US" sz="3200" b="1" kern="1200" dirty="0">
                  <a:solidFill>
                    <a:schemeClr val="tx1"/>
                  </a:solidFill>
                  <a:latin typeface="Times New Roman" pitchFamily="18" charset="0"/>
                  <a:cs typeface="Times New Roman" pitchFamily="18" charset="0"/>
                </a:rPr>
                <a:t> </a:t>
              </a:r>
              <a:r>
                <a:rPr lang="en-US" sz="3200" b="1" kern="1200" dirty="0" err="1">
                  <a:solidFill>
                    <a:schemeClr val="tx1"/>
                  </a:solidFill>
                  <a:latin typeface="Times New Roman" pitchFamily="18" charset="0"/>
                  <a:cs typeface="Times New Roman" pitchFamily="18" charset="0"/>
                </a:rPr>
                <a:t>động</a:t>
              </a:r>
              <a:r>
                <a:rPr lang="en-US" sz="3200" b="1" kern="1200" dirty="0">
                  <a:solidFill>
                    <a:schemeClr val="tx1"/>
                  </a:solidFill>
                  <a:latin typeface="Times New Roman" pitchFamily="18" charset="0"/>
                  <a:cs typeface="Times New Roman" pitchFamily="18" charset="0"/>
                </a:rPr>
                <a:t>.</a:t>
              </a:r>
            </a:p>
          </p:txBody>
        </p:sp>
      </p:grpSp>
    </p:spTree>
    <p:extLst>
      <p:ext uri="{BB962C8B-B14F-4D97-AF65-F5344CB8AC3E}">
        <p14:creationId xmlns:p14="http://schemas.microsoft.com/office/powerpoint/2010/main" val="411016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 calcmode="lin" valueType="num">
                                      <p:cBhvr additive="base">
                                        <p:cTn id="7"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5"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1000" fill="hold"/>
                                        <p:tgtEl>
                                          <p:spTgt spid="5"/>
                                        </p:tgtEl>
                                        <p:attrNameLst>
                                          <p:attrName>ppt_w</p:attrName>
                                        </p:attrNameLst>
                                      </p:cBhvr>
                                      <p:tavLst>
                                        <p:tav tm="0">
                                          <p:val>
                                            <p:strVal val="#ppt_w*0.70"/>
                                          </p:val>
                                        </p:tav>
                                        <p:tav tm="100000">
                                          <p:val>
                                            <p:strVal val="#ppt_w"/>
                                          </p:val>
                                        </p:tav>
                                      </p:tavLst>
                                    </p:anim>
                                    <p:anim calcmode="lin" valueType="num">
                                      <p:cBhvr>
                                        <p:cTn id="14" dur="1000" fill="hold"/>
                                        <p:tgtEl>
                                          <p:spTgt spid="5"/>
                                        </p:tgtEl>
                                        <p:attrNameLst>
                                          <p:attrName>ppt_h</p:attrName>
                                        </p:attrNameLst>
                                      </p:cBhvr>
                                      <p:tavLst>
                                        <p:tav tm="0">
                                          <p:val>
                                            <p:strVal val="#ppt_h"/>
                                          </p:val>
                                        </p:tav>
                                        <p:tav tm="100000">
                                          <p:val>
                                            <p:strVal val="#ppt_h"/>
                                          </p:val>
                                        </p:tav>
                                      </p:tavLst>
                                    </p:anim>
                                    <p:animEffect transition="in" filter="fade">
                                      <p:cBhvr>
                                        <p:cTn id="15" dur="10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3" presetClass="entr" presetSubtype="16" fill="hold"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plus(in)">
                                      <p:cBhvr>
                                        <p:cTn id="20" dur="20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21" presetClass="entr" presetSubtype="4" fill="hold" nodeType="click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wheel(4)">
                                      <p:cBhvr>
                                        <p:cTn id="25"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333</TotalTime>
  <Words>2791</Words>
  <Application>Microsoft Office PowerPoint</Application>
  <PresentationFormat>On-screen Show (4:3)</PresentationFormat>
  <Paragraphs>247</Paragraphs>
  <Slides>42</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42</vt:i4>
      </vt:variant>
    </vt:vector>
  </HeadingPairs>
  <TitlesOfParts>
    <vt:vector size="48" baseType="lpstr">
      <vt:lpstr>.VnTimeH</vt:lpstr>
      <vt:lpstr>Arial</vt:lpstr>
      <vt:lpstr>Calibri</vt:lpstr>
      <vt:lpstr>Times New Roman</vt:lpstr>
      <vt:lpstr>Wingdings</vt:lpstr>
      <vt:lpstr>Office Theme</vt:lpstr>
      <vt:lpstr>Kiểm tra bài cũ </vt:lpstr>
      <vt:lpstr>PowerPoint Presentation</vt:lpstr>
      <vt:lpstr>PowerPoint Presentation</vt:lpstr>
      <vt:lpstr>Kiểm tra bài cũ </vt:lpstr>
      <vt:lpstr>Kiểm tra bài cũ </vt:lpstr>
      <vt:lpstr>PowerPoint Presentation</vt:lpstr>
      <vt:lpstr>Kiểm tra bài cũ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TÌM HIỂU DẠNG NĂNG LƯỢNG HAO PHÍ KHI ĐẠP XE</vt:lpstr>
      <vt:lpstr>PowerPoint Presentation</vt:lpstr>
      <vt:lpstr>TÌM HIỂU DẠNG NĂNG LƯỢNG HAO PHÍ KHI Ô TÔ CHẠY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Kiểm tra bài cũ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user</dc:creator>
  <cp:lastModifiedBy>Administrator</cp:lastModifiedBy>
  <cp:revision>83</cp:revision>
  <dcterms:created xsi:type="dcterms:W3CDTF">2022-02-20T11:07:46Z</dcterms:created>
  <dcterms:modified xsi:type="dcterms:W3CDTF">2023-08-17T14:46:53Z</dcterms:modified>
</cp:coreProperties>
</file>