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Lst>
  <p:notesMasterIdLst>
    <p:notesMasterId r:id="rId18"/>
  </p:notesMasterIdLst>
  <p:sldIdLst>
    <p:sldId id="256" r:id="rId3"/>
    <p:sldId id="257" r:id="rId4"/>
    <p:sldId id="258" r:id="rId5"/>
    <p:sldId id="261" r:id="rId6"/>
    <p:sldId id="263" r:id="rId7"/>
    <p:sldId id="262" r:id="rId8"/>
    <p:sldId id="265" r:id="rId9"/>
    <p:sldId id="266" r:id="rId10"/>
    <p:sldId id="268" r:id="rId11"/>
    <p:sldId id="269" r:id="rId12"/>
    <p:sldId id="272" r:id="rId13"/>
    <p:sldId id="259" r:id="rId14"/>
    <p:sldId id="267" r:id="rId15"/>
    <p:sldId id="270" r:id="rId16"/>
    <p:sldId id="273" r:id="rId1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72"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D8A8869-B930-48A5-9A57-92E9DDE61593}" type="datetimeFigureOut">
              <a:rPr lang="en-US" smtClean="0"/>
              <a:t>2/3/2022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0BD2AB3-F822-4E4D-8D78-3A769ED7B98D}" type="slidenum">
              <a:rPr lang="en-US" smtClean="0"/>
              <a:t>‹#›</a:t>
            </a:fld>
            <a:endParaRPr lang="en-US"/>
          </a:p>
        </p:txBody>
      </p:sp>
    </p:spTree>
    <p:extLst>
      <p:ext uri="{BB962C8B-B14F-4D97-AF65-F5344CB8AC3E}">
        <p14:creationId xmlns:p14="http://schemas.microsoft.com/office/powerpoint/2010/main" val="113149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D2AB3-F822-4E4D-8D78-3A769ED7B98D}" type="slidenum">
              <a:rPr lang="en-US" smtClean="0"/>
              <a:t>4</a:t>
            </a:fld>
            <a:endParaRPr lang="en-US"/>
          </a:p>
        </p:txBody>
      </p:sp>
    </p:spTree>
    <p:extLst>
      <p:ext uri="{BB962C8B-B14F-4D97-AF65-F5344CB8AC3E}">
        <p14:creationId xmlns:p14="http://schemas.microsoft.com/office/powerpoint/2010/main" val="209267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D2AB3-F822-4E4D-8D78-3A769ED7B98D}" type="slidenum">
              <a:rPr lang="en-US" smtClean="0"/>
              <a:t>6</a:t>
            </a:fld>
            <a:endParaRPr lang="en-US"/>
          </a:p>
        </p:txBody>
      </p:sp>
    </p:spTree>
    <p:extLst>
      <p:ext uri="{BB962C8B-B14F-4D97-AF65-F5344CB8AC3E}">
        <p14:creationId xmlns:p14="http://schemas.microsoft.com/office/powerpoint/2010/main" val="12908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30E2307-1E40-4E12-8716-25BFDA8E7013}" type="datetime1">
              <a:rPr lang="en-US" smtClean="0"/>
              <a:pPr/>
              <a:t>2/3/2022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87D7A59-36E2-48B9-B146-C1E59501F63F}"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CFCF5A-EA79-452C-A52C-1A2668C2E7DF}"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87D7A59-36E2-48B9-B146-C1E59501F63F}"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5C4C28-BD4B-4892-9A2D-6E19BD753A9A}"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0E2307-1E40-4E12-8716-25BFDA8E7013}"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39528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31135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59857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FAA6B6-10E5-4810-BC9F-DA72D8452E73}" type="datetime1">
              <a:rPr lang="en-US" smtClean="0"/>
              <a:pPr/>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77899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18D072-EF12-4AA2-BD71-ABC68B06D0E2}" type="datetime1">
              <a:rPr lang="en-US" smtClean="0"/>
              <a:pPr/>
              <a:t>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0563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878869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61522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4277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1FD9D02-426E-46C9-9EE9-0DE1EF8B2838}"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687D7A59-36E2-48B9-B146-C1E59501F63F}"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7584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07767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5C4C28-BD4B-4892-9A2D-6E19BD753A9A}" type="datetime1">
              <a:rPr lang="en-US" smtClean="0"/>
              <a:pPr/>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5822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B8AEBBE-F8B2-42CF-9895-E86A608384EB}" type="datetime1">
              <a:rPr lang="en-US" smtClean="0"/>
              <a:pPr/>
              <a:t>2/3/2022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87D7A59-36E2-48B9-B146-C1E59501F63F}"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E1FAA6B6-10E5-4810-BC9F-DA72D8452E73}" type="datetime1">
              <a:rPr lang="en-US" smtClean="0"/>
              <a:pPr/>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D18D072-EF12-4AA2-BD71-ABC68B06D0E2}" type="datetime1">
              <a:rPr lang="en-US" smtClean="0"/>
              <a:pPr/>
              <a:t>2/3/2022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687D7A59-36E2-48B9-B146-C1E59501F63F}"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22714818-984F-4759-BF72-A33BDC1963BD}" type="datetime1">
              <a:rPr lang="en-US" smtClean="0"/>
              <a:pPr/>
              <a:t>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87D7A59-36E2-48B9-B146-C1E59501F63F}"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EA7E191-5F94-4FC1-B823-BD7CABF7FA06}" type="datetime1">
              <a:rPr lang="en-US" smtClean="0"/>
              <a:pPr/>
              <a:t>2/3/2022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687D7A59-36E2-48B9-B146-C1E59501F63F}"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8856D55-EFBE-4F9B-8A5F-09D42CA22A9B}" type="datetime1">
              <a:rPr lang="en-US" smtClean="0"/>
              <a:pPr/>
              <a:t>2/3/2022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D1D110F-3F4E-48D9-B8AA-5D0E825AFDBA}" type="datetime1">
              <a:rPr lang="en-US" smtClean="0"/>
              <a:pPr/>
              <a:t>2/3/2022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87D7A59-36E2-48B9-B146-C1E59501F63F}"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pPr/>
              <a:t>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37631583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3000"/>
            <a:ext cx="8991600" cy="838200"/>
          </a:xfrm>
        </p:spPr>
        <p:txBody>
          <a:bodyPr>
            <a:normAutofit fontScale="90000"/>
          </a:bodyPr>
          <a:lstStyle/>
          <a:p>
            <a:pPr algn="ctr">
              <a:spcBef>
                <a:spcPts val="600"/>
              </a:spcBef>
              <a:spcAft>
                <a:spcPts val="600"/>
              </a:spcAft>
            </a:pPr>
            <a:r>
              <a:rPr lang="en-US" sz="2800" b="1" dirty="0" smtClean="0">
                <a:solidFill>
                  <a:srgbClr val="FF0000"/>
                </a:solidFill>
                <a:latin typeface="Times New Roman" pitchFamily="18" charset="0"/>
                <a:cs typeface="Times New Roman" pitchFamily="18" charset="0"/>
              </a:rPr>
              <a:t>TIẾT 83-84</a:t>
            </a:r>
            <a:br>
              <a:rPr lang="en-US" sz="2800" b="1" dirty="0" smtClean="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BÀI </a:t>
            </a:r>
            <a:r>
              <a:rPr lang="en-US" sz="2800" b="1" dirty="0">
                <a:solidFill>
                  <a:srgbClr val="FF0000"/>
                </a:solidFill>
                <a:latin typeface="Times New Roman" pitchFamily="18" charset="0"/>
                <a:cs typeface="Times New Roman" pitchFamily="18" charset="0"/>
              </a:rPr>
              <a:t>33. THỰC HÀNH QUAN SÁT CÁC LOẠI NẤM</a:t>
            </a:r>
            <a:br>
              <a:rPr lang="en-US"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pic>
        <p:nvPicPr>
          <p:cNvPr id="1026" name="Picture 2" descr="[Vietsub] Sự kỳ diệu của nấm mốc và cách chúng bám rễ vào cuộc sống loài người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08" y="2843981"/>
            <a:ext cx="4457698" cy="3109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namphugia.vn/images/ckeditor/images/chao-nam-rom-300x208.jp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580" y="2843981"/>
            <a:ext cx="4105280" cy="308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2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60" y="72014"/>
            <a:ext cx="8229600" cy="487362"/>
          </a:xfrm>
        </p:spPr>
        <p:txBody>
          <a:bodyPr>
            <a:noAutofit/>
          </a:bodyPr>
          <a:lstStyle/>
          <a:p>
            <a:r>
              <a:rPr lang="en-US" sz="2400">
                <a:solidFill>
                  <a:srgbClr val="FF0000"/>
                </a:solidFill>
                <a:latin typeface="Times New Roman" pitchFamily="18" charset="0"/>
                <a:cs typeface="Times New Roman" pitchFamily="18" charset="0"/>
              </a:rPr>
              <a:t>XÁC ĐỊNH CÁC BỘ PHẬN CỦA MỘT SỐ MẪU NẤM</a:t>
            </a:r>
          </a:p>
        </p:txBody>
      </p:sp>
      <p:pic>
        <p:nvPicPr>
          <p:cNvPr id="13314" name="Picture 2" descr="http://tinhdoantuyenquang.vn/Image/Large/20195161435_12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3" y="662436"/>
            <a:ext cx="3810001" cy="2752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1600" y="3355668"/>
            <a:ext cx="2438400"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Nấm kim châm</a:t>
            </a:r>
          </a:p>
        </p:txBody>
      </p:sp>
      <p:pic>
        <p:nvPicPr>
          <p:cNvPr id="8" name="Picture 7" descr="Hãy thử một lần, ăn nấm rơm đi bạ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77361"/>
            <a:ext cx="3688389" cy="27522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54194" y="3365088"/>
            <a:ext cx="2438400" cy="523220"/>
          </a:xfrm>
          <a:prstGeom prst="rect">
            <a:avLst/>
          </a:prstGeom>
          <a:noFill/>
        </p:spPr>
        <p:txBody>
          <a:bodyPr wrap="square" rtlCol="0">
            <a:spAutoFit/>
          </a:bodyPr>
          <a:lstStyle/>
          <a:p>
            <a:pPr algn="ctr"/>
            <a:r>
              <a:rPr lang="en-US" sz="2800">
                <a:solidFill>
                  <a:srgbClr val="002060"/>
                </a:solidFill>
                <a:latin typeface="Times New Roman" pitchFamily="18" charset="0"/>
                <a:cs typeface="Times New Roman" pitchFamily="18" charset="0"/>
              </a:rPr>
              <a:t>Nấm rơm</a:t>
            </a:r>
          </a:p>
        </p:txBody>
      </p:sp>
      <p:pic>
        <p:nvPicPr>
          <p:cNvPr id="13" name="Picture 9" descr="Nấm hương có hình dáng giống chiếc ô"/>
          <p:cNvPicPr>
            <a:picLocks noChangeAspect="1" noChangeArrowheads="1"/>
          </p:cNvPicPr>
          <p:nvPr/>
        </p:nvPicPr>
        <p:blipFill rotWithShape="1">
          <a:blip r:embed="rId4">
            <a:extLst>
              <a:ext uri="{28A0092B-C50C-407E-A947-70E740481C1C}">
                <a14:useLocalDpi xmlns:a14="http://schemas.microsoft.com/office/drawing/2010/main" val="0"/>
              </a:ext>
            </a:extLst>
          </a:blip>
          <a:srcRect l="18667" r="20849" b="8345"/>
          <a:stretch/>
        </p:blipFill>
        <p:spPr bwMode="auto">
          <a:xfrm>
            <a:off x="4939544" y="3947712"/>
            <a:ext cx="1904999" cy="271829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2.bp.blogspot.com/-zjWbWCNqCjs/WqY-FuiUGPI/AAAAAAAAMvo/h5f7GKe_dlMxVtiy-zAVc0JVIzX0dmjBwCLcBGAs/s640/dac-diem-va-cong-dung-nam-dong-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16" y="3959936"/>
            <a:ext cx="3884834" cy="27060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705600" y="4740692"/>
            <a:ext cx="2438400" cy="523220"/>
          </a:xfrm>
          <a:prstGeom prst="rect">
            <a:avLst/>
          </a:prstGeom>
          <a:noFill/>
        </p:spPr>
        <p:txBody>
          <a:bodyPr wrap="square" rtlCol="0">
            <a:spAutoFit/>
          </a:bodyPr>
          <a:lstStyle/>
          <a:p>
            <a:pPr algn="ctr"/>
            <a:r>
              <a:rPr lang="en-US" sz="2800">
                <a:solidFill>
                  <a:srgbClr val="002060"/>
                </a:solidFill>
                <a:latin typeface="Times New Roman" pitchFamily="18" charset="0"/>
                <a:cs typeface="Times New Roman" pitchFamily="18" charset="0"/>
              </a:rPr>
              <a:t>Nấm hương</a:t>
            </a:r>
          </a:p>
        </p:txBody>
      </p:sp>
    </p:spTree>
    <p:extLst>
      <p:ext uri="{BB962C8B-B14F-4D97-AF65-F5344CB8AC3E}">
        <p14:creationId xmlns:p14="http://schemas.microsoft.com/office/powerpoint/2010/main" val="2728383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 Quan sát Nấm Mốc dưới kính hiển vi - Mối nguy hiểm cho sức khoẻ - #Người_Miền_Quê.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065" y="381000"/>
            <a:ext cx="9062935" cy="6096000"/>
          </a:xfrm>
        </p:spPr>
      </p:pic>
    </p:spTree>
    <p:extLst>
      <p:ext uri="{BB962C8B-B14F-4D97-AF65-F5344CB8AC3E}">
        <p14:creationId xmlns:p14="http://schemas.microsoft.com/office/powerpoint/2010/main" val="588219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au-truc-nam-moc-tren-banh-mi-chamchut.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au-truc-nam-moc-tren-banh-mi-chamchut.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0375" y="5913858"/>
            <a:ext cx="8384845"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CẤU TẠO CỦA NẤM MỐC TRẮNG Ở BÁNH MÌ </a:t>
            </a:r>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15" y="160338"/>
            <a:ext cx="8683625" cy="5630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7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hoc24.vn/images/summary/Untitled_1057.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4" t="7239"/>
          <a:stretch/>
        </p:blipFill>
        <p:spPr bwMode="auto">
          <a:xfrm>
            <a:off x="315109" y="390828"/>
            <a:ext cx="8624870" cy="3401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751" y="3792482"/>
            <a:ext cx="8347587" cy="1200329"/>
          </a:xfrm>
          <a:prstGeom prst="rect">
            <a:avLst/>
          </a:prstGeom>
          <a:noFill/>
        </p:spPr>
        <p:txBody>
          <a:bodyPr wrap="square" rtlCol="0">
            <a:spAutoFit/>
          </a:bodyPr>
          <a:lstStyle/>
          <a:p>
            <a:pPr algn="ctr"/>
            <a:r>
              <a:rPr lang="en-US" sz="3600">
                <a:solidFill>
                  <a:srgbClr val="002060"/>
                </a:solidFill>
              </a:rPr>
              <a:t>Sợi nấm thường ăn sâu vào cơ chất để lấy chất dinh dưỡng</a:t>
            </a:r>
          </a:p>
        </p:txBody>
      </p:sp>
    </p:spTree>
    <p:extLst>
      <p:ext uri="{BB962C8B-B14F-4D97-AF65-F5344CB8AC3E}">
        <p14:creationId xmlns:p14="http://schemas.microsoft.com/office/powerpoint/2010/main" val="2989879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84" y="211392"/>
            <a:ext cx="8229600" cy="487362"/>
          </a:xfrm>
        </p:spPr>
        <p:txBody>
          <a:bodyPr>
            <a:noAutofit/>
          </a:bodyPr>
          <a:lstStyle/>
          <a:p>
            <a:r>
              <a:rPr lang="en-US" sz="2400" b="1">
                <a:solidFill>
                  <a:srgbClr val="FF0000"/>
                </a:solidFill>
                <a:latin typeface="Times New Roman" pitchFamily="18" charset="0"/>
                <a:cs typeface="Times New Roman" pitchFamily="18" charset="0"/>
              </a:rPr>
              <a:t>LUYỆN TẬP: </a:t>
            </a:r>
            <a:br>
              <a:rPr lang="en-US" sz="2400" b="1">
                <a:solidFill>
                  <a:srgbClr val="FF0000"/>
                </a:solidFill>
                <a:latin typeface="Times New Roman" pitchFamily="18" charset="0"/>
                <a:cs typeface="Times New Roman" pitchFamily="18" charset="0"/>
              </a:rPr>
            </a:br>
            <a:r>
              <a:rPr lang="en-US" sz="2400" b="1">
                <a:solidFill>
                  <a:srgbClr val="FF0000"/>
                </a:solidFill>
                <a:latin typeface="Times New Roman" pitchFamily="18" charset="0"/>
                <a:cs typeface="Times New Roman" pitchFamily="18" charset="0"/>
              </a:rPr>
              <a:t>XÁC ĐỊNH CÁC BỘ PHẬN CỦA MỘT SỐ MẪU NẤM</a:t>
            </a:r>
          </a:p>
        </p:txBody>
      </p:sp>
      <p:sp>
        <p:nvSpPr>
          <p:cNvPr id="7" name="TextBox 6"/>
          <p:cNvSpPr txBox="1"/>
          <p:nvPr/>
        </p:nvSpPr>
        <p:spPr>
          <a:xfrm>
            <a:off x="1067159" y="6207661"/>
            <a:ext cx="2438400" cy="523220"/>
          </a:xfrm>
          <a:prstGeom prst="rect">
            <a:avLst/>
          </a:prstGeom>
          <a:noFill/>
        </p:spPr>
        <p:txBody>
          <a:bodyPr wrap="square" rtlCol="0">
            <a:spAutoFit/>
          </a:bodyPr>
          <a:lstStyle/>
          <a:p>
            <a:pPr algn="ctr"/>
            <a:r>
              <a:rPr lang="en-US" sz="2800" b="1">
                <a:solidFill>
                  <a:srgbClr val="002060"/>
                </a:solidFill>
                <a:latin typeface="Times New Roman" pitchFamily="18" charset="0"/>
                <a:cs typeface="Times New Roman" pitchFamily="18" charset="0"/>
              </a:rPr>
              <a:t>Nấm đùi gà</a:t>
            </a:r>
          </a:p>
        </p:txBody>
      </p:sp>
      <p:sp>
        <p:nvSpPr>
          <p:cNvPr id="15" name="TextBox 14"/>
          <p:cNvSpPr txBox="1"/>
          <p:nvPr/>
        </p:nvSpPr>
        <p:spPr>
          <a:xfrm>
            <a:off x="5867400" y="6228869"/>
            <a:ext cx="2438400" cy="523220"/>
          </a:xfrm>
          <a:prstGeom prst="rect">
            <a:avLst/>
          </a:prstGeom>
          <a:noFill/>
        </p:spPr>
        <p:txBody>
          <a:bodyPr wrap="square" rtlCol="0">
            <a:spAutoFit/>
          </a:bodyPr>
          <a:lstStyle/>
          <a:p>
            <a:pPr algn="ctr"/>
            <a:r>
              <a:rPr lang="en-US" sz="2800" b="1">
                <a:solidFill>
                  <a:srgbClr val="002060"/>
                </a:solidFill>
                <a:latin typeface="Times New Roman" pitchFamily="18" charset="0"/>
                <a:cs typeface="Times New Roman" pitchFamily="18" charset="0"/>
              </a:rPr>
              <a:t>Mộc nhĩ</a:t>
            </a:r>
          </a:p>
        </p:txBody>
      </p:sp>
      <p:pic>
        <p:nvPicPr>
          <p:cNvPr id="15362" name="Picture 2" descr="https://lh3.googleusercontent.com/proxy/QwQL0XqB1IcD2g9f55Tfsg41Lh9bJsSNvkB6dNwQgbqXAAi5geiKTeVab3OlZ1XTCQqHe3OuH3q8Nvk5PJZbTWsRnh5ESIP01yh0dcEPgoU9NSkBrPo0V_68TOYxExGWDEzfOVMfpWWH2gGeRJEUWRmqzEHu4rBeu74YlpbQU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24" y="938976"/>
            <a:ext cx="4168160" cy="526868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mộc nhĩ"/>
          <p:cNvPicPr>
            <a:picLocks noChangeAspect="1" noChangeArrowheads="1"/>
          </p:cNvPicPr>
          <p:nvPr/>
        </p:nvPicPr>
        <p:blipFill rotWithShape="1">
          <a:blip r:embed="rId3">
            <a:extLst>
              <a:ext uri="{28A0092B-C50C-407E-A947-70E740481C1C}">
                <a14:useLocalDpi xmlns:a14="http://schemas.microsoft.com/office/drawing/2010/main" val="0"/>
              </a:ext>
            </a:extLst>
          </a:blip>
          <a:srcRect l="7296" r="27924"/>
          <a:stretch/>
        </p:blipFill>
        <p:spPr bwMode="auto">
          <a:xfrm>
            <a:off x="4966519" y="938976"/>
            <a:ext cx="3872681" cy="266699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file.hstatic.net/1000206480/file/6-486_gran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327" y="3834331"/>
            <a:ext cx="3846873" cy="237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3730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229600" cy="5668963"/>
          </a:xfrm>
        </p:spPr>
        <p:txBody>
          <a:bodyPr>
            <a:noAutofit/>
          </a:bodyPr>
          <a:lstStyle/>
          <a:p>
            <a:pPr marL="0" indent="0" algn="ctr">
              <a:buNone/>
            </a:pPr>
            <a:r>
              <a:rPr lang="en-US" sz="2800" dirty="0" smtClean="0">
                <a:latin typeface="Times New Roman" pitchFamily="18" charset="0"/>
                <a:cs typeface="Times New Roman" pitchFamily="18" charset="0"/>
              </a:rPr>
              <a:t>BTVN</a:t>
            </a:r>
          </a:p>
          <a:p>
            <a:pPr marL="0" indent="0">
              <a:buNone/>
            </a:pPr>
            <a:r>
              <a:rPr lang="vi-VN" sz="2800" b="1" dirty="0">
                <a:latin typeface="Times New Roman" pitchFamily="18" charset="0"/>
                <a:cs typeface="Times New Roman" pitchFamily="18" charset="0"/>
              </a:rPr>
              <a:t>Câu </a:t>
            </a:r>
            <a:r>
              <a:rPr lang="en-US" sz="2800" b="1" dirty="0" smtClean="0">
                <a:latin typeface="Times New Roman" pitchFamily="18" charset="0"/>
                <a:cs typeface="Times New Roman" pitchFamily="18" charset="0"/>
              </a:rPr>
              <a:t>1: </a:t>
            </a:r>
            <a:r>
              <a:rPr lang="vi-VN" sz="2800" dirty="0" smtClean="0">
                <a:latin typeface="Times New Roman" pitchFamily="18" charset="0"/>
                <a:cs typeface="Times New Roman" pitchFamily="18" charset="0"/>
              </a:rPr>
              <a:t>Hãy </a:t>
            </a:r>
            <a:r>
              <a:rPr lang="vi-VN" sz="2800" dirty="0">
                <a:latin typeface="Times New Roman" pitchFamily="18" charset="0"/>
                <a:cs typeface="Times New Roman" pitchFamily="18" charset="0"/>
              </a:rPr>
              <a:t>chỉ ra điểm khác biệt giữa cấu tạo cơ thể nấm độc và các loại nấm khác</a:t>
            </a:r>
          </a:p>
          <a:p>
            <a:pPr marL="0" indent="0">
              <a:buNone/>
            </a:pPr>
            <a:r>
              <a:rPr lang="vi-VN" sz="2800" b="1" dirty="0" smtClean="0">
                <a:latin typeface="Times New Roman" pitchFamily="18" charset="0"/>
                <a:cs typeface="Times New Roman" pitchFamily="18" charset="0"/>
              </a:rPr>
              <a:t>Câu </a:t>
            </a:r>
            <a:r>
              <a:rPr lang="en-US" sz="2800" b="1" dirty="0" smtClean="0">
                <a:latin typeface="Times New Roman" pitchFamily="18" charset="0"/>
                <a:cs typeface="Times New Roman" pitchFamily="18" charset="0"/>
              </a:rPr>
              <a:t>2</a:t>
            </a:r>
            <a:r>
              <a:rPr lang="en-US" sz="2800" b="1" dirty="0">
                <a:latin typeface="Times New Roman" pitchFamily="18" charset="0"/>
                <a:cs typeface="Times New Roman" pitchFamily="18" charset="0"/>
              </a:rPr>
              <a:t>:</a:t>
            </a:r>
            <a:r>
              <a:rPr lang="vi-VN" sz="2800" dirty="0" smtClean="0">
                <a:latin typeface="Times New Roman" pitchFamily="18" charset="0"/>
                <a:cs typeface="Times New Roman" pitchFamily="18" charset="0"/>
              </a:rPr>
              <a:t>Đặc </a:t>
            </a:r>
            <a:r>
              <a:rPr lang="vi-VN" sz="2800" dirty="0">
                <a:latin typeface="Times New Roman" pitchFamily="18" charset="0"/>
                <a:cs typeface="Times New Roman" pitchFamily="18" charset="0"/>
              </a:rPr>
              <a:t>điểm cấu tạo tế bào nấm men có gì khác với cấu tạo tế bào các loại nấm còn lại? Từ đó, em hãy phân biệt nấm đơn bào và nấm đa bào.</a:t>
            </a:r>
          </a:p>
          <a:p>
            <a:pPr marL="0" indent="0">
              <a:buNone/>
            </a:pPr>
            <a:r>
              <a:rPr lang="vi-VN" sz="2800" b="1" dirty="0" smtClean="0">
                <a:latin typeface="Times New Roman" pitchFamily="18" charset="0"/>
                <a:cs typeface="Times New Roman" pitchFamily="18" charset="0"/>
              </a:rPr>
              <a:t>Câu </a:t>
            </a:r>
            <a:r>
              <a:rPr lang="en-US" sz="2800" b="1" dirty="0" smtClean="0">
                <a:latin typeface="Times New Roman" pitchFamily="18" charset="0"/>
                <a:cs typeface="Times New Roman" pitchFamily="18" charset="0"/>
              </a:rPr>
              <a:t>3</a:t>
            </a:r>
            <a:endParaRPr lang="vi-VN" sz="2800" b="1" dirty="0">
              <a:latin typeface="Times New Roman" pitchFamily="18" charset="0"/>
              <a:cs typeface="Times New Roman" pitchFamily="18" charset="0"/>
            </a:endParaRPr>
          </a:p>
          <a:p>
            <a:pPr marL="0" indent="0">
              <a:buNone/>
            </a:pPr>
            <a:r>
              <a:rPr lang="vi-VN" sz="2800" dirty="0">
                <a:latin typeface="Times New Roman" pitchFamily="18" charset="0"/>
                <a:cs typeface="Times New Roman" pitchFamily="18" charset="0"/>
              </a:rPr>
              <a:t>Có ý kiến cho rằng: "Môi trường trồng nấm rơm tốt nhất là gần địa điểm có chăn nuôi gia súc, gia cầm." Theo em, ý kiến trên đúng hay sai? Giải thích.</a:t>
            </a:r>
          </a:p>
          <a:p>
            <a:pPr marL="0" indent="0">
              <a:buNone/>
            </a:pP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4: </a:t>
            </a:r>
            <a:r>
              <a:rPr lang="vi-VN" sz="2800" dirty="0" smtClean="0">
                <a:latin typeface="Times New Roman" pitchFamily="18" charset="0"/>
                <a:cs typeface="Times New Roman" pitchFamily="18" charset="0"/>
              </a:rPr>
              <a:t>Hãy </a:t>
            </a:r>
            <a:r>
              <a:rPr lang="vi-VN" sz="2800" dirty="0">
                <a:latin typeface="Times New Roman" pitchFamily="18" charset="0"/>
                <a:cs typeface="Times New Roman" pitchFamily="18" charset="0"/>
              </a:rPr>
              <a:t>nêu một số biện pháp phòng chống bệnh do nấm gây nên trên da người.</a:t>
            </a:r>
          </a:p>
          <a:p>
            <a:pPr marL="0" indent="0">
              <a:buNone/>
            </a:pP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81097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ietsub] Sự kỳ diệu của nấm mốc và cách chúng bám rễ vào cuộc sống loài người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08" y="3264288"/>
            <a:ext cx="4457698" cy="3109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namphugia.vn/images/ckeditor/images/chao-nam-rom-300x208.jp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580" y="3279037"/>
            <a:ext cx="4105280" cy="308487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1655506" y="184354"/>
            <a:ext cx="6096000" cy="2787446"/>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3200">
              <a:latin typeface="Times New Roman" pitchFamily="18" charset="0"/>
              <a:cs typeface="Times New Roman" pitchFamily="18" charset="0"/>
            </a:endParaRPr>
          </a:p>
          <a:p>
            <a:pPr algn="ctr"/>
            <a:r>
              <a:rPr lang="en-US" sz="3200">
                <a:latin typeface="Times New Roman" pitchFamily="18" charset="0"/>
                <a:cs typeface="Times New Roman" pitchFamily="18" charset="0"/>
              </a:rPr>
              <a:t>Hãy nêu nhanh 3 đặc điểm về nấm mà em biết.</a:t>
            </a:r>
            <a:br>
              <a:rPr lang="en-US" sz="3200">
                <a:latin typeface="Times New Roman" pitchFamily="18" charset="0"/>
                <a:cs typeface="Times New Roman" pitchFamily="18" charset="0"/>
              </a:rPr>
            </a:b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8505425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21"/>
            <a:ext cx="8229600" cy="563562"/>
          </a:xfrm>
        </p:spPr>
        <p:txBody>
          <a:bodyPr>
            <a:noAutofit/>
          </a:bodyPr>
          <a:lstStyle/>
          <a:p>
            <a:r>
              <a:rPr lang="en-US" sz="4000">
                <a:solidFill>
                  <a:srgbClr val="FF0000"/>
                </a:solidFill>
                <a:latin typeface="Times New Roman" pitchFamily="18" charset="0"/>
                <a:cs typeface="Times New Roman" pitchFamily="18" charset="0"/>
              </a:rPr>
              <a:t>Một số loại nấm mốc</a:t>
            </a:r>
          </a:p>
        </p:txBody>
      </p:sp>
      <p:pic>
        <p:nvPicPr>
          <p:cNvPr id="2054" name="Picture 6" descr="phu-nu-8-bo-thuong-vuong-toi-voi-thuc-pham-bi-nam-moc-hinh-a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70" y="3886200"/>
            <a:ext cx="4154130" cy="25636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ấm men, nấm mốc làm hỏng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70" y="903186"/>
            <a:ext cx="4154130" cy="27003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dn.eu.twv.me/twvnet/sites/101/2019/01/29063920/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03186"/>
            <a:ext cx="4114800" cy="27003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ấm mốc và vi sinh trên nông sản • Tin Cậ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1"/>
            <a:ext cx="4038600" cy="256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5110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D:\MINH PHƯƠNG\Tài liệu dạy học 6\Video -hinh anh\Nam\huong-dan-trong-nam-kim-cham-tai-nha-don-gian-3-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52" y="95815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ãy thử một lần, ăn nấm rơm đi bạ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911" y="3552927"/>
            <a:ext cx="3688389" cy="2762056"/>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Nấm hương có hình dáng giống chiếc ô"/>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67" r="20849" b="8345"/>
          <a:stretch/>
        </p:blipFill>
        <p:spPr bwMode="auto">
          <a:xfrm>
            <a:off x="5734676" y="468518"/>
            <a:ext cx="2570408" cy="259655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03236" y="312738"/>
            <a:ext cx="5638800" cy="563562"/>
          </a:xfrm>
        </p:spPr>
        <p:txBody>
          <a:bodyPr>
            <a:noAutofit/>
          </a:bodyPr>
          <a:lstStyle/>
          <a:p>
            <a:r>
              <a:rPr lang="en-US">
                <a:solidFill>
                  <a:srgbClr val="FF0000"/>
                </a:solidFill>
                <a:latin typeface="Times New Roman" pitchFamily="18" charset="0"/>
                <a:cs typeface="Times New Roman" pitchFamily="18" charset="0"/>
              </a:rPr>
              <a:t>Một số loại nấm đảm</a:t>
            </a:r>
          </a:p>
        </p:txBody>
      </p:sp>
      <p:sp>
        <p:nvSpPr>
          <p:cNvPr id="6" name="TextBox 5"/>
          <p:cNvSpPr txBox="1"/>
          <p:nvPr/>
        </p:nvSpPr>
        <p:spPr>
          <a:xfrm>
            <a:off x="1295400" y="5589217"/>
            <a:ext cx="2438400" cy="954107"/>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Nấm kim châm</a:t>
            </a:r>
          </a:p>
        </p:txBody>
      </p:sp>
      <p:sp>
        <p:nvSpPr>
          <p:cNvPr id="11" name="TextBox 10"/>
          <p:cNvSpPr txBox="1"/>
          <p:nvPr/>
        </p:nvSpPr>
        <p:spPr>
          <a:xfrm>
            <a:off x="5902815" y="6304658"/>
            <a:ext cx="2438400" cy="523220"/>
          </a:xfrm>
          <a:prstGeom prst="rect">
            <a:avLst/>
          </a:prstGeom>
          <a:noFill/>
        </p:spPr>
        <p:txBody>
          <a:bodyPr wrap="square" rtlCol="0">
            <a:spAutoFit/>
          </a:bodyPr>
          <a:lstStyle/>
          <a:p>
            <a:pPr algn="ctr"/>
            <a:r>
              <a:rPr lang="en-US" sz="2800" b="1">
                <a:solidFill>
                  <a:srgbClr val="002060"/>
                </a:solidFill>
                <a:latin typeface="Times New Roman" pitchFamily="18" charset="0"/>
                <a:cs typeface="Times New Roman" pitchFamily="18" charset="0"/>
              </a:rPr>
              <a:t>Nấm rơm</a:t>
            </a:r>
          </a:p>
        </p:txBody>
      </p:sp>
      <p:sp>
        <p:nvSpPr>
          <p:cNvPr id="12" name="TextBox 11"/>
          <p:cNvSpPr txBox="1"/>
          <p:nvPr/>
        </p:nvSpPr>
        <p:spPr>
          <a:xfrm>
            <a:off x="6007152" y="3029707"/>
            <a:ext cx="2438400" cy="523220"/>
          </a:xfrm>
          <a:prstGeom prst="rect">
            <a:avLst/>
          </a:prstGeom>
          <a:noFill/>
        </p:spPr>
        <p:txBody>
          <a:bodyPr wrap="square" rtlCol="0">
            <a:spAutoFit/>
          </a:bodyPr>
          <a:lstStyle/>
          <a:p>
            <a:pPr algn="ctr"/>
            <a:r>
              <a:rPr lang="en-US" sz="2800" b="1">
                <a:solidFill>
                  <a:srgbClr val="002060"/>
                </a:solidFill>
                <a:latin typeface="Times New Roman" pitchFamily="18" charset="0"/>
                <a:cs typeface="Times New Roman" pitchFamily="18" charset="0"/>
              </a:rPr>
              <a:t>Nấm hương</a:t>
            </a:r>
          </a:p>
        </p:txBody>
      </p:sp>
    </p:spTree>
    <p:extLst>
      <p:ext uri="{BB962C8B-B14F-4D97-AF65-F5344CB8AC3E}">
        <p14:creationId xmlns:p14="http://schemas.microsoft.com/office/powerpoint/2010/main" val="1893682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ietsub] Sự kỳ diệu của nấm mốc và cách chúng bám rễ vào cuộc sống loài người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32" y="3529752"/>
            <a:ext cx="4457698" cy="3109452"/>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1066800" y="95865"/>
            <a:ext cx="6781800" cy="3320847"/>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a:latin typeface="Times New Roman" pitchFamily="18" charset="0"/>
                <a:cs typeface="Times New Roman" pitchFamily="18" charset="0"/>
              </a:rPr>
              <a:t>Nghiên cứu tài liệu SGK, thảo luận nhóm: </a:t>
            </a:r>
          </a:p>
          <a:p>
            <a:pPr algn="ctr"/>
            <a:r>
              <a:rPr lang="en-US" sz="3200" b="1">
                <a:latin typeface="Times New Roman" pitchFamily="18" charset="0"/>
                <a:cs typeface="Times New Roman" pitchFamily="18" charset="0"/>
              </a:rPr>
              <a:t>Nêu cách thức quan sát một số loại nấm.</a:t>
            </a:r>
          </a:p>
        </p:txBody>
      </p:sp>
      <p:pic>
        <p:nvPicPr>
          <p:cNvPr id="7" name="Picture 9" descr="Nấm hương có hình dáng giống chiếc ô"/>
          <p:cNvPicPr>
            <a:picLocks noChangeAspect="1" noChangeArrowheads="1"/>
          </p:cNvPicPr>
          <p:nvPr/>
        </p:nvPicPr>
        <p:blipFill rotWithShape="1">
          <a:blip r:embed="rId3">
            <a:extLst>
              <a:ext uri="{28A0092B-C50C-407E-A947-70E740481C1C}">
                <a14:useLocalDpi xmlns:a14="http://schemas.microsoft.com/office/drawing/2010/main" val="0"/>
              </a:ext>
            </a:extLst>
          </a:blip>
          <a:srcRect l="18667" r="20849" b="8345"/>
          <a:stretch/>
        </p:blipFill>
        <p:spPr bwMode="auto">
          <a:xfrm>
            <a:off x="5257799" y="3517462"/>
            <a:ext cx="2993005" cy="312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45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888" y="762000"/>
            <a:ext cx="8534400" cy="5509200"/>
          </a:xfrm>
          <a:prstGeom prst="rect">
            <a:avLst/>
          </a:prstGeom>
        </p:spPr>
        <p:txBody>
          <a:bodyPr wrap="square">
            <a:spAutoFit/>
          </a:bodyPr>
          <a:lstStyle/>
          <a:p>
            <a:pPr algn="just">
              <a:spcBef>
                <a:spcPts val="600"/>
              </a:spcBef>
            </a:pPr>
            <a:r>
              <a:rPr lang="en-US" sz="2400" dirty="0">
                <a:latin typeface="Times New Roman" pitchFamily="18" charset="0"/>
                <a:cs typeface="Times New Roman" pitchFamily="18" charset="0"/>
                <a:sym typeface="Wingdings"/>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mẫu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a:t>
            </a:r>
          </a:p>
          <a:p>
            <a:pPr algn="just">
              <a:spcBef>
                <a:spcPts val="600"/>
              </a:spcBef>
            </a:pPr>
            <a:r>
              <a:rPr lang="en-US" sz="2400" dirty="0">
                <a:latin typeface="Times New Roman" pitchFamily="18" charset="0"/>
                <a:cs typeface="Times New Roman" pitchFamily="18" charset="0"/>
                <a:sym typeface="Wingdings"/>
              </a:rPr>
              <a:t> </a:t>
            </a:r>
            <a:r>
              <a:rPr lang="en-US" sz="2400" dirty="0" err="1">
                <a:latin typeface="Times New Roman" pitchFamily="18" charset="0"/>
                <a:cs typeface="Times New Roman" pitchFamily="18" charset="0"/>
                <a:sym typeface="Wingdings"/>
              </a:rPr>
              <a:t>Các</a:t>
            </a:r>
            <a:r>
              <a:rPr lang="en-US" sz="2400" dirty="0">
                <a:latin typeface="Times New Roman" pitchFamily="18" charset="0"/>
                <a:cs typeface="Times New Roman" pitchFamily="18" charset="0"/>
                <a:sym typeface="Wingdings"/>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mốc</a:t>
            </a:r>
            <a:r>
              <a:rPr lang="en-US" sz="2400" dirty="0">
                <a:latin typeface="Times New Roman" pitchFamily="18" charset="0"/>
                <a:cs typeface="Times New Roman" pitchFamily="18" charset="0"/>
              </a:rPr>
              <a:t>:</a:t>
            </a:r>
          </a:p>
          <a:p>
            <a:pPr indent="339725" algn="just">
              <a:spcBef>
                <a:spcPts val="600"/>
              </a:spcBef>
            </a:pPr>
            <a:r>
              <a:rPr lang="en-US" sz="2400" dirty="0">
                <a:latin typeface="Times New Roman" pitchFamily="18" charset="0"/>
                <a:cs typeface="Times New Roman" pitchFamily="18" charset="0"/>
                <a:sym typeface="Symbol"/>
              </a:rPr>
              <a:t></a:t>
            </a:r>
            <a:r>
              <a:rPr lang="en-US" sz="2400" dirty="0">
                <a:latin typeface="Times New Roman" pitchFamily="18" charset="0"/>
                <a:cs typeface="Times New Roman" pitchFamily="18" charset="0"/>
              </a:rPr>
              <a:t> B1: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lam </a:t>
            </a:r>
            <a:r>
              <a:rPr lang="en-US" sz="2400" dirty="0" err="1">
                <a:latin typeface="Times New Roman" pitchFamily="18" charset="0"/>
                <a:cs typeface="Times New Roman" pitchFamily="18" charset="0"/>
              </a:rPr>
              <a:t>kính</a:t>
            </a:r>
            <a:r>
              <a:rPr lang="en-US" sz="2400" dirty="0">
                <a:latin typeface="Times New Roman" pitchFamily="18" charset="0"/>
                <a:cs typeface="Times New Roman" pitchFamily="18" charset="0"/>
              </a:rPr>
              <a:t>.</a:t>
            </a:r>
          </a:p>
          <a:p>
            <a:pPr indent="339725" algn="just">
              <a:spcBef>
                <a:spcPts val="600"/>
              </a:spcBef>
            </a:pPr>
            <a:r>
              <a:rPr lang="en-US" sz="2400" dirty="0">
                <a:latin typeface="Times New Roman" pitchFamily="18" charset="0"/>
                <a:cs typeface="Times New Roman" pitchFamily="18" charset="0"/>
                <a:sym typeface="Symbol"/>
              </a:rPr>
              <a:t></a:t>
            </a:r>
            <a:r>
              <a:rPr lang="en-US" sz="2400" dirty="0">
                <a:latin typeface="Times New Roman" pitchFamily="18" charset="0"/>
                <a:cs typeface="Times New Roman" pitchFamily="18" charset="0"/>
              </a:rPr>
              <a:t> B2: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1-2 </a:t>
            </a:r>
            <a:r>
              <a:rPr lang="en-US" sz="2400" dirty="0" err="1">
                <a:latin typeface="Times New Roman" pitchFamily="18" charset="0"/>
                <a:cs typeface="Times New Roman" pitchFamily="18" charset="0"/>
              </a:rPr>
              <a:t>giọt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lam </a:t>
            </a:r>
            <a:r>
              <a:rPr lang="en-US" sz="2400" dirty="0" err="1">
                <a:latin typeface="Times New Roman" pitchFamily="18" charset="0"/>
                <a:cs typeface="Times New Roman" pitchFamily="18" charset="0"/>
              </a:rPr>
              <a:t>kính</a:t>
            </a:r>
            <a:r>
              <a:rPr lang="en-US" sz="2400" dirty="0">
                <a:latin typeface="Times New Roman" pitchFamily="18" charset="0"/>
                <a:cs typeface="Times New Roman" pitchFamily="18" charset="0"/>
              </a:rPr>
              <a:t>.</a:t>
            </a:r>
          </a:p>
          <a:p>
            <a:pPr indent="339725" algn="just">
              <a:spcBef>
                <a:spcPts val="600"/>
              </a:spcBef>
            </a:pPr>
            <a:r>
              <a:rPr lang="en-US" sz="2400" dirty="0">
                <a:latin typeface="Times New Roman" pitchFamily="18" charset="0"/>
                <a:cs typeface="Times New Roman" pitchFamily="18" charset="0"/>
                <a:sym typeface="Symbol"/>
              </a:rPr>
              <a:t></a:t>
            </a:r>
            <a:r>
              <a:rPr lang="en-US" sz="2400" dirty="0">
                <a:latin typeface="Times New Roman" pitchFamily="18" charset="0"/>
                <a:cs typeface="Times New Roman" pitchFamily="18" charset="0"/>
              </a:rPr>
              <a:t> B3: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a:t>
            </a:r>
          </a:p>
          <a:p>
            <a:pPr indent="339725" algn="just">
              <a:spcBef>
                <a:spcPts val="600"/>
              </a:spcBef>
            </a:pPr>
            <a:r>
              <a:rPr lang="en-US" sz="2400" dirty="0">
                <a:latin typeface="Times New Roman" pitchFamily="18" charset="0"/>
                <a:cs typeface="Times New Roman" pitchFamily="18" charset="0"/>
                <a:sym typeface="Symbol"/>
              </a:rPr>
              <a:t></a:t>
            </a:r>
            <a:r>
              <a:rPr lang="en-US" sz="2400" dirty="0">
                <a:latin typeface="Times New Roman" pitchFamily="18" charset="0"/>
                <a:cs typeface="Times New Roman" pitchFamily="18" charset="0"/>
              </a:rPr>
              <a:t> B4: </a:t>
            </a:r>
            <a:r>
              <a:rPr lang="en-US" sz="2400" dirty="0" err="1">
                <a:latin typeface="Times New Roman" pitchFamily="18" charset="0"/>
                <a:cs typeface="Times New Roman" pitchFamily="18" charset="0"/>
              </a:rPr>
              <a:t>Đậy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lamen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hiển</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200-400).</a:t>
            </a:r>
          </a:p>
          <a:p>
            <a:pPr algn="just">
              <a:spcBef>
                <a:spcPts val="600"/>
              </a:spcBef>
            </a:pPr>
            <a:r>
              <a:rPr lang="en-US" sz="2400" dirty="0">
                <a:latin typeface="Times New Roman" pitchFamily="18" charset="0"/>
                <a:cs typeface="Times New Roman" pitchFamily="18" charset="0"/>
                <a:sym typeface="Wingdings"/>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p>
          <a:p>
            <a:pPr marL="342900" indent="-342900" algn="just">
              <a:spcBef>
                <a:spcPts val="600"/>
              </a:spcBef>
              <a:buFont typeface="Wingdings"/>
              <a:buChar char="J"/>
            </a:pPr>
            <a:r>
              <a:rPr lang="en-US" sz="2400" dirty="0" err="1">
                <a:latin typeface="Times New Roman" pitchFamily="18" charset="0"/>
                <a:cs typeface="Times New Roman" pitchFamily="18" charset="0"/>
              </a:rPr>
              <a:t>Thảo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a:t>
            </a:r>
          </a:p>
          <a:p>
            <a:pPr algn="just">
              <a:spcBef>
                <a:spcPts val="600"/>
              </a:spcBef>
            </a:pPr>
            <a:r>
              <a:rPr lang="en-US" sz="2400" b="1" dirty="0" err="1">
                <a:latin typeface="Times New Roman" pitchFamily="18" charset="0"/>
                <a:cs typeface="Times New Roman" pitchFamily="18" charset="0"/>
              </a:rPr>
              <a:t>Lưu</a:t>
            </a:r>
            <a:r>
              <a:rPr lang="en-US" sz="2400" b="1" dirty="0">
                <a:latin typeface="Times New Roman" pitchFamily="18" charset="0"/>
                <a:cs typeface="Times New Roman" pitchFamily="18" charset="0"/>
              </a:rPr>
              <a:t> ý: </a:t>
            </a:r>
            <a:r>
              <a:rPr lang="en-US" sz="2400" b="1" dirty="0" err="1">
                <a:latin typeface="Times New Roman" pitchFamily="18" charset="0"/>
                <a:cs typeface="Times New Roman" pitchFamily="18" charset="0"/>
              </a:rPr>
              <a:t>Rửa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tay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đúng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tắc</a:t>
            </a:r>
            <a:r>
              <a:rPr lang="en-US" sz="2400" b="1" dirty="0">
                <a:latin typeface="Times New Roman" pitchFamily="18" charset="0"/>
                <a:cs typeface="Times New Roman" pitchFamily="18" charset="0"/>
              </a:rPr>
              <a:t> an </a:t>
            </a:r>
            <a:r>
              <a:rPr lang="en-US" sz="2400" b="1" dirty="0" err="1">
                <a:latin typeface="Times New Roman" pitchFamily="18" charset="0"/>
                <a:cs typeface="Times New Roman" pitchFamily="18" charset="0"/>
              </a:rPr>
              <a:t>toàn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phòng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p>
        </p:txBody>
      </p:sp>
      <p:sp>
        <p:nvSpPr>
          <p:cNvPr id="5" name="Rectangle 4"/>
          <p:cNvSpPr/>
          <p:nvPr/>
        </p:nvSpPr>
        <p:spPr>
          <a:xfrm>
            <a:off x="1134073" y="106081"/>
            <a:ext cx="7245894" cy="646331"/>
          </a:xfrm>
          <a:prstGeom prst="rect">
            <a:avLst/>
          </a:prstGeom>
        </p:spPr>
        <p:txBody>
          <a:bodyPr wrap="none">
            <a:spAutoFit/>
          </a:bodyPr>
          <a:lstStyle/>
          <a:p>
            <a:pPr algn="ctr"/>
            <a:r>
              <a:rPr lang="en-US" sz="3600" b="1">
                <a:solidFill>
                  <a:srgbClr val="FF0000"/>
                </a:solidFill>
                <a:latin typeface="Times New Roman" pitchFamily="18" charset="0"/>
                <a:cs typeface="Times New Roman" pitchFamily="18" charset="0"/>
              </a:rPr>
              <a:t>Cách thức quan sát một số loại nấm</a:t>
            </a:r>
            <a:endParaRPr lang="en-US" sz="3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051663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ncrypted-tbn0.gstatic.com/images?q=tbn:ANd9GcQknIc0KD_TLwxwzVFOaCFz-Bj4OXkpjsx_7Q&amp;usqp=CAU"/>
          <p:cNvPicPr>
            <a:picLocks noChangeAspect="1" noChangeArrowheads="1"/>
          </p:cNvPicPr>
          <p:nvPr/>
        </p:nvPicPr>
        <p:blipFill rotWithShape="1">
          <a:blip r:embed="rId2">
            <a:extLst>
              <a:ext uri="{28A0092B-C50C-407E-A947-70E740481C1C}">
                <a14:useLocalDpi xmlns:a14="http://schemas.microsoft.com/office/drawing/2010/main" val="0"/>
              </a:ext>
            </a:extLst>
          </a:blip>
          <a:srcRect r="18687"/>
          <a:stretch/>
        </p:blipFill>
        <p:spPr bwMode="auto">
          <a:xfrm>
            <a:off x="1905000" y="299884"/>
            <a:ext cx="3593692"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6066" y="484550"/>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1 ?</a:t>
            </a:r>
          </a:p>
        </p:txBody>
      </p:sp>
      <p:sp>
        <p:nvSpPr>
          <p:cNvPr id="6" name="TextBox 5"/>
          <p:cNvSpPr txBox="1"/>
          <p:nvPr/>
        </p:nvSpPr>
        <p:spPr>
          <a:xfrm>
            <a:off x="5542937" y="1508522"/>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3 ?</a:t>
            </a:r>
          </a:p>
        </p:txBody>
      </p:sp>
      <p:sp>
        <p:nvSpPr>
          <p:cNvPr id="7" name="TextBox 6"/>
          <p:cNvSpPr txBox="1"/>
          <p:nvPr/>
        </p:nvSpPr>
        <p:spPr>
          <a:xfrm>
            <a:off x="5545395" y="1036746"/>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2 ?</a:t>
            </a:r>
          </a:p>
        </p:txBody>
      </p:sp>
      <p:sp>
        <p:nvSpPr>
          <p:cNvPr id="8" name="TextBox 7"/>
          <p:cNvSpPr txBox="1"/>
          <p:nvPr/>
        </p:nvSpPr>
        <p:spPr>
          <a:xfrm>
            <a:off x="5565060" y="1974596"/>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4 ?</a:t>
            </a:r>
          </a:p>
        </p:txBody>
      </p:sp>
      <p:sp>
        <p:nvSpPr>
          <p:cNvPr id="9" name="TextBox 8"/>
          <p:cNvSpPr txBox="1"/>
          <p:nvPr/>
        </p:nvSpPr>
        <p:spPr>
          <a:xfrm>
            <a:off x="5557685" y="2611912"/>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5 ?</a:t>
            </a:r>
          </a:p>
        </p:txBody>
      </p:sp>
      <p:sp>
        <p:nvSpPr>
          <p:cNvPr id="10" name="TextBox 9"/>
          <p:cNvSpPr txBox="1"/>
          <p:nvPr/>
        </p:nvSpPr>
        <p:spPr>
          <a:xfrm>
            <a:off x="5567518" y="4343400"/>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6 ?</a:t>
            </a:r>
          </a:p>
        </p:txBody>
      </p:sp>
      <p:sp>
        <p:nvSpPr>
          <p:cNvPr id="11" name="TextBox 10"/>
          <p:cNvSpPr txBox="1"/>
          <p:nvPr/>
        </p:nvSpPr>
        <p:spPr>
          <a:xfrm>
            <a:off x="5587183" y="5257799"/>
            <a:ext cx="1219200" cy="461665"/>
          </a:xfrm>
          <a:prstGeom prst="rect">
            <a:avLst/>
          </a:prstGeom>
          <a:noFill/>
        </p:spPr>
        <p:txBody>
          <a:bodyPr wrap="square" rtlCol="0">
            <a:spAutoFit/>
          </a:bodyPr>
          <a:lstStyle/>
          <a:p>
            <a:r>
              <a:rPr lang="en-US" sz="2400">
                <a:latin typeface="Times New Roman" pitchFamily="18" charset="0"/>
                <a:cs typeface="Times New Roman" pitchFamily="18" charset="0"/>
              </a:rPr>
              <a:t>7 ?</a:t>
            </a:r>
          </a:p>
        </p:txBody>
      </p:sp>
      <p:sp>
        <p:nvSpPr>
          <p:cNvPr id="12" name="TextBox 11"/>
          <p:cNvSpPr txBox="1"/>
          <p:nvPr/>
        </p:nvSpPr>
        <p:spPr>
          <a:xfrm>
            <a:off x="6152537" y="452907"/>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Vảy nấm</a:t>
            </a:r>
          </a:p>
        </p:txBody>
      </p:sp>
      <p:sp>
        <p:nvSpPr>
          <p:cNvPr id="13" name="TextBox 12"/>
          <p:cNvSpPr txBox="1"/>
          <p:nvPr/>
        </p:nvSpPr>
        <p:spPr>
          <a:xfrm>
            <a:off x="6177118" y="980351"/>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Mũ nấm</a:t>
            </a:r>
          </a:p>
        </p:txBody>
      </p:sp>
      <p:sp>
        <p:nvSpPr>
          <p:cNvPr id="14" name="TextBox 13"/>
          <p:cNvSpPr txBox="1"/>
          <p:nvPr/>
        </p:nvSpPr>
        <p:spPr>
          <a:xfrm>
            <a:off x="6167285" y="1486540"/>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Phiến nấm</a:t>
            </a:r>
          </a:p>
        </p:txBody>
      </p:sp>
      <p:sp>
        <p:nvSpPr>
          <p:cNvPr id="15" name="TextBox 14"/>
          <p:cNvSpPr txBox="1"/>
          <p:nvPr/>
        </p:nvSpPr>
        <p:spPr>
          <a:xfrm>
            <a:off x="6179577" y="1970187"/>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Cổ nấm</a:t>
            </a:r>
          </a:p>
        </p:txBody>
      </p:sp>
      <p:sp>
        <p:nvSpPr>
          <p:cNvPr id="16" name="TextBox 15"/>
          <p:cNvSpPr txBox="1"/>
          <p:nvPr/>
        </p:nvSpPr>
        <p:spPr>
          <a:xfrm>
            <a:off x="6152539" y="2581951"/>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Cuống nấm</a:t>
            </a:r>
          </a:p>
        </p:txBody>
      </p:sp>
      <p:sp>
        <p:nvSpPr>
          <p:cNvPr id="17" name="TextBox 16"/>
          <p:cNvSpPr txBox="1"/>
          <p:nvPr/>
        </p:nvSpPr>
        <p:spPr>
          <a:xfrm>
            <a:off x="6167287" y="4306528"/>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Bao gốc</a:t>
            </a:r>
          </a:p>
        </p:txBody>
      </p:sp>
      <p:sp>
        <p:nvSpPr>
          <p:cNvPr id="18" name="TextBox 17"/>
          <p:cNvSpPr txBox="1"/>
          <p:nvPr/>
        </p:nvSpPr>
        <p:spPr>
          <a:xfrm>
            <a:off x="6199241" y="5257797"/>
            <a:ext cx="1902540" cy="461665"/>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Sợi nấm</a:t>
            </a:r>
          </a:p>
        </p:txBody>
      </p:sp>
      <p:sp>
        <p:nvSpPr>
          <p:cNvPr id="19" name="Title 1"/>
          <p:cNvSpPr>
            <a:spLocks noGrp="1"/>
          </p:cNvSpPr>
          <p:nvPr>
            <p:ph type="title"/>
          </p:nvPr>
        </p:nvSpPr>
        <p:spPr>
          <a:xfrm>
            <a:off x="533400" y="6022437"/>
            <a:ext cx="8229600" cy="442094"/>
          </a:xfrm>
        </p:spPr>
        <p:txBody>
          <a:bodyPr>
            <a:noAutofit/>
          </a:bodyPr>
          <a:lstStyle/>
          <a:p>
            <a:r>
              <a:rPr lang="en-US" sz="3200">
                <a:solidFill>
                  <a:srgbClr val="FF0000"/>
                </a:solidFill>
                <a:latin typeface="Times New Roman" pitchFamily="18" charset="0"/>
                <a:cs typeface="Times New Roman" pitchFamily="18" charset="0"/>
              </a:rPr>
              <a:t>Xác định các bộ phận của một nấm quả</a:t>
            </a:r>
          </a:p>
        </p:txBody>
      </p:sp>
    </p:spTree>
    <p:extLst>
      <p:ext uri="{BB962C8B-B14F-4D97-AF65-F5344CB8AC3E}">
        <p14:creationId xmlns:p14="http://schemas.microsoft.com/office/powerpoint/2010/main" val="1083673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4"/>
                  </p:tgtEl>
                </p:cond>
              </p:nextCondLst>
            </p:seq>
          </p:childTnLst>
        </p:cTn>
      </p:par>
    </p:tnLst>
    <p:bldLst>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145855"/>
            <a:ext cx="8229600" cy="442094"/>
          </a:xfrm>
        </p:spPr>
        <p:txBody>
          <a:bodyPr>
            <a:noAutofit/>
          </a:bodyPr>
          <a:lstStyle/>
          <a:p>
            <a:r>
              <a:rPr lang="en-US" sz="3600">
                <a:solidFill>
                  <a:srgbClr val="FF0000"/>
                </a:solidFill>
                <a:latin typeface="Times New Roman" pitchFamily="18" charset="0"/>
                <a:cs typeface="Times New Roman" pitchFamily="18" charset="0"/>
              </a:rPr>
              <a:t>Cấu tạo một nấm quả</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368" y="184356"/>
            <a:ext cx="5181600" cy="582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41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8027" y="5029200"/>
            <a:ext cx="7352071" cy="830997"/>
          </a:xfrm>
          <a:prstGeom prst="rect">
            <a:avLst/>
          </a:prstGeom>
          <a:noFill/>
        </p:spPr>
        <p:txBody>
          <a:bodyPr wrap="square" rtlCol="0">
            <a:spAutoFit/>
          </a:bodyPr>
          <a:lstStyle/>
          <a:p>
            <a:pPr algn="ctr"/>
            <a:r>
              <a:rPr lang="en-US" sz="2400">
                <a:solidFill>
                  <a:srgbClr val="002060"/>
                </a:solidFill>
                <a:latin typeface="Times New Roman" pitchFamily="18" charset="0"/>
                <a:cs typeface="Times New Roman" pitchFamily="18" charset="0"/>
              </a:rPr>
              <a:t>a- sợi nấm, nằm trong cơ chất, b- cuống nấm, </a:t>
            </a:r>
            <a:br>
              <a:rPr lang="en-US" sz="2400">
                <a:solidFill>
                  <a:srgbClr val="002060"/>
                </a:solidFill>
                <a:latin typeface="Times New Roman" pitchFamily="18" charset="0"/>
                <a:cs typeface="Times New Roman" pitchFamily="18" charset="0"/>
              </a:rPr>
            </a:br>
            <a:r>
              <a:rPr lang="en-US" sz="2400">
                <a:solidFill>
                  <a:srgbClr val="002060"/>
                </a:solidFill>
                <a:latin typeface="Times New Roman" pitchFamily="18" charset="0"/>
                <a:cs typeface="Times New Roman" pitchFamily="18" charset="0"/>
              </a:rPr>
              <a:t>c- phiến nấm, d- mũ nấm</a:t>
            </a:r>
          </a:p>
        </p:txBody>
      </p:sp>
      <p:grpSp>
        <p:nvGrpSpPr>
          <p:cNvPr id="18" name="Group 17"/>
          <p:cNvGrpSpPr/>
          <p:nvPr/>
        </p:nvGrpSpPr>
        <p:grpSpPr>
          <a:xfrm>
            <a:off x="226250" y="1068643"/>
            <a:ext cx="8506024" cy="3657600"/>
            <a:chOff x="167148" y="910704"/>
            <a:chExt cx="8506024" cy="3657600"/>
          </a:xfrm>
        </p:grpSpPr>
        <p:pic>
          <p:nvPicPr>
            <p:cNvPr id="12290" name="Picture 2" descr="https://cdn.caythuocdangian.com/2019/12/nam-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48" y="910704"/>
              <a:ext cx="525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ình dạng nấm s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0704"/>
              <a:ext cx="2881972"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5105400" y="1787004"/>
              <a:ext cx="8382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22274" y="2400291"/>
              <a:ext cx="1249926" cy="224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49711" y="3124200"/>
              <a:ext cx="1722489" cy="567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832777" y="228600"/>
            <a:ext cx="7352071" cy="584775"/>
          </a:xfrm>
          <a:prstGeom prst="rect">
            <a:avLst/>
          </a:prstGeom>
          <a:noFill/>
        </p:spPr>
        <p:txBody>
          <a:bodyPr wrap="square" rtlCol="0">
            <a:spAutoFit/>
          </a:bodyPr>
          <a:lstStyle/>
          <a:p>
            <a:pPr algn="ctr"/>
            <a:r>
              <a:rPr lang="en-US" sz="3200">
                <a:solidFill>
                  <a:srgbClr val="FF0000"/>
                </a:solidFill>
                <a:latin typeface="Times New Roman" pitchFamily="18" charset="0"/>
                <a:cs typeface="Times New Roman" pitchFamily="18" charset="0"/>
              </a:rPr>
              <a:t>CẤU TẠO CỦA NẤM SÒ</a:t>
            </a:r>
          </a:p>
        </p:txBody>
      </p:sp>
      <p:sp>
        <p:nvSpPr>
          <p:cNvPr id="22" name="Title 1"/>
          <p:cNvSpPr>
            <a:spLocks noGrp="1"/>
          </p:cNvSpPr>
          <p:nvPr>
            <p:ph type="title"/>
          </p:nvPr>
        </p:nvSpPr>
        <p:spPr>
          <a:xfrm>
            <a:off x="504318" y="5892152"/>
            <a:ext cx="8229600" cy="442094"/>
          </a:xfrm>
        </p:spPr>
        <p:txBody>
          <a:bodyPr>
            <a:noAutofit/>
          </a:bodyPr>
          <a:lstStyle/>
          <a:p>
            <a:r>
              <a:rPr lang="en-US" sz="3200">
                <a:solidFill>
                  <a:srgbClr val="FF0000"/>
                </a:solidFill>
                <a:latin typeface="Times New Roman" pitchFamily="18" charset="0"/>
                <a:cs typeface="Times New Roman" pitchFamily="18" charset="0"/>
              </a:rPr>
              <a:t>Xác định các bộ phận của một nấm quả</a:t>
            </a:r>
          </a:p>
        </p:txBody>
      </p:sp>
    </p:spTree>
    <p:extLst>
      <p:ext uri="{BB962C8B-B14F-4D97-AF65-F5344CB8AC3E}">
        <p14:creationId xmlns:p14="http://schemas.microsoft.com/office/powerpoint/2010/main" val="136863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167</TotalTime>
  <Words>461</Words>
  <Application>Microsoft Office PowerPoint</Application>
  <PresentationFormat>On-screen Show (4:3)</PresentationFormat>
  <Paragraphs>56</Paragraphs>
  <Slides>15</Slides>
  <Notes>2</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Civic</vt:lpstr>
      <vt:lpstr>Office Theme</vt:lpstr>
      <vt:lpstr>TIẾT 83-84 BÀI 33. THỰC HÀNH QUAN SÁT CÁC LOẠI NẤM </vt:lpstr>
      <vt:lpstr>PowerPoint Presentation</vt:lpstr>
      <vt:lpstr>Một số loại nấm mốc</vt:lpstr>
      <vt:lpstr>Một số loại nấm đảm</vt:lpstr>
      <vt:lpstr>PowerPoint Presentation</vt:lpstr>
      <vt:lpstr>PowerPoint Presentation</vt:lpstr>
      <vt:lpstr>Xác định các bộ phận của một nấm quả</vt:lpstr>
      <vt:lpstr>Cấu tạo một nấm quả</vt:lpstr>
      <vt:lpstr>Xác định các bộ phận của một nấm quả</vt:lpstr>
      <vt:lpstr>XÁC ĐỊNH CÁC BỘ PHẬN CỦA MỘT SỐ MẪU NẤM</vt:lpstr>
      <vt:lpstr>PowerPoint Presentation</vt:lpstr>
      <vt:lpstr>PowerPoint Presentation</vt:lpstr>
      <vt:lpstr>PowerPoint Presentation</vt:lpstr>
      <vt:lpstr>LUYỆN TẬP:  XÁC ĐỊNH CÁC BỘ PHẬN CỦA MỘT SỐ MẪU NẤM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7: ĐA DẠNG THẾ GIỚI SỐNG BÀI 9. THỰC HÀNH QUAN SÁT CÁC LOẠI NẤM</dc:title>
  <dc:creator>LaptopKT</dc:creator>
  <cp:lastModifiedBy>21AK22</cp:lastModifiedBy>
  <cp:revision>85</cp:revision>
  <dcterms:created xsi:type="dcterms:W3CDTF">2021-04-17T13:36:47Z</dcterms:created>
  <dcterms:modified xsi:type="dcterms:W3CDTF">2022-02-03T07:10:38Z</dcterms:modified>
</cp:coreProperties>
</file>