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unknown"/>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p:scale>
          <a:sx n="29" d="100"/>
          <a:sy n="29" d="100"/>
        </p:scale>
        <p:origin x="-2442" y="-94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7.wmf"/><Relationship Id="rId1" Type="http://schemas.openxmlformats.org/officeDocument/2006/relationships/image" Target="../media/image11.wmf"/><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xmlns=""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04/09/2023</a:t>
            </a:fld>
            <a:endParaRPr lang="en-US" altLang="vi-VN"/>
          </a:p>
        </p:txBody>
      </p:sp>
      <p:sp>
        <p:nvSpPr>
          <p:cNvPr id="5" name="Footer Placeholder 4">
            <a:extLst>
              <a:ext uri="{FF2B5EF4-FFF2-40B4-BE49-F238E27FC236}">
                <a16:creationId xmlns:a16="http://schemas.microsoft.com/office/drawing/2014/main" xmlns=""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xmlns=""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AC70035-C901-4DB0-5C84-A1EE81223143}"/>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5" name="Footer Placeholder 4">
            <a:extLst>
              <a:ext uri="{FF2B5EF4-FFF2-40B4-BE49-F238E27FC236}">
                <a16:creationId xmlns:a16="http://schemas.microsoft.com/office/drawing/2014/main" xmlns=""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04/09/2023</a:t>
            </a:fld>
            <a:endParaRPr lang="en-US" altLang="vi-VN"/>
          </a:p>
        </p:txBody>
      </p:sp>
      <p:sp>
        <p:nvSpPr>
          <p:cNvPr id="5" name="Footer Placeholder 4">
            <a:extLst>
              <a:ext uri="{FF2B5EF4-FFF2-40B4-BE49-F238E27FC236}">
                <a16:creationId xmlns:a16="http://schemas.microsoft.com/office/drawing/2014/main" xmlns=""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xmlns=""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65EC796-ACE0-38C8-7B9E-B1EFAD4359AB}"/>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5" name="Footer Placeholder 4">
            <a:extLst>
              <a:ext uri="{FF2B5EF4-FFF2-40B4-BE49-F238E27FC236}">
                <a16:creationId xmlns:a16="http://schemas.microsoft.com/office/drawing/2014/main" xmlns=""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8A7A1D2-8430-501D-E054-1A1015B10F5F}"/>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6" name="Footer Placeholder 5">
            <a:extLst>
              <a:ext uri="{FF2B5EF4-FFF2-40B4-BE49-F238E27FC236}">
                <a16:creationId xmlns:a16="http://schemas.microsoft.com/office/drawing/2014/main" xmlns=""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4A8CC7C-5C77-A686-5DB5-BCE105AE0ACD}"/>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8" name="Footer Placeholder 7">
            <a:extLst>
              <a:ext uri="{FF2B5EF4-FFF2-40B4-BE49-F238E27FC236}">
                <a16:creationId xmlns:a16="http://schemas.microsoft.com/office/drawing/2014/main" xmlns=""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88121B-32D7-0498-5D05-D041AFE45C64}"/>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4" name="Footer Placeholder 3">
            <a:extLst>
              <a:ext uri="{FF2B5EF4-FFF2-40B4-BE49-F238E27FC236}">
                <a16:creationId xmlns:a16="http://schemas.microsoft.com/office/drawing/2014/main" xmlns=""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91FE03-A932-F551-CC87-D27048D3871B}"/>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6" name="Footer Placeholder 5">
            <a:extLst>
              <a:ext uri="{FF2B5EF4-FFF2-40B4-BE49-F238E27FC236}">
                <a16:creationId xmlns:a16="http://schemas.microsoft.com/office/drawing/2014/main" xmlns=""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07176C-A7BB-E46C-A910-2A9015742F05}"/>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6" name="Footer Placeholder 5">
            <a:extLst>
              <a:ext uri="{FF2B5EF4-FFF2-40B4-BE49-F238E27FC236}">
                <a16:creationId xmlns:a16="http://schemas.microsoft.com/office/drawing/2014/main" xmlns=""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944848-C257-F17E-890A-CEF91BBAADD1}"/>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5" name="Footer Placeholder 4">
            <a:extLst>
              <a:ext uri="{FF2B5EF4-FFF2-40B4-BE49-F238E27FC236}">
                <a16:creationId xmlns:a16="http://schemas.microsoft.com/office/drawing/2014/main" xmlns=""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AF5D9E-B44B-5394-E78D-9ECABA7FE055}"/>
              </a:ext>
            </a:extLst>
          </p:cNvPr>
          <p:cNvSpPr>
            <a:spLocks noGrp="1"/>
          </p:cNvSpPr>
          <p:nvPr>
            <p:ph type="dt" sz="half" idx="10"/>
          </p:nvPr>
        </p:nvSpPr>
        <p:spPr/>
        <p:txBody>
          <a:bodyPr/>
          <a:lstStyle/>
          <a:p>
            <a:fld id="{02497F0D-B3D3-4870-AC43-519F2EA7D77E}" type="datetimeFigureOut">
              <a:rPr lang="en-US" smtClean="0"/>
              <a:t>04/09/2023</a:t>
            </a:fld>
            <a:endParaRPr lang="en-US"/>
          </a:p>
        </p:txBody>
      </p:sp>
      <p:sp>
        <p:nvSpPr>
          <p:cNvPr id="5" name="Footer Placeholder 4">
            <a:extLst>
              <a:ext uri="{FF2B5EF4-FFF2-40B4-BE49-F238E27FC236}">
                <a16:creationId xmlns:a16="http://schemas.microsoft.com/office/drawing/2014/main" xmlns=""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04/09/2023</a:t>
            </a:fld>
            <a:endParaRPr lang="en-US"/>
          </a:p>
        </p:txBody>
      </p:sp>
      <p:sp>
        <p:nvSpPr>
          <p:cNvPr id="5" name="Footer Placeholder 4">
            <a:extLst>
              <a:ext uri="{FF2B5EF4-FFF2-40B4-BE49-F238E27FC236}">
                <a16:creationId xmlns:a16="http://schemas.microsoft.com/office/drawing/2014/main" xmlns=""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xmlns=""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xmlns=""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xmlns=""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0.gif"/><Relationship Id="rId7" Type="http://schemas.openxmlformats.org/officeDocument/2006/relationships/image" Target="../media/image17.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3.wmf"/><Relationship Id="rId5" Type="http://schemas.openxmlformats.org/officeDocument/2006/relationships/image" Target="../media/image1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51186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3147750">
                  <a:extLst>
                    <a:ext uri="{9D8B030D-6E8A-4147-A177-3AD203B41FA5}">
                      <a16:colId xmlns:a16="http://schemas.microsoft.com/office/drawing/2014/main" xmlns="" val="3089685055"/>
                    </a:ext>
                  </a:extLst>
                </a:gridCol>
                <a:gridCol w="1510748">
                  <a:extLst>
                    <a:ext uri="{9D8B030D-6E8A-4147-A177-3AD203B41FA5}">
                      <a16:colId xmlns:a16="http://schemas.microsoft.com/office/drawing/2014/main" xmlns="" val="2998875409"/>
                    </a:ext>
                  </a:extLst>
                </a:gridCol>
                <a:gridCol w="1133061">
                  <a:extLst>
                    <a:ext uri="{9D8B030D-6E8A-4147-A177-3AD203B41FA5}">
                      <a16:colId xmlns:a16="http://schemas.microsoft.com/office/drawing/2014/main" xmlns="" val="2154287223"/>
                    </a:ext>
                  </a:extLst>
                </a:gridCol>
                <a:gridCol w="1000539">
                  <a:extLst>
                    <a:ext uri="{9D8B030D-6E8A-4147-A177-3AD203B41FA5}">
                      <a16:colId xmlns:a16="http://schemas.microsoft.com/office/drawing/2014/main" xmlns=""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
        <p:nvSpPr>
          <p:cNvPr id="2" name="TextBox 1">
            <a:extLst>
              <a:ext uri="{FF2B5EF4-FFF2-40B4-BE49-F238E27FC236}">
                <a16:creationId xmlns:a16="http://schemas.microsoft.com/office/drawing/2014/main" xmlns=""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xmlns=""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xmlns=""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xmlns=""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xmlns=""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xmlns=""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xmlns=""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xmlns=""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xmlns=""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xmlns=""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a:ea typeface="Times New Roman" panose="02020603050405020304" pitchFamily="18" charset="0"/>
                            <a:cs typeface="Times New Roman" panose="02020603050405020304" pitchFamily="18" charset="0"/>
                          </a:rPr>
                        </m:ctrlPr>
                      </m:fPr>
                      <m:num>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a:ea typeface="Times New Roman" panose="02020603050405020304" pitchFamily="18" charset="0"/>
                            <a:cs typeface="Times New Roman" panose="02020603050405020304" pitchFamily="18" charset="0"/>
                          </a:rPr>
                        </m:ctrlPr>
                      </m:fPr>
                      <m:num>
                        <m:sSub>
                          <m:sSubPr>
                            <m:ctrlPr>
                              <a:rPr lang="en-US" sz="2800" i="1" spc="15">
                                <a:effectLst/>
                                <a:latin typeface="Cambria Math"/>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xmlns=""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xmlns=""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xmlns=""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a:ea typeface="Times New Roman" panose="02020603050405020304" pitchFamily="18" charset="0"/>
                            <a:cs typeface="Times New Roman" panose="02020603050405020304" pitchFamily="18" charset="0"/>
                          </a:rPr>
                        </m:ctrlPr>
                      </m:fPr>
                      <m:num>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xmlns=""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32"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xmlns=""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33"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xmlns=""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34"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xmlns=""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xmlns=""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xmlns=""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xmlns=""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xmlns=""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xmlns=""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2"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xmlns=""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xmlns=""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6"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xmlns=""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xmlns=""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4100"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24"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xmlns=""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54"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xmlns=""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xmlns=""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55"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xmlns=""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xmlns=""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156"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xmlns=""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157"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xmlns=""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xmlns=""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a:rPr>
                        </m:ctrlPr>
                      </m:fPr>
                      <m:num>
                        <m:r>
                          <a:rPr lang="en-US" sz="3200" i="1">
                            <a:latin typeface="Cambria Math" panose="02040503050406030204" pitchFamily="18" charset="0"/>
                          </a:rPr>
                          <m:t>𝑛</m:t>
                        </m:r>
                      </m:num>
                      <m:den>
                        <m:sSub>
                          <m:sSubPr>
                            <m:ctrlPr>
                              <a:rPr lang="en-US" sz="3200" i="1">
                                <a:latin typeface="Cambria Math"/>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xmlns=""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xmlns=""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xmlns=""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sSub>
                          <m:sSubPr>
                            <m:ctrlPr>
                              <a:rPr lang="en-US" sz="2800" i="1">
                                <a:latin typeface="Cambria Math"/>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m</m:t>
                        </m:r>
                      </m:e>
                      <m:sub>
                        <m:sSub>
                          <m:sSubPr>
                            <m:ctrlPr>
                              <a:rPr lang="en-US" sz="2800" i="1">
                                <a:latin typeface="Cambria Math"/>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𝐶</m:t>
                        </m:r>
                      </m:e>
                      <m:sub>
                        <m:sSub>
                          <m:sSubPr>
                            <m:ctrlPr>
                              <a:rPr lang="en-US" sz="2800" i="1">
                                <a:latin typeface="Cambria Math"/>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a:rPr>
                        </m:ctrlPr>
                      </m:fPr>
                      <m:num>
                        <m:sSub>
                          <m:sSubPr>
                            <m:ctrlPr>
                              <a:rPr lang="en-US" sz="2800" i="1">
                                <a:latin typeface="Cambria Math"/>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xmlns=""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xmlns=""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xmlns=""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xmlns=""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xmlns=""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xmlns=""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xmlns=""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xmlns=""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xmlns=""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xmlns=""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xmlns=""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xmlns=""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a:latin typeface="Palatino Linotype" panose="02040502050505030304" pitchFamily="18" charset="0"/>
              </a:rPr>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xmlns=""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xmlns=""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xmlns=""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xmlns="" val="1898863088"/>
                    </a:ext>
                  </a:extLst>
                </a:gridCol>
                <a:gridCol w="4630499">
                  <a:extLst>
                    <a:ext uri="{9D8B030D-6E8A-4147-A177-3AD203B41FA5}">
                      <a16:colId xmlns:a16="http://schemas.microsoft.com/office/drawing/2014/main" xmlns="" val="559289081"/>
                    </a:ext>
                  </a:extLst>
                </a:gridCol>
                <a:gridCol w="3617609">
                  <a:extLst>
                    <a:ext uri="{9D8B030D-6E8A-4147-A177-3AD203B41FA5}">
                      <a16:colId xmlns:a16="http://schemas.microsoft.com/office/drawing/2014/main" xmlns=""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xmlns=""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xmlns="" val="1898863088"/>
                    </a:ext>
                  </a:extLst>
                </a:gridCol>
                <a:gridCol w="4460790">
                  <a:extLst>
                    <a:ext uri="{9D8B030D-6E8A-4147-A177-3AD203B41FA5}">
                      <a16:colId xmlns:a16="http://schemas.microsoft.com/office/drawing/2014/main" xmlns="" val="559289081"/>
                    </a:ext>
                  </a:extLst>
                </a:gridCol>
                <a:gridCol w="4967415">
                  <a:extLst>
                    <a:ext uri="{9D8B030D-6E8A-4147-A177-3AD203B41FA5}">
                      <a16:colId xmlns:a16="http://schemas.microsoft.com/office/drawing/2014/main" xmlns=""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xmlns=""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xmlns=""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xmlns=""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xmlns=""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xmlns=""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xmlns=""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xmlns=""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xmlns=""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xmlns=""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xmlns=""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xmlns=""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xmlns=""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xmlns=""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xmlns=""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xmlns=""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xmlns=""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xmlns=""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xmlns=""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xmlns=""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xmlns=""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xmlns=""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xmlns=""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xmlns=""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xmlns=""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xmlns=""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72"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xmlns=""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xmlns=""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xmlns=""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a:ea typeface="Segoe UI" panose="020B0502040204020203" pitchFamily="34" charset="0"/>
                            <a:cs typeface="Times New Roman" panose="02020603050405020304" pitchFamily="18" charset="0"/>
                          </a:rPr>
                        </m:ctrlPr>
                      </m:fPr>
                      <m:num>
                        <m:sSub>
                          <m:sSubPr>
                            <m:ctrlPr>
                              <a:rPr lang="en-US" sz="2800" i="1" kern="100">
                                <a:effectLst/>
                                <a:latin typeface="Cambria Math"/>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xmlns=""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xmlns=""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xmlns=""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xmlns=""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xmlns=""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533578"/>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2178267">
                  <a:extLst>
                    <a:ext uri="{9D8B030D-6E8A-4147-A177-3AD203B41FA5}">
                      <a16:colId xmlns:a16="http://schemas.microsoft.com/office/drawing/2014/main" xmlns="" val="3089685055"/>
                    </a:ext>
                  </a:extLst>
                </a:gridCol>
                <a:gridCol w="2051415">
                  <a:extLst>
                    <a:ext uri="{9D8B030D-6E8A-4147-A177-3AD203B41FA5}">
                      <a16:colId xmlns:a16="http://schemas.microsoft.com/office/drawing/2014/main" xmlns="" val="2998875409"/>
                    </a:ext>
                  </a:extLst>
                </a:gridCol>
                <a:gridCol w="1224874">
                  <a:extLst>
                    <a:ext uri="{9D8B030D-6E8A-4147-A177-3AD203B41FA5}">
                      <a16:colId xmlns:a16="http://schemas.microsoft.com/office/drawing/2014/main" xmlns="" val="2154287223"/>
                    </a:ext>
                  </a:extLst>
                </a:gridCol>
                <a:gridCol w="1337542">
                  <a:extLst>
                    <a:ext uri="{9D8B030D-6E8A-4147-A177-3AD203B41FA5}">
                      <a16:colId xmlns:a16="http://schemas.microsoft.com/office/drawing/2014/main" xmlns="" val="2538221496"/>
                    </a:ext>
                  </a:extLst>
                </a:gridCol>
              </a:tblGrid>
              <a:tr h="134833">
                <a:tc rowSpan="3">
                  <a:txBody>
                    <a:bodyPr/>
                    <a:lstStyle/>
                    <a:p>
                      <a:pPr marL="0" marR="0" algn="ctr">
                        <a:lnSpc>
                          <a:spcPct val="107000"/>
                        </a:lnSpc>
                        <a:spcBef>
                          <a:spcPts val="0"/>
                        </a:spcBef>
                        <a:spcAft>
                          <a:spcPts val="0"/>
                        </a:spcAft>
                      </a:pPr>
                      <a:r>
                        <a:rPr lang="en-US" sz="2800" dirty="0" err="1">
                          <a:effectLst/>
                        </a:rPr>
                        <a:t>TT</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dirty="0" err="1">
                          <a:effectLst/>
                        </a:rPr>
                        <a:t>Các</a:t>
                      </a:r>
                      <a:r>
                        <a:rPr lang="en-US" sz="2800" dirty="0">
                          <a:effectLst/>
                        </a:rPr>
                        <a:t> </a:t>
                      </a:r>
                      <a:r>
                        <a:rPr lang="en-US" sz="2800" dirty="0" err="1">
                          <a:effectLst/>
                        </a:rPr>
                        <a:t>tiến</a:t>
                      </a:r>
                      <a:r>
                        <a:rPr lang="en-US" sz="2800" dirty="0">
                          <a:effectLst/>
                        </a:rPr>
                        <a:t> </a:t>
                      </a:r>
                      <a:r>
                        <a:rPr lang="en-US" sz="2800">
                          <a:effectLst/>
                        </a:rPr>
                        <a:t>hành</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663886"/>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3147750">
                  <a:extLst>
                    <a:ext uri="{9D8B030D-6E8A-4147-A177-3AD203B41FA5}">
                      <a16:colId xmlns:a16="http://schemas.microsoft.com/office/drawing/2014/main" xmlns="" val="3089685055"/>
                    </a:ext>
                  </a:extLst>
                </a:gridCol>
                <a:gridCol w="1510748">
                  <a:extLst>
                    <a:ext uri="{9D8B030D-6E8A-4147-A177-3AD203B41FA5}">
                      <a16:colId xmlns:a16="http://schemas.microsoft.com/office/drawing/2014/main" xmlns="" val="2998875409"/>
                    </a:ext>
                  </a:extLst>
                </a:gridCol>
                <a:gridCol w="1133061">
                  <a:extLst>
                    <a:ext uri="{9D8B030D-6E8A-4147-A177-3AD203B41FA5}">
                      <a16:colId xmlns:a16="http://schemas.microsoft.com/office/drawing/2014/main" xmlns="" val="2154287223"/>
                    </a:ext>
                  </a:extLst>
                </a:gridCol>
                <a:gridCol w="1000539">
                  <a:extLst>
                    <a:ext uri="{9D8B030D-6E8A-4147-A177-3AD203B41FA5}">
                      <a16:colId xmlns:a16="http://schemas.microsoft.com/office/drawing/2014/main" xmlns=""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9218214"/>
                  </a:ext>
                </a:extLst>
              </a:tr>
            </a:tbl>
          </a:graphicData>
        </a:graphic>
      </p:graphicFrame>
      <p:sp>
        <p:nvSpPr>
          <p:cNvPr id="2" name="TextBox 1">
            <a:extLst>
              <a:ext uri="{FF2B5EF4-FFF2-40B4-BE49-F238E27FC236}">
                <a16:creationId xmlns:a16="http://schemas.microsoft.com/office/drawing/2014/main" xmlns=""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xmlns=""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xmlns=""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xmlns=""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44620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xmlns="" val="2266587518"/>
                    </a:ext>
                  </a:extLst>
                </a:gridCol>
                <a:gridCol w="4344428">
                  <a:extLst>
                    <a:ext uri="{9D8B030D-6E8A-4147-A177-3AD203B41FA5}">
                      <a16:colId xmlns:a16="http://schemas.microsoft.com/office/drawing/2014/main" xmlns="" val="3231338323"/>
                    </a:ext>
                  </a:extLst>
                </a:gridCol>
                <a:gridCol w="2477000">
                  <a:extLst>
                    <a:ext uri="{9D8B030D-6E8A-4147-A177-3AD203B41FA5}">
                      <a16:colId xmlns:a16="http://schemas.microsoft.com/office/drawing/2014/main" xmlns="" val="3089685055"/>
                    </a:ext>
                  </a:extLst>
                </a:gridCol>
                <a:gridCol w="1752682">
                  <a:extLst>
                    <a:ext uri="{9D8B030D-6E8A-4147-A177-3AD203B41FA5}">
                      <a16:colId xmlns:a16="http://schemas.microsoft.com/office/drawing/2014/main" xmlns="" val="2998875409"/>
                    </a:ext>
                  </a:extLst>
                </a:gridCol>
                <a:gridCol w="1224874">
                  <a:extLst>
                    <a:ext uri="{9D8B030D-6E8A-4147-A177-3AD203B41FA5}">
                      <a16:colId xmlns:a16="http://schemas.microsoft.com/office/drawing/2014/main" xmlns="" val="2154287223"/>
                    </a:ext>
                  </a:extLst>
                </a:gridCol>
                <a:gridCol w="1337542">
                  <a:extLst>
                    <a:ext uri="{9D8B030D-6E8A-4147-A177-3AD203B41FA5}">
                      <a16:colId xmlns:a16="http://schemas.microsoft.com/office/drawing/2014/main" xmlns=""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71325863"/>
                  </a:ext>
                </a:extLst>
              </a:tr>
            </a:tbl>
          </a:graphicData>
        </a:graphic>
      </p:graphicFrame>
      <p:sp>
        <p:nvSpPr>
          <p:cNvPr id="7" name="TextBox 6">
            <a:extLst>
              <a:ext uri="{FF2B5EF4-FFF2-40B4-BE49-F238E27FC236}">
                <a16:creationId xmlns:a16="http://schemas.microsoft.com/office/drawing/2014/main" xmlns=""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xmlns=""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xmlns=""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xmlns=""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xmlns=""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xmlns=""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2864</Words>
  <Application>Microsoft Office PowerPoint</Application>
  <PresentationFormat>Custom</PresentationFormat>
  <Paragraphs>450</Paragraphs>
  <Slides>58</Slides>
  <Notes>15</Notes>
  <HiddenSlides>0</HiddenSlides>
  <MMClips>1</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62" baseType="lpstr">
      <vt:lpstr>Office 主题​​</vt:lpstr>
      <vt:lpstr>Office Theme</vt:lpstr>
      <vt:lpstr>Equation.DSMT4</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DELL</cp:lastModifiedBy>
  <cp:revision>36</cp:revision>
  <dcterms:created xsi:type="dcterms:W3CDTF">2017-06-17T11:56:52Z</dcterms:created>
  <dcterms:modified xsi:type="dcterms:W3CDTF">2023-09-04T15:56:22Z</dcterms:modified>
</cp:coreProperties>
</file>