
<file path=[Content_Types].xml><?xml version="1.0" encoding="utf-8"?>
<Types xmlns="http://schemas.openxmlformats.org/package/2006/content-types">
  <Default Extension="png" ContentType="image/png"/>
  <Default Extension="bin" ContentType="application/vnd.openxmlformats-officedocument.oleObject"/>
  <Default Extension="mp3" ContentType="audio/unknown"/>
  <Default Extension="jpeg" ContentType="image/jpeg"/>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3.xml" ContentType="application/vnd.openxmlformats-officedocument.presentationml.notesSlide+xml"/>
  <Override PartName="/ppt/tags/tag9.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1.xml" ContentType="application/inkml+xml"/>
  <Override PartName="/ppt/notesSlides/notesSlide6.xml" ContentType="application/vnd.openxmlformats-officedocument.presentationml.notesSlide+xml"/>
  <Override PartName="/ppt/tags/tag10.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1.xml" ContentType="application/vnd.openxmlformats-officedocument.presentationml.tags+xml"/>
  <Override PartName="/ppt/notesSlides/notesSlide12.xml" ContentType="application/vnd.openxmlformats-officedocument.presentationml.notesSlide+xml"/>
  <Override PartName="/ppt/tags/tag12.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2" r:id="rId1"/>
  </p:sldMasterIdLst>
  <p:notesMasterIdLst>
    <p:notesMasterId r:id="rId55"/>
  </p:notesMasterIdLst>
  <p:sldIdLst>
    <p:sldId id="548" r:id="rId2"/>
    <p:sldId id="470" r:id="rId3"/>
    <p:sldId id="494" r:id="rId4"/>
    <p:sldId id="495" r:id="rId5"/>
    <p:sldId id="546" r:id="rId6"/>
    <p:sldId id="549" r:id="rId7"/>
    <p:sldId id="551" r:id="rId8"/>
    <p:sldId id="559" r:id="rId9"/>
    <p:sldId id="260" r:id="rId10"/>
    <p:sldId id="552" r:id="rId11"/>
    <p:sldId id="307" r:id="rId12"/>
    <p:sldId id="553" r:id="rId13"/>
    <p:sldId id="555" r:id="rId14"/>
    <p:sldId id="274" r:id="rId15"/>
    <p:sldId id="557" r:id="rId16"/>
    <p:sldId id="563" r:id="rId17"/>
    <p:sldId id="272" r:id="rId18"/>
    <p:sldId id="281" r:id="rId19"/>
    <p:sldId id="282" r:id="rId20"/>
    <p:sldId id="562" r:id="rId21"/>
    <p:sldId id="566" r:id="rId22"/>
    <p:sldId id="568" r:id="rId23"/>
    <p:sldId id="573" r:id="rId24"/>
    <p:sldId id="569" r:id="rId25"/>
    <p:sldId id="570" r:id="rId26"/>
    <p:sldId id="571" r:id="rId27"/>
    <p:sldId id="584" r:id="rId28"/>
    <p:sldId id="574" r:id="rId29"/>
    <p:sldId id="575" r:id="rId30"/>
    <p:sldId id="576" r:id="rId31"/>
    <p:sldId id="556" r:id="rId32"/>
    <p:sldId id="578" r:id="rId33"/>
    <p:sldId id="579" r:id="rId34"/>
    <p:sldId id="580" r:id="rId35"/>
    <p:sldId id="582" r:id="rId36"/>
    <p:sldId id="583" r:id="rId37"/>
    <p:sldId id="572" r:id="rId38"/>
    <p:sldId id="585" r:id="rId39"/>
    <p:sldId id="586" r:id="rId40"/>
    <p:sldId id="587" r:id="rId41"/>
    <p:sldId id="588" r:id="rId42"/>
    <p:sldId id="589" r:id="rId43"/>
    <p:sldId id="590" r:id="rId44"/>
    <p:sldId id="591" r:id="rId45"/>
    <p:sldId id="592" r:id="rId46"/>
    <p:sldId id="593" r:id="rId47"/>
    <p:sldId id="594" r:id="rId48"/>
    <p:sldId id="595" r:id="rId49"/>
    <p:sldId id="596" r:id="rId50"/>
    <p:sldId id="597" r:id="rId51"/>
    <p:sldId id="600" r:id="rId52"/>
    <p:sldId id="599" r:id="rId53"/>
    <p:sldId id="598" r:id="rId54"/>
  </p:sldIdLst>
  <p:sldSz cx="12190413" cy="6859588"/>
  <p:notesSz cx="6858000" cy="9144000"/>
  <p:custDataLst>
    <p:tags r:id="rId5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92D050"/>
    <a:srgbClr val="7030A0"/>
    <a:srgbClr val="FF00FF"/>
    <a:srgbClr val="FEF303"/>
    <a:srgbClr val="FF0066"/>
    <a:srgbClr val="82DAFF"/>
    <a:srgbClr val="ABD9F0"/>
    <a:srgbClr val="BEE3F6"/>
    <a:srgbClr val="33909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48" autoAdjust="0"/>
    <p:restoredTop sz="97778" autoAdjust="0"/>
  </p:normalViewPr>
  <p:slideViewPr>
    <p:cSldViewPr snapToGrid="0" showGuides="1">
      <p:cViewPr varScale="1">
        <p:scale>
          <a:sx n="72" d="100"/>
          <a:sy n="72" d="100"/>
        </p:scale>
        <p:origin x="-630" y="-96"/>
      </p:cViewPr>
      <p:guideLst>
        <p:guide orient="horz" pos="2161"/>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gs" Target="tags/tag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2.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9.wmf"/></Relationships>
</file>

<file path=ppt/ink/ink1.xml><?xml version="1.0" encoding="utf-8"?>
<inkml:ink xmlns:inkml="http://www.w3.org/2003/InkML">
  <inkml:definitions>
    <inkml:context xml:id="ctx0">
      <inkml:inkSource xml:id="inkSrc0">
        <inkml:traceFormat>
          <inkml:channel name="X" type="integer" max="1280" units="cm"/>
          <inkml:channel name="Y" type="integer" max="800" units="cm"/>
          <inkml:channel name="T" type="integer" max="2.14748E9" units="dev"/>
        </inkml:traceFormat>
        <inkml:channelProperties>
          <inkml:channelProperty channel="X" name="resolution" value="28.31858" units="1/cm"/>
          <inkml:channelProperty channel="Y" name="resolution" value="28.36879" units="1/cm"/>
          <inkml:channelProperty channel="T" name="resolution" value="1" units="1/dev"/>
        </inkml:channelProperties>
      </inkml:inkSource>
      <inkml:timestamp xml:id="ts0" timeString="2021-11-25T01:58:38.004"/>
    </inkml:context>
    <inkml:brush xml:id="br0">
      <inkml:brushProperty name="width" value="0.05292" units="cm"/>
      <inkml:brushProperty name="height" value="0.05292" units="cm"/>
      <inkml:brushProperty name="color" value="#FF0000"/>
    </inkml:brush>
  </inkml:definitions>
  <inkml:trace contextRef="#ctx0" brushRef="#br0">15927 13119 0</inkml:trace>
  <inkml:trace contextRef="#ctx0" brushRef="#br0" timeOffset="776.04">14379 10642 0</inkml:trace>
  <inkml:trace contextRef="#ctx0" brushRef="#br0" timeOffset="1568.08">13998 9928 0</inkml:trace>
  <inkml:trace contextRef="#ctx0" brushRef="#br0" timeOffset="2288.13">13998 9928 0</inkml:trace>
  <inkml:trace contextRef="#ctx0" brushRef="#br0" timeOffset="172933.8899">12974 10928 0</inkml:trace>
  <inkml:trace contextRef="#ctx0" brushRef="#br0" timeOffset="173462.9199">12974 10928 0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12C8C0-A3D3-487B-AECC-CB6663EAE28D}" type="datetimeFigureOut">
              <a:rPr lang="zh-CN" altLang="en-US" smtClean="0"/>
              <a:t>2023/9/4</a:t>
            </a:fld>
            <a:endParaRPr lang="zh-CN" altLang="en-US"/>
          </a:p>
        </p:txBody>
      </p:sp>
      <p:sp>
        <p:nvSpPr>
          <p:cNvPr id="4" name="幻灯片图像占位符 3"/>
          <p:cNvSpPr>
            <a:spLocks noGrp="1" noRot="1" noChangeAspect="1"/>
          </p:cNvSpPr>
          <p:nvPr>
            <p:ph type="sldImg" idx="2"/>
          </p:nvPr>
        </p:nvSpPr>
        <p:spPr>
          <a:xfrm>
            <a:off x="687388" y="1143000"/>
            <a:ext cx="5483225"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49D3E0-124D-4DFF-AE99-4EA4CC201DB4}" type="slidenum">
              <a:rPr lang="zh-CN" altLang="en-US" smtClean="0"/>
              <a:t>‹#›</a:t>
            </a:fld>
            <a:endParaRPr lang="zh-CN" altLang="en-US"/>
          </a:p>
        </p:txBody>
      </p:sp>
    </p:spTree>
    <p:extLst>
      <p:ext uri="{BB962C8B-B14F-4D97-AF65-F5344CB8AC3E}">
        <p14:creationId xmlns:p14="http://schemas.microsoft.com/office/powerpoint/2010/main" val="9417776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0480" marR="30480" algn="just">
              <a:lnSpc>
                <a:spcPts val="1800"/>
              </a:lnSpc>
              <a:spcBef>
                <a:spcPts val="0"/>
              </a:spcBef>
              <a:spcAft>
                <a:spcPts val="1200"/>
              </a:spcAft>
            </a:pPr>
            <a:r>
              <a:rPr lang="en-US" sz="1800" i="1">
                <a:effectLst/>
                <a:latin typeface="Times New Roman" panose="02020603050405020304" pitchFamily="18" charset="0"/>
                <a:ea typeface="Times New Roman" panose="02020603050405020304" pitchFamily="18" charset="0"/>
              </a:rPr>
              <a:t>Với những vật thể có kích thước và khối lượng đáng kể như viên gạch, quả táo, …, người ta dễ dàng xác định số lượng, khối lượng và thể tích của chúng bằng cách đếm, cân, đo, … Nhưng với những hạt có kích thước vô cùng nhỏ bé như nguyên tử, phân tử rất khó có thể cân và đếm được chúng.</a:t>
            </a:r>
            <a:endParaRPr lang="en-US" sz="1800">
              <a:effectLst/>
              <a:latin typeface="Times New Roman" panose="02020603050405020304" pitchFamily="18" charset="0"/>
              <a:ea typeface="Times New Roman" panose="02020603050405020304" pitchFamily="18" charset="0"/>
            </a:endParaRPr>
          </a:p>
          <a:p>
            <a:pPr marL="30480" marR="30480" algn="just">
              <a:lnSpc>
                <a:spcPts val="1800"/>
              </a:lnSpc>
              <a:spcBef>
                <a:spcPts val="0"/>
              </a:spcBef>
              <a:spcAft>
                <a:spcPts val="1200"/>
              </a:spcAft>
            </a:pPr>
            <a:r>
              <a:rPr lang="en-US" sz="1800" i="1">
                <a:effectLst/>
                <a:latin typeface="Times New Roman" panose="02020603050405020304" pitchFamily="18" charset="0"/>
                <a:ea typeface="Times New Roman" panose="02020603050405020304" pitchFamily="18" charset="0"/>
              </a:rPr>
              <a:t>Vậy làm thế nào để có thể xác định một cách thuận lợi số nguyên tử, phân tử và khối lượng, thể tích của chúng khi tham gia và tạo thành trong các phản ứng hoá học?</a:t>
            </a:r>
            <a:endParaRPr lang="en-US" sz="180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solidFill>
                  <a:srgbClr val="000000"/>
                </a:solidFill>
                <a:effectLst/>
                <a:latin typeface="Times New Roman" panose="02020603050405020304" pitchFamily="18" charset="0"/>
                <a:ea typeface="Times New Roman" panose="02020603050405020304" pitchFamily="18" charset="0"/>
              </a:rPr>
              <a:t>Để xác định một cách thuận lợi số nguyên tử, phân tử và khối lượng, thể tích của chúng khi tham gia và tạo thành trong các phản ứng hoá học ta dùng khái niệm mol.</a:t>
            </a:r>
            <a:endParaRPr lang="en-US" sz="1800">
              <a:effectLst/>
              <a:latin typeface="Times New Roman" panose="02020603050405020304" pitchFamily="18" charset="0"/>
              <a:ea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1</a:t>
            </a:fld>
            <a:endParaRPr lang="zh-CN" altLang="en-US"/>
          </a:p>
        </p:txBody>
      </p:sp>
    </p:spTree>
    <p:extLst>
      <p:ext uri="{BB962C8B-B14F-4D97-AF65-F5344CB8AC3E}">
        <p14:creationId xmlns:p14="http://schemas.microsoft.com/office/powerpoint/2010/main" val="33332588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35</a:t>
            </a:fld>
            <a:endParaRPr lang="zh-CN" altLang="en-US"/>
          </a:p>
        </p:txBody>
      </p:sp>
    </p:spTree>
    <p:extLst>
      <p:ext uri="{BB962C8B-B14F-4D97-AF65-F5344CB8AC3E}">
        <p14:creationId xmlns:p14="http://schemas.microsoft.com/office/powerpoint/2010/main" val="11499022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36</a:t>
            </a:fld>
            <a:endParaRPr lang="zh-CN" altLang="en-US"/>
          </a:p>
        </p:txBody>
      </p:sp>
    </p:spTree>
    <p:extLst>
      <p:ext uri="{BB962C8B-B14F-4D97-AF65-F5344CB8AC3E}">
        <p14:creationId xmlns:p14="http://schemas.microsoft.com/office/powerpoint/2010/main" val="14759853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41</a:t>
            </a:fld>
            <a:endParaRPr lang="zh-CN" altLang="en-US"/>
          </a:p>
        </p:txBody>
      </p:sp>
    </p:spTree>
    <p:extLst>
      <p:ext uri="{BB962C8B-B14F-4D97-AF65-F5344CB8AC3E}">
        <p14:creationId xmlns:p14="http://schemas.microsoft.com/office/powerpoint/2010/main" val="30178929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45</a:t>
            </a:fld>
            <a:endParaRPr lang="zh-CN" altLang="en-US"/>
          </a:p>
        </p:txBody>
      </p:sp>
    </p:spTree>
    <p:extLst>
      <p:ext uri="{BB962C8B-B14F-4D97-AF65-F5344CB8AC3E}">
        <p14:creationId xmlns:p14="http://schemas.microsoft.com/office/powerpoint/2010/main" val="31855421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 ta thường thả đèn trời trong các dịp lễ hội. Đó là một khung nhẹ hình trụ được</a:t>
            </a:r>
            <a:r>
              <a:rPr lang="en-US" sz="1800" spc="15">
                <a:effectLst/>
                <a:latin typeface="Times New Roman" panose="02020603050405020304" pitchFamily="18" charset="0"/>
                <a:ea typeface="Calibri" panose="020F0502020204030204" pitchFamily="34" charset="0"/>
                <a:cs typeface="Times New Roman" panose="02020603050405020304" pitchFamily="18" charset="0"/>
              </a:rPr>
              <a:t/>
            </a:r>
            <a:br>
              <a:rPr lang="en-US" sz="1800" spc="15">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bọc vải hoặc giấy, phía dưới treo một ngọn đèn.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Khi đốt sẽ tạo không khí nóng đi vào bên trong của đèn trời, mà khối lượng riêng của</a:t>
            </a:r>
            <a:r>
              <a:rPr lang="en-US" sz="1800" spc="15">
                <a:effectLst/>
                <a:latin typeface="Times New Roman" panose="02020603050405020304" pitchFamily="18" charset="0"/>
                <a:ea typeface="Calibri" panose="020F0502020204030204" pitchFamily="34" charset="0"/>
                <a:cs typeface="Times New Roman" panose="02020603050405020304" pitchFamily="18" charset="0"/>
              </a:rPr>
              <a:t/>
            </a:r>
            <a:br>
              <a:rPr lang="en-US" sz="1800" spc="15">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 khí nóng nhẹ hơn khối lượng riêng của không khí bình thường nên theo đối lưu</a:t>
            </a:r>
            <a:r>
              <a:rPr lang="en-US" sz="1800" spc="15">
                <a:effectLst/>
                <a:latin typeface="Times New Roman" panose="02020603050405020304" pitchFamily="18" charset="0"/>
                <a:ea typeface="Calibri" panose="020F0502020204030204" pitchFamily="34" charset="0"/>
                <a:cs typeface="Times New Roman" panose="02020603050405020304" pitchFamily="18" charset="0"/>
              </a:rPr>
              <a:t/>
            </a:r>
            <a:br>
              <a:rPr lang="en-US" sz="1800" spc="15">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 khí nóng sẽ đi lên trên, kéo theo đèn trời bay lên.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50</a:t>
            </a:fld>
            <a:endParaRPr lang="zh-CN" altLang="en-US"/>
          </a:p>
        </p:txBody>
      </p:sp>
    </p:spTree>
    <p:extLst>
      <p:ext uri="{BB962C8B-B14F-4D97-AF65-F5344CB8AC3E}">
        <p14:creationId xmlns:p14="http://schemas.microsoft.com/office/powerpoint/2010/main" val="16339003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 ta thường thả đèn trời trong các dịp lễ hội. Đó là một khung nhẹ hình trụ được</a:t>
            </a:r>
            <a:r>
              <a:rPr lang="en-US" sz="1800" spc="15">
                <a:effectLst/>
                <a:latin typeface="Times New Roman" panose="02020603050405020304" pitchFamily="18" charset="0"/>
                <a:ea typeface="Calibri" panose="020F0502020204030204" pitchFamily="34" charset="0"/>
                <a:cs typeface="Times New Roman" panose="02020603050405020304" pitchFamily="18" charset="0"/>
              </a:rPr>
              <a:t/>
            </a:r>
            <a:br>
              <a:rPr lang="en-US" sz="1800" spc="15">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bọc vải hoặc giấy, phía dưới treo một ngọn đèn.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Khi đốt sẽ tạo không khí nóng đi vào bên trong của đèn trời, mà khối lượng riêng của</a:t>
            </a:r>
            <a:r>
              <a:rPr lang="en-US" sz="1800" spc="15">
                <a:effectLst/>
                <a:latin typeface="Times New Roman" panose="02020603050405020304" pitchFamily="18" charset="0"/>
                <a:ea typeface="Calibri" panose="020F0502020204030204" pitchFamily="34" charset="0"/>
                <a:cs typeface="Times New Roman" panose="02020603050405020304" pitchFamily="18" charset="0"/>
              </a:rPr>
              <a:t/>
            </a:r>
            <a:br>
              <a:rPr lang="en-US" sz="1800" spc="15">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 khí nóng nhẹ hơn khối lượng riêng của không khí bình thường nên theo đối lưu</a:t>
            </a:r>
            <a:r>
              <a:rPr lang="en-US" sz="1800" spc="15">
                <a:effectLst/>
                <a:latin typeface="Times New Roman" panose="02020603050405020304" pitchFamily="18" charset="0"/>
                <a:ea typeface="Calibri" panose="020F0502020204030204" pitchFamily="34" charset="0"/>
                <a:cs typeface="Times New Roman" panose="02020603050405020304" pitchFamily="18" charset="0"/>
              </a:rPr>
              <a:t/>
            </a:r>
            <a:br>
              <a:rPr lang="en-US" sz="1800" spc="15">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 khí nóng sẽ đi lên trên, kéo theo đèn trời bay lên.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51</a:t>
            </a:fld>
            <a:endParaRPr lang="zh-CN" altLang="en-US"/>
          </a:p>
        </p:txBody>
      </p:sp>
    </p:spTree>
    <p:extLst>
      <p:ext uri="{BB962C8B-B14F-4D97-AF65-F5344CB8AC3E}">
        <p14:creationId xmlns:p14="http://schemas.microsoft.com/office/powerpoint/2010/main" val="17385067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 ta thường thả đèn trời trong các dịp lễ hội. Đó là một khung nhẹ hình trụ được</a:t>
            </a:r>
            <a:r>
              <a:rPr lang="en-US" sz="1800" spc="15">
                <a:effectLst/>
                <a:latin typeface="Times New Roman" panose="02020603050405020304" pitchFamily="18" charset="0"/>
                <a:ea typeface="Calibri" panose="020F0502020204030204" pitchFamily="34" charset="0"/>
                <a:cs typeface="Times New Roman" panose="02020603050405020304" pitchFamily="18" charset="0"/>
              </a:rPr>
              <a:t/>
            </a:r>
            <a:br>
              <a:rPr lang="en-US" sz="1800" spc="15">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bọc vải hoặc giấy, phía dưới treo một ngọn đèn.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Khi đốt sẽ tạo không khí nóng đi vào bên trong của đèn trời, mà khối lượng riêng của</a:t>
            </a:r>
            <a:r>
              <a:rPr lang="en-US" sz="1800" spc="15">
                <a:effectLst/>
                <a:latin typeface="Times New Roman" panose="02020603050405020304" pitchFamily="18" charset="0"/>
                <a:ea typeface="Calibri" panose="020F0502020204030204" pitchFamily="34" charset="0"/>
                <a:cs typeface="Times New Roman" panose="02020603050405020304" pitchFamily="18" charset="0"/>
              </a:rPr>
              <a:t/>
            </a:r>
            <a:br>
              <a:rPr lang="en-US" sz="1800" spc="15">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 khí nóng nhẹ hơn khối lượng riêng của không khí bình thường nên theo đối lưu</a:t>
            </a:r>
            <a:r>
              <a:rPr lang="en-US" sz="1800" spc="15">
                <a:effectLst/>
                <a:latin typeface="Times New Roman" panose="02020603050405020304" pitchFamily="18" charset="0"/>
                <a:ea typeface="Calibri" panose="020F0502020204030204" pitchFamily="34" charset="0"/>
                <a:cs typeface="Times New Roman" panose="02020603050405020304" pitchFamily="18" charset="0"/>
              </a:rPr>
              <a:t/>
            </a:r>
            <a:br>
              <a:rPr lang="en-US" sz="1800" spc="15">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 khí nóng sẽ đi lên trên, kéo theo đèn trời bay lên.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52</a:t>
            </a:fld>
            <a:endParaRPr lang="zh-CN" altLang="en-US"/>
          </a:p>
        </p:txBody>
      </p:sp>
    </p:spTree>
    <p:extLst>
      <p:ext uri="{BB962C8B-B14F-4D97-AF65-F5344CB8AC3E}">
        <p14:creationId xmlns:p14="http://schemas.microsoft.com/office/powerpoint/2010/main" val="40196544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53</a:t>
            </a:fld>
            <a:endParaRPr lang="zh-CN" altLang="en-US"/>
          </a:p>
        </p:txBody>
      </p:sp>
    </p:spTree>
    <p:extLst>
      <p:ext uri="{BB962C8B-B14F-4D97-AF65-F5344CB8AC3E}">
        <p14:creationId xmlns:p14="http://schemas.microsoft.com/office/powerpoint/2010/main" val="2267387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2</a:t>
            </a:fld>
            <a:endParaRPr lang="zh-CN" altLang="en-US"/>
          </a:p>
        </p:txBody>
      </p:sp>
    </p:spTree>
    <p:extLst>
      <p:ext uri="{BB962C8B-B14F-4D97-AF65-F5344CB8AC3E}">
        <p14:creationId xmlns:p14="http://schemas.microsoft.com/office/powerpoint/2010/main" val="11810328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3</a:t>
            </a:fld>
            <a:endParaRPr lang="zh-CN" altLang="en-US"/>
          </a:p>
        </p:txBody>
      </p:sp>
    </p:spTree>
    <p:extLst>
      <p:ext uri="{BB962C8B-B14F-4D97-AF65-F5344CB8AC3E}">
        <p14:creationId xmlns:p14="http://schemas.microsoft.com/office/powerpoint/2010/main" val="25730515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4</a:t>
            </a:fld>
            <a:endParaRPr lang="zh-CN" altLang="en-US"/>
          </a:p>
        </p:txBody>
      </p:sp>
    </p:spTree>
    <p:extLst>
      <p:ext uri="{BB962C8B-B14F-4D97-AF65-F5344CB8AC3E}">
        <p14:creationId xmlns:p14="http://schemas.microsoft.com/office/powerpoint/2010/main" val="26075753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45720" algn="just" fontAlgn="base">
              <a:lnSpc>
                <a:spcPct val="107000"/>
              </a:lnSpc>
              <a:spcBef>
                <a:spcPts val="0"/>
              </a:spcBef>
              <a:spcAft>
                <a:spcPts val="0"/>
              </a:spcAft>
            </a:pPr>
            <a:r>
              <a:rPr lang="en-US" sz="1800" i="1"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Trong khoa học, 1/12 khối lượng nguyên tử carbon được quy ước là đơn vị khối lượng nguyên tử (amu). Như vậy: khối lượng 1 nguyên tử carbon là 12 amu. Khối lượng này vô cùng nhỏ bé, không thể cân bằng các dụng cụ thông thường (khối lượng của 1 nguyên tử carbon tính theo đơn vị gam là 1,9916.10</a:t>
            </a:r>
            <a:r>
              <a:rPr lang="en-US" sz="1800" i="1" spc="15" baseline="30000">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-23</a:t>
            </a:r>
            <a:r>
              <a:rPr lang="en-US" sz="1800" i="1"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 gam).</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45720" algn="just" fontAlgn="base">
              <a:lnSpc>
                <a:spcPct val="107000"/>
              </a:lnSpc>
              <a:spcBef>
                <a:spcPts val="0"/>
              </a:spcBef>
              <a:spcAft>
                <a:spcPts val="0"/>
              </a:spcAft>
            </a:pPr>
            <a:r>
              <a:rPr lang="en-US" sz="1800" i="1"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Nhưng ta dễ dàng cân được 12 gam carbon. Các nhà khoa học đã tìm ra 12 gam carbon</a:t>
            </a:r>
            <a:br>
              <a:rPr lang="en-US" sz="1800" i="1"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1800" i="1"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có chứa số nguyên tử là 6,022.10</a:t>
            </a:r>
            <a:r>
              <a:rPr lang="en-US" sz="1800" i="1" spc="15" baseline="30000">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23</a:t>
            </a:r>
            <a:r>
              <a:rPr lang="en-US" sz="1800" i="1"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 Số 6,022.10</a:t>
            </a:r>
            <a:r>
              <a:rPr lang="en-US" sz="1800" i="1" spc="15" baseline="30000">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23 </a:t>
            </a:r>
            <a:r>
              <a:rPr lang="en-US" sz="1800" i="1"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được gọi là số Avogadro, được kí hiệu là N</a:t>
            </a:r>
            <a:r>
              <a:rPr lang="en-US" sz="1800" i="1" spc="15" baseline="-25000">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A</a:t>
            </a:r>
            <a:r>
              <a:rPr lang="en-US" sz="1800" i="1"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6</a:t>
            </a:fld>
            <a:endParaRPr lang="zh-CN" altLang="en-US"/>
          </a:p>
        </p:txBody>
      </p:sp>
    </p:spTree>
    <p:extLst>
      <p:ext uri="{BB962C8B-B14F-4D97-AF65-F5344CB8AC3E}">
        <p14:creationId xmlns:p14="http://schemas.microsoft.com/office/powerpoint/2010/main" val="18699767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kern="0">
                <a:solidFill>
                  <a:srgbClr val="000000"/>
                </a:solidFill>
                <a:effectLst/>
                <a:latin typeface="Times New Roman" panose="02020603050405020304" pitchFamily="18" charset="0"/>
                <a:ea typeface="Calibri" panose="020F0502020204030204" pitchFamily="34" charset="0"/>
              </a:rPr>
              <a:t>Trình bày mối quan hệ về mặt trị số giữa khối lượng mol của một chất với khối lượng nguyên tử (hoặc phân tử) của chất đó</a:t>
            </a:r>
            <a:endParaRPr lang="en-US"/>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19</a:t>
            </a:fld>
            <a:endParaRPr lang="zh-CN" altLang="en-US"/>
          </a:p>
        </p:txBody>
      </p:sp>
    </p:spTree>
    <p:extLst>
      <p:ext uri="{BB962C8B-B14F-4D97-AF65-F5344CB8AC3E}">
        <p14:creationId xmlns:p14="http://schemas.microsoft.com/office/powerpoint/2010/main" val="5444202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30</a:t>
            </a:fld>
            <a:endParaRPr lang="zh-CN" altLang="en-US"/>
          </a:p>
        </p:txBody>
      </p:sp>
    </p:spTree>
    <p:extLst>
      <p:ext uri="{BB962C8B-B14F-4D97-AF65-F5344CB8AC3E}">
        <p14:creationId xmlns:p14="http://schemas.microsoft.com/office/powerpoint/2010/main" val="4076837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tabLst>
                <a:tab pos="457200" algn="l"/>
                <a:tab pos="2743200" algn="ctr"/>
                <a:tab pos="5486400" algn="r"/>
              </a:tabLst>
            </a:pPr>
            <a:r>
              <a:rPr lang="nl-NL" sz="1800">
                <a:effectLst/>
                <a:latin typeface="Times New Roman" panose="02020603050405020304" pitchFamily="18" charset="0"/>
                <a:ea typeface="Calibri" panose="020F0502020204030204" pitchFamily="34" charset="0"/>
                <a:cs typeface="Times New Roman" panose="02020603050405020304" pitchFamily="18" charset="0"/>
              </a:rPr>
              <a:t>Quả bóng bay lên được bơm bằng khí hydrogen, còn quả bóng rơi xuống đất là quả bóng bơm khí Oxygen.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indent="457200" algn="just">
              <a:lnSpc>
                <a:spcPct val="107000"/>
              </a:lnSpc>
              <a:spcBef>
                <a:spcPts val="0"/>
              </a:spcBef>
              <a:spcAft>
                <a:spcPts val="300"/>
              </a:spcAft>
            </a:pPr>
            <a:r>
              <a:rPr lang="nl-NL" sz="1800" i="1">
                <a:effectLst/>
                <a:latin typeface="Times New Roman" panose="02020603050405020304" pitchFamily="18" charset="0"/>
                <a:ea typeface="Calibri" panose="020F0502020204030204" pitchFamily="34" charset="0"/>
                <a:cs typeface="Times New Roman" panose="02020603050405020304" pitchFamily="18" charset="0"/>
              </a:rPr>
              <a:t>Như vậy trong cùng 1 điều kiện, những thể tích bằng nhau của các chất khí khác nhau thì nặng nhẹ khác nhau.</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indent="457200" algn="just">
              <a:lnSpc>
                <a:spcPct val="107000"/>
              </a:lnSpc>
              <a:spcBef>
                <a:spcPts val="0"/>
              </a:spcBef>
              <a:spcAft>
                <a:spcPts val="300"/>
              </a:spcAft>
            </a:pPr>
            <a:r>
              <a:rPr lang="en-US" sz="1800"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Để so sánh sự nặng, nhẹ giữa hai chất rắn hoặc hai chất lỏng có cùng số mol, ta dễ</a:t>
            </a:r>
            <a:br>
              <a:rPr lang="en-US" sz="1800"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dàng cân để biết được khối lượng của chúng. Nhưng đối với chất khí, việc cân rất khó khăn.</a:t>
            </a:r>
            <a:br>
              <a:rPr lang="en-US" sz="1800"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Để so sánh sự nặng, nhẹ giữa hai chất khí, ta dựa vào tỉ khối chất khí. Từ giá trị tỉ khối giữa</a:t>
            </a:r>
            <a:br>
              <a:rPr lang="en-US" sz="1800"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2 chất khí sẽ giúp ta xác định được khí này nặng hơn hay nhẹ hơn khí kia bao nhiêu lần, từ</a:t>
            </a:r>
            <a:br>
              <a:rPr lang="en-US" sz="1800"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đó thấy được khí nào sẽ bị “đẩy” lên trên, khí nào bị “chìm” xuống dưới.</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31</a:t>
            </a:fld>
            <a:endParaRPr lang="zh-CN" altLang="en-US"/>
          </a:p>
        </p:txBody>
      </p:sp>
    </p:spTree>
    <p:extLst>
      <p:ext uri="{BB962C8B-B14F-4D97-AF65-F5344CB8AC3E}">
        <p14:creationId xmlns:p14="http://schemas.microsoft.com/office/powerpoint/2010/main" val="23847981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33</a:t>
            </a:fld>
            <a:endParaRPr lang="zh-CN" altLang="en-US"/>
          </a:p>
        </p:txBody>
      </p:sp>
    </p:spTree>
    <p:extLst>
      <p:ext uri="{BB962C8B-B14F-4D97-AF65-F5344CB8AC3E}">
        <p14:creationId xmlns:p14="http://schemas.microsoft.com/office/powerpoint/2010/main" val="280152964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240"/>
            <a:ext cx="12192621" cy="6858348"/>
          </a:xfrm>
          <a:prstGeom prst="rect">
            <a:avLst/>
          </a:prstGeom>
        </p:spPr>
      </p:pic>
    </p:spTree>
    <p:extLst>
      <p:ext uri="{BB962C8B-B14F-4D97-AF65-F5344CB8AC3E}">
        <p14:creationId xmlns:p14="http://schemas.microsoft.com/office/powerpoint/2010/main" val="1589626290"/>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406" y="4801714"/>
            <a:ext cx="7314248" cy="566870"/>
          </a:xfrm>
          <a:prstGeom prst="rect">
            <a:avLst/>
          </a:prstGeo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406" y="612918"/>
            <a:ext cx="7314248" cy="4115753"/>
          </a:xfrm>
          <a:prstGeom prst="rect">
            <a:avLst/>
          </a:prstGeom>
        </p:spPr>
        <p:txBody>
          <a:bodyPr/>
          <a:lstStyle>
            <a:lvl1pPr marL="0" indent="0">
              <a:buNone/>
              <a:defRPr sz="4300"/>
            </a:lvl1pPr>
            <a:lvl2pPr marL="609585" indent="0">
              <a:buNone/>
              <a:defRPr sz="3800"/>
            </a:lvl2pPr>
            <a:lvl3pPr marL="1219170" indent="0">
              <a:buNone/>
              <a:defRPr sz="3200"/>
            </a:lvl3pPr>
            <a:lvl4pPr marL="1828754" indent="0">
              <a:buNone/>
              <a:defRPr sz="2700"/>
            </a:lvl4pPr>
            <a:lvl5pPr marL="2438339" indent="0">
              <a:buNone/>
              <a:defRPr sz="2700"/>
            </a:lvl5pPr>
            <a:lvl6pPr marL="3047924" indent="0">
              <a:buNone/>
              <a:defRPr sz="2700"/>
            </a:lvl6pPr>
            <a:lvl7pPr marL="3657509" indent="0">
              <a:buNone/>
              <a:defRPr sz="2700"/>
            </a:lvl7pPr>
            <a:lvl8pPr marL="4267093" indent="0">
              <a:buNone/>
              <a:defRPr sz="2700"/>
            </a:lvl8pPr>
            <a:lvl9pPr marL="4876678" indent="0">
              <a:buNone/>
              <a:defRPr sz="2700"/>
            </a:lvl9pPr>
          </a:lstStyle>
          <a:p>
            <a:endParaRPr lang="en-US" dirty="0"/>
          </a:p>
        </p:txBody>
      </p:sp>
      <p:sp>
        <p:nvSpPr>
          <p:cNvPr id="4" name="Text Placeholder 3"/>
          <p:cNvSpPr>
            <a:spLocks noGrp="1"/>
          </p:cNvSpPr>
          <p:nvPr>
            <p:ph type="body" sz="half" idx="2"/>
          </p:nvPr>
        </p:nvSpPr>
        <p:spPr>
          <a:xfrm>
            <a:off x="2389406" y="5368584"/>
            <a:ext cx="7314248" cy="805049"/>
          </a:xfrm>
          <a:prstGeom prst="rect">
            <a:avLst/>
          </a:prstGeom>
        </p:spPr>
        <p:txBody>
          <a:bodyPr/>
          <a:lstStyle>
            <a:lvl1pPr marL="0" indent="0">
              <a:buNone/>
              <a:defRPr sz="1900"/>
            </a:lvl1pPr>
            <a:lvl2pPr marL="609585" indent="0">
              <a:buNone/>
              <a:defRPr sz="1600"/>
            </a:lvl2pPr>
            <a:lvl3pPr marL="1219170" indent="0">
              <a:buNone/>
              <a:defRPr sz="14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521" y="6357825"/>
            <a:ext cx="2844430" cy="365210"/>
          </a:xfrm>
          <a:prstGeom prst="rect">
            <a:avLst/>
          </a:prstGeom>
        </p:spPr>
        <p:txBody>
          <a:bodyPr/>
          <a:lstStyle/>
          <a:p>
            <a:pPr>
              <a:defRPr/>
            </a:pPr>
            <a:fld id="{E257577C-F53D-4BB9-9408-EB84DEB3CD80}" type="datetime1">
              <a:rPr lang="en-US" altLang="zh-CN" smtClean="0">
                <a:solidFill>
                  <a:prstClr val="black">
                    <a:tint val="75000"/>
                  </a:prstClr>
                </a:solidFill>
              </a:rPr>
              <a:pPr>
                <a:defRPr/>
              </a:pPr>
              <a:t>04/09/2023</a:t>
            </a:fld>
            <a:endParaRPr lang="en-US" dirty="0">
              <a:solidFill>
                <a:prstClr val="black">
                  <a:tint val="75000"/>
                </a:prstClr>
              </a:solidFill>
            </a:endParaRPr>
          </a:p>
        </p:txBody>
      </p:sp>
      <p:sp>
        <p:nvSpPr>
          <p:cNvPr id="6" name="Footer Placeholder 5"/>
          <p:cNvSpPr>
            <a:spLocks noGrp="1"/>
          </p:cNvSpPr>
          <p:nvPr>
            <p:ph type="ftr" sz="quarter" idx="11"/>
          </p:nvPr>
        </p:nvSpPr>
        <p:spPr>
          <a:xfrm>
            <a:off x="4165059" y="6357825"/>
            <a:ext cx="3860297" cy="365210"/>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6463" y="6357825"/>
            <a:ext cx="2844430" cy="365210"/>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37326704"/>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521" y="274703"/>
            <a:ext cx="10971372" cy="1143265"/>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521" y="1600572"/>
            <a:ext cx="10971372" cy="4527011"/>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521" y="6357825"/>
            <a:ext cx="2844430" cy="365210"/>
          </a:xfrm>
          <a:prstGeom prst="rect">
            <a:avLst/>
          </a:prstGeom>
        </p:spPr>
        <p:txBody>
          <a:bodyPr/>
          <a:lstStyle/>
          <a:p>
            <a:pPr>
              <a:defRPr/>
            </a:pPr>
            <a:fld id="{77D58058-BD14-4845-947D-4A9B79A00D09}" type="datetime1">
              <a:rPr lang="en-US" altLang="zh-CN" smtClean="0">
                <a:solidFill>
                  <a:prstClr val="black">
                    <a:tint val="75000"/>
                  </a:prstClr>
                </a:solidFill>
              </a:rPr>
              <a:pPr>
                <a:defRPr/>
              </a:pPr>
              <a:t>04/09/2023</a:t>
            </a:fld>
            <a:endParaRPr lang="en-US" dirty="0">
              <a:solidFill>
                <a:prstClr val="black">
                  <a:tint val="75000"/>
                </a:prstClr>
              </a:solidFill>
            </a:endParaRPr>
          </a:p>
        </p:txBody>
      </p:sp>
      <p:sp>
        <p:nvSpPr>
          <p:cNvPr id="5" name="Footer Placeholder 4"/>
          <p:cNvSpPr>
            <a:spLocks noGrp="1"/>
          </p:cNvSpPr>
          <p:nvPr>
            <p:ph type="ftr" sz="quarter" idx="11"/>
          </p:nvPr>
        </p:nvSpPr>
        <p:spPr>
          <a:xfrm>
            <a:off x="4165059" y="6357825"/>
            <a:ext cx="3860297" cy="365210"/>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6463" y="6357825"/>
            <a:ext cx="2844430" cy="365210"/>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2838530"/>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8050" y="274704"/>
            <a:ext cx="2742843" cy="5852880"/>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522" y="274704"/>
            <a:ext cx="8025355" cy="585288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521" y="6357825"/>
            <a:ext cx="2844430" cy="365210"/>
          </a:xfrm>
          <a:prstGeom prst="rect">
            <a:avLst/>
          </a:prstGeom>
        </p:spPr>
        <p:txBody>
          <a:bodyPr/>
          <a:lstStyle/>
          <a:p>
            <a:pPr>
              <a:defRPr/>
            </a:pPr>
            <a:fld id="{18ECB469-C949-4E3F-B0CB-0C15DA7B7F92}" type="datetime1">
              <a:rPr lang="en-US" altLang="zh-CN" smtClean="0">
                <a:solidFill>
                  <a:prstClr val="black">
                    <a:tint val="75000"/>
                  </a:prstClr>
                </a:solidFill>
              </a:rPr>
              <a:pPr>
                <a:defRPr/>
              </a:pPr>
              <a:t>04/09/2023</a:t>
            </a:fld>
            <a:endParaRPr lang="en-US" dirty="0">
              <a:solidFill>
                <a:prstClr val="black">
                  <a:tint val="75000"/>
                </a:prstClr>
              </a:solidFill>
            </a:endParaRPr>
          </a:p>
        </p:txBody>
      </p:sp>
      <p:sp>
        <p:nvSpPr>
          <p:cNvPr id="5" name="Footer Placeholder 4"/>
          <p:cNvSpPr>
            <a:spLocks noGrp="1"/>
          </p:cNvSpPr>
          <p:nvPr>
            <p:ph type="ftr" sz="quarter" idx="11"/>
          </p:nvPr>
        </p:nvSpPr>
        <p:spPr>
          <a:xfrm>
            <a:off x="4165059" y="6357825"/>
            <a:ext cx="3860297" cy="365210"/>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6463" y="6357825"/>
            <a:ext cx="2844430" cy="365210"/>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04671184"/>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1125951"/>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extLst>
              <a:ext uri="{28A0092B-C50C-407E-A947-70E740481C1C}">
                <a14:useLocalDpi xmlns:a14="http://schemas.microsoft.com/office/drawing/2010/main" val="0"/>
              </a:ext>
            </a:extLst>
          </a:blip>
          <a:srcRect r="1504" b="4108"/>
          <a:stretch>
            <a:fillRect/>
          </a:stretch>
        </p:blipFill>
        <p:spPr>
          <a:xfrm>
            <a:off x="0" y="0"/>
            <a:ext cx="12190413" cy="6859588"/>
          </a:xfrm>
          <a:prstGeom prst="rect">
            <a:avLst/>
          </a:prstGeom>
        </p:spPr>
      </p:pic>
      <p:sp>
        <p:nvSpPr>
          <p:cNvPr id="8" name="矩形 7"/>
          <p:cNvSpPr/>
          <p:nvPr userDrawn="1"/>
        </p:nvSpPr>
        <p:spPr>
          <a:xfrm>
            <a:off x="0" y="0"/>
            <a:ext cx="12190413" cy="5844804"/>
          </a:xfrm>
          <a:prstGeom prst="rect">
            <a:avLst/>
          </a:prstGeom>
          <a:gradFill flip="none" rotWithShape="1">
            <a:gsLst>
              <a:gs pos="23000">
                <a:schemeClr val="bg1">
                  <a:alpha val="87000"/>
                </a:schemeClr>
              </a:gs>
              <a:gs pos="100000">
                <a:schemeClr val="bg1">
                  <a:shade val="100000"/>
                  <a:satMod val="115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ea typeface="微软雅黑" panose="020B0503020204020204" pitchFamily="34" charset="-122"/>
            </a:endParaRPr>
          </a:p>
        </p:txBody>
      </p:sp>
    </p:spTree>
    <p:extLst>
      <p:ext uri="{BB962C8B-B14F-4D97-AF65-F5344CB8AC3E}">
        <p14:creationId xmlns:p14="http://schemas.microsoft.com/office/powerpoint/2010/main" val="3581524002"/>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9C52B03C-58DD-7978-817C-B01BBA30A0CB}"/>
              </a:ext>
            </a:extLst>
          </p:cNvPr>
          <p:cNvSpPr>
            <a:spLocks noGrp="1"/>
          </p:cNvSpPr>
          <p:nvPr>
            <p:ph/>
          </p:nvPr>
        </p:nvSpPr>
        <p:spPr>
          <a:xfrm>
            <a:off x="609521" y="274702"/>
            <a:ext cx="10971372" cy="58528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xmlns="" id="{0645E803-8F68-41D1-FB04-2358DD491223}"/>
              </a:ext>
            </a:extLst>
          </p:cNvPr>
          <p:cNvSpPr>
            <a:spLocks noGrp="1"/>
          </p:cNvSpPr>
          <p:nvPr>
            <p:ph type="dt" sz="half" idx="10"/>
          </p:nvPr>
        </p:nvSpPr>
        <p:spPr>
          <a:xfrm>
            <a:off x="609521" y="6246671"/>
            <a:ext cx="2844430" cy="476360"/>
          </a:xfrm>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xmlns="" id="{FA2E831F-92F5-F4C4-C982-72533C3BCB8C}"/>
              </a:ext>
            </a:extLst>
          </p:cNvPr>
          <p:cNvSpPr>
            <a:spLocks noGrp="1"/>
          </p:cNvSpPr>
          <p:nvPr>
            <p:ph type="ftr" sz="quarter" idx="11"/>
          </p:nvPr>
        </p:nvSpPr>
        <p:spPr>
          <a:xfrm>
            <a:off x="4165058" y="6246671"/>
            <a:ext cx="3860297" cy="476360"/>
          </a:xfrm>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xmlns="" id="{F9F22D38-C6F9-561D-3C8B-D47841BF3FB3}"/>
              </a:ext>
            </a:extLst>
          </p:cNvPr>
          <p:cNvSpPr>
            <a:spLocks noGrp="1"/>
          </p:cNvSpPr>
          <p:nvPr>
            <p:ph type="sldNum" sz="quarter" idx="12"/>
          </p:nvPr>
        </p:nvSpPr>
        <p:spPr>
          <a:xfrm>
            <a:off x="8736463" y="6246671"/>
            <a:ext cx="2844430" cy="476360"/>
          </a:xfrm>
        </p:spPr>
        <p:txBody>
          <a:bodyPr/>
          <a:lstStyle>
            <a:lvl1pPr>
              <a:defRPr/>
            </a:lvl1pPr>
          </a:lstStyle>
          <a:p>
            <a:fld id="{C4EBB597-1285-449D-B402-56CCA4807A77}" type="slidenum">
              <a:rPr lang="en-US" altLang="en-US"/>
              <a:pPr/>
              <a:t>‹#›</a:t>
            </a:fld>
            <a:endParaRPr lang="en-US" altLang="en-US"/>
          </a:p>
        </p:txBody>
      </p:sp>
    </p:spTree>
    <p:extLst>
      <p:ext uri="{BB962C8B-B14F-4D97-AF65-F5344CB8AC3E}">
        <p14:creationId xmlns:p14="http://schemas.microsoft.com/office/powerpoint/2010/main" val="29476256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521" y="274703"/>
            <a:ext cx="10971372" cy="1143265"/>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521" y="1600572"/>
            <a:ext cx="10971372" cy="452701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521" y="6357825"/>
            <a:ext cx="2844430" cy="365210"/>
          </a:xfrm>
          <a:prstGeom prst="rect">
            <a:avLst/>
          </a:prstGeom>
        </p:spPr>
        <p:txBody>
          <a:bodyPr/>
          <a:lstStyle/>
          <a:p>
            <a:pPr>
              <a:defRPr/>
            </a:pPr>
            <a:fld id="{C052E9E1-D97D-4C90-BB96-FA1ED58B786F}" type="datetime1">
              <a:rPr lang="en-US" altLang="zh-CN" smtClean="0">
                <a:solidFill>
                  <a:prstClr val="black">
                    <a:tint val="75000"/>
                  </a:prstClr>
                </a:solidFill>
              </a:rPr>
              <a:pPr>
                <a:defRPr/>
              </a:pPr>
              <a:t>04/09/2023</a:t>
            </a:fld>
            <a:endParaRPr lang="en-US" dirty="0">
              <a:solidFill>
                <a:prstClr val="black">
                  <a:tint val="75000"/>
                </a:prstClr>
              </a:solidFill>
            </a:endParaRPr>
          </a:p>
        </p:txBody>
      </p:sp>
      <p:sp>
        <p:nvSpPr>
          <p:cNvPr id="5" name="Footer Placeholder 4"/>
          <p:cNvSpPr>
            <a:spLocks noGrp="1"/>
          </p:cNvSpPr>
          <p:nvPr>
            <p:ph type="ftr" sz="quarter" idx="11"/>
          </p:nvPr>
        </p:nvSpPr>
        <p:spPr>
          <a:xfrm>
            <a:off x="4165059" y="6357825"/>
            <a:ext cx="3860297" cy="365210"/>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6463" y="6357825"/>
            <a:ext cx="2844430" cy="365210"/>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911562813"/>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60" y="4407923"/>
            <a:ext cx="10361851" cy="1362390"/>
          </a:xfrm>
          <a:prstGeom prst="rect">
            <a:avLst/>
          </a:prstGeom>
        </p:spPr>
        <p:txBody>
          <a:bodyPr anchor="t"/>
          <a:lstStyle>
            <a:lvl1pPr algn="l">
              <a:defRPr sz="5400" b="1" cap="all"/>
            </a:lvl1pPr>
          </a:lstStyle>
          <a:p>
            <a:r>
              <a:rPr lang="en-US"/>
              <a:t>Click to edit Master title style</a:t>
            </a:r>
          </a:p>
        </p:txBody>
      </p:sp>
      <p:sp>
        <p:nvSpPr>
          <p:cNvPr id="3" name="Text Placeholder 2"/>
          <p:cNvSpPr>
            <a:spLocks noGrp="1"/>
          </p:cNvSpPr>
          <p:nvPr>
            <p:ph type="body" idx="1"/>
          </p:nvPr>
        </p:nvSpPr>
        <p:spPr>
          <a:xfrm>
            <a:off x="962960" y="2907387"/>
            <a:ext cx="10361851" cy="1500534"/>
          </a:xfrm>
          <a:prstGeom prst="rect">
            <a:avLst/>
          </a:prstGeom>
        </p:spPr>
        <p:txBody>
          <a:bodyPr anchor="b"/>
          <a:lstStyle>
            <a:lvl1pPr marL="0" indent="0">
              <a:buNone/>
              <a:defRPr sz="2700">
                <a:solidFill>
                  <a:schemeClr val="tx1">
                    <a:tint val="75000"/>
                  </a:schemeClr>
                </a:solidFill>
              </a:defRPr>
            </a:lvl1pPr>
            <a:lvl2pPr marL="609585" indent="0">
              <a:buNone/>
              <a:defRPr sz="2400">
                <a:solidFill>
                  <a:schemeClr val="tx1">
                    <a:tint val="75000"/>
                  </a:schemeClr>
                </a:solidFill>
              </a:defRPr>
            </a:lvl2pPr>
            <a:lvl3pPr marL="1219170" indent="0">
              <a:buNone/>
              <a:defRPr sz="2200">
                <a:solidFill>
                  <a:schemeClr val="tx1">
                    <a:tint val="75000"/>
                  </a:schemeClr>
                </a:solidFill>
              </a:defRPr>
            </a:lvl3pPr>
            <a:lvl4pPr marL="1828754" indent="0">
              <a:buNone/>
              <a:defRPr sz="1900">
                <a:solidFill>
                  <a:schemeClr val="tx1">
                    <a:tint val="75000"/>
                  </a:schemeClr>
                </a:solidFill>
              </a:defRPr>
            </a:lvl4pPr>
            <a:lvl5pPr marL="2438339" indent="0">
              <a:buNone/>
              <a:defRPr sz="1900">
                <a:solidFill>
                  <a:schemeClr val="tx1">
                    <a:tint val="75000"/>
                  </a:schemeClr>
                </a:solidFill>
              </a:defRPr>
            </a:lvl5pPr>
            <a:lvl6pPr marL="3047924" indent="0">
              <a:buNone/>
              <a:defRPr sz="1900">
                <a:solidFill>
                  <a:schemeClr val="tx1">
                    <a:tint val="75000"/>
                  </a:schemeClr>
                </a:solidFill>
              </a:defRPr>
            </a:lvl6pPr>
            <a:lvl7pPr marL="3657509" indent="0">
              <a:buNone/>
              <a:defRPr sz="1900">
                <a:solidFill>
                  <a:schemeClr val="tx1">
                    <a:tint val="75000"/>
                  </a:schemeClr>
                </a:solidFill>
              </a:defRPr>
            </a:lvl7pPr>
            <a:lvl8pPr marL="4267093" indent="0">
              <a:buNone/>
              <a:defRPr sz="1900">
                <a:solidFill>
                  <a:schemeClr val="tx1">
                    <a:tint val="75000"/>
                  </a:schemeClr>
                </a:solidFill>
              </a:defRPr>
            </a:lvl8pPr>
            <a:lvl9pPr marL="4876678"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521" y="6357825"/>
            <a:ext cx="2844430" cy="365210"/>
          </a:xfrm>
          <a:prstGeom prst="rect">
            <a:avLst/>
          </a:prstGeom>
        </p:spPr>
        <p:txBody>
          <a:bodyPr/>
          <a:lstStyle/>
          <a:p>
            <a:pPr>
              <a:defRPr/>
            </a:pPr>
            <a:fld id="{814779EE-1E16-4CC5-A459-C716090F6017}" type="datetime1">
              <a:rPr lang="en-US" altLang="zh-CN" smtClean="0">
                <a:solidFill>
                  <a:prstClr val="black">
                    <a:tint val="75000"/>
                  </a:prstClr>
                </a:solidFill>
              </a:rPr>
              <a:pPr>
                <a:defRPr/>
              </a:pPr>
              <a:t>04/09/2023</a:t>
            </a:fld>
            <a:endParaRPr lang="en-US" dirty="0">
              <a:solidFill>
                <a:prstClr val="black">
                  <a:tint val="75000"/>
                </a:prstClr>
              </a:solidFill>
            </a:endParaRPr>
          </a:p>
        </p:txBody>
      </p:sp>
      <p:sp>
        <p:nvSpPr>
          <p:cNvPr id="5" name="Footer Placeholder 4"/>
          <p:cNvSpPr>
            <a:spLocks noGrp="1"/>
          </p:cNvSpPr>
          <p:nvPr>
            <p:ph type="ftr" sz="quarter" idx="11"/>
          </p:nvPr>
        </p:nvSpPr>
        <p:spPr>
          <a:xfrm>
            <a:off x="4165059" y="6357825"/>
            <a:ext cx="3860297" cy="365210"/>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6463" y="6357825"/>
            <a:ext cx="2844430" cy="365210"/>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51570088"/>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521" y="274703"/>
            <a:ext cx="10971372" cy="1143265"/>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522" y="1600572"/>
            <a:ext cx="5384099" cy="4527011"/>
          </a:xfrm>
          <a:prstGeom prst="rect">
            <a:avLst/>
          </a:prstGeo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6794" y="1600572"/>
            <a:ext cx="5384099" cy="4527011"/>
          </a:xfrm>
          <a:prstGeom prst="rect">
            <a:avLst/>
          </a:prstGeo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521" y="6357825"/>
            <a:ext cx="2844430" cy="365210"/>
          </a:xfrm>
          <a:prstGeom prst="rect">
            <a:avLst/>
          </a:prstGeom>
        </p:spPr>
        <p:txBody>
          <a:bodyPr/>
          <a:lstStyle/>
          <a:p>
            <a:pPr>
              <a:defRPr/>
            </a:pPr>
            <a:fld id="{A3311C9F-D64E-4824-A709-CF61DE4E0BDD}" type="datetime1">
              <a:rPr lang="en-US" altLang="zh-CN" smtClean="0">
                <a:solidFill>
                  <a:prstClr val="black">
                    <a:tint val="75000"/>
                  </a:prstClr>
                </a:solidFill>
              </a:rPr>
              <a:pPr>
                <a:defRPr/>
              </a:pPr>
              <a:t>04/09/2023</a:t>
            </a:fld>
            <a:endParaRPr lang="en-US" dirty="0">
              <a:solidFill>
                <a:prstClr val="black">
                  <a:tint val="75000"/>
                </a:prstClr>
              </a:solidFill>
            </a:endParaRPr>
          </a:p>
        </p:txBody>
      </p:sp>
      <p:sp>
        <p:nvSpPr>
          <p:cNvPr id="6" name="Footer Placeholder 5"/>
          <p:cNvSpPr>
            <a:spLocks noGrp="1"/>
          </p:cNvSpPr>
          <p:nvPr>
            <p:ph type="ftr" sz="quarter" idx="11"/>
          </p:nvPr>
        </p:nvSpPr>
        <p:spPr>
          <a:xfrm>
            <a:off x="4165059" y="6357825"/>
            <a:ext cx="3860297" cy="365210"/>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6463" y="6357825"/>
            <a:ext cx="2844430" cy="365210"/>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69661496"/>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21" y="274703"/>
            <a:ext cx="10971372" cy="1143265"/>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522" y="1535469"/>
            <a:ext cx="5386216" cy="639911"/>
          </a:xfrm>
          <a:prstGeom prst="rect">
            <a:avLst/>
          </a:prstGeom>
        </p:spPr>
        <p:txBody>
          <a:bodyPr anchor="b"/>
          <a:lstStyle>
            <a:lvl1pPr marL="0" indent="0">
              <a:buNone/>
              <a:defRPr sz="3200" b="1"/>
            </a:lvl1pPr>
            <a:lvl2pPr marL="609585" indent="0">
              <a:buNone/>
              <a:defRPr sz="2700" b="1"/>
            </a:lvl2pPr>
            <a:lvl3pPr marL="1219170" indent="0">
              <a:buNone/>
              <a:defRPr sz="2400" b="1"/>
            </a:lvl3pPr>
            <a:lvl4pPr marL="1828754" indent="0">
              <a:buNone/>
              <a:defRPr sz="2200" b="1"/>
            </a:lvl4pPr>
            <a:lvl5pPr marL="2438339" indent="0">
              <a:buNone/>
              <a:defRPr sz="2200" b="1"/>
            </a:lvl5pPr>
            <a:lvl6pPr marL="3047924" indent="0">
              <a:buNone/>
              <a:defRPr sz="2200" b="1"/>
            </a:lvl6pPr>
            <a:lvl7pPr marL="3657509" indent="0">
              <a:buNone/>
              <a:defRPr sz="2200" b="1"/>
            </a:lvl7pPr>
            <a:lvl8pPr marL="4267093" indent="0">
              <a:buNone/>
              <a:defRPr sz="2200" b="1"/>
            </a:lvl8pPr>
            <a:lvl9pPr marL="4876678" indent="0">
              <a:buNone/>
              <a:defRPr sz="2200" b="1"/>
            </a:lvl9pPr>
          </a:lstStyle>
          <a:p>
            <a:pPr lvl="0"/>
            <a:r>
              <a:rPr lang="en-US"/>
              <a:t>Click to edit Master text styles</a:t>
            </a:r>
          </a:p>
        </p:txBody>
      </p:sp>
      <p:sp>
        <p:nvSpPr>
          <p:cNvPr id="4" name="Content Placeholder 3"/>
          <p:cNvSpPr>
            <a:spLocks noGrp="1"/>
          </p:cNvSpPr>
          <p:nvPr>
            <p:ph sz="half" idx="2"/>
          </p:nvPr>
        </p:nvSpPr>
        <p:spPr>
          <a:xfrm>
            <a:off x="609522" y="2175380"/>
            <a:ext cx="5386216" cy="3952203"/>
          </a:xfrm>
          <a:prstGeom prst="rect">
            <a:avLst/>
          </a:prstGeo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2567" y="1535469"/>
            <a:ext cx="5388332" cy="639911"/>
          </a:xfrm>
          <a:prstGeom prst="rect">
            <a:avLst/>
          </a:prstGeom>
        </p:spPr>
        <p:txBody>
          <a:bodyPr anchor="b"/>
          <a:lstStyle>
            <a:lvl1pPr marL="0" indent="0">
              <a:buNone/>
              <a:defRPr sz="3200" b="1"/>
            </a:lvl1pPr>
            <a:lvl2pPr marL="609585" indent="0">
              <a:buNone/>
              <a:defRPr sz="2700" b="1"/>
            </a:lvl2pPr>
            <a:lvl3pPr marL="1219170" indent="0">
              <a:buNone/>
              <a:defRPr sz="2400" b="1"/>
            </a:lvl3pPr>
            <a:lvl4pPr marL="1828754" indent="0">
              <a:buNone/>
              <a:defRPr sz="2200" b="1"/>
            </a:lvl4pPr>
            <a:lvl5pPr marL="2438339" indent="0">
              <a:buNone/>
              <a:defRPr sz="2200" b="1"/>
            </a:lvl5pPr>
            <a:lvl6pPr marL="3047924" indent="0">
              <a:buNone/>
              <a:defRPr sz="2200" b="1"/>
            </a:lvl6pPr>
            <a:lvl7pPr marL="3657509" indent="0">
              <a:buNone/>
              <a:defRPr sz="2200" b="1"/>
            </a:lvl7pPr>
            <a:lvl8pPr marL="4267093" indent="0">
              <a:buNone/>
              <a:defRPr sz="2200" b="1"/>
            </a:lvl8pPr>
            <a:lvl9pPr marL="4876678"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2567" y="2175380"/>
            <a:ext cx="5388332" cy="3952203"/>
          </a:xfrm>
          <a:prstGeom prst="rect">
            <a:avLst/>
          </a:prstGeo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521" y="6357825"/>
            <a:ext cx="2844430" cy="365210"/>
          </a:xfrm>
          <a:prstGeom prst="rect">
            <a:avLst/>
          </a:prstGeom>
        </p:spPr>
        <p:txBody>
          <a:bodyPr/>
          <a:lstStyle/>
          <a:p>
            <a:pPr>
              <a:defRPr/>
            </a:pPr>
            <a:fld id="{0A4318BD-B3C6-4D4B-B871-C29490A2E55A}" type="datetime1">
              <a:rPr lang="en-US" altLang="zh-CN" smtClean="0">
                <a:solidFill>
                  <a:prstClr val="black">
                    <a:tint val="75000"/>
                  </a:prstClr>
                </a:solidFill>
              </a:rPr>
              <a:pPr>
                <a:defRPr/>
              </a:pPr>
              <a:t>04/09/2023</a:t>
            </a:fld>
            <a:endParaRPr lang="en-US" dirty="0">
              <a:solidFill>
                <a:prstClr val="black">
                  <a:tint val="75000"/>
                </a:prstClr>
              </a:solidFill>
            </a:endParaRPr>
          </a:p>
        </p:txBody>
      </p:sp>
      <p:sp>
        <p:nvSpPr>
          <p:cNvPr id="8" name="Footer Placeholder 7"/>
          <p:cNvSpPr>
            <a:spLocks noGrp="1"/>
          </p:cNvSpPr>
          <p:nvPr>
            <p:ph type="ftr" sz="quarter" idx="11"/>
          </p:nvPr>
        </p:nvSpPr>
        <p:spPr>
          <a:xfrm>
            <a:off x="4165059" y="6357825"/>
            <a:ext cx="3860297" cy="365210"/>
          </a:xfrm>
          <a:prstGeom prst="rect">
            <a:avLst/>
          </a:prstGeom>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a:xfrm>
            <a:off x="8736463" y="6357825"/>
            <a:ext cx="2844430" cy="365210"/>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49414329"/>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21" y="274703"/>
            <a:ext cx="10971372" cy="1143265"/>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521" y="6357825"/>
            <a:ext cx="2844430" cy="365210"/>
          </a:xfrm>
          <a:prstGeom prst="rect">
            <a:avLst/>
          </a:prstGeom>
        </p:spPr>
        <p:txBody>
          <a:bodyPr/>
          <a:lstStyle/>
          <a:p>
            <a:pPr>
              <a:defRPr/>
            </a:pPr>
            <a:fld id="{E14CAFC4-799C-4CDE-B92B-8C262F06CF3E}" type="datetime1">
              <a:rPr lang="en-US" altLang="zh-CN" smtClean="0">
                <a:solidFill>
                  <a:prstClr val="black">
                    <a:tint val="75000"/>
                  </a:prstClr>
                </a:solidFill>
              </a:rPr>
              <a:pPr>
                <a:defRPr/>
              </a:pPr>
              <a:t>04/09/2023</a:t>
            </a:fld>
            <a:endParaRPr lang="en-US" dirty="0">
              <a:solidFill>
                <a:prstClr val="black">
                  <a:tint val="75000"/>
                </a:prstClr>
              </a:solidFill>
            </a:endParaRPr>
          </a:p>
        </p:txBody>
      </p:sp>
      <p:sp>
        <p:nvSpPr>
          <p:cNvPr id="4" name="Footer Placeholder 3"/>
          <p:cNvSpPr>
            <a:spLocks noGrp="1"/>
          </p:cNvSpPr>
          <p:nvPr>
            <p:ph type="ftr" sz="quarter" idx="11"/>
          </p:nvPr>
        </p:nvSpPr>
        <p:spPr>
          <a:xfrm>
            <a:off x="4165059" y="6357825"/>
            <a:ext cx="3860297" cy="365210"/>
          </a:xfrm>
          <a:prstGeom prst="rect">
            <a:avLst/>
          </a:prstGeom>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a:xfrm>
            <a:off x="8736463" y="6357825"/>
            <a:ext cx="2844430" cy="365210"/>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840117460"/>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485" y="1031497"/>
            <a:ext cx="9911444" cy="4290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899289" y="6453393"/>
            <a:ext cx="391838" cy="22015"/>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a:xfrm>
            <a:off x="609521" y="6357825"/>
            <a:ext cx="2844430" cy="365210"/>
          </a:xfrm>
          <a:prstGeom prst="rect">
            <a:avLst/>
          </a:prstGeom>
        </p:spPr>
        <p:txBody>
          <a:bodyPr/>
          <a:lstStyle/>
          <a:p>
            <a:pPr>
              <a:defRPr/>
            </a:pPr>
            <a:fld id="{3E729073-8FFE-4F18-B513-07581FC6638E}" type="datetime1">
              <a:rPr lang="en-US" altLang="zh-CN" smtClean="0">
                <a:solidFill>
                  <a:prstClr val="black">
                    <a:tint val="75000"/>
                  </a:prstClr>
                </a:solidFill>
              </a:rPr>
              <a:pPr>
                <a:defRPr/>
              </a:pPr>
              <a:t>04/09/2023</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2992" y="6397708"/>
            <a:ext cx="2844430" cy="365210"/>
          </a:xfrm>
          <a:prstGeom prst="rect">
            <a:avLst/>
          </a:prstGeo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96887435"/>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5321500"/>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24" y="273113"/>
            <a:ext cx="4010562" cy="1162320"/>
          </a:xfrm>
          <a:prstGeom prst="rect">
            <a:avLst/>
          </a:prstGeo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113" y="273117"/>
            <a:ext cx="6814780" cy="5854468"/>
          </a:xfrm>
          <a:prstGeom prst="rect">
            <a:avLst/>
          </a:prstGeom>
        </p:spPr>
        <p:txBody>
          <a:bodyPr/>
          <a:lstStyle>
            <a:lvl1pPr>
              <a:defRPr sz="4300"/>
            </a:lvl1pPr>
            <a:lvl2pPr>
              <a:defRPr sz="38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524" y="1435437"/>
            <a:ext cx="4010562" cy="4692149"/>
          </a:xfrm>
          <a:prstGeom prst="rect">
            <a:avLst/>
          </a:prstGeom>
        </p:spPr>
        <p:txBody>
          <a:bodyPr/>
          <a:lstStyle>
            <a:lvl1pPr marL="0" indent="0">
              <a:buNone/>
              <a:defRPr sz="1900"/>
            </a:lvl1pPr>
            <a:lvl2pPr marL="609585" indent="0">
              <a:buNone/>
              <a:defRPr sz="1600"/>
            </a:lvl2pPr>
            <a:lvl3pPr marL="1219170" indent="0">
              <a:buNone/>
              <a:defRPr sz="14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521" y="6357825"/>
            <a:ext cx="2844430" cy="365210"/>
          </a:xfrm>
          <a:prstGeom prst="rect">
            <a:avLst/>
          </a:prstGeom>
        </p:spPr>
        <p:txBody>
          <a:bodyPr/>
          <a:lstStyle/>
          <a:p>
            <a:pPr>
              <a:defRPr/>
            </a:pPr>
            <a:fld id="{43C7FCF6-76BD-4495-B08F-4C059D2BA31F}" type="datetime1">
              <a:rPr lang="en-US" altLang="zh-CN" smtClean="0">
                <a:solidFill>
                  <a:prstClr val="black">
                    <a:tint val="75000"/>
                  </a:prstClr>
                </a:solidFill>
              </a:rPr>
              <a:pPr>
                <a:defRPr/>
              </a:pPr>
              <a:t>04/09/2023</a:t>
            </a:fld>
            <a:endParaRPr lang="en-US" dirty="0">
              <a:solidFill>
                <a:prstClr val="black">
                  <a:tint val="75000"/>
                </a:prstClr>
              </a:solidFill>
            </a:endParaRPr>
          </a:p>
        </p:txBody>
      </p:sp>
      <p:sp>
        <p:nvSpPr>
          <p:cNvPr id="6" name="Footer Placeholder 5"/>
          <p:cNvSpPr>
            <a:spLocks noGrp="1"/>
          </p:cNvSpPr>
          <p:nvPr>
            <p:ph type="ftr" sz="quarter" idx="11"/>
          </p:nvPr>
        </p:nvSpPr>
        <p:spPr>
          <a:xfrm>
            <a:off x="4165059" y="6357825"/>
            <a:ext cx="3860297" cy="365210"/>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6463" y="6357825"/>
            <a:ext cx="2844430" cy="365210"/>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71293340"/>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59065102"/>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Lst>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hf hdr="0" ftr="0" dt="0"/>
  <p:txStyles>
    <p:titleStyle>
      <a:lvl1pPr algn="ctr" defTabSz="1219170" rtl="0" eaLnBrk="1" latinLnBrk="0" hangingPunct="1">
        <a:spcBef>
          <a:spcPct val="0"/>
        </a:spcBef>
        <a:buNone/>
        <a:defRPr sz="5900"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8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5.jpe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Layout" Target="../slideLayouts/slideLayout13.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customXml" Target="../ink/ink1.xml"/></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5.xml"/><Relationship Id="rId5" Type="http://schemas.openxmlformats.org/officeDocument/2006/relationships/image" Target="../media/image29.png"/><Relationship Id="rId4" Type="http://schemas.openxmlformats.org/officeDocument/2006/relationships/image" Target="../media/image27.gif"/></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13.xml"/><Relationship Id="rId7" Type="http://schemas.openxmlformats.org/officeDocument/2006/relationships/image" Target="../media/image8.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jpg"/><Relationship Id="rId10" Type="http://schemas.openxmlformats.org/officeDocument/2006/relationships/image" Target="../media/image11.png"/><Relationship Id="rId4" Type="http://schemas.openxmlformats.org/officeDocument/2006/relationships/notesSlide" Target="../notesSlides/notesSlide2.xml"/><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Layout" Target="../slideLayouts/slideLayout13.xml"/><Relationship Id="rId5" Type="http://schemas.openxmlformats.org/officeDocument/2006/relationships/image" Target="../media/image35.png"/><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png"/><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png"/><Relationship Id="rId1" Type="http://schemas.openxmlformats.org/officeDocument/2006/relationships/slideLayout" Target="../slideLayouts/slideLayout13.xml"/><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2.w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41.png"/><Relationship Id="rId4" Type="http://schemas.openxmlformats.org/officeDocument/2006/relationships/image" Target="../media/image23.gif"/></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32.wmf"/><Relationship Id="rId5" Type="http://schemas.openxmlformats.org/officeDocument/2006/relationships/oleObject" Target="../embeddings/oleObject2.bin"/><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8" Type="http://schemas.openxmlformats.org/officeDocument/2006/relationships/image" Target="../media/image6.jpg"/><Relationship Id="rId13" Type="http://schemas.openxmlformats.org/officeDocument/2006/relationships/image" Target="../media/image13.png"/><Relationship Id="rId3" Type="http://schemas.openxmlformats.org/officeDocument/2006/relationships/tags" Target="../tags/tag6.xml"/><Relationship Id="rId7" Type="http://schemas.openxmlformats.org/officeDocument/2006/relationships/notesSlide" Target="../notesSlides/notesSlide3.xml"/><Relationship Id="rId12" Type="http://schemas.openxmlformats.org/officeDocument/2006/relationships/image" Target="../media/image11.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slideLayout" Target="../slideLayouts/slideLayout13.xml"/><Relationship Id="rId11" Type="http://schemas.openxmlformats.org/officeDocument/2006/relationships/image" Target="../media/image10.png"/><Relationship Id="rId5" Type="http://schemas.openxmlformats.org/officeDocument/2006/relationships/tags" Target="../tags/tag8.xml"/><Relationship Id="rId10" Type="http://schemas.openxmlformats.org/officeDocument/2006/relationships/image" Target="../media/image8.png"/><Relationship Id="rId4" Type="http://schemas.openxmlformats.org/officeDocument/2006/relationships/tags" Target="../tags/tag7.xml"/><Relationship Id="rId9" Type="http://schemas.openxmlformats.org/officeDocument/2006/relationships/image" Target="../media/image7.png"/><Relationship Id="rId14" Type="http://schemas.openxmlformats.org/officeDocument/2006/relationships/image" Target="../media/image12.png"/></Relationships>
</file>

<file path=ppt/slides/_rels/slide3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notesSlide" Target="../notesSlides/notesSlide7.xml"/><Relationship Id="rId7" Type="http://schemas.openxmlformats.org/officeDocument/2006/relationships/image" Target="../media/image10.png"/><Relationship Id="rId2" Type="http://schemas.openxmlformats.org/officeDocument/2006/relationships/slideLayout" Target="../slideLayouts/slideLayout13.xml"/><Relationship Id="rId1" Type="http://schemas.openxmlformats.org/officeDocument/2006/relationships/tags" Target="../tags/tag10.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jpg"/><Relationship Id="rId9" Type="http://schemas.openxmlformats.org/officeDocument/2006/relationships/image" Target="../media/image11.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33.png"/></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16.png"/></Relationships>
</file>

<file path=ppt/slides/_rels/slide3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Layout" Target="../slideLayouts/slideLayout13.xml"/><Relationship Id="rId4" Type="http://schemas.openxmlformats.org/officeDocument/2006/relationships/image" Target="../media/image45.pn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3.xml"/><Relationship Id="rId5" Type="http://schemas.openxmlformats.org/officeDocument/2006/relationships/image" Target="../media/image37.png"/><Relationship Id="rId4" Type="http://schemas.openxmlformats.org/officeDocument/2006/relationships/image" Target="../media/image15.png"/></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openxmlformats.org/officeDocument/2006/relationships/image" Target="../media/image48.png"/><Relationship Id="rId4" Type="http://schemas.openxmlformats.org/officeDocument/2006/relationships/image" Target="../media/image38.png"/></Relationships>
</file>

<file path=ppt/slides/_rels/slide3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3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notesSlide" Target="../notesSlides/notesSlide4.xml"/><Relationship Id="rId7" Type="http://schemas.openxmlformats.org/officeDocument/2006/relationships/image" Target="../media/image10.png"/><Relationship Id="rId2" Type="http://schemas.openxmlformats.org/officeDocument/2006/relationships/slideLayout" Target="../slideLayouts/slideLayout13.xml"/><Relationship Id="rId1" Type="http://schemas.openxmlformats.org/officeDocument/2006/relationships/tags" Target="../tags/tag9.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jpg"/><Relationship Id="rId9"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4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notesSlide" Target="../notesSlides/notesSlide12.xml"/><Relationship Id="rId7" Type="http://schemas.openxmlformats.org/officeDocument/2006/relationships/image" Target="../media/image10.png"/><Relationship Id="rId2" Type="http://schemas.openxmlformats.org/officeDocument/2006/relationships/slideLayout" Target="../slideLayouts/slideLayout13.xml"/><Relationship Id="rId1" Type="http://schemas.openxmlformats.org/officeDocument/2006/relationships/tags" Target="../tags/tag11.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jpg"/><Relationship Id="rId9" Type="http://schemas.openxmlformats.org/officeDocument/2006/relationships/image" Target="../media/image11.png"/></Relationships>
</file>

<file path=ppt/slides/_rels/slide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39.wmf"/><Relationship Id="rId5" Type="http://schemas.openxmlformats.org/officeDocument/2006/relationships/oleObject" Target="../embeddings/oleObject3.bin"/><Relationship Id="rId4" Type="http://schemas.openxmlformats.org/officeDocument/2006/relationships/image" Target="../media/image52.png"/></Relationships>
</file>

<file path=ppt/slides/_rels/slide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notesSlide" Target="../notesSlides/notesSlide13.xml"/><Relationship Id="rId7" Type="http://schemas.openxmlformats.org/officeDocument/2006/relationships/image" Target="../media/image10.png"/><Relationship Id="rId2" Type="http://schemas.openxmlformats.org/officeDocument/2006/relationships/slideLayout" Target="../slideLayouts/slideLayout13.xml"/><Relationship Id="rId1" Type="http://schemas.openxmlformats.org/officeDocument/2006/relationships/tags" Target="../tags/tag12.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jpg"/><Relationship Id="rId9" Type="http://schemas.openxmlformats.org/officeDocument/2006/relationships/image" Target="../media/image11.png"/></Relationships>
</file>

<file path=ppt/slides/_rels/slide46.xml.rels><?xml version="1.0" encoding="UTF-8" standalone="yes"?>
<Relationships xmlns="http://schemas.openxmlformats.org/package/2006/relationships"><Relationship Id="rId8" Type="http://schemas.openxmlformats.org/officeDocument/2006/relationships/image" Target="../media/image44.gif"/><Relationship Id="rId13" Type="http://schemas.openxmlformats.org/officeDocument/2006/relationships/slide" Target="slide47.xml"/><Relationship Id="rId18" Type="http://schemas.openxmlformats.org/officeDocument/2006/relationships/image" Target="../media/image55.png"/><Relationship Id="rId3" Type="http://schemas.microsoft.com/office/2007/relationships/media" Target="../media/media2.mp3"/><Relationship Id="rId7" Type="http://schemas.openxmlformats.org/officeDocument/2006/relationships/image" Target="../media/image43.jpeg"/><Relationship Id="rId12" Type="http://schemas.openxmlformats.org/officeDocument/2006/relationships/image" Target="../media/image53.png"/><Relationship Id="rId17" Type="http://schemas.openxmlformats.org/officeDocument/2006/relationships/slide" Target="slide50.xml"/><Relationship Id="rId2" Type="http://schemas.microsoft.com/office/2007/relationships/media" Target="../media/media1.mp4"/><Relationship Id="rId16" Type="http://schemas.openxmlformats.org/officeDocument/2006/relationships/slide" Target="slide49.xml"/><Relationship Id="rId1" Type="http://schemas.openxmlformats.org/officeDocument/2006/relationships/video" Target="NULL" TargetMode="External"/><Relationship Id="rId6" Type="http://schemas.openxmlformats.org/officeDocument/2006/relationships/image" Target="../media/image42.png"/><Relationship Id="rId11" Type="http://schemas.openxmlformats.org/officeDocument/2006/relationships/image" Target="../media/image47.gif"/><Relationship Id="rId5" Type="http://schemas.openxmlformats.org/officeDocument/2006/relationships/slideLayout" Target="../slideLayouts/slideLayout13.xml"/><Relationship Id="rId15" Type="http://schemas.openxmlformats.org/officeDocument/2006/relationships/slide" Target="slide48.xml"/><Relationship Id="rId10" Type="http://schemas.openxmlformats.org/officeDocument/2006/relationships/image" Target="../media/image46.gif"/><Relationship Id="rId19" Type="http://schemas.openxmlformats.org/officeDocument/2006/relationships/slide" Target="slide52.xml"/><Relationship Id="rId4" Type="http://schemas.openxmlformats.org/officeDocument/2006/relationships/audio" Target="../media/media2.mp3"/><Relationship Id="rId9" Type="http://schemas.openxmlformats.org/officeDocument/2006/relationships/image" Target="../media/image45.gif"/><Relationship Id="rId14" Type="http://schemas.openxmlformats.org/officeDocument/2006/relationships/image" Target="../media/image54.png"/></Relationships>
</file>

<file path=ppt/slides/_rels/slide4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3.png"/><Relationship Id="rId1" Type="http://schemas.openxmlformats.org/officeDocument/2006/relationships/slideLayout" Target="../slideLayouts/slideLayout13.xml"/><Relationship Id="rId4" Type="http://schemas.openxmlformats.org/officeDocument/2006/relationships/slide" Target="slide46.xml"/></Relationships>
</file>

<file path=ppt/slides/_rels/slide48.xml.rels><?xml version="1.0" encoding="UTF-8" standalone="yes"?>
<Relationships xmlns="http://schemas.openxmlformats.org/package/2006/relationships"><Relationship Id="rId3" Type="http://schemas.openxmlformats.org/officeDocument/2006/relationships/slide" Target="slide46.xml"/><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slide" Target="slide46.xml"/><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slide" Target="slide46.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57.png"/><Relationship Id="rId5" Type="http://schemas.openxmlformats.org/officeDocument/2006/relationships/image" Target="../media/image3.png"/><Relationship Id="rId4" Type="http://schemas.openxmlformats.org/officeDocument/2006/relationships/notesSlide" Target="../notesSlides/notesSlide14.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slide" Target="slide46.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57.png"/><Relationship Id="rId5" Type="http://schemas.openxmlformats.org/officeDocument/2006/relationships/image" Target="../media/image3.png"/><Relationship Id="rId4" Type="http://schemas.openxmlformats.org/officeDocument/2006/relationships/notesSlide" Target="../notesSlides/notesSlide15.xml"/></Relationships>
</file>

<file path=ppt/slides/_rels/slide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58.png"/></Relationships>
</file>

<file path=ppt/slides/_rels/slide53.xml.rels><?xml version="1.0" encoding="UTF-8" standalone="yes"?>
<Relationships xmlns="http://schemas.openxmlformats.org/package/2006/relationships"><Relationship Id="rId8" Type="http://schemas.openxmlformats.org/officeDocument/2006/relationships/image" Target="../media/image6.jpg"/><Relationship Id="rId13" Type="http://schemas.openxmlformats.org/officeDocument/2006/relationships/image" Target="../media/image60.png"/><Relationship Id="rId3" Type="http://schemas.openxmlformats.org/officeDocument/2006/relationships/tags" Target="../tags/tag13.xml"/><Relationship Id="rId7" Type="http://schemas.openxmlformats.org/officeDocument/2006/relationships/image" Target="../media/image59.png"/><Relationship Id="rId12" Type="http://schemas.openxmlformats.org/officeDocument/2006/relationships/image" Target="../media/image12.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notesSlide" Target="../notesSlides/notesSlide17.xml"/><Relationship Id="rId11" Type="http://schemas.openxmlformats.org/officeDocument/2006/relationships/image" Target="../media/image10.png"/><Relationship Id="rId5" Type="http://schemas.openxmlformats.org/officeDocument/2006/relationships/slideLayout" Target="../slideLayouts/slideLayout13.xml"/><Relationship Id="rId10" Type="http://schemas.openxmlformats.org/officeDocument/2006/relationships/image" Target="../media/image9.png"/><Relationship Id="rId4" Type="http://schemas.openxmlformats.org/officeDocument/2006/relationships/tags" Target="../tags/tag14.xml"/><Relationship Id="rId9"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13.xml"/><Relationship Id="rId5" Type="http://schemas.openxmlformats.org/officeDocument/2006/relationships/hyperlink" Target="https://vi.wikipedia.org/wiki/Nh%C3%A0_v%E1%BA%ADt_l%C3%BD" TargetMode="External"/><Relationship Id="rId4" Type="http://schemas.openxmlformats.org/officeDocument/2006/relationships/hyperlink" Target="https://vi.wikipedia.org/wiki/Nh%C3%A0_h%C3%B3a_h%E1%BB%8Dc"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png"/><Relationship Id="rId1" Type="http://schemas.openxmlformats.org/officeDocument/2006/relationships/slideLayout" Target="../slideLayouts/slideLayout13.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9C47AF0D-8A35-7B8F-0714-04069B2C82E6}"/>
              </a:ext>
            </a:extLst>
          </p:cNvPr>
          <p:cNvPicPr>
            <a:picLocks noChangeAspect="1"/>
          </p:cNvPicPr>
          <p:nvPr/>
        </p:nvPicPr>
        <p:blipFill rotWithShape="1">
          <a:blip r:embed="rId3"/>
          <a:srcRect r="878" b="1505"/>
          <a:stretch/>
        </p:blipFill>
        <p:spPr>
          <a:xfrm>
            <a:off x="0" y="0"/>
            <a:ext cx="12261522" cy="6859588"/>
          </a:xfrm>
          <a:prstGeom prst="rect">
            <a:avLst/>
          </a:prstGeom>
        </p:spPr>
      </p:pic>
      <p:pic>
        <p:nvPicPr>
          <p:cNvPr id="2049" name="Picture 2" descr="Du lịch châu Âu khám phá 20 lâu đài thời Trung cổ đẹp nhất thế giới (phần  2) - Top Việt Nam | Top Thế Giới">
            <a:extLst>
              <a:ext uri="{FF2B5EF4-FFF2-40B4-BE49-F238E27FC236}">
                <a16:creationId xmlns:a16="http://schemas.microsoft.com/office/drawing/2014/main" xmlns="" id="{981A28D3-8724-5D08-FAB3-48B8E26921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9196" y="1700773"/>
            <a:ext cx="5450620" cy="3651726"/>
          </a:xfrm>
          <a:prstGeom prst="round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xmlns="" id="{5A2BF9A1-85B5-0244-4F1C-E8B2E5E793A1}"/>
              </a:ext>
            </a:extLst>
          </p:cNvPr>
          <p:cNvSpPr txBox="1"/>
          <p:nvPr/>
        </p:nvSpPr>
        <p:spPr>
          <a:xfrm>
            <a:off x="995680" y="5352499"/>
            <a:ext cx="3710940" cy="993926"/>
          </a:xfrm>
          <a:prstGeom prst="rect">
            <a:avLst/>
          </a:prstGeom>
          <a:noFill/>
        </p:spPr>
        <p:txBody>
          <a:bodyPr wrap="square">
            <a:spAutoFit/>
          </a:bodyPr>
          <a:lstStyle/>
          <a:p>
            <a:pPr marL="0" marR="0" algn="ctr">
              <a:lnSpc>
                <a:spcPct val="107000"/>
              </a:lnSpc>
              <a:spcBef>
                <a:spcPts val="0"/>
              </a:spcBef>
              <a:spcAft>
                <a:spcPts val="0"/>
              </a:spcAft>
            </a:pPr>
            <a:r>
              <a:rPr lang="en-US" sz="2800" dirty="0" err="1">
                <a:effectLst/>
              </a:rPr>
              <a:t>Hình</a:t>
            </a:r>
            <a:r>
              <a:rPr lang="en-US" sz="2800">
                <a:effectLst/>
              </a:rPr>
              <a:t> a</a:t>
            </a:r>
          </a:p>
          <a:p>
            <a:pPr marL="0" marR="0" algn="ctr">
              <a:lnSpc>
                <a:spcPct val="107000"/>
              </a:lnSpc>
              <a:spcBef>
                <a:spcPts val="0"/>
              </a:spcBef>
              <a:spcAft>
                <a:spcPts val="0"/>
              </a:spcAft>
            </a:pPr>
            <a:r>
              <a:rPr lang="en-US" sz="2800">
                <a:solidFill>
                  <a:srgbClr val="FF0000"/>
                </a:solidFill>
                <a:effectLst/>
              </a:rPr>
              <a:t>Lâu đài bằng gạch</a:t>
            </a:r>
            <a:endParaRPr lang="en-US" sz="280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descr="Khi những lâu đài cát được nâng cấp lên hàng tuyệt tác">
            <a:extLst>
              <a:ext uri="{FF2B5EF4-FFF2-40B4-BE49-F238E27FC236}">
                <a16:creationId xmlns:a16="http://schemas.microsoft.com/office/drawing/2014/main" xmlns="" id="{C517C101-0006-393D-EC17-7A19C38E9B6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271101" y="1714292"/>
            <a:ext cx="5559136" cy="3713530"/>
          </a:xfrm>
          <a:prstGeom prst="roundRect">
            <a:avLst/>
          </a:prstGeom>
          <a:noFill/>
          <a:ln>
            <a:noFill/>
          </a:ln>
        </p:spPr>
      </p:pic>
      <p:sp>
        <p:nvSpPr>
          <p:cNvPr id="9" name="TextBox 8">
            <a:extLst>
              <a:ext uri="{FF2B5EF4-FFF2-40B4-BE49-F238E27FC236}">
                <a16:creationId xmlns:a16="http://schemas.microsoft.com/office/drawing/2014/main" xmlns="" id="{A2C2918C-3039-24F9-F66A-C7B54AED4B8F}"/>
              </a:ext>
            </a:extLst>
          </p:cNvPr>
          <p:cNvSpPr txBox="1"/>
          <p:nvPr/>
        </p:nvSpPr>
        <p:spPr>
          <a:xfrm>
            <a:off x="5698677" y="5427822"/>
            <a:ext cx="6131560" cy="1086836"/>
          </a:xfrm>
          <a:prstGeom prst="rect">
            <a:avLst/>
          </a:prstGeom>
          <a:noFill/>
        </p:spPr>
        <p:txBody>
          <a:bodyPr wrap="square">
            <a:spAutoFit/>
          </a:bodyPr>
          <a:lstStyle/>
          <a:p>
            <a:pPr marL="0" marR="0" algn="ctr">
              <a:lnSpc>
                <a:spcPct val="107000"/>
              </a:lnSpc>
              <a:spcBef>
                <a:spcPts val="0"/>
              </a:spcBef>
              <a:spcAft>
                <a:spcPts val="800"/>
              </a:spcAft>
            </a:pPr>
            <a:r>
              <a:rPr lang="en-US" sz="2800">
                <a:effectLst/>
                <a:latin typeface="Calibri" panose="020F0502020204030204" pitchFamily="34" charset="0"/>
                <a:ea typeface="Calibri" panose="020F0502020204030204" pitchFamily="34" charset="0"/>
                <a:cs typeface="Times New Roman" panose="02020603050405020304" pitchFamily="18" charset="0"/>
              </a:rPr>
              <a:t>Hình b</a:t>
            </a:r>
          </a:p>
          <a:p>
            <a:pPr algn="ctr"/>
            <a:r>
              <a:rPr lang="en-US" sz="2800" kern="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Lâu đài bằng cát</a:t>
            </a:r>
            <a:endParaRPr lang="en-US" sz="2800">
              <a:solidFill>
                <a:srgbClr val="FF0000"/>
              </a:solidFill>
            </a:endParaRPr>
          </a:p>
        </p:txBody>
      </p:sp>
      <p:sp>
        <p:nvSpPr>
          <p:cNvPr id="14" name="TextBox 13">
            <a:extLst>
              <a:ext uri="{FF2B5EF4-FFF2-40B4-BE49-F238E27FC236}">
                <a16:creationId xmlns:a16="http://schemas.microsoft.com/office/drawing/2014/main" xmlns="" id="{8043D484-DB8D-92DD-6584-130D56640522}"/>
              </a:ext>
            </a:extLst>
          </p:cNvPr>
          <p:cNvSpPr txBox="1"/>
          <p:nvPr/>
        </p:nvSpPr>
        <p:spPr>
          <a:xfrm>
            <a:off x="972741" y="344930"/>
            <a:ext cx="10024297" cy="1452642"/>
          </a:xfrm>
          <a:prstGeom prst="rect">
            <a:avLst/>
          </a:prstGeom>
          <a:noFill/>
        </p:spPr>
        <p:txBody>
          <a:bodyPr wrap="square">
            <a:spAutoFit/>
          </a:bodyPr>
          <a:lstStyle/>
          <a:p>
            <a:pPr marL="0" marR="0" algn="just">
              <a:lnSpc>
                <a:spcPct val="107000"/>
              </a:lnSpc>
              <a:spcBef>
                <a:spcPts val="0"/>
              </a:spcBef>
              <a:spcAft>
                <a:spcPts val="0"/>
              </a:spcAft>
            </a:pPr>
            <a:r>
              <a:rPr lang="en-US" sz="2800" b="1"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Nếu yêu cầu đếm số lượng viên gạch để xây bức tường của lâu đài (hình a) và đếm số lượng hạt cát để xây bức tường của lâu đài bằng cát (hình b), yêu cầu nào có thể thực hiện được? Vì sao?</a:t>
            </a:r>
            <a:endParaRPr lang="en-US" sz="2800" b="1" i="1">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xmlns="" id="{256DDBC4-4185-A388-9D2A-BAEC135C34F6}"/>
              </a:ext>
            </a:extLst>
          </p:cNvPr>
          <p:cNvSpPr txBox="1"/>
          <p:nvPr/>
        </p:nvSpPr>
        <p:spPr>
          <a:xfrm>
            <a:off x="972741" y="344930"/>
            <a:ext cx="10024297" cy="1384995"/>
          </a:xfrm>
          <a:prstGeom prst="rect">
            <a:avLst/>
          </a:prstGeom>
          <a:noFill/>
        </p:spPr>
        <p:txBody>
          <a:bodyPr wrap="square">
            <a:spAutoFit/>
          </a:bodyPr>
          <a:lstStyle/>
          <a:p>
            <a:pPr algn="ctr"/>
            <a:r>
              <a:rPr lang="en-US" sz="2800" i="1">
                <a:solidFill>
                  <a:srgbClr val="002060"/>
                </a:solidFill>
              </a:rPr>
              <a:t>Vậy làm thế nào để có thể xác định một cách thuận lợi số nguyên tử, phân tử và khối lượng, thể tích của chúng khi tham gia và tạo thành trong các phản ứng hoá học?</a:t>
            </a:r>
            <a:endParaRPr lang="en-US" sz="2800">
              <a:solidFill>
                <a:srgbClr val="002060"/>
              </a:solidFill>
            </a:endParaRPr>
          </a:p>
        </p:txBody>
      </p:sp>
    </p:spTree>
    <p:extLst>
      <p:ext uri="{BB962C8B-B14F-4D97-AF65-F5344CB8AC3E}">
        <p14:creationId xmlns:p14="http://schemas.microsoft.com/office/powerpoint/2010/main" val="1679159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14"/>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9C47AF0D-8A35-7B8F-0714-04069B2C82E6}"/>
              </a:ext>
            </a:extLst>
          </p:cNvPr>
          <p:cNvPicPr>
            <a:picLocks noChangeAspect="1"/>
          </p:cNvPicPr>
          <p:nvPr/>
        </p:nvPicPr>
        <p:blipFill rotWithShape="1">
          <a:blip r:embed="rId2"/>
          <a:srcRect r="878" b="1505"/>
          <a:stretch/>
        </p:blipFill>
        <p:spPr>
          <a:xfrm>
            <a:off x="0" y="0"/>
            <a:ext cx="12261522" cy="6859588"/>
          </a:xfrm>
          <a:prstGeom prst="rect">
            <a:avLst/>
          </a:prstGeom>
        </p:spPr>
      </p:pic>
      <p:grpSp>
        <p:nvGrpSpPr>
          <p:cNvPr id="11" name="Group 10">
            <a:extLst>
              <a:ext uri="{FF2B5EF4-FFF2-40B4-BE49-F238E27FC236}">
                <a16:creationId xmlns:a16="http://schemas.microsoft.com/office/drawing/2014/main" xmlns="" id="{FEEA00CE-43DC-3C6A-967F-342F0E39689A}"/>
              </a:ext>
            </a:extLst>
          </p:cNvPr>
          <p:cNvGrpSpPr/>
          <p:nvPr/>
        </p:nvGrpSpPr>
        <p:grpSpPr>
          <a:xfrm>
            <a:off x="3251200" y="373355"/>
            <a:ext cx="5689600" cy="715217"/>
            <a:chOff x="3251200" y="373355"/>
            <a:chExt cx="5689600" cy="715217"/>
          </a:xfrm>
        </p:grpSpPr>
        <p:sp>
          <p:nvSpPr>
            <p:cNvPr id="8" name="矩形: 圆角 1">
              <a:extLst>
                <a:ext uri="{FF2B5EF4-FFF2-40B4-BE49-F238E27FC236}">
                  <a16:creationId xmlns:a16="http://schemas.microsoft.com/office/drawing/2014/main" xmlns="" id="{BFC240CC-8B24-2D2D-AA1E-CFE2B752A47C}"/>
                </a:ext>
              </a:extLst>
            </p:cNvPr>
            <p:cNvSpPr/>
            <p:nvPr/>
          </p:nvSpPr>
          <p:spPr>
            <a:xfrm>
              <a:off x="3251200" y="373355"/>
              <a:ext cx="5689600"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a:extLst>
                <a:ext uri="{FF2B5EF4-FFF2-40B4-BE49-F238E27FC236}">
                  <a16:creationId xmlns:a16="http://schemas.microsoft.com/office/drawing/2014/main" xmlns="" id="{B7FFC0D4-56DC-6F5D-15C7-191F922B1A93}"/>
                </a:ext>
              </a:extLst>
            </p:cNvPr>
            <p:cNvSpPr txBox="1"/>
            <p:nvPr/>
          </p:nvSpPr>
          <p:spPr>
            <a:xfrm>
              <a:off x="4724400" y="377020"/>
              <a:ext cx="3495040" cy="707886"/>
            </a:xfrm>
            <a:prstGeom prst="rect">
              <a:avLst/>
            </a:prstGeom>
            <a:noFill/>
          </p:spPr>
          <p:txBody>
            <a:bodyPr wrap="square" rtlCol="0">
              <a:spAutoFit/>
            </a:bodyPr>
            <a:lstStyle/>
            <a:p>
              <a:r>
                <a:rPr lang="en-US" sz="4000" b="1">
                  <a:solidFill>
                    <a:schemeClr val="bg1"/>
                  </a:solidFill>
                </a:rPr>
                <a:t>1. Khái niệm</a:t>
              </a:r>
            </a:p>
          </p:txBody>
        </p:sp>
      </p:grpSp>
      <p:pic>
        <p:nvPicPr>
          <p:cNvPr id="6146" name="Picture 2">
            <a:extLst>
              <a:ext uri="{FF2B5EF4-FFF2-40B4-BE49-F238E27FC236}">
                <a16:creationId xmlns:a16="http://schemas.microsoft.com/office/drawing/2014/main" xmlns="" id="{0EDBE0BE-0AEE-58C2-B91E-D0FA918F65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5717" y="4510268"/>
            <a:ext cx="2382043" cy="2382043"/>
          </a:xfrm>
          <a:prstGeom prst="rect">
            <a:avLst/>
          </a:prstGeom>
          <a:noFill/>
          <a:extLst>
            <a:ext uri="{909E8E84-426E-40DD-AFC4-6F175D3DCCD1}">
              <a14:hiddenFill xmlns:a14="http://schemas.microsoft.com/office/drawing/2010/main">
                <a:solidFill>
                  <a:srgbClr val="FFFFFF"/>
                </a:solidFill>
              </a14:hiddenFill>
            </a:ext>
          </a:extLst>
        </p:spPr>
      </p:pic>
      <p:sp>
        <p:nvSpPr>
          <p:cNvPr id="14" name="Speech Bubble: Rectangle with Corners Rounded 13">
            <a:extLst>
              <a:ext uri="{FF2B5EF4-FFF2-40B4-BE49-F238E27FC236}">
                <a16:creationId xmlns:a16="http://schemas.microsoft.com/office/drawing/2014/main" xmlns="" id="{7EC16F5D-54FE-1DE7-844C-1DF2E2C34658}"/>
              </a:ext>
            </a:extLst>
          </p:cNvPr>
          <p:cNvSpPr/>
          <p:nvPr/>
        </p:nvSpPr>
        <p:spPr>
          <a:xfrm>
            <a:off x="568166" y="1574145"/>
            <a:ext cx="10800874" cy="1605935"/>
          </a:xfrm>
          <a:prstGeom prst="wedgeRoundRectCallout">
            <a:avLst>
              <a:gd name="adj1" fmla="val -26991"/>
              <a:gd name="adj2" fmla="val 66204"/>
              <a:gd name="adj3" fmla="val 16667"/>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xmlns="" id="{9DEE9A8F-235A-6E4F-EB79-AA02507A1AB2}"/>
              </a:ext>
            </a:extLst>
          </p:cNvPr>
          <p:cNvSpPr txBox="1"/>
          <p:nvPr/>
        </p:nvSpPr>
        <p:spPr>
          <a:xfrm>
            <a:off x="962660" y="1767039"/>
            <a:ext cx="10528300" cy="1077218"/>
          </a:xfrm>
          <a:prstGeom prst="rect">
            <a:avLst/>
          </a:prstGeom>
          <a:noFill/>
        </p:spPr>
        <p:txBody>
          <a:bodyPr wrap="square">
            <a:spAutoFit/>
          </a:bodyPr>
          <a:lstStyle/>
          <a:p>
            <a:r>
              <a:rPr lang="en-US" sz="3200"/>
              <a:t>?2. Mol là lượng chất có chứa N</a:t>
            </a:r>
            <a:r>
              <a:rPr lang="en-US" sz="3200" baseline="-25000"/>
              <a:t>A</a:t>
            </a:r>
            <a:r>
              <a:rPr lang="en-US" sz="3200"/>
              <a:t> (6.10</a:t>
            </a:r>
            <a:r>
              <a:rPr lang="en-US" sz="3200" baseline="30000"/>
              <a:t>23 </a:t>
            </a:r>
            <a:r>
              <a:rPr lang="en-US" sz="3200"/>
              <a:t>) nguyên tử hoặc phân tử của chất đó.</a:t>
            </a:r>
          </a:p>
        </p:txBody>
      </p:sp>
      <p:pic>
        <p:nvPicPr>
          <p:cNvPr id="3" name="Picture 2">
            <a:extLst>
              <a:ext uri="{FF2B5EF4-FFF2-40B4-BE49-F238E27FC236}">
                <a16:creationId xmlns:a16="http://schemas.microsoft.com/office/drawing/2014/main" xmlns="" id="{BAB2AB7E-82B6-3291-601A-CC627AD2BBED}"/>
              </a:ext>
            </a:extLst>
          </p:cNvPr>
          <p:cNvPicPr>
            <a:picLocks noChangeAspect="1"/>
          </p:cNvPicPr>
          <p:nvPr/>
        </p:nvPicPr>
        <p:blipFill>
          <a:blip r:embed="rId4"/>
          <a:stretch>
            <a:fillRect/>
          </a:stretch>
        </p:blipFill>
        <p:spPr>
          <a:xfrm>
            <a:off x="3544012" y="3492739"/>
            <a:ext cx="7482603" cy="2908759"/>
          </a:xfrm>
          <a:prstGeom prst="rect">
            <a:avLst/>
          </a:prstGeom>
        </p:spPr>
      </p:pic>
    </p:spTree>
    <p:extLst>
      <p:ext uri="{BB962C8B-B14F-4D97-AF65-F5344CB8AC3E}">
        <p14:creationId xmlns:p14="http://schemas.microsoft.com/office/powerpoint/2010/main" val="2470699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E81B90DC-BCE7-B26A-A99A-4549643A15E5}"/>
              </a:ext>
            </a:extLst>
          </p:cNvPr>
          <p:cNvPicPr>
            <a:picLocks noChangeAspect="1"/>
          </p:cNvPicPr>
          <p:nvPr/>
        </p:nvPicPr>
        <p:blipFill rotWithShape="1">
          <a:blip r:embed="rId2"/>
          <a:srcRect r="878" b="1505"/>
          <a:stretch/>
        </p:blipFill>
        <p:spPr>
          <a:xfrm>
            <a:off x="0" y="0"/>
            <a:ext cx="12261522" cy="6859588"/>
          </a:xfrm>
          <a:prstGeom prst="rect">
            <a:avLst/>
          </a:prstGeom>
        </p:spPr>
      </p:pic>
      <p:sp>
        <p:nvSpPr>
          <p:cNvPr id="20484" name="TextBox 5">
            <a:extLst>
              <a:ext uri="{FF2B5EF4-FFF2-40B4-BE49-F238E27FC236}">
                <a16:creationId xmlns:a16="http://schemas.microsoft.com/office/drawing/2014/main" xmlns="" id="{DE456CFD-55BE-544E-44BB-87FB27A9A744}"/>
              </a:ext>
            </a:extLst>
          </p:cNvPr>
          <p:cNvSpPr txBox="1">
            <a:spLocks noChangeArrowheads="1"/>
          </p:cNvSpPr>
          <p:nvPr/>
        </p:nvSpPr>
        <p:spPr bwMode="auto">
          <a:xfrm>
            <a:off x="1165383" y="993597"/>
            <a:ext cx="2134094" cy="49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601">
                <a:solidFill>
                  <a:srgbClr val="000000"/>
                </a:solidFill>
                <a:latin typeface="Times New Roman" panose="02020603050405020304" pitchFamily="18" charset="0"/>
              </a:rPr>
              <a:t>VD: </a:t>
            </a:r>
          </a:p>
        </p:txBody>
      </p:sp>
      <p:graphicFrame>
        <p:nvGraphicFramePr>
          <p:cNvPr id="2" name="Table 1">
            <a:extLst>
              <a:ext uri="{FF2B5EF4-FFF2-40B4-BE49-F238E27FC236}">
                <a16:creationId xmlns:a16="http://schemas.microsoft.com/office/drawing/2014/main" xmlns="" id="{569D1CAD-79E5-5C90-2BCB-4E5226D67068}"/>
              </a:ext>
            </a:extLst>
          </p:cNvPr>
          <p:cNvGraphicFramePr>
            <a:graphicFrameLocks noGrp="1"/>
          </p:cNvGraphicFramePr>
          <p:nvPr>
            <p:extLst>
              <p:ext uri="{D42A27DB-BD31-4B8C-83A1-F6EECF244321}">
                <p14:modId xmlns:p14="http://schemas.microsoft.com/office/powerpoint/2010/main" val="3091405125"/>
              </p:ext>
            </p:extLst>
          </p:nvPr>
        </p:nvGraphicFramePr>
        <p:xfrm>
          <a:off x="762001" y="1676399"/>
          <a:ext cx="10363199" cy="3129281"/>
        </p:xfrm>
        <a:graphic>
          <a:graphicData uri="http://schemas.openxmlformats.org/drawingml/2006/table">
            <a:tbl>
              <a:tblPr firstRow="1" bandRow="1">
                <a:tableStyleId>{5C22544A-7EE6-4342-B048-85BDC9FD1C3A}</a:tableStyleId>
              </a:tblPr>
              <a:tblGrid>
                <a:gridCol w="2541882">
                  <a:extLst>
                    <a:ext uri="{9D8B030D-6E8A-4147-A177-3AD203B41FA5}">
                      <a16:colId xmlns:a16="http://schemas.microsoft.com/office/drawing/2014/main" xmlns="" val="20000"/>
                    </a:ext>
                  </a:extLst>
                </a:gridCol>
                <a:gridCol w="3268133">
                  <a:extLst>
                    <a:ext uri="{9D8B030D-6E8A-4147-A177-3AD203B41FA5}">
                      <a16:colId xmlns:a16="http://schemas.microsoft.com/office/drawing/2014/main" xmlns="" val="20001"/>
                    </a:ext>
                  </a:extLst>
                </a:gridCol>
                <a:gridCol w="4553184">
                  <a:extLst>
                    <a:ext uri="{9D8B030D-6E8A-4147-A177-3AD203B41FA5}">
                      <a16:colId xmlns:a16="http://schemas.microsoft.com/office/drawing/2014/main" xmlns="" val="20002"/>
                    </a:ext>
                  </a:extLst>
                </a:gridCol>
              </a:tblGrid>
              <a:tr h="527569">
                <a:tc>
                  <a:txBody>
                    <a:bodyPr/>
                    <a:lstStyle/>
                    <a:p>
                      <a:pPr algn="ctr"/>
                      <a:r>
                        <a:rPr lang="en-US" sz="2800" dirty="0" err="1">
                          <a:solidFill>
                            <a:schemeClr val="tx1"/>
                          </a:solidFill>
                          <a:latin typeface="Arial" panose="020B0604020202020204" pitchFamily="34" charset="0"/>
                          <a:cs typeface="Arial" panose="020B0604020202020204" pitchFamily="34" charset="0"/>
                        </a:rPr>
                        <a:t>Cách</a:t>
                      </a:r>
                      <a:r>
                        <a:rPr lang="en-US" sz="2800" baseline="0" dirty="0">
                          <a:solidFill>
                            <a:schemeClr val="tx1"/>
                          </a:solidFill>
                          <a:latin typeface="Arial" panose="020B0604020202020204" pitchFamily="34" charset="0"/>
                          <a:cs typeface="Arial" panose="020B0604020202020204" pitchFamily="34" charset="0"/>
                        </a:rPr>
                        <a:t> </a:t>
                      </a:r>
                      <a:r>
                        <a:rPr lang="en-US" sz="2800" baseline="0" dirty="0" err="1">
                          <a:solidFill>
                            <a:schemeClr val="tx1"/>
                          </a:solidFill>
                          <a:latin typeface="Arial" panose="020B0604020202020204" pitchFamily="34" charset="0"/>
                          <a:cs typeface="Arial" panose="020B0604020202020204" pitchFamily="34" charset="0"/>
                        </a:rPr>
                        <a:t>viết</a:t>
                      </a:r>
                      <a:endParaRPr lang="en-US" sz="2800" dirty="0">
                        <a:solidFill>
                          <a:schemeClr val="tx1"/>
                        </a:solidFill>
                        <a:latin typeface="Arial" panose="020B0604020202020204" pitchFamily="34" charset="0"/>
                        <a:cs typeface="Arial" panose="020B0604020202020204" pitchFamily="34" charset="0"/>
                      </a:endParaRPr>
                    </a:p>
                  </a:txBody>
                  <a:tcPr marL="91461" marR="91461" marT="45744" marB="45744"/>
                </a:tc>
                <a:tc>
                  <a:txBody>
                    <a:bodyPr/>
                    <a:lstStyle/>
                    <a:p>
                      <a:pPr algn="ctr"/>
                      <a:r>
                        <a:rPr lang="en-US" sz="2800" dirty="0" err="1">
                          <a:solidFill>
                            <a:schemeClr val="tx1"/>
                          </a:solidFill>
                          <a:latin typeface="Arial" panose="020B0604020202020204" pitchFamily="34" charset="0"/>
                          <a:cs typeface="Arial" panose="020B0604020202020204" pitchFamily="34" charset="0"/>
                        </a:rPr>
                        <a:t>Cách</a:t>
                      </a:r>
                      <a:r>
                        <a:rPr lang="en-US" sz="2800" baseline="0" dirty="0">
                          <a:solidFill>
                            <a:schemeClr val="tx1"/>
                          </a:solidFill>
                          <a:latin typeface="Arial" panose="020B0604020202020204" pitchFamily="34" charset="0"/>
                          <a:cs typeface="Arial" panose="020B0604020202020204" pitchFamily="34" charset="0"/>
                        </a:rPr>
                        <a:t> </a:t>
                      </a:r>
                      <a:r>
                        <a:rPr lang="en-US" sz="2800" baseline="0" dirty="0" err="1">
                          <a:solidFill>
                            <a:schemeClr val="tx1"/>
                          </a:solidFill>
                          <a:latin typeface="Arial" panose="020B0604020202020204" pitchFamily="34" charset="0"/>
                          <a:cs typeface="Arial" panose="020B0604020202020204" pitchFamily="34" charset="0"/>
                        </a:rPr>
                        <a:t>đọc</a:t>
                      </a:r>
                      <a:endParaRPr lang="en-US" sz="2800" dirty="0">
                        <a:solidFill>
                          <a:schemeClr val="tx1"/>
                        </a:solidFill>
                        <a:latin typeface="Arial" panose="020B0604020202020204" pitchFamily="34" charset="0"/>
                        <a:cs typeface="Arial" panose="020B0604020202020204" pitchFamily="34" charset="0"/>
                      </a:endParaRPr>
                    </a:p>
                  </a:txBody>
                  <a:tcPr marL="91461" marR="91461" marT="45744" marB="45744"/>
                </a:tc>
                <a:tc>
                  <a:txBody>
                    <a:bodyPr/>
                    <a:lstStyle/>
                    <a:p>
                      <a:pPr algn="ctr"/>
                      <a:r>
                        <a:rPr lang="en-US" sz="2800" dirty="0" err="1">
                          <a:solidFill>
                            <a:schemeClr val="tx1"/>
                          </a:solidFill>
                          <a:latin typeface="Arial" panose="020B0604020202020204" pitchFamily="34" charset="0"/>
                          <a:cs typeface="Arial" panose="020B0604020202020204" pitchFamily="34" charset="0"/>
                        </a:rPr>
                        <a:t>Số</a:t>
                      </a:r>
                      <a:r>
                        <a:rPr lang="en-US" sz="2800" baseline="0" dirty="0">
                          <a:solidFill>
                            <a:schemeClr val="tx1"/>
                          </a:solidFill>
                          <a:latin typeface="Arial" panose="020B0604020202020204" pitchFamily="34" charset="0"/>
                          <a:cs typeface="Arial" panose="020B0604020202020204" pitchFamily="34" charset="0"/>
                        </a:rPr>
                        <a:t> </a:t>
                      </a:r>
                      <a:r>
                        <a:rPr lang="en-US" sz="2800" baseline="0" dirty="0" err="1">
                          <a:solidFill>
                            <a:schemeClr val="tx1"/>
                          </a:solidFill>
                          <a:latin typeface="Arial" panose="020B0604020202020204" pitchFamily="34" charset="0"/>
                          <a:cs typeface="Arial" panose="020B0604020202020204" pitchFamily="34" charset="0"/>
                        </a:rPr>
                        <a:t>lượng</a:t>
                      </a:r>
                      <a:r>
                        <a:rPr lang="en-US" sz="2800" baseline="0" dirty="0">
                          <a:solidFill>
                            <a:schemeClr val="tx1"/>
                          </a:solidFill>
                          <a:latin typeface="Arial" panose="020B0604020202020204" pitchFamily="34" charset="0"/>
                          <a:cs typeface="Arial" panose="020B0604020202020204" pitchFamily="34" charset="0"/>
                        </a:rPr>
                        <a:t> </a:t>
                      </a:r>
                      <a:r>
                        <a:rPr lang="en-US" sz="2800" baseline="0" dirty="0" err="1">
                          <a:solidFill>
                            <a:schemeClr val="tx1"/>
                          </a:solidFill>
                          <a:latin typeface="Arial" panose="020B0604020202020204" pitchFamily="34" charset="0"/>
                          <a:cs typeface="Arial" panose="020B0604020202020204" pitchFamily="34" charset="0"/>
                        </a:rPr>
                        <a:t>n.tử</a:t>
                      </a:r>
                      <a:r>
                        <a:rPr lang="en-US" sz="2800" baseline="0" dirty="0">
                          <a:solidFill>
                            <a:schemeClr val="tx1"/>
                          </a:solidFill>
                          <a:latin typeface="Arial" panose="020B0604020202020204" pitchFamily="34" charset="0"/>
                          <a:cs typeface="Arial" panose="020B0604020202020204" pitchFamily="34" charset="0"/>
                        </a:rPr>
                        <a:t> ( </a:t>
                      </a:r>
                      <a:r>
                        <a:rPr lang="en-US" sz="2800" baseline="0" dirty="0" err="1">
                          <a:solidFill>
                            <a:schemeClr val="tx1"/>
                          </a:solidFill>
                          <a:latin typeface="Arial" panose="020B0604020202020204" pitchFamily="34" charset="0"/>
                          <a:cs typeface="Arial" panose="020B0604020202020204" pitchFamily="34" charset="0"/>
                        </a:rPr>
                        <a:t>phân</a:t>
                      </a:r>
                      <a:r>
                        <a:rPr lang="en-US" sz="2800" baseline="0" dirty="0">
                          <a:solidFill>
                            <a:schemeClr val="tx1"/>
                          </a:solidFill>
                          <a:latin typeface="Arial" panose="020B0604020202020204" pitchFamily="34" charset="0"/>
                          <a:cs typeface="Arial" panose="020B0604020202020204" pitchFamily="34" charset="0"/>
                        </a:rPr>
                        <a:t> </a:t>
                      </a:r>
                      <a:r>
                        <a:rPr lang="en-US" sz="2800" baseline="0" dirty="0" err="1">
                          <a:solidFill>
                            <a:schemeClr val="tx1"/>
                          </a:solidFill>
                          <a:latin typeface="Arial" panose="020B0604020202020204" pitchFamily="34" charset="0"/>
                          <a:cs typeface="Arial" panose="020B0604020202020204" pitchFamily="34" charset="0"/>
                        </a:rPr>
                        <a:t>tử</a:t>
                      </a:r>
                      <a:r>
                        <a:rPr lang="en-US" sz="2800" baseline="0" dirty="0">
                          <a:solidFill>
                            <a:schemeClr val="tx1"/>
                          </a:solidFill>
                          <a:latin typeface="Arial" panose="020B0604020202020204" pitchFamily="34" charset="0"/>
                          <a:cs typeface="Arial" panose="020B0604020202020204" pitchFamily="34" charset="0"/>
                        </a:rPr>
                        <a:t>)</a:t>
                      </a:r>
                      <a:endParaRPr lang="en-US" sz="2800" dirty="0">
                        <a:solidFill>
                          <a:schemeClr val="tx1"/>
                        </a:solidFill>
                        <a:latin typeface="Arial" panose="020B0604020202020204" pitchFamily="34" charset="0"/>
                        <a:cs typeface="Arial" panose="020B0604020202020204" pitchFamily="34" charset="0"/>
                      </a:endParaRPr>
                    </a:p>
                  </a:txBody>
                  <a:tcPr marL="91461" marR="91461" marT="45744" marB="45744"/>
                </a:tc>
                <a:extLst>
                  <a:ext uri="{0D108BD9-81ED-4DB2-BD59-A6C34878D82A}">
                    <a16:rowId xmlns:a16="http://schemas.microsoft.com/office/drawing/2014/main" xmlns="" val="10000"/>
                  </a:ext>
                </a:extLst>
              </a:tr>
              <a:tr h="650428">
                <a:tc>
                  <a:txBody>
                    <a:bodyPr/>
                    <a:lstStyle/>
                    <a:p>
                      <a:pPr algn="ctr"/>
                      <a:r>
                        <a:rPr lang="en-US" sz="2400" dirty="0">
                          <a:solidFill>
                            <a:schemeClr val="tx1"/>
                          </a:solidFill>
                        </a:rPr>
                        <a:t>1 </a:t>
                      </a:r>
                      <a:r>
                        <a:rPr lang="en-US" sz="2400" dirty="0" err="1">
                          <a:solidFill>
                            <a:schemeClr val="tx1"/>
                          </a:solidFill>
                        </a:rPr>
                        <a:t>mol</a:t>
                      </a:r>
                      <a:r>
                        <a:rPr lang="en-US" sz="2400" dirty="0">
                          <a:solidFill>
                            <a:schemeClr val="tx1"/>
                          </a:solidFill>
                        </a:rPr>
                        <a:t> Fe</a:t>
                      </a:r>
                    </a:p>
                  </a:txBody>
                  <a:tcPr marL="91461" marR="91461" marT="45744" marB="45744"/>
                </a:tc>
                <a:tc>
                  <a:txBody>
                    <a:bodyPr/>
                    <a:lstStyle/>
                    <a:p>
                      <a:pPr algn="ctr"/>
                      <a:endParaRPr lang="en-US" sz="2400" dirty="0">
                        <a:solidFill>
                          <a:schemeClr val="tx1"/>
                        </a:solidFill>
                      </a:endParaRPr>
                    </a:p>
                  </a:txBody>
                  <a:tcPr marL="91461" marR="91461" marT="45744" marB="45744"/>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dirty="0">
                        <a:solidFill>
                          <a:schemeClr val="tx1"/>
                        </a:solidFill>
                      </a:endParaRPr>
                    </a:p>
                  </a:txBody>
                  <a:tcPr marL="91461" marR="91461" marT="45744" marB="45744"/>
                </a:tc>
                <a:extLst>
                  <a:ext uri="{0D108BD9-81ED-4DB2-BD59-A6C34878D82A}">
                    <a16:rowId xmlns:a16="http://schemas.microsoft.com/office/drawing/2014/main" xmlns="" val="10001"/>
                  </a:ext>
                </a:extLst>
              </a:tr>
              <a:tr h="65042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en-US" sz="2400" b="1" dirty="0">
                          <a:solidFill>
                            <a:srgbClr val="0000FF"/>
                          </a:solidFill>
                          <a:latin typeface="Times New Roman" panose="02020603050405020304" pitchFamily="18" charset="0"/>
                          <a:cs typeface="Times New Roman" panose="02020603050405020304" pitchFamily="18" charset="0"/>
                        </a:rPr>
                        <a:t>1 </a:t>
                      </a:r>
                      <a:r>
                        <a:rPr lang="en-US" altLang="en-US" sz="2400" b="1" dirty="0" err="1">
                          <a:solidFill>
                            <a:srgbClr val="0000FF"/>
                          </a:solidFill>
                          <a:latin typeface="Times New Roman" panose="02020603050405020304" pitchFamily="18" charset="0"/>
                          <a:cs typeface="Times New Roman" panose="02020603050405020304" pitchFamily="18" charset="0"/>
                        </a:rPr>
                        <a:t>mol</a:t>
                      </a:r>
                      <a:r>
                        <a:rPr lang="en-US" altLang="en-US" sz="2400" b="1" dirty="0">
                          <a:solidFill>
                            <a:srgbClr val="0000FF"/>
                          </a:solidFill>
                          <a:latin typeface="Times New Roman" panose="02020603050405020304" pitchFamily="18" charset="0"/>
                          <a:cs typeface="Times New Roman" panose="02020603050405020304" pitchFamily="18" charset="0"/>
                        </a:rPr>
                        <a:t> H</a:t>
                      </a:r>
                      <a:r>
                        <a:rPr lang="en-US" altLang="en-US" sz="2400" b="1" baseline="-25000" dirty="0">
                          <a:solidFill>
                            <a:srgbClr val="0000FF"/>
                          </a:solidFill>
                          <a:latin typeface="Times New Roman" panose="02020603050405020304" pitchFamily="18" charset="0"/>
                          <a:cs typeface="Times New Roman" panose="02020603050405020304" pitchFamily="18" charset="0"/>
                        </a:rPr>
                        <a:t>2</a:t>
                      </a:r>
                      <a:r>
                        <a:rPr lang="en-US" altLang="en-US" sz="2400" b="1" dirty="0">
                          <a:solidFill>
                            <a:srgbClr val="0000FF"/>
                          </a:solidFill>
                          <a:latin typeface="Times New Roman" panose="02020603050405020304" pitchFamily="18" charset="0"/>
                          <a:cs typeface="Times New Roman" panose="02020603050405020304" pitchFamily="18" charset="0"/>
                        </a:rPr>
                        <a:t>O</a:t>
                      </a:r>
                      <a:endParaRPr lang="en-US" sz="2400" dirty="0">
                        <a:solidFill>
                          <a:schemeClr val="tx1"/>
                        </a:solidFill>
                      </a:endParaRPr>
                    </a:p>
                  </a:txBody>
                  <a:tcPr marL="91461" marR="91461" marT="45744" marB="45744"/>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dirty="0">
                        <a:solidFill>
                          <a:schemeClr val="tx1"/>
                        </a:solidFill>
                      </a:endParaRPr>
                    </a:p>
                  </a:txBody>
                  <a:tcPr marL="91461" marR="91461" marT="45744" marB="45744"/>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dirty="0">
                        <a:solidFill>
                          <a:schemeClr val="tx1"/>
                        </a:solidFill>
                      </a:endParaRPr>
                    </a:p>
                  </a:txBody>
                  <a:tcPr marL="91461" marR="91461" marT="45744" marB="45744"/>
                </a:tc>
                <a:extLst>
                  <a:ext uri="{0D108BD9-81ED-4DB2-BD59-A6C34878D82A}">
                    <a16:rowId xmlns:a16="http://schemas.microsoft.com/office/drawing/2014/main" xmlns="" val="10002"/>
                  </a:ext>
                </a:extLst>
              </a:tr>
              <a:tr h="65042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dirty="0">
                        <a:solidFill>
                          <a:schemeClr val="tx1"/>
                        </a:solidFill>
                      </a:endParaRPr>
                    </a:p>
                  </a:txBody>
                  <a:tcPr marL="91461" marR="91461" marT="45744" marB="45744"/>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dirty="0">
                        <a:solidFill>
                          <a:schemeClr val="tx1"/>
                        </a:solidFill>
                      </a:endParaRPr>
                    </a:p>
                  </a:txBody>
                  <a:tcPr marL="91461" marR="91461" marT="45744" marB="45744"/>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dirty="0">
                        <a:solidFill>
                          <a:schemeClr val="tx1"/>
                        </a:solidFill>
                      </a:endParaRPr>
                    </a:p>
                  </a:txBody>
                  <a:tcPr marL="91461" marR="91461" marT="45744" marB="45744"/>
                </a:tc>
                <a:extLst>
                  <a:ext uri="{0D108BD9-81ED-4DB2-BD59-A6C34878D82A}">
                    <a16:rowId xmlns:a16="http://schemas.microsoft.com/office/drawing/2014/main" xmlns="" val="10003"/>
                  </a:ext>
                </a:extLst>
              </a:tr>
              <a:tr h="65042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dirty="0">
                        <a:solidFill>
                          <a:schemeClr val="tx1"/>
                        </a:solidFill>
                      </a:endParaRPr>
                    </a:p>
                  </a:txBody>
                  <a:tcPr marL="91461" marR="91461" marT="45744" marB="45744"/>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dirty="0">
                        <a:solidFill>
                          <a:schemeClr val="tx1"/>
                        </a:solidFill>
                      </a:endParaRPr>
                    </a:p>
                  </a:txBody>
                  <a:tcPr marL="91461" marR="91461" marT="45744" marB="45744"/>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dirty="0">
                        <a:solidFill>
                          <a:schemeClr val="tx1"/>
                        </a:solidFill>
                      </a:endParaRPr>
                    </a:p>
                  </a:txBody>
                  <a:tcPr marL="91461" marR="91461" marT="45744" marB="45744"/>
                </a:tc>
                <a:extLst>
                  <a:ext uri="{0D108BD9-81ED-4DB2-BD59-A6C34878D82A}">
                    <a16:rowId xmlns:a16="http://schemas.microsoft.com/office/drawing/2014/main" xmlns="" val="10004"/>
                  </a:ext>
                </a:extLst>
              </a:tr>
            </a:tbl>
          </a:graphicData>
        </a:graphic>
      </p:graphicFrame>
      <p:sp>
        <p:nvSpPr>
          <p:cNvPr id="3" name="TextBox 2">
            <a:extLst>
              <a:ext uri="{FF2B5EF4-FFF2-40B4-BE49-F238E27FC236}">
                <a16:creationId xmlns:a16="http://schemas.microsoft.com/office/drawing/2014/main" xmlns="" id="{B57F617A-24BB-B027-6446-7ABFCF46693C}"/>
              </a:ext>
            </a:extLst>
          </p:cNvPr>
          <p:cNvSpPr txBox="1">
            <a:spLocks noChangeArrowheads="1"/>
          </p:cNvSpPr>
          <p:nvPr/>
        </p:nvSpPr>
        <p:spPr bwMode="auto">
          <a:xfrm>
            <a:off x="3587136" y="2325685"/>
            <a:ext cx="2905007" cy="523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a:solidFill>
                  <a:srgbClr val="000000"/>
                </a:solidFill>
                <a:cs typeface="Arial" panose="020B0604020202020204" pitchFamily="34" charset="0"/>
              </a:rPr>
              <a:t>1 mol ng. tử Fe</a:t>
            </a:r>
          </a:p>
        </p:txBody>
      </p:sp>
      <p:sp>
        <p:nvSpPr>
          <p:cNvPr id="7" name="TextBox 6">
            <a:extLst>
              <a:ext uri="{FF2B5EF4-FFF2-40B4-BE49-F238E27FC236}">
                <a16:creationId xmlns:a16="http://schemas.microsoft.com/office/drawing/2014/main" xmlns="" id="{503FCD43-C432-8AC6-0163-0BC3635D7C25}"/>
              </a:ext>
            </a:extLst>
          </p:cNvPr>
          <p:cNvSpPr txBox="1">
            <a:spLocks noChangeArrowheads="1"/>
          </p:cNvSpPr>
          <p:nvPr/>
        </p:nvSpPr>
        <p:spPr bwMode="auto">
          <a:xfrm>
            <a:off x="3133228" y="2845699"/>
            <a:ext cx="3358915" cy="523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rgbClr val="0000FF"/>
                </a:solidFill>
                <a:cs typeface="Arial" panose="020B0604020202020204" pitchFamily="34" charset="0"/>
              </a:rPr>
              <a:t>1 mol p. tử H</a:t>
            </a:r>
            <a:r>
              <a:rPr lang="en-US" altLang="en-US" sz="2800" b="1" baseline="-25000">
                <a:solidFill>
                  <a:srgbClr val="0000FF"/>
                </a:solidFill>
                <a:cs typeface="Arial" panose="020B0604020202020204" pitchFamily="34" charset="0"/>
              </a:rPr>
              <a:t>2</a:t>
            </a:r>
            <a:r>
              <a:rPr lang="en-US" altLang="en-US" sz="2800" b="1">
                <a:solidFill>
                  <a:srgbClr val="0000FF"/>
                </a:solidFill>
                <a:cs typeface="Arial" panose="020B0604020202020204" pitchFamily="34" charset="0"/>
              </a:rPr>
              <a:t>O</a:t>
            </a:r>
            <a:endParaRPr lang="en-US" altLang="en-US" sz="2800">
              <a:solidFill>
                <a:srgbClr val="000000"/>
              </a:solidFill>
              <a:cs typeface="Arial" panose="020B0604020202020204" pitchFamily="34" charset="0"/>
            </a:endParaRPr>
          </a:p>
        </p:txBody>
      </p:sp>
      <p:sp>
        <p:nvSpPr>
          <p:cNvPr id="8" name="TextBox 7">
            <a:extLst>
              <a:ext uri="{FF2B5EF4-FFF2-40B4-BE49-F238E27FC236}">
                <a16:creationId xmlns:a16="http://schemas.microsoft.com/office/drawing/2014/main" xmlns="" id="{00CD20D2-8681-13BE-7653-6FCAE870825C}"/>
              </a:ext>
            </a:extLst>
          </p:cNvPr>
          <p:cNvSpPr txBox="1">
            <a:spLocks noChangeArrowheads="1"/>
          </p:cNvSpPr>
          <p:nvPr/>
        </p:nvSpPr>
        <p:spPr bwMode="auto">
          <a:xfrm>
            <a:off x="6924774" y="2857859"/>
            <a:ext cx="3358915" cy="523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rgbClr val="0000FF"/>
                </a:solidFill>
                <a:cs typeface="Arial" panose="020B0604020202020204" pitchFamily="34" charset="0"/>
              </a:rPr>
              <a:t>6.10</a:t>
            </a:r>
            <a:r>
              <a:rPr lang="en-US" altLang="en-US" sz="2800" b="1" baseline="30000">
                <a:solidFill>
                  <a:srgbClr val="0000FF"/>
                </a:solidFill>
                <a:cs typeface="Arial" panose="020B0604020202020204" pitchFamily="34" charset="0"/>
              </a:rPr>
              <a:t>23</a:t>
            </a:r>
            <a:r>
              <a:rPr lang="en-US" altLang="en-US" sz="2800" b="1">
                <a:solidFill>
                  <a:srgbClr val="0000FF"/>
                </a:solidFill>
                <a:cs typeface="Arial" panose="020B0604020202020204" pitchFamily="34" charset="0"/>
              </a:rPr>
              <a:t> p. tử H</a:t>
            </a:r>
            <a:r>
              <a:rPr lang="en-US" altLang="en-US" sz="2800" b="1" baseline="-25000">
                <a:solidFill>
                  <a:srgbClr val="0000FF"/>
                </a:solidFill>
                <a:cs typeface="Arial" panose="020B0604020202020204" pitchFamily="34" charset="0"/>
              </a:rPr>
              <a:t>2</a:t>
            </a:r>
            <a:r>
              <a:rPr lang="en-US" altLang="en-US" sz="2800" b="1">
                <a:solidFill>
                  <a:srgbClr val="0000FF"/>
                </a:solidFill>
                <a:cs typeface="Arial" panose="020B0604020202020204" pitchFamily="34" charset="0"/>
              </a:rPr>
              <a:t>O</a:t>
            </a:r>
            <a:endParaRPr lang="en-US" altLang="en-US" sz="2800">
              <a:solidFill>
                <a:srgbClr val="000000"/>
              </a:solidFill>
              <a:cs typeface="Arial" panose="020B0604020202020204" pitchFamily="34" charset="0"/>
            </a:endParaRPr>
          </a:p>
        </p:txBody>
      </p:sp>
      <p:sp>
        <p:nvSpPr>
          <p:cNvPr id="9" name="TextBox 8">
            <a:extLst>
              <a:ext uri="{FF2B5EF4-FFF2-40B4-BE49-F238E27FC236}">
                <a16:creationId xmlns:a16="http://schemas.microsoft.com/office/drawing/2014/main" xmlns="" id="{906B0E3B-6A98-A306-1EAB-0E50961CD59A}"/>
              </a:ext>
            </a:extLst>
          </p:cNvPr>
          <p:cNvSpPr txBox="1">
            <a:spLocks noChangeArrowheads="1"/>
          </p:cNvSpPr>
          <p:nvPr/>
        </p:nvSpPr>
        <p:spPr bwMode="auto">
          <a:xfrm>
            <a:off x="6717679" y="2256310"/>
            <a:ext cx="3773105" cy="523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rgbClr val="000000"/>
                </a:solidFill>
                <a:cs typeface="Arial" panose="020B0604020202020204" pitchFamily="34" charset="0"/>
              </a:rPr>
              <a:t>6.10</a:t>
            </a:r>
            <a:r>
              <a:rPr lang="en-US" altLang="en-US" sz="2800" b="1" baseline="30000">
                <a:solidFill>
                  <a:srgbClr val="000000"/>
                </a:solidFill>
                <a:cs typeface="Arial" panose="020B0604020202020204" pitchFamily="34" charset="0"/>
              </a:rPr>
              <a:t>23</a:t>
            </a:r>
            <a:r>
              <a:rPr lang="en-US" altLang="en-US" sz="2800" b="1">
                <a:solidFill>
                  <a:srgbClr val="000000"/>
                </a:solidFill>
                <a:cs typeface="Arial" panose="020B0604020202020204" pitchFamily="34" charset="0"/>
              </a:rPr>
              <a:t> ng. tử Fe</a:t>
            </a:r>
            <a:endParaRPr lang="en-US" altLang="en-US" sz="2800">
              <a:solidFill>
                <a:srgbClr val="000000"/>
              </a:solidFill>
              <a:cs typeface="Arial" panose="020B0604020202020204" pitchFamily="34" charset="0"/>
            </a:endParaRPr>
          </a:p>
        </p:txBody>
      </p:sp>
      <p:sp>
        <p:nvSpPr>
          <p:cNvPr id="10" name="TextBox 9">
            <a:extLst>
              <a:ext uri="{FF2B5EF4-FFF2-40B4-BE49-F238E27FC236}">
                <a16:creationId xmlns:a16="http://schemas.microsoft.com/office/drawing/2014/main" xmlns="" id="{F1B72F19-6675-C383-8A2A-5ED959A1D3F1}"/>
              </a:ext>
            </a:extLst>
          </p:cNvPr>
          <p:cNvSpPr txBox="1">
            <a:spLocks noChangeArrowheads="1"/>
          </p:cNvSpPr>
          <p:nvPr/>
        </p:nvSpPr>
        <p:spPr bwMode="auto">
          <a:xfrm>
            <a:off x="6717678" y="3499946"/>
            <a:ext cx="3773106" cy="523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rgbClr val="FF0000"/>
                </a:solidFill>
                <a:cs typeface="Arial" panose="020B0604020202020204" pitchFamily="34" charset="0"/>
              </a:rPr>
              <a:t>6.10</a:t>
            </a:r>
            <a:r>
              <a:rPr lang="en-US" altLang="en-US" sz="2800" b="1" baseline="30000">
                <a:solidFill>
                  <a:srgbClr val="FF0000"/>
                </a:solidFill>
                <a:cs typeface="Arial" panose="020B0604020202020204" pitchFamily="34" charset="0"/>
              </a:rPr>
              <a:t>23</a:t>
            </a:r>
            <a:r>
              <a:rPr lang="en-US" altLang="en-US" sz="2800" b="1">
                <a:solidFill>
                  <a:srgbClr val="FF0000"/>
                </a:solidFill>
                <a:cs typeface="Arial" panose="020B0604020202020204" pitchFamily="34" charset="0"/>
              </a:rPr>
              <a:t> ng. tử Al</a:t>
            </a:r>
            <a:endParaRPr lang="en-US" altLang="en-US" sz="2800">
              <a:solidFill>
                <a:srgbClr val="FF0000"/>
              </a:solidFill>
              <a:cs typeface="Arial" panose="020B0604020202020204" pitchFamily="34" charset="0"/>
            </a:endParaRPr>
          </a:p>
        </p:txBody>
      </p:sp>
      <p:sp>
        <p:nvSpPr>
          <p:cNvPr id="11" name="TextBox 10">
            <a:extLst>
              <a:ext uri="{FF2B5EF4-FFF2-40B4-BE49-F238E27FC236}">
                <a16:creationId xmlns:a16="http://schemas.microsoft.com/office/drawing/2014/main" xmlns="" id="{48CF0783-0021-64F5-326B-F6B3859F2697}"/>
              </a:ext>
            </a:extLst>
          </p:cNvPr>
          <p:cNvSpPr txBox="1">
            <a:spLocks noChangeArrowheads="1"/>
          </p:cNvSpPr>
          <p:nvPr/>
        </p:nvSpPr>
        <p:spPr bwMode="auto">
          <a:xfrm>
            <a:off x="6717678" y="4173816"/>
            <a:ext cx="3773106" cy="523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rgbClr val="00B050"/>
                </a:solidFill>
                <a:cs typeface="Arial" panose="020B0604020202020204" pitchFamily="34" charset="0"/>
              </a:rPr>
              <a:t>6.10</a:t>
            </a:r>
            <a:r>
              <a:rPr lang="en-US" altLang="en-US" sz="2800" b="1" baseline="30000">
                <a:solidFill>
                  <a:srgbClr val="00B050"/>
                </a:solidFill>
                <a:cs typeface="Arial" panose="020B0604020202020204" pitchFamily="34" charset="0"/>
              </a:rPr>
              <a:t>23</a:t>
            </a:r>
            <a:r>
              <a:rPr lang="en-US" altLang="en-US" sz="2800" b="1">
                <a:solidFill>
                  <a:srgbClr val="00B050"/>
                </a:solidFill>
                <a:cs typeface="Arial" panose="020B0604020202020204" pitchFamily="34" charset="0"/>
              </a:rPr>
              <a:t> p. tử NaCl</a:t>
            </a:r>
            <a:endParaRPr lang="en-US" altLang="en-US" sz="2800">
              <a:solidFill>
                <a:srgbClr val="00B050"/>
              </a:solidFill>
              <a:cs typeface="Arial" panose="020B0604020202020204" pitchFamily="34" charset="0"/>
            </a:endParaRPr>
          </a:p>
        </p:txBody>
      </p:sp>
      <p:sp>
        <p:nvSpPr>
          <p:cNvPr id="14" name="TextBox 13">
            <a:extLst>
              <a:ext uri="{FF2B5EF4-FFF2-40B4-BE49-F238E27FC236}">
                <a16:creationId xmlns:a16="http://schemas.microsoft.com/office/drawing/2014/main" xmlns="" id="{B60AA9EF-0048-1E56-EE19-82A5FCF07F53}"/>
              </a:ext>
            </a:extLst>
          </p:cNvPr>
          <p:cNvSpPr txBox="1">
            <a:spLocks noChangeArrowheads="1"/>
          </p:cNvSpPr>
          <p:nvPr/>
        </p:nvSpPr>
        <p:spPr bwMode="auto">
          <a:xfrm>
            <a:off x="3167271" y="3559610"/>
            <a:ext cx="3324872" cy="523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rgbClr val="FF0000"/>
                </a:solidFill>
                <a:cs typeface="Arial" panose="020B0604020202020204" pitchFamily="34" charset="0"/>
              </a:rPr>
              <a:t>1 mol ng. tử Al</a:t>
            </a:r>
            <a:endParaRPr lang="en-US" altLang="en-US" sz="2800">
              <a:solidFill>
                <a:srgbClr val="FF0000"/>
              </a:solidFill>
              <a:cs typeface="Arial" panose="020B0604020202020204" pitchFamily="34" charset="0"/>
            </a:endParaRPr>
          </a:p>
        </p:txBody>
      </p:sp>
      <p:sp>
        <p:nvSpPr>
          <p:cNvPr id="15" name="TextBox 14">
            <a:extLst>
              <a:ext uri="{FF2B5EF4-FFF2-40B4-BE49-F238E27FC236}">
                <a16:creationId xmlns:a16="http://schemas.microsoft.com/office/drawing/2014/main" xmlns="" id="{B394FC22-E190-F190-3240-8978F02F7405}"/>
              </a:ext>
            </a:extLst>
          </p:cNvPr>
          <p:cNvSpPr txBox="1">
            <a:spLocks noChangeArrowheads="1"/>
          </p:cNvSpPr>
          <p:nvPr/>
        </p:nvSpPr>
        <p:spPr bwMode="auto">
          <a:xfrm>
            <a:off x="869606" y="3542317"/>
            <a:ext cx="2269537" cy="523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rgbClr val="FF0000"/>
                </a:solidFill>
                <a:cs typeface="Arial" panose="020B0604020202020204" pitchFamily="34" charset="0"/>
              </a:rPr>
              <a:t>1 mol Al</a:t>
            </a:r>
            <a:endParaRPr lang="en-US" altLang="en-US" sz="2800">
              <a:solidFill>
                <a:srgbClr val="FF0000"/>
              </a:solidFill>
              <a:cs typeface="Arial" panose="020B0604020202020204" pitchFamily="34" charset="0"/>
            </a:endParaRPr>
          </a:p>
        </p:txBody>
      </p:sp>
      <p:sp>
        <p:nvSpPr>
          <p:cNvPr id="16" name="TextBox 15">
            <a:extLst>
              <a:ext uri="{FF2B5EF4-FFF2-40B4-BE49-F238E27FC236}">
                <a16:creationId xmlns:a16="http://schemas.microsoft.com/office/drawing/2014/main" xmlns="" id="{E53D97E2-1DAD-7254-28CA-4F6470FEDD34}"/>
              </a:ext>
            </a:extLst>
          </p:cNvPr>
          <p:cNvSpPr txBox="1">
            <a:spLocks noChangeArrowheads="1"/>
          </p:cNvSpPr>
          <p:nvPr/>
        </p:nvSpPr>
        <p:spPr bwMode="auto">
          <a:xfrm>
            <a:off x="3115477" y="4204131"/>
            <a:ext cx="3773105" cy="523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rgbClr val="00B050"/>
                </a:solidFill>
                <a:cs typeface="Arial" panose="020B0604020202020204" pitchFamily="34" charset="0"/>
              </a:rPr>
              <a:t>1 mol p. tử NaCl</a:t>
            </a:r>
            <a:endParaRPr lang="en-US" altLang="en-US" sz="2800">
              <a:solidFill>
                <a:srgbClr val="00B050"/>
              </a:solidFill>
              <a:cs typeface="Arial" panose="020B0604020202020204" pitchFamily="34" charset="0"/>
            </a:endParaRPr>
          </a:p>
        </p:txBody>
      </p:sp>
      <p:sp>
        <p:nvSpPr>
          <p:cNvPr id="17" name="TextBox 16">
            <a:extLst>
              <a:ext uri="{FF2B5EF4-FFF2-40B4-BE49-F238E27FC236}">
                <a16:creationId xmlns:a16="http://schemas.microsoft.com/office/drawing/2014/main" xmlns="" id="{4AFD0E58-D9E1-01A7-9357-B2EB6E966827}"/>
              </a:ext>
            </a:extLst>
          </p:cNvPr>
          <p:cNvSpPr txBox="1">
            <a:spLocks noChangeArrowheads="1"/>
          </p:cNvSpPr>
          <p:nvPr/>
        </p:nvSpPr>
        <p:spPr bwMode="auto">
          <a:xfrm>
            <a:off x="1060782" y="4172374"/>
            <a:ext cx="2343297" cy="523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rgbClr val="00B050"/>
                </a:solidFill>
                <a:cs typeface="Arial" panose="020B0604020202020204" pitchFamily="34" charset="0"/>
              </a:rPr>
              <a:t>1 mol NaCl</a:t>
            </a:r>
            <a:endParaRPr lang="en-US" altLang="en-US" sz="2800">
              <a:solidFill>
                <a:srgbClr val="00B050"/>
              </a:solidFill>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ppt_x"/>
                                          </p:val>
                                        </p:tav>
                                        <p:tav tm="100000">
                                          <p:val>
                                            <p:strVal val="#ppt_x"/>
                                          </p:val>
                                        </p:tav>
                                      </p:tavLst>
                                    </p:anim>
                                    <p:anim calcmode="lin" valueType="num">
                                      <p:cBhvr additive="base">
                                        <p:cTn id="3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4" fill="hold" nodeType="click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additive="base">
                                        <p:cTn id="41" dur="500" fill="hold"/>
                                        <p:tgtEl>
                                          <p:spTgt spid="14"/>
                                        </p:tgtEl>
                                        <p:attrNameLst>
                                          <p:attrName>ppt_x</p:attrName>
                                        </p:attrNameLst>
                                      </p:cBhvr>
                                      <p:tavLst>
                                        <p:tav tm="0">
                                          <p:val>
                                            <p:strVal val="#ppt_x"/>
                                          </p:val>
                                        </p:tav>
                                        <p:tav tm="100000">
                                          <p:val>
                                            <p:strVal val="#ppt_x"/>
                                          </p:val>
                                        </p:tav>
                                      </p:tavLst>
                                    </p:anim>
                                    <p:anim calcmode="lin" valueType="num">
                                      <p:cBhvr additive="base">
                                        <p:cTn id="42" dur="500" fill="hold"/>
                                        <p:tgtEl>
                                          <p:spTgt spid="14"/>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15"/>
                                        </p:tgtEl>
                                        <p:attrNameLst>
                                          <p:attrName>style.visibility</p:attrName>
                                        </p:attrNameLst>
                                      </p:cBhvr>
                                      <p:to>
                                        <p:strVal val="visible"/>
                                      </p:to>
                                    </p:set>
                                    <p:anim calcmode="lin" valueType="num">
                                      <p:cBhvr additive="base">
                                        <p:cTn id="45" dur="500" fill="hold"/>
                                        <p:tgtEl>
                                          <p:spTgt spid="15"/>
                                        </p:tgtEl>
                                        <p:attrNameLst>
                                          <p:attrName>ppt_x</p:attrName>
                                        </p:attrNameLst>
                                      </p:cBhvr>
                                      <p:tavLst>
                                        <p:tav tm="0">
                                          <p:val>
                                            <p:strVal val="#ppt_x"/>
                                          </p:val>
                                        </p:tav>
                                        <p:tav tm="100000">
                                          <p:val>
                                            <p:strVal val="#ppt_x"/>
                                          </p:val>
                                        </p:tav>
                                      </p:tavLst>
                                    </p:anim>
                                    <p:anim calcmode="lin" valueType="num">
                                      <p:cBhvr additive="base">
                                        <p:cTn id="4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2" presetClass="entr" presetSubtype="4" fill="hold" nodeType="click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additive="base">
                                        <p:cTn id="51" dur="500" fill="hold"/>
                                        <p:tgtEl>
                                          <p:spTgt spid="16"/>
                                        </p:tgtEl>
                                        <p:attrNameLst>
                                          <p:attrName>ppt_x</p:attrName>
                                        </p:attrNameLst>
                                      </p:cBhvr>
                                      <p:tavLst>
                                        <p:tav tm="0">
                                          <p:val>
                                            <p:strVal val="#ppt_x"/>
                                          </p:val>
                                        </p:tav>
                                        <p:tav tm="100000">
                                          <p:val>
                                            <p:strVal val="#ppt_x"/>
                                          </p:val>
                                        </p:tav>
                                      </p:tavLst>
                                    </p:anim>
                                    <p:anim calcmode="lin" valueType="num">
                                      <p:cBhvr additive="base">
                                        <p:cTn id="52" dur="500" fill="hold"/>
                                        <p:tgtEl>
                                          <p:spTgt spid="16"/>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17"/>
                                        </p:tgtEl>
                                        <p:attrNameLst>
                                          <p:attrName>style.visibility</p:attrName>
                                        </p:attrNameLst>
                                      </p:cBhvr>
                                      <p:to>
                                        <p:strVal val="visible"/>
                                      </p:to>
                                    </p:set>
                                    <p:anim calcmode="lin" valueType="num">
                                      <p:cBhvr additive="base">
                                        <p:cTn id="55" dur="500" fill="hold"/>
                                        <p:tgtEl>
                                          <p:spTgt spid="17"/>
                                        </p:tgtEl>
                                        <p:attrNameLst>
                                          <p:attrName>ppt_x</p:attrName>
                                        </p:attrNameLst>
                                      </p:cBhvr>
                                      <p:tavLst>
                                        <p:tav tm="0">
                                          <p:val>
                                            <p:strVal val="#ppt_x"/>
                                          </p:val>
                                        </p:tav>
                                        <p:tav tm="100000">
                                          <p:val>
                                            <p:strVal val="#ppt_x"/>
                                          </p:val>
                                        </p:tav>
                                      </p:tavLst>
                                    </p:anim>
                                    <p:anim calcmode="lin" valueType="num">
                                      <p:cBhvr additive="base">
                                        <p:cTn id="5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P spid="9" grpId="0"/>
      <p:bldP spid="10" grpId="0"/>
      <p:bldP spid="11" grpId="0"/>
      <p:bldP spid="14" grpId="0"/>
      <p:bldP spid="15" grpId="0"/>
      <p:bldP spid="16" grpId="0"/>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E81B90DC-BCE7-B26A-A99A-4549643A15E5}"/>
              </a:ext>
            </a:extLst>
          </p:cNvPr>
          <p:cNvPicPr>
            <a:picLocks noChangeAspect="1"/>
          </p:cNvPicPr>
          <p:nvPr/>
        </p:nvPicPr>
        <p:blipFill rotWithShape="1">
          <a:blip r:embed="rId2"/>
          <a:srcRect r="878" b="1505"/>
          <a:stretch/>
        </p:blipFill>
        <p:spPr>
          <a:xfrm>
            <a:off x="0" y="0"/>
            <a:ext cx="12261522" cy="6859588"/>
          </a:xfrm>
          <a:prstGeom prst="rect">
            <a:avLst/>
          </a:prstGeom>
        </p:spPr>
      </p:pic>
      <p:sp>
        <p:nvSpPr>
          <p:cNvPr id="5" name="Rectangle: Rounded Corners 4">
            <a:extLst>
              <a:ext uri="{FF2B5EF4-FFF2-40B4-BE49-F238E27FC236}">
                <a16:creationId xmlns:a16="http://schemas.microsoft.com/office/drawing/2014/main" xmlns="" id="{2D1549D1-93E8-B547-028C-3DF1E9B91903}"/>
              </a:ext>
            </a:extLst>
          </p:cNvPr>
          <p:cNvSpPr/>
          <p:nvPr/>
        </p:nvSpPr>
        <p:spPr>
          <a:xfrm>
            <a:off x="3021806" y="81280"/>
            <a:ext cx="6146800" cy="1229360"/>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FF00"/>
                </a:solidFill>
                <a:latin typeface="Arial" panose="020B0604020202020204" pitchFamily="34" charset="0"/>
                <a:cs typeface="Arial" panose="020B0604020202020204" pitchFamily="34" charset="0"/>
              </a:rPr>
              <a:t>Thảo luận nhóm</a:t>
            </a:r>
          </a:p>
          <a:p>
            <a:pPr algn="ctr"/>
            <a:r>
              <a:rPr lang="en-US" sz="3200">
                <a:solidFill>
                  <a:schemeClr val="bg1"/>
                </a:solidFill>
                <a:latin typeface="Arial" panose="020B0604020202020204" pitchFamily="34" charset="0"/>
                <a:cs typeface="Arial" panose="020B0604020202020204" pitchFamily="34" charset="0"/>
              </a:rPr>
              <a:t>Hoàn thành phiếu học tập số 1</a:t>
            </a:r>
          </a:p>
        </p:txBody>
      </p:sp>
      <p:pic>
        <p:nvPicPr>
          <p:cNvPr id="6" name="Picture 5">
            <a:extLst>
              <a:ext uri="{FF2B5EF4-FFF2-40B4-BE49-F238E27FC236}">
                <a16:creationId xmlns:a16="http://schemas.microsoft.com/office/drawing/2014/main" xmlns="" id="{B6EC7EE1-DE46-19F6-0E65-DA2B7DB2D125}"/>
              </a:ext>
            </a:extLst>
          </p:cNvPr>
          <p:cNvPicPr>
            <a:picLocks noChangeAspect="1"/>
          </p:cNvPicPr>
          <p:nvPr/>
        </p:nvPicPr>
        <p:blipFill rotWithShape="1">
          <a:blip r:embed="rId3"/>
          <a:srcRect l="-3420" t="25984" r="-1106" b="9163"/>
          <a:stretch/>
        </p:blipFill>
        <p:spPr>
          <a:xfrm>
            <a:off x="9386773" y="0"/>
            <a:ext cx="2656581" cy="1651588"/>
          </a:xfrm>
          <a:prstGeom prst="rect">
            <a:avLst/>
          </a:prstGeom>
        </p:spPr>
      </p:pic>
      <p:sp>
        <p:nvSpPr>
          <p:cNvPr id="13" name="TextBox 12">
            <a:extLst>
              <a:ext uri="{FF2B5EF4-FFF2-40B4-BE49-F238E27FC236}">
                <a16:creationId xmlns:a16="http://schemas.microsoft.com/office/drawing/2014/main" xmlns="" id="{019DB2F2-4D11-1B8F-6595-0E518A20FD4C}"/>
              </a:ext>
            </a:extLst>
          </p:cNvPr>
          <p:cNvSpPr txBox="1"/>
          <p:nvPr/>
        </p:nvSpPr>
        <p:spPr>
          <a:xfrm>
            <a:off x="1437374" y="1391920"/>
            <a:ext cx="9941712" cy="4778231"/>
          </a:xfrm>
          <a:prstGeom prst="rect">
            <a:avLst/>
          </a:prstGeom>
          <a:noFill/>
        </p:spPr>
        <p:txBody>
          <a:bodyPr wrap="square">
            <a:spAutoFit/>
          </a:bodyPr>
          <a:lstStyle/>
          <a:p>
            <a:pPr lvl="1">
              <a:spcAft>
                <a:spcPts val="300"/>
              </a:spcAft>
              <a:tabLst>
                <a:tab pos="2743200" algn="ctr"/>
                <a:tab pos="5486400" algn="r"/>
                <a:tab pos="457200" algn="l"/>
              </a:tabLst>
            </a:pPr>
            <a:r>
              <a:rPr lang="pt-BR" sz="2800">
                <a:effectLst/>
                <a:latin typeface="Times New Roman" panose="02020603050405020304" pitchFamily="18" charset="0"/>
                <a:ea typeface="Times New Roman" panose="02020603050405020304" pitchFamily="18" charset="0"/>
              </a:rPr>
              <a:t>BT1: Hãy cho biết số nguyên tử hoặc phân tử có trong lượng chất sau:</a:t>
            </a:r>
            <a:endParaRPr lang="en-US" sz="2800">
              <a:effectLst/>
              <a:latin typeface="Times New Roman" panose="02020603050405020304" pitchFamily="18" charset="0"/>
              <a:ea typeface="Times New Roman" panose="02020603050405020304" pitchFamily="18" charset="0"/>
            </a:endParaRPr>
          </a:p>
          <a:p>
            <a:pPr marL="487680" marR="30480" lvl="1" algn="just">
              <a:spcAft>
                <a:spcPts val="1200"/>
              </a:spcAft>
            </a:pPr>
            <a:r>
              <a:rPr lang="en-US" sz="2800">
                <a:solidFill>
                  <a:srgbClr val="000000"/>
                </a:solidFill>
                <a:effectLst/>
                <a:latin typeface="Times New Roman" panose="02020603050405020304" pitchFamily="18" charset="0"/>
                <a:ea typeface="Times New Roman" panose="02020603050405020304" pitchFamily="18" charset="0"/>
              </a:rPr>
              <a:t>a) 0,25 mol nguyên tử C;</a:t>
            </a:r>
            <a:endParaRPr lang="en-US" sz="2800">
              <a:effectLst/>
              <a:latin typeface="Times New Roman" panose="02020603050405020304" pitchFamily="18" charset="0"/>
              <a:ea typeface="Times New Roman" panose="02020603050405020304" pitchFamily="18" charset="0"/>
            </a:endParaRPr>
          </a:p>
          <a:p>
            <a:pPr marL="487680" marR="30480" lvl="1" algn="just">
              <a:spcAft>
                <a:spcPts val="1200"/>
              </a:spcAft>
            </a:pPr>
            <a:r>
              <a:rPr lang="en-US" sz="2800">
                <a:solidFill>
                  <a:srgbClr val="000000"/>
                </a:solidFill>
                <a:effectLst/>
                <a:latin typeface="Times New Roman" panose="02020603050405020304" pitchFamily="18" charset="0"/>
                <a:ea typeface="Times New Roman" panose="02020603050405020304" pitchFamily="18" charset="0"/>
              </a:rPr>
              <a:t>b) 0,002 mol phân tử I</a:t>
            </a:r>
            <a:r>
              <a:rPr lang="en-US" sz="2800" baseline="-25000">
                <a:solidFill>
                  <a:srgbClr val="000000"/>
                </a:solidFill>
                <a:effectLst/>
                <a:latin typeface="Times New Roman" panose="02020603050405020304" pitchFamily="18" charset="0"/>
                <a:ea typeface="Times New Roman" panose="02020603050405020304" pitchFamily="18" charset="0"/>
              </a:rPr>
              <a:t>2</a:t>
            </a:r>
            <a:r>
              <a:rPr lang="en-US" sz="2800">
                <a:solidFill>
                  <a:srgbClr val="000000"/>
                </a:solidFill>
                <a:effectLst/>
                <a:latin typeface="Times New Roman" panose="02020603050405020304" pitchFamily="18" charset="0"/>
                <a:ea typeface="Times New Roman" panose="02020603050405020304" pitchFamily="18" charset="0"/>
              </a:rPr>
              <a:t>;</a:t>
            </a:r>
            <a:endParaRPr lang="en-US" sz="2800">
              <a:effectLst/>
              <a:latin typeface="Times New Roman" panose="02020603050405020304" pitchFamily="18" charset="0"/>
              <a:ea typeface="Times New Roman" panose="02020603050405020304" pitchFamily="18" charset="0"/>
            </a:endParaRPr>
          </a:p>
          <a:p>
            <a:pPr marL="487680" marR="30480" lvl="1" algn="just">
              <a:spcAft>
                <a:spcPts val="1200"/>
              </a:spcAft>
            </a:pPr>
            <a:r>
              <a:rPr lang="en-US" sz="2800">
                <a:solidFill>
                  <a:srgbClr val="000000"/>
                </a:solidFill>
                <a:effectLst/>
                <a:latin typeface="Times New Roman" panose="02020603050405020304" pitchFamily="18" charset="0"/>
                <a:ea typeface="Times New Roman" panose="02020603050405020304" pitchFamily="18" charset="0"/>
              </a:rPr>
              <a:t>c) 2 mol phân tử H</a:t>
            </a:r>
            <a:r>
              <a:rPr lang="en-US" sz="2800" baseline="-25000">
                <a:solidFill>
                  <a:srgbClr val="000000"/>
                </a:solidFill>
                <a:effectLst/>
                <a:latin typeface="Times New Roman" panose="02020603050405020304" pitchFamily="18" charset="0"/>
                <a:ea typeface="Times New Roman" panose="02020603050405020304" pitchFamily="18" charset="0"/>
              </a:rPr>
              <a:t>2</a:t>
            </a:r>
            <a:r>
              <a:rPr lang="en-US" sz="2800">
                <a:solidFill>
                  <a:srgbClr val="000000"/>
                </a:solidFill>
                <a:effectLst/>
                <a:latin typeface="Times New Roman" panose="02020603050405020304" pitchFamily="18" charset="0"/>
                <a:ea typeface="Times New Roman" panose="02020603050405020304" pitchFamily="18" charset="0"/>
              </a:rPr>
              <a:t>O.</a:t>
            </a:r>
            <a:endParaRPr lang="en-US" sz="2800">
              <a:effectLst/>
              <a:latin typeface="Times New Roman" panose="02020603050405020304" pitchFamily="18" charset="0"/>
              <a:ea typeface="Times New Roman" panose="02020603050405020304" pitchFamily="18" charset="0"/>
            </a:endParaRPr>
          </a:p>
          <a:p>
            <a:pPr marL="487680" marR="30480" lvl="1" algn="just">
              <a:spcAft>
                <a:spcPts val="1200"/>
              </a:spcAft>
            </a:pPr>
            <a:r>
              <a:rPr lang="en-US" sz="2800">
                <a:solidFill>
                  <a:srgbClr val="000000"/>
                </a:solidFill>
                <a:effectLst/>
                <a:latin typeface="Times New Roman" panose="02020603050405020304" pitchFamily="18" charset="0"/>
                <a:ea typeface="Times New Roman" panose="02020603050405020304" pitchFamily="18" charset="0"/>
              </a:rPr>
              <a:t>BT2: Một lượng chất sau đây tương đương bao nhiêu mol nguyên tử hoặc mol phân tử?</a:t>
            </a:r>
            <a:endParaRPr lang="en-US" sz="2800">
              <a:effectLst/>
              <a:latin typeface="Times New Roman" panose="02020603050405020304" pitchFamily="18" charset="0"/>
              <a:ea typeface="Times New Roman" panose="02020603050405020304" pitchFamily="18" charset="0"/>
            </a:endParaRPr>
          </a:p>
          <a:p>
            <a:pPr marL="487680" marR="30480" lvl="1" algn="just">
              <a:spcAft>
                <a:spcPts val="1200"/>
              </a:spcAft>
            </a:pPr>
            <a:r>
              <a:rPr lang="en-US" sz="2800">
                <a:solidFill>
                  <a:srgbClr val="000000"/>
                </a:solidFill>
                <a:effectLst/>
                <a:latin typeface="Times New Roman" panose="02020603050405020304" pitchFamily="18" charset="0"/>
                <a:ea typeface="Times New Roman" panose="02020603050405020304" pitchFamily="18" charset="0"/>
              </a:rPr>
              <a:t>a) 1,2044 .10</a:t>
            </a:r>
            <a:r>
              <a:rPr lang="en-US" sz="2800" baseline="30000">
                <a:solidFill>
                  <a:srgbClr val="000000"/>
                </a:solidFill>
                <a:effectLst/>
                <a:latin typeface="Times New Roman" panose="02020603050405020304" pitchFamily="18" charset="0"/>
                <a:ea typeface="Times New Roman" panose="02020603050405020304" pitchFamily="18" charset="0"/>
              </a:rPr>
              <a:t>22</a:t>
            </a:r>
            <a:r>
              <a:rPr lang="en-US" sz="2800">
                <a:solidFill>
                  <a:srgbClr val="000000"/>
                </a:solidFill>
                <a:effectLst/>
                <a:latin typeface="Times New Roman" panose="02020603050405020304" pitchFamily="18" charset="0"/>
                <a:ea typeface="Times New Roman" panose="02020603050405020304" pitchFamily="18" charset="0"/>
              </a:rPr>
              <a:t> phân tử Fe</a:t>
            </a:r>
            <a:r>
              <a:rPr lang="en-US" sz="2800" baseline="-25000">
                <a:solidFill>
                  <a:srgbClr val="000000"/>
                </a:solidFill>
                <a:effectLst/>
                <a:latin typeface="Times New Roman" panose="02020603050405020304" pitchFamily="18" charset="0"/>
                <a:ea typeface="Times New Roman" panose="02020603050405020304" pitchFamily="18" charset="0"/>
              </a:rPr>
              <a:t>2</a:t>
            </a:r>
            <a:r>
              <a:rPr lang="en-US" sz="2800">
                <a:solidFill>
                  <a:srgbClr val="000000"/>
                </a:solidFill>
                <a:effectLst/>
                <a:latin typeface="Times New Roman" panose="02020603050405020304" pitchFamily="18" charset="0"/>
                <a:ea typeface="Times New Roman" panose="02020603050405020304" pitchFamily="18" charset="0"/>
              </a:rPr>
              <a:t>O</a:t>
            </a:r>
            <a:r>
              <a:rPr lang="en-US" sz="2800" baseline="-25000">
                <a:solidFill>
                  <a:srgbClr val="000000"/>
                </a:solidFill>
                <a:effectLst/>
                <a:latin typeface="Times New Roman" panose="02020603050405020304" pitchFamily="18" charset="0"/>
                <a:ea typeface="Times New Roman" panose="02020603050405020304" pitchFamily="18" charset="0"/>
              </a:rPr>
              <a:t>3</a:t>
            </a:r>
            <a:r>
              <a:rPr lang="en-US" sz="2800">
                <a:solidFill>
                  <a:srgbClr val="000000"/>
                </a:solidFill>
                <a:effectLst/>
                <a:latin typeface="Times New Roman" panose="02020603050405020304" pitchFamily="18" charset="0"/>
                <a:ea typeface="Times New Roman" panose="02020603050405020304" pitchFamily="18" charset="0"/>
              </a:rPr>
              <a:t>;</a:t>
            </a:r>
            <a:endParaRPr lang="en-US" sz="2800">
              <a:effectLst/>
              <a:latin typeface="Times New Roman" panose="02020603050405020304" pitchFamily="18" charset="0"/>
              <a:ea typeface="Times New Roman" panose="02020603050405020304" pitchFamily="18" charset="0"/>
            </a:endParaRPr>
          </a:p>
          <a:p>
            <a:pPr marL="487680" marR="30480" lvl="1" algn="just">
              <a:spcAft>
                <a:spcPts val="1200"/>
              </a:spcAft>
            </a:pPr>
            <a:r>
              <a:rPr lang="en-US" sz="2800">
                <a:solidFill>
                  <a:srgbClr val="000000"/>
                </a:solidFill>
                <a:effectLst/>
                <a:latin typeface="Times New Roman" panose="02020603050405020304" pitchFamily="18" charset="0"/>
                <a:ea typeface="Times New Roman" panose="02020603050405020304" pitchFamily="18" charset="0"/>
              </a:rPr>
              <a:t>b) 7,5275.10</a:t>
            </a:r>
            <a:r>
              <a:rPr lang="en-US" sz="2800" baseline="30000">
                <a:solidFill>
                  <a:srgbClr val="000000"/>
                </a:solidFill>
                <a:effectLst/>
                <a:latin typeface="Times New Roman" panose="02020603050405020304" pitchFamily="18" charset="0"/>
                <a:ea typeface="Times New Roman" panose="02020603050405020304" pitchFamily="18" charset="0"/>
              </a:rPr>
              <a:t>24</a:t>
            </a:r>
            <a:r>
              <a:rPr lang="en-US" sz="2800">
                <a:solidFill>
                  <a:srgbClr val="000000"/>
                </a:solidFill>
                <a:effectLst/>
                <a:latin typeface="Times New Roman" panose="02020603050405020304" pitchFamily="18" charset="0"/>
                <a:ea typeface="Times New Roman" panose="02020603050405020304" pitchFamily="18" charset="0"/>
              </a:rPr>
              <a:t> nguyên tử Mg.</a:t>
            </a:r>
            <a:endParaRPr lang="en-US" sz="2800">
              <a:effectLst/>
              <a:latin typeface="Times New Roman" panose="02020603050405020304" pitchFamily="18" charset="0"/>
              <a:ea typeface="Times New Roman" panose="02020603050405020304" pitchFamily="18" charset="0"/>
            </a:endParaRPr>
          </a:p>
        </p:txBody>
      </p:sp>
      <p:sp>
        <p:nvSpPr>
          <p:cNvPr id="19" name="TextBox 18">
            <a:extLst>
              <a:ext uri="{FF2B5EF4-FFF2-40B4-BE49-F238E27FC236}">
                <a16:creationId xmlns:a16="http://schemas.microsoft.com/office/drawing/2014/main" xmlns="" id="{2A9760DA-5931-E2F4-9611-012B7D47319B}"/>
              </a:ext>
            </a:extLst>
          </p:cNvPr>
          <p:cNvSpPr txBox="1"/>
          <p:nvPr/>
        </p:nvSpPr>
        <p:spPr>
          <a:xfrm>
            <a:off x="257544" y="1422400"/>
            <a:ext cx="2359660" cy="523220"/>
          </a:xfrm>
          <a:prstGeom prst="rect">
            <a:avLst/>
          </a:prstGeom>
          <a:noFill/>
        </p:spPr>
        <p:txBody>
          <a:bodyPr wrap="square">
            <a:spAutoFit/>
          </a:bodyPr>
          <a:lstStyle/>
          <a:p>
            <a:r>
              <a:rPr lang="pt-BR" sz="2800" i="1">
                <a:solidFill>
                  <a:srgbClr val="FF0000"/>
                </a:solidFill>
                <a:effectLst/>
                <a:latin typeface="Times New Roman" panose="02020603050405020304" pitchFamily="18" charset="0"/>
                <a:ea typeface="Times New Roman" panose="02020603050405020304" pitchFamily="18" charset="0"/>
              </a:rPr>
              <a:t>Nhóm 1,2:</a:t>
            </a:r>
            <a:r>
              <a:rPr lang="pt-BR" sz="2800">
                <a:solidFill>
                  <a:srgbClr val="FF0000"/>
                </a:solidFill>
                <a:effectLst/>
                <a:latin typeface="Times New Roman" panose="02020603050405020304" pitchFamily="18" charset="0"/>
                <a:ea typeface="Times New Roman" panose="02020603050405020304" pitchFamily="18" charset="0"/>
              </a:rPr>
              <a:t> </a:t>
            </a:r>
            <a:endParaRPr lang="en-US" sz="2800">
              <a:solidFill>
                <a:srgbClr val="FF0000"/>
              </a:solidFill>
            </a:endParaRPr>
          </a:p>
        </p:txBody>
      </p:sp>
      <p:sp>
        <p:nvSpPr>
          <p:cNvPr id="21" name="TextBox 20">
            <a:extLst>
              <a:ext uri="{FF2B5EF4-FFF2-40B4-BE49-F238E27FC236}">
                <a16:creationId xmlns:a16="http://schemas.microsoft.com/office/drawing/2014/main" xmlns="" id="{1EB999E9-DCD3-5DEE-41AA-4AA9DD738653}"/>
              </a:ext>
            </a:extLst>
          </p:cNvPr>
          <p:cNvSpPr txBox="1"/>
          <p:nvPr/>
        </p:nvSpPr>
        <p:spPr>
          <a:xfrm>
            <a:off x="257544" y="4013406"/>
            <a:ext cx="2065020" cy="523220"/>
          </a:xfrm>
          <a:prstGeom prst="rect">
            <a:avLst/>
          </a:prstGeom>
          <a:noFill/>
        </p:spPr>
        <p:txBody>
          <a:bodyPr wrap="square">
            <a:spAutoFit/>
          </a:bodyPr>
          <a:lstStyle/>
          <a:p>
            <a:r>
              <a:rPr lang="en-US" sz="2800" i="1">
                <a:solidFill>
                  <a:srgbClr val="FF0000"/>
                </a:solidFill>
                <a:effectLst/>
                <a:latin typeface="Times New Roman" panose="02020603050405020304" pitchFamily="18" charset="0"/>
                <a:ea typeface="Times New Roman" panose="02020603050405020304" pitchFamily="18" charset="0"/>
              </a:rPr>
              <a:t>Nhóm 3,4</a:t>
            </a:r>
            <a:r>
              <a:rPr lang="en-US" sz="2800">
                <a:solidFill>
                  <a:srgbClr val="FF0000"/>
                </a:solidFill>
                <a:effectLst/>
                <a:latin typeface="Times New Roman" panose="02020603050405020304" pitchFamily="18" charset="0"/>
                <a:ea typeface="Times New Roman" panose="02020603050405020304" pitchFamily="18" charset="0"/>
              </a:rPr>
              <a:t>: </a:t>
            </a:r>
            <a:endParaRPr lang="en-US" sz="2800">
              <a:solidFill>
                <a:srgbClr val="FF0000"/>
              </a:solidFill>
            </a:endParaRPr>
          </a:p>
        </p:txBody>
      </p:sp>
    </p:spTree>
    <p:extLst>
      <p:ext uri="{BB962C8B-B14F-4D97-AF65-F5344CB8AC3E}">
        <p14:creationId xmlns:p14="http://schemas.microsoft.com/office/powerpoint/2010/main" val="3569862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xEl>
                                              <p:pRg st="0" end="0"/>
                                            </p:txEl>
                                          </p:spTgt>
                                        </p:tgtEl>
                                        <p:attrNameLst>
                                          <p:attrName>style.visibility</p:attrName>
                                        </p:attrNameLst>
                                      </p:cBhvr>
                                      <p:to>
                                        <p:strVal val="visible"/>
                                      </p:to>
                                    </p:set>
                                    <p:animEffect transition="in" filter="wipe(down)">
                                      <p:cBhvr>
                                        <p:cTn id="10" dur="500"/>
                                        <p:tgtEl>
                                          <p:spTgt spid="13">
                                            <p:txEl>
                                              <p:pRg st="0" end="0"/>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3">
                                            <p:txEl>
                                              <p:pRg st="1" end="1"/>
                                            </p:txEl>
                                          </p:spTgt>
                                        </p:tgtEl>
                                        <p:attrNameLst>
                                          <p:attrName>style.visibility</p:attrName>
                                        </p:attrNameLst>
                                      </p:cBhvr>
                                      <p:to>
                                        <p:strVal val="visible"/>
                                      </p:to>
                                    </p:set>
                                    <p:animEffect transition="in" filter="wipe(down)">
                                      <p:cBhvr>
                                        <p:cTn id="13" dur="500"/>
                                        <p:tgtEl>
                                          <p:spTgt spid="13">
                                            <p:txEl>
                                              <p:pRg st="1" end="1"/>
                                            </p:txEl>
                                          </p:spTgt>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3">
                                            <p:txEl>
                                              <p:pRg st="2" end="2"/>
                                            </p:txEl>
                                          </p:spTgt>
                                        </p:tgtEl>
                                        <p:attrNameLst>
                                          <p:attrName>style.visibility</p:attrName>
                                        </p:attrNameLst>
                                      </p:cBhvr>
                                      <p:to>
                                        <p:strVal val="visible"/>
                                      </p:to>
                                    </p:set>
                                    <p:animEffect transition="in" filter="wipe(down)">
                                      <p:cBhvr>
                                        <p:cTn id="16" dur="500"/>
                                        <p:tgtEl>
                                          <p:spTgt spid="13">
                                            <p:txEl>
                                              <p:pRg st="2" end="2"/>
                                            </p:txEl>
                                          </p:spTgt>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3">
                                            <p:txEl>
                                              <p:pRg st="3" end="3"/>
                                            </p:txEl>
                                          </p:spTgt>
                                        </p:tgtEl>
                                        <p:attrNameLst>
                                          <p:attrName>style.visibility</p:attrName>
                                        </p:attrNameLst>
                                      </p:cBhvr>
                                      <p:to>
                                        <p:strVal val="visible"/>
                                      </p:to>
                                    </p:set>
                                    <p:animEffect transition="in" filter="wipe(down)">
                                      <p:cBhvr>
                                        <p:cTn id="19" dur="500"/>
                                        <p:tgtEl>
                                          <p:spTgt spid="13">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3">
                                            <p:txEl>
                                              <p:pRg st="4" end="4"/>
                                            </p:txEl>
                                          </p:spTgt>
                                        </p:tgtEl>
                                        <p:attrNameLst>
                                          <p:attrName>style.visibility</p:attrName>
                                        </p:attrNameLst>
                                      </p:cBhvr>
                                      <p:to>
                                        <p:strVal val="visible"/>
                                      </p:to>
                                    </p:set>
                                    <p:animEffect transition="in" filter="wipe(down)">
                                      <p:cBhvr>
                                        <p:cTn id="24" dur="500"/>
                                        <p:tgtEl>
                                          <p:spTgt spid="13">
                                            <p:txEl>
                                              <p:pRg st="4" end="4"/>
                                            </p:txEl>
                                          </p:spTgt>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down)">
                                      <p:cBhvr>
                                        <p:cTn id="27" dur="500"/>
                                        <p:tgtEl>
                                          <p:spTgt spid="21"/>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13">
                                            <p:txEl>
                                              <p:pRg st="5" end="5"/>
                                            </p:txEl>
                                          </p:spTgt>
                                        </p:tgtEl>
                                        <p:attrNameLst>
                                          <p:attrName>style.visibility</p:attrName>
                                        </p:attrNameLst>
                                      </p:cBhvr>
                                      <p:to>
                                        <p:strVal val="visible"/>
                                      </p:to>
                                    </p:set>
                                    <p:animEffect transition="in" filter="wipe(down)">
                                      <p:cBhvr>
                                        <p:cTn id="30" dur="500"/>
                                        <p:tgtEl>
                                          <p:spTgt spid="13">
                                            <p:txEl>
                                              <p:pRg st="5" end="5"/>
                                            </p:txEl>
                                          </p:spTgt>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13">
                                            <p:txEl>
                                              <p:pRg st="6" end="6"/>
                                            </p:txEl>
                                          </p:spTgt>
                                        </p:tgtEl>
                                        <p:attrNameLst>
                                          <p:attrName>style.visibility</p:attrName>
                                        </p:attrNameLst>
                                      </p:cBhvr>
                                      <p:to>
                                        <p:strVal val="visible"/>
                                      </p:to>
                                    </p:set>
                                    <p:animEffect transition="in" filter="wipe(down)">
                                      <p:cBhvr>
                                        <p:cTn id="33" dur="500"/>
                                        <p:tgtEl>
                                          <p:spTgt spid="1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allAtOnce"/>
      <p:bldP spid="19" grpId="0"/>
      <p:bldP spid="2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E81B90DC-BCE7-B26A-A99A-4549643A15E5}"/>
              </a:ext>
            </a:extLst>
          </p:cNvPr>
          <p:cNvPicPr>
            <a:picLocks noChangeAspect="1"/>
          </p:cNvPicPr>
          <p:nvPr/>
        </p:nvPicPr>
        <p:blipFill rotWithShape="1">
          <a:blip r:embed="rId2"/>
          <a:srcRect r="878" b="1505"/>
          <a:stretch/>
        </p:blipFill>
        <p:spPr>
          <a:xfrm>
            <a:off x="0" y="0"/>
            <a:ext cx="12261522" cy="6859588"/>
          </a:xfrm>
          <a:prstGeom prst="rect">
            <a:avLst/>
          </a:prstGeom>
        </p:spPr>
      </p:pic>
      <p:sp>
        <p:nvSpPr>
          <p:cNvPr id="5" name="Rectangle: Rounded Corners 4">
            <a:extLst>
              <a:ext uri="{FF2B5EF4-FFF2-40B4-BE49-F238E27FC236}">
                <a16:creationId xmlns:a16="http://schemas.microsoft.com/office/drawing/2014/main" xmlns="" id="{2D1549D1-93E8-B547-028C-3DF1E9B91903}"/>
              </a:ext>
            </a:extLst>
          </p:cNvPr>
          <p:cNvSpPr/>
          <p:nvPr/>
        </p:nvSpPr>
        <p:spPr>
          <a:xfrm>
            <a:off x="3021806" y="81280"/>
            <a:ext cx="6146800" cy="1229360"/>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FF00"/>
                </a:solidFill>
                <a:latin typeface="Arial" panose="020B0604020202020204" pitchFamily="34" charset="0"/>
                <a:cs typeface="Arial" panose="020B0604020202020204" pitchFamily="34" charset="0"/>
              </a:rPr>
              <a:t>Thảo luận nhóm</a:t>
            </a:r>
          </a:p>
          <a:p>
            <a:pPr algn="ctr"/>
            <a:r>
              <a:rPr lang="en-US" sz="3200">
                <a:solidFill>
                  <a:schemeClr val="bg1"/>
                </a:solidFill>
                <a:latin typeface="Arial" panose="020B0604020202020204" pitchFamily="34" charset="0"/>
                <a:cs typeface="Arial" panose="020B0604020202020204" pitchFamily="34" charset="0"/>
              </a:rPr>
              <a:t>Hoàn thành phiếu học tập số 1</a:t>
            </a:r>
          </a:p>
        </p:txBody>
      </p:sp>
      <p:pic>
        <p:nvPicPr>
          <p:cNvPr id="6" name="Picture 5">
            <a:extLst>
              <a:ext uri="{FF2B5EF4-FFF2-40B4-BE49-F238E27FC236}">
                <a16:creationId xmlns:a16="http://schemas.microsoft.com/office/drawing/2014/main" xmlns="" id="{B6EC7EE1-DE46-19F6-0E65-DA2B7DB2D125}"/>
              </a:ext>
            </a:extLst>
          </p:cNvPr>
          <p:cNvPicPr>
            <a:picLocks noChangeAspect="1"/>
          </p:cNvPicPr>
          <p:nvPr/>
        </p:nvPicPr>
        <p:blipFill rotWithShape="1">
          <a:blip r:embed="rId3"/>
          <a:srcRect l="-3420" t="25984" r="-1106" b="9163"/>
          <a:stretch/>
        </p:blipFill>
        <p:spPr>
          <a:xfrm>
            <a:off x="9386773" y="0"/>
            <a:ext cx="2656581" cy="1651588"/>
          </a:xfrm>
          <a:prstGeom prst="rect">
            <a:avLst/>
          </a:prstGeom>
        </p:spPr>
      </p:pic>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xmlns="" id="{019DB2F2-4D11-1B8F-6595-0E518A20FD4C}"/>
                  </a:ext>
                </a:extLst>
              </p:cNvPr>
              <p:cNvSpPr txBox="1"/>
              <p:nvPr/>
            </p:nvSpPr>
            <p:spPr>
              <a:xfrm>
                <a:off x="1071614" y="1059474"/>
                <a:ext cx="10744466" cy="5380063"/>
              </a:xfrm>
              <a:prstGeom prst="rect">
                <a:avLst/>
              </a:prstGeom>
              <a:noFill/>
            </p:spPr>
            <p:txBody>
              <a:bodyPr wrap="square">
                <a:spAutoFit/>
              </a:bodyPr>
              <a:lstStyle/>
              <a:p>
                <a:r>
                  <a:rPr lang="pt-BR" sz="2800">
                    <a:solidFill>
                      <a:srgbClr val="FF0000"/>
                    </a:solidFill>
                  </a:rPr>
                  <a:t>BT1: </a:t>
                </a:r>
                <a:endParaRPr lang="en-US" sz="2800">
                  <a:solidFill>
                    <a:srgbClr val="FF0000"/>
                  </a:solidFill>
                </a:endParaRPr>
              </a:p>
              <a:p>
                <a:r>
                  <a:rPr lang="en-US" sz="2800"/>
                  <a:t>Ta có mol là lượng chất có chứa N</a:t>
                </a:r>
                <a:r>
                  <a:rPr lang="en-US" sz="2800" baseline="-25000"/>
                  <a:t>A </a:t>
                </a:r>
                <a:r>
                  <a:rPr lang="en-US" sz="2800"/>
                  <a:t>(6,022 × 10</a:t>
                </a:r>
                <a:r>
                  <a:rPr lang="en-US" sz="2800" baseline="30000"/>
                  <a:t>23</a:t>
                </a:r>
                <a:r>
                  <a:rPr lang="en-US" sz="2800"/>
                  <a:t>) nguyên tử hoặc phân tử của chất đó. Vậy:</a:t>
                </a:r>
              </a:p>
              <a:p>
                <a:r>
                  <a:rPr lang="en-US" sz="2800"/>
                  <a:t>a) 0,25 mol nguyên tử C có 0,25 × 6,022 × 10</a:t>
                </a:r>
                <a:r>
                  <a:rPr lang="en-US" sz="2800" baseline="30000"/>
                  <a:t>23</a:t>
                </a:r>
                <a:r>
                  <a:rPr lang="en-US" sz="2800"/>
                  <a:t> = 1,5055 × 10</a:t>
                </a:r>
                <a:r>
                  <a:rPr lang="en-US" sz="2800" baseline="30000"/>
                  <a:t>23</a:t>
                </a:r>
                <a:r>
                  <a:rPr lang="en-US" sz="2800"/>
                  <a:t> nguyên tử C.</a:t>
                </a:r>
              </a:p>
              <a:p>
                <a:r>
                  <a:rPr lang="en-US" sz="2800"/>
                  <a:t>b) 0,002 mol phân tử I</a:t>
                </a:r>
                <a:r>
                  <a:rPr lang="en-US" sz="2800" baseline="-25000"/>
                  <a:t>2</a:t>
                </a:r>
                <a:r>
                  <a:rPr lang="en-US" sz="2800"/>
                  <a:t> có 0,002 × 6,022 × 10</a:t>
                </a:r>
                <a:r>
                  <a:rPr lang="en-US" sz="2800" baseline="30000"/>
                  <a:t>23</a:t>
                </a:r>
                <a:r>
                  <a:rPr lang="en-US" sz="2800"/>
                  <a:t> = 1,2044 × 10</a:t>
                </a:r>
                <a:r>
                  <a:rPr lang="en-US" sz="2800" baseline="30000"/>
                  <a:t>21</a:t>
                </a:r>
                <a:r>
                  <a:rPr lang="en-US" sz="2800"/>
                  <a:t> phân tử I</a:t>
                </a:r>
                <a:r>
                  <a:rPr lang="en-US" sz="2800" baseline="-25000"/>
                  <a:t>2</a:t>
                </a:r>
                <a:r>
                  <a:rPr lang="en-US" sz="2800"/>
                  <a:t>.</a:t>
                </a:r>
              </a:p>
              <a:p>
                <a:r>
                  <a:rPr lang="en-US" sz="2800"/>
                  <a:t>c) 2 mol phân tử H</a:t>
                </a:r>
                <a:r>
                  <a:rPr lang="en-US" sz="2800" baseline="-25000"/>
                  <a:t>2</a:t>
                </a:r>
                <a:r>
                  <a:rPr lang="en-US" sz="2800"/>
                  <a:t>O có 2 × 6,022 × 10</a:t>
                </a:r>
                <a:r>
                  <a:rPr lang="en-US" sz="2800" baseline="30000"/>
                  <a:t>23</a:t>
                </a:r>
                <a:r>
                  <a:rPr lang="en-US" sz="2800"/>
                  <a:t> = 1,2044 × 10</a:t>
                </a:r>
                <a:r>
                  <a:rPr lang="en-US" sz="2800" baseline="30000"/>
                  <a:t>24</a:t>
                </a:r>
                <a:r>
                  <a:rPr lang="en-US" sz="2800"/>
                  <a:t> phân tử H</a:t>
                </a:r>
                <a:r>
                  <a:rPr lang="en-US" sz="2800" baseline="-25000"/>
                  <a:t>2</a:t>
                </a:r>
                <a:r>
                  <a:rPr lang="en-US" sz="2800"/>
                  <a:t>O.</a:t>
                </a:r>
              </a:p>
              <a:p>
                <a:r>
                  <a:rPr lang="en-US" sz="2800">
                    <a:solidFill>
                      <a:srgbClr val="FF0000"/>
                    </a:solidFill>
                  </a:rPr>
                  <a:t>BT 2:</a:t>
                </a:r>
              </a:p>
              <a:p>
                <a:r>
                  <a:rPr lang="en-US" sz="2800"/>
                  <a:t>a) Số mol phân tử Fe</a:t>
                </a:r>
                <a:r>
                  <a:rPr lang="en-US" sz="2800" baseline="-25000"/>
                  <a:t>2</a:t>
                </a:r>
                <a:r>
                  <a:rPr lang="en-US" sz="2800"/>
                  <a:t>O</a:t>
                </a:r>
                <a:r>
                  <a:rPr lang="en-US" sz="2800" baseline="-25000"/>
                  <a:t>3</a:t>
                </a:r>
                <a:r>
                  <a:rPr lang="en-US" sz="2800"/>
                  <a:t> là </a:t>
                </a:r>
                <a14:m>
                  <m:oMath xmlns:m="http://schemas.openxmlformats.org/officeDocument/2006/math">
                    <m:f>
                      <m:fPr>
                        <m:ctrlPr>
                          <a:rPr lang="en-US" sz="2800" i="1">
                            <a:latin typeface="Cambria Math"/>
                          </a:rPr>
                        </m:ctrlPr>
                      </m:fPr>
                      <m:num>
                        <m:r>
                          <a:rPr lang="en-US" sz="2800" i="1">
                            <a:latin typeface="Cambria Math" panose="02040503050406030204" pitchFamily="18" charset="0"/>
                          </a:rPr>
                          <m:t>1,2204.</m:t>
                        </m:r>
                        <m:sSup>
                          <m:sSupPr>
                            <m:ctrlPr>
                              <a:rPr lang="en-US" sz="2800" i="1">
                                <a:latin typeface="Cambria Math"/>
                              </a:rPr>
                            </m:ctrlPr>
                          </m:sSupPr>
                          <m:e>
                            <m:r>
                              <a:rPr lang="en-US" sz="2800" i="1">
                                <a:latin typeface="Cambria Math" panose="02040503050406030204" pitchFamily="18" charset="0"/>
                              </a:rPr>
                              <m:t>10</m:t>
                            </m:r>
                          </m:e>
                          <m:sup>
                            <m:r>
                              <a:rPr lang="en-US" sz="2800" i="1">
                                <a:latin typeface="Cambria Math" panose="02040503050406030204" pitchFamily="18" charset="0"/>
                              </a:rPr>
                              <m:t>23</m:t>
                            </m:r>
                          </m:sup>
                        </m:sSup>
                      </m:num>
                      <m:den>
                        <m:r>
                          <a:rPr lang="en-US" sz="2800" i="1">
                            <a:latin typeface="Cambria Math" panose="02040503050406030204" pitchFamily="18" charset="0"/>
                          </a:rPr>
                          <m:t>6,022.</m:t>
                        </m:r>
                        <m:sSup>
                          <m:sSupPr>
                            <m:ctrlPr>
                              <a:rPr lang="en-US" sz="2800" i="1">
                                <a:latin typeface="Cambria Math"/>
                              </a:rPr>
                            </m:ctrlPr>
                          </m:sSupPr>
                          <m:e>
                            <m:r>
                              <a:rPr lang="en-US" sz="2800" i="1">
                                <a:latin typeface="Cambria Math" panose="02040503050406030204" pitchFamily="18" charset="0"/>
                              </a:rPr>
                              <m:t>10</m:t>
                            </m:r>
                          </m:e>
                          <m:sup>
                            <m:r>
                              <a:rPr lang="en-US" sz="2800" i="1">
                                <a:latin typeface="Cambria Math" panose="02040503050406030204" pitchFamily="18" charset="0"/>
                              </a:rPr>
                              <m:t>23</m:t>
                            </m:r>
                          </m:sup>
                        </m:sSup>
                      </m:den>
                    </m:f>
                    <m:r>
                      <a:rPr lang="en-US" sz="2800" i="1">
                        <a:latin typeface="Cambria Math" panose="02040503050406030204" pitchFamily="18" charset="0"/>
                      </a:rPr>
                      <m:t> = 0,02 (</m:t>
                    </m:r>
                    <m:r>
                      <a:rPr lang="en-US" sz="2800" i="1">
                        <a:latin typeface="Cambria Math" panose="02040503050406030204" pitchFamily="18" charset="0"/>
                      </a:rPr>
                      <m:t>𝑚𝑜𝑙</m:t>
                    </m:r>
                    <m:r>
                      <a:rPr lang="en-US" sz="2800" i="1">
                        <a:latin typeface="Cambria Math" panose="02040503050406030204" pitchFamily="18" charset="0"/>
                      </a:rPr>
                      <m:t>)</m:t>
                    </m:r>
                  </m:oMath>
                </a14:m>
                <a:endParaRPr lang="en-US" sz="2800"/>
              </a:p>
              <a:p>
                <a:r>
                  <a:rPr lang="en-US" sz="2800"/>
                  <a:t>b) Số mol nguyên tử Mg là </a:t>
                </a:r>
                <a14:m>
                  <m:oMath xmlns:m="http://schemas.openxmlformats.org/officeDocument/2006/math">
                    <m:f>
                      <m:fPr>
                        <m:ctrlPr>
                          <a:rPr lang="en-US" sz="2800" i="1">
                            <a:latin typeface="Cambria Math"/>
                          </a:rPr>
                        </m:ctrlPr>
                      </m:fPr>
                      <m:num>
                        <m:r>
                          <a:rPr lang="en-US" sz="2800" i="1">
                            <a:latin typeface="Cambria Math" panose="02040503050406030204" pitchFamily="18" charset="0"/>
                          </a:rPr>
                          <m:t>7,5275.</m:t>
                        </m:r>
                        <m:sSup>
                          <m:sSupPr>
                            <m:ctrlPr>
                              <a:rPr lang="en-US" sz="2800" i="1">
                                <a:latin typeface="Cambria Math"/>
                              </a:rPr>
                            </m:ctrlPr>
                          </m:sSupPr>
                          <m:e>
                            <m:r>
                              <a:rPr lang="en-US" sz="2800" i="1">
                                <a:latin typeface="Cambria Math" panose="02040503050406030204" pitchFamily="18" charset="0"/>
                              </a:rPr>
                              <m:t>10</m:t>
                            </m:r>
                          </m:e>
                          <m:sup>
                            <m:r>
                              <a:rPr lang="en-US" sz="2800" i="1">
                                <a:latin typeface="Cambria Math" panose="02040503050406030204" pitchFamily="18" charset="0"/>
                              </a:rPr>
                              <m:t>23</m:t>
                            </m:r>
                          </m:sup>
                        </m:sSup>
                      </m:num>
                      <m:den>
                        <m:r>
                          <a:rPr lang="en-US" sz="2800" i="1">
                            <a:latin typeface="Cambria Math" panose="02040503050406030204" pitchFamily="18" charset="0"/>
                          </a:rPr>
                          <m:t>6,022.</m:t>
                        </m:r>
                        <m:sSup>
                          <m:sSupPr>
                            <m:ctrlPr>
                              <a:rPr lang="en-US" sz="2800" i="1">
                                <a:latin typeface="Cambria Math"/>
                              </a:rPr>
                            </m:ctrlPr>
                          </m:sSupPr>
                          <m:e>
                            <m:r>
                              <a:rPr lang="en-US" sz="2800" i="1">
                                <a:latin typeface="Cambria Math" panose="02040503050406030204" pitchFamily="18" charset="0"/>
                              </a:rPr>
                              <m:t>10</m:t>
                            </m:r>
                          </m:e>
                          <m:sup>
                            <m:r>
                              <a:rPr lang="en-US" sz="2800" i="1">
                                <a:latin typeface="Cambria Math" panose="02040503050406030204" pitchFamily="18" charset="0"/>
                              </a:rPr>
                              <m:t>23</m:t>
                            </m:r>
                          </m:sup>
                        </m:sSup>
                      </m:den>
                    </m:f>
                    <m:r>
                      <a:rPr lang="en-US" sz="2800" i="1">
                        <a:latin typeface="Cambria Math" panose="02040503050406030204" pitchFamily="18" charset="0"/>
                      </a:rPr>
                      <m:t> =1,25 (</m:t>
                    </m:r>
                    <m:r>
                      <a:rPr lang="en-US" sz="2800" i="1">
                        <a:latin typeface="Cambria Math" panose="02040503050406030204" pitchFamily="18" charset="0"/>
                      </a:rPr>
                      <m:t>𝑚𝑜𝑙</m:t>
                    </m:r>
                    <m:r>
                      <a:rPr lang="en-US" sz="2800" i="1">
                        <a:latin typeface="Cambria Math" panose="02040503050406030204" pitchFamily="18" charset="0"/>
                      </a:rPr>
                      <m:t>)</m:t>
                    </m:r>
                  </m:oMath>
                </a14:m>
                <a:endParaRPr lang="en-US" sz="2800"/>
              </a:p>
            </p:txBody>
          </p:sp>
        </mc:Choice>
        <mc:Fallback xmlns="">
          <p:sp>
            <p:nvSpPr>
              <p:cNvPr id="13" name="TextBox 12">
                <a:extLst>
                  <a:ext uri="{FF2B5EF4-FFF2-40B4-BE49-F238E27FC236}">
                    <a16:creationId xmlns:a16="http://schemas.microsoft.com/office/drawing/2014/main" id="{019DB2F2-4D11-1B8F-6595-0E518A20FD4C}"/>
                  </a:ext>
                </a:extLst>
              </p:cNvPr>
              <p:cNvSpPr txBox="1">
                <a:spLocks noRot="1" noChangeAspect="1" noMove="1" noResize="1" noEditPoints="1" noAdjustHandles="1" noChangeArrowheads="1" noChangeShapeType="1" noTextEdit="1"/>
              </p:cNvSpPr>
              <p:nvPr/>
            </p:nvSpPr>
            <p:spPr>
              <a:xfrm>
                <a:off x="1071614" y="1059474"/>
                <a:ext cx="10744466" cy="5380063"/>
              </a:xfrm>
              <a:prstGeom prst="rect">
                <a:avLst/>
              </a:prstGeom>
              <a:blipFill>
                <a:blip r:embed="rId4"/>
                <a:stretch>
                  <a:fillRect l="-1192" t="-1134" r="-1419" b="-113"/>
                </a:stretch>
              </a:blipFill>
            </p:spPr>
            <p:txBody>
              <a:bodyPr/>
              <a:lstStyle/>
              <a:p>
                <a:r>
                  <a:rPr lang="en-US">
                    <a:noFill/>
                  </a:rPr>
                  <a:t> </a:t>
                </a:r>
              </a:p>
            </p:txBody>
          </p:sp>
        </mc:Fallback>
      </mc:AlternateContent>
    </p:spTree>
    <p:extLst>
      <p:ext uri="{BB962C8B-B14F-4D97-AF65-F5344CB8AC3E}">
        <p14:creationId xmlns:p14="http://schemas.microsoft.com/office/powerpoint/2010/main" val="4041056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down)">
                                      <p:cBhvr>
                                        <p:cTn id="7" dur="500"/>
                                        <p:tgtEl>
                                          <p:spTgt spid="13">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xEl>
                                              <p:pRg st="1" end="1"/>
                                            </p:txEl>
                                          </p:spTgt>
                                        </p:tgtEl>
                                        <p:attrNameLst>
                                          <p:attrName>style.visibility</p:attrName>
                                        </p:attrNameLst>
                                      </p:cBhvr>
                                      <p:to>
                                        <p:strVal val="visible"/>
                                      </p:to>
                                    </p:set>
                                    <p:animEffect transition="in" filter="wipe(down)">
                                      <p:cBhvr>
                                        <p:cTn id="10" dur="500"/>
                                        <p:tgtEl>
                                          <p:spTgt spid="13">
                                            <p:txEl>
                                              <p:pRg st="1" end="1"/>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3">
                                            <p:txEl>
                                              <p:pRg st="2" end="2"/>
                                            </p:txEl>
                                          </p:spTgt>
                                        </p:tgtEl>
                                        <p:attrNameLst>
                                          <p:attrName>style.visibility</p:attrName>
                                        </p:attrNameLst>
                                      </p:cBhvr>
                                      <p:to>
                                        <p:strVal val="visible"/>
                                      </p:to>
                                    </p:set>
                                    <p:animEffect transition="in" filter="wipe(down)">
                                      <p:cBhvr>
                                        <p:cTn id="13" dur="500"/>
                                        <p:tgtEl>
                                          <p:spTgt spid="13">
                                            <p:txEl>
                                              <p:pRg st="2" end="2"/>
                                            </p:txEl>
                                          </p:spTgt>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3">
                                            <p:txEl>
                                              <p:pRg st="3" end="3"/>
                                            </p:txEl>
                                          </p:spTgt>
                                        </p:tgtEl>
                                        <p:attrNameLst>
                                          <p:attrName>style.visibility</p:attrName>
                                        </p:attrNameLst>
                                      </p:cBhvr>
                                      <p:to>
                                        <p:strVal val="visible"/>
                                      </p:to>
                                    </p:set>
                                    <p:animEffect transition="in" filter="wipe(down)">
                                      <p:cBhvr>
                                        <p:cTn id="16" dur="500"/>
                                        <p:tgtEl>
                                          <p:spTgt spid="13">
                                            <p:txEl>
                                              <p:pRg st="3" end="3"/>
                                            </p:txEl>
                                          </p:spTgt>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3">
                                            <p:txEl>
                                              <p:pRg st="4" end="4"/>
                                            </p:txEl>
                                          </p:spTgt>
                                        </p:tgtEl>
                                        <p:attrNameLst>
                                          <p:attrName>style.visibility</p:attrName>
                                        </p:attrNameLst>
                                      </p:cBhvr>
                                      <p:to>
                                        <p:strVal val="visible"/>
                                      </p:to>
                                    </p:set>
                                    <p:animEffect transition="in" filter="wipe(down)">
                                      <p:cBhvr>
                                        <p:cTn id="19" dur="500"/>
                                        <p:tgtEl>
                                          <p:spTgt spid="13">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3">
                                            <p:txEl>
                                              <p:pRg st="5" end="5"/>
                                            </p:txEl>
                                          </p:spTgt>
                                        </p:tgtEl>
                                        <p:attrNameLst>
                                          <p:attrName>style.visibility</p:attrName>
                                        </p:attrNameLst>
                                      </p:cBhvr>
                                      <p:to>
                                        <p:strVal val="visible"/>
                                      </p:to>
                                    </p:set>
                                    <p:animEffect transition="in" filter="wipe(down)">
                                      <p:cBhvr>
                                        <p:cTn id="24" dur="500"/>
                                        <p:tgtEl>
                                          <p:spTgt spid="13">
                                            <p:txEl>
                                              <p:pRg st="5" end="5"/>
                                            </p:txEl>
                                          </p:spTgt>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3">
                                            <p:txEl>
                                              <p:pRg st="6" end="6"/>
                                            </p:txEl>
                                          </p:spTgt>
                                        </p:tgtEl>
                                        <p:attrNameLst>
                                          <p:attrName>style.visibility</p:attrName>
                                        </p:attrNameLst>
                                      </p:cBhvr>
                                      <p:to>
                                        <p:strVal val="visible"/>
                                      </p:to>
                                    </p:set>
                                    <p:animEffect transition="in" filter="wipe(down)">
                                      <p:cBhvr>
                                        <p:cTn id="27" dur="500"/>
                                        <p:tgtEl>
                                          <p:spTgt spid="13">
                                            <p:txEl>
                                              <p:pRg st="6" end="6"/>
                                            </p:txEl>
                                          </p:spTgt>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13">
                                            <p:txEl>
                                              <p:pRg st="7" end="7"/>
                                            </p:txEl>
                                          </p:spTgt>
                                        </p:tgtEl>
                                        <p:attrNameLst>
                                          <p:attrName>style.visibility</p:attrName>
                                        </p:attrNameLst>
                                      </p:cBhvr>
                                      <p:to>
                                        <p:strVal val="visible"/>
                                      </p:to>
                                    </p:set>
                                    <p:animEffect transition="in" filter="wipe(down)">
                                      <p:cBhvr>
                                        <p:cTn id="30" dur="500"/>
                                        <p:tgtEl>
                                          <p:spTgt spid="1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allAtOnce"/>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46967A8C-67F5-8ECB-4481-32BBD2C356E0}"/>
              </a:ext>
            </a:extLst>
          </p:cNvPr>
          <p:cNvPicPr>
            <a:picLocks noChangeAspect="1"/>
          </p:cNvPicPr>
          <p:nvPr/>
        </p:nvPicPr>
        <p:blipFill rotWithShape="1">
          <a:blip r:embed="rId2"/>
          <a:srcRect r="878" b="1505"/>
          <a:stretch/>
        </p:blipFill>
        <p:spPr>
          <a:xfrm>
            <a:off x="0" y="0"/>
            <a:ext cx="12261522" cy="6859588"/>
          </a:xfrm>
          <a:prstGeom prst="rect">
            <a:avLst/>
          </a:prstGeom>
        </p:spPr>
      </p:pic>
      <p:sp>
        <p:nvSpPr>
          <p:cNvPr id="20486" name="Text Box 6">
            <a:extLst>
              <a:ext uri="{FF2B5EF4-FFF2-40B4-BE49-F238E27FC236}">
                <a16:creationId xmlns:a16="http://schemas.microsoft.com/office/drawing/2014/main" xmlns="" id="{B15F7351-6A74-7F9C-18D8-A582C6B74C94}"/>
              </a:ext>
            </a:extLst>
          </p:cNvPr>
          <p:cNvSpPr txBox="1">
            <a:spLocks noChangeArrowheads="1"/>
          </p:cNvSpPr>
          <p:nvPr/>
        </p:nvSpPr>
        <p:spPr bwMode="auto">
          <a:xfrm>
            <a:off x="2250980" y="1524353"/>
            <a:ext cx="8112414" cy="946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nl-NL" altLang="en-US" sz="2801">
                <a:latin typeface="Times New Roman" panose="02020603050405020304" pitchFamily="18" charset="0"/>
              </a:rPr>
              <a:t>Mol là lượng chất có chứa </a:t>
            </a:r>
            <a:r>
              <a:rPr lang="en-US" altLang="en-US" sz="2801">
                <a:solidFill>
                  <a:srgbClr val="FF0000"/>
                </a:solidFill>
                <a:latin typeface="Times New Roman" panose="02020603050405020304" pitchFamily="18" charset="0"/>
              </a:rPr>
              <a:t>6.10</a:t>
            </a:r>
            <a:r>
              <a:rPr lang="en-US" altLang="en-US" sz="2801" baseline="30000">
                <a:solidFill>
                  <a:srgbClr val="FF0000"/>
                </a:solidFill>
                <a:latin typeface="Times New Roman" panose="02020603050405020304" pitchFamily="18" charset="0"/>
              </a:rPr>
              <a:t>23  </a:t>
            </a:r>
            <a:r>
              <a:rPr lang="nl-NL" altLang="en-US" sz="2801">
                <a:latin typeface="Times New Roman" panose="02020603050405020304" pitchFamily="18" charset="0"/>
              </a:rPr>
              <a:t>hay </a:t>
            </a:r>
            <a:r>
              <a:rPr lang="nl-NL" altLang="en-US" sz="2801">
                <a:solidFill>
                  <a:srgbClr val="FF0000"/>
                </a:solidFill>
                <a:latin typeface="Times New Roman" panose="02020603050405020304" pitchFamily="18" charset="0"/>
              </a:rPr>
              <a:t> N</a:t>
            </a:r>
            <a:r>
              <a:rPr lang="nl-NL" altLang="en-US" sz="2801" baseline="-25000">
                <a:solidFill>
                  <a:srgbClr val="FF0000"/>
                </a:solidFill>
                <a:latin typeface="Times New Roman" panose="02020603050405020304" pitchFamily="18" charset="0"/>
              </a:rPr>
              <a:t>A</a:t>
            </a:r>
            <a:r>
              <a:rPr lang="nl-NL" altLang="en-US" sz="2801">
                <a:solidFill>
                  <a:srgbClr val="FF0000"/>
                </a:solidFill>
                <a:latin typeface="Times New Roman" panose="02020603050405020304" pitchFamily="18" charset="0"/>
              </a:rPr>
              <a:t> </a:t>
            </a:r>
            <a:r>
              <a:rPr lang="nl-NL" altLang="en-US" sz="2801">
                <a:latin typeface="Times New Roman" panose="02020603050405020304" pitchFamily="18" charset="0"/>
              </a:rPr>
              <a:t>nguyên tử hay phân tử  chất đó.</a:t>
            </a:r>
            <a:r>
              <a:rPr lang="en-US" altLang="en-US" sz="2801">
                <a:latin typeface="Times New Roman" panose="02020603050405020304" pitchFamily="18" charset="0"/>
              </a:rPr>
              <a:t> </a:t>
            </a:r>
          </a:p>
        </p:txBody>
      </p:sp>
      <p:pic>
        <p:nvPicPr>
          <p:cNvPr id="20487" name="Picture 7">
            <a:extLst>
              <a:ext uri="{FF2B5EF4-FFF2-40B4-BE49-F238E27FC236}">
                <a16:creationId xmlns:a16="http://schemas.microsoft.com/office/drawing/2014/main" xmlns="" id="{2BCA46DF-81F9-4B59-4BE2-AC481975616E}"/>
              </a:ext>
            </a:extLst>
          </p:cNvPr>
          <p:cNvPicPr>
            <a:picLocks noChangeAspect="1" noChangeArrowheads="1" noCrop="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800000" flipV="1">
            <a:off x="1536439" y="1471954"/>
            <a:ext cx="609741" cy="427136"/>
          </a:xfrm>
          <a:prstGeom prst="rect">
            <a:avLst/>
          </a:prstGeom>
          <a:noFill/>
          <a:extLst>
            <a:ext uri="{909E8E84-426E-40DD-AFC4-6F175D3DCCD1}">
              <a14:hiddenFill xmlns:a14="http://schemas.microsoft.com/office/drawing/2010/main">
                <a:solidFill>
                  <a:srgbClr val="FFFFFF"/>
                </a:solidFill>
              </a14:hiddenFill>
            </a:ext>
          </a:extLst>
        </p:spPr>
      </p:pic>
      <p:sp>
        <p:nvSpPr>
          <p:cNvPr id="20488" name="Text Box 8">
            <a:extLst>
              <a:ext uri="{FF2B5EF4-FFF2-40B4-BE49-F238E27FC236}">
                <a16:creationId xmlns:a16="http://schemas.microsoft.com/office/drawing/2014/main" xmlns="" id="{53F4AAC5-7A26-34FF-1DA6-BBBD125EA552}"/>
              </a:ext>
            </a:extLst>
          </p:cNvPr>
          <p:cNvSpPr txBox="1">
            <a:spLocks noChangeArrowheads="1"/>
          </p:cNvSpPr>
          <p:nvPr/>
        </p:nvSpPr>
        <p:spPr bwMode="auto">
          <a:xfrm>
            <a:off x="3403771" y="2577110"/>
            <a:ext cx="5716323" cy="457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ltLang="en-US" sz="2400">
                <a:solidFill>
                  <a:srgbClr val="0000CC"/>
                </a:solidFill>
                <a:latin typeface="Times New Roman" panose="02020603050405020304" pitchFamily="18" charset="0"/>
              </a:rPr>
              <a:t>N</a:t>
            </a:r>
            <a:r>
              <a:rPr lang="en-US" altLang="en-US" sz="2400" baseline="-25000">
                <a:solidFill>
                  <a:srgbClr val="0000CC"/>
                </a:solidFill>
                <a:latin typeface="Times New Roman" panose="02020603050405020304" pitchFamily="18" charset="0"/>
              </a:rPr>
              <a:t>A</a:t>
            </a:r>
            <a:r>
              <a:rPr lang="en-US" altLang="en-US" sz="2400">
                <a:solidFill>
                  <a:srgbClr val="0000CC"/>
                </a:solidFill>
                <a:latin typeface="Times New Roman" panose="02020603050405020304" pitchFamily="18" charset="0"/>
              </a:rPr>
              <a:t> = 6.10</a:t>
            </a:r>
            <a:r>
              <a:rPr lang="en-US" altLang="en-US" sz="2400" baseline="30000">
                <a:solidFill>
                  <a:srgbClr val="0000CC"/>
                </a:solidFill>
                <a:latin typeface="Times New Roman" panose="02020603050405020304" pitchFamily="18" charset="0"/>
              </a:rPr>
              <a:t>23    </a:t>
            </a:r>
            <a:r>
              <a:rPr lang="en-US" altLang="en-US" sz="2400">
                <a:solidFill>
                  <a:srgbClr val="0000CC"/>
                </a:solidFill>
                <a:latin typeface="Times New Roman" panose="02020603050405020304" pitchFamily="18" charset="0"/>
              </a:rPr>
              <a:t>( số Avogađro)</a:t>
            </a:r>
            <a:endParaRPr lang="en-US" altLang="en-US" sz="2400" baseline="30000">
              <a:solidFill>
                <a:srgbClr val="0000CC"/>
              </a:solidFill>
              <a:latin typeface="Times New Roman" panose="02020603050405020304" pitchFamily="18" charset="0"/>
            </a:endParaRPr>
          </a:p>
        </p:txBody>
      </p:sp>
      <p:sp>
        <p:nvSpPr>
          <p:cNvPr id="20491" name="Text Box 11">
            <a:extLst>
              <a:ext uri="{FF2B5EF4-FFF2-40B4-BE49-F238E27FC236}">
                <a16:creationId xmlns:a16="http://schemas.microsoft.com/office/drawing/2014/main" xmlns="" id="{2ACACDD1-2980-B7CF-FF23-50BE9C2CBE65}"/>
              </a:ext>
            </a:extLst>
          </p:cNvPr>
          <p:cNvSpPr txBox="1">
            <a:spLocks noChangeArrowheads="1"/>
          </p:cNvSpPr>
          <p:nvPr/>
        </p:nvSpPr>
        <p:spPr bwMode="auto">
          <a:xfrm>
            <a:off x="1536439" y="2786708"/>
            <a:ext cx="1676788" cy="457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ltLang="en-US" sz="2400">
                <a:solidFill>
                  <a:srgbClr val="FF0000"/>
                </a:solidFill>
                <a:latin typeface="Times New Roman" panose="02020603050405020304" pitchFamily="18" charset="0"/>
              </a:rPr>
              <a:t>* Lưu ý:</a:t>
            </a:r>
            <a:endParaRPr lang="en-US" altLang="en-US" sz="2400" baseline="30000">
              <a:solidFill>
                <a:srgbClr val="FF0000"/>
              </a:solidFill>
              <a:latin typeface="Times New Roman" panose="02020603050405020304" pitchFamily="18" charset="0"/>
            </a:endParaRPr>
          </a:p>
        </p:txBody>
      </p:sp>
      <p:sp>
        <p:nvSpPr>
          <p:cNvPr id="20492" name="Text Box 12">
            <a:extLst>
              <a:ext uri="{FF2B5EF4-FFF2-40B4-BE49-F238E27FC236}">
                <a16:creationId xmlns:a16="http://schemas.microsoft.com/office/drawing/2014/main" xmlns="" id="{94D55E69-90DC-F84C-D11F-B3684EC2E174}"/>
              </a:ext>
            </a:extLst>
          </p:cNvPr>
          <p:cNvSpPr txBox="1">
            <a:spLocks noChangeArrowheads="1"/>
          </p:cNvSpPr>
          <p:nvPr/>
        </p:nvSpPr>
        <p:spPr bwMode="auto">
          <a:xfrm>
            <a:off x="1979453" y="3320232"/>
            <a:ext cx="7621764" cy="457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ltLang="en-US" sz="2400">
                <a:solidFill>
                  <a:srgbClr val="0000CC"/>
                </a:solidFill>
                <a:latin typeface="Times New Roman" panose="02020603050405020304" pitchFamily="18" charset="0"/>
              </a:rPr>
              <a:t>- Cần phân biệt đúng mol </a:t>
            </a:r>
            <a:r>
              <a:rPr lang="en-US" altLang="en-US" sz="2400" u="sng">
                <a:solidFill>
                  <a:srgbClr val="FF0000"/>
                </a:solidFill>
                <a:latin typeface="Times New Roman" panose="02020603050405020304" pitchFamily="18" charset="0"/>
              </a:rPr>
              <a:t>nguyên tử</a:t>
            </a:r>
            <a:r>
              <a:rPr lang="en-US" altLang="en-US" sz="2400">
                <a:solidFill>
                  <a:srgbClr val="0000CC"/>
                </a:solidFill>
                <a:latin typeface="Times New Roman" panose="02020603050405020304" pitchFamily="18" charset="0"/>
              </a:rPr>
              <a:t> và mol </a:t>
            </a:r>
            <a:r>
              <a:rPr lang="en-US" altLang="en-US" sz="2400" u="sng">
                <a:solidFill>
                  <a:srgbClr val="FF0000"/>
                </a:solidFill>
                <a:latin typeface="Times New Roman" panose="02020603050405020304" pitchFamily="18" charset="0"/>
              </a:rPr>
              <a:t>phân tử</a:t>
            </a:r>
            <a:r>
              <a:rPr lang="en-US" altLang="en-US" sz="2400">
                <a:solidFill>
                  <a:srgbClr val="0000CC"/>
                </a:solidFill>
                <a:latin typeface="Times New Roman" panose="02020603050405020304" pitchFamily="18" charset="0"/>
              </a:rPr>
              <a:t>.</a:t>
            </a:r>
            <a:endParaRPr lang="en-US" altLang="en-US" sz="2400" baseline="30000">
              <a:solidFill>
                <a:srgbClr val="0000CC"/>
              </a:solidFill>
              <a:latin typeface="Times New Roman" panose="02020603050405020304" pitchFamily="18" charset="0"/>
            </a:endParaRPr>
          </a:p>
        </p:txBody>
      </p:sp>
      <p:sp>
        <p:nvSpPr>
          <p:cNvPr id="20493" name="Text Box 13">
            <a:extLst>
              <a:ext uri="{FF2B5EF4-FFF2-40B4-BE49-F238E27FC236}">
                <a16:creationId xmlns:a16="http://schemas.microsoft.com/office/drawing/2014/main" xmlns="" id="{70A44BC3-7AB9-ED78-235A-3A8C1C6FF69D}"/>
              </a:ext>
            </a:extLst>
          </p:cNvPr>
          <p:cNvSpPr txBox="1">
            <a:spLocks noChangeArrowheads="1"/>
          </p:cNvSpPr>
          <p:nvPr/>
        </p:nvSpPr>
        <p:spPr bwMode="auto">
          <a:xfrm>
            <a:off x="2008036" y="3787065"/>
            <a:ext cx="8050488" cy="457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ltLang="en-US" sz="2400">
                <a:solidFill>
                  <a:srgbClr val="0000CC"/>
                </a:solidFill>
                <a:latin typeface="Times New Roman" panose="02020603050405020304" pitchFamily="18" charset="0"/>
              </a:rPr>
              <a:t>- Khi đọc phải đọc đầy đủ  mol </a:t>
            </a:r>
            <a:r>
              <a:rPr lang="en-US" altLang="en-US" sz="2400" u="sng">
                <a:solidFill>
                  <a:srgbClr val="FF0000"/>
                </a:solidFill>
                <a:latin typeface="Times New Roman" panose="02020603050405020304" pitchFamily="18" charset="0"/>
              </a:rPr>
              <a:t>nguyên tử</a:t>
            </a:r>
            <a:r>
              <a:rPr lang="en-US" altLang="en-US" sz="2400">
                <a:solidFill>
                  <a:srgbClr val="0000CC"/>
                </a:solidFill>
                <a:latin typeface="Times New Roman" panose="02020603050405020304" pitchFamily="18" charset="0"/>
              </a:rPr>
              <a:t>  hay mol </a:t>
            </a:r>
            <a:r>
              <a:rPr lang="en-US" altLang="en-US" sz="2400" u="sng">
                <a:solidFill>
                  <a:srgbClr val="FF0000"/>
                </a:solidFill>
                <a:latin typeface="Times New Roman" panose="02020603050405020304" pitchFamily="18" charset="0"/>
              </a:rPr>
              <a:t>phân tử</a:t>
            </a:r>
            <a:r>
              <a:rPr lang="en-US" altLang="en-US" sz="2400">
                <a:solidFill>
                  <a:srgbClr val="0000CC"/>
                </a:solidFill>
                <a:latin typeface="Times New Roman" panose="02020603050405020304" pitchFamily="18" charset="0"/>
              </a:rPr>
              <a:t>.</a:t>
            </a:r>
            <a:endParaRPr lang="en-US" altLang="en-US" sz="2400" baseline="30000">
              <a:solidFill>
                <a:srgbClr val="0000CC"/>
              </a:solidFill>
              <a:latin typeface="Times New Roman" panose="02020603050405020304" pitchFamily="18" charset="0"/>
            </a:endParaRPr>
          </a:p>
        </p:txBody>
      </p:sp>
      <p:sp>
        <p:nvSpPr>
          <p:cNvPr id="20514" name="Text Box 34">
            <a:extLst>
              <a:ext uri="{FF2B5EF4-FFF2-40B4-BE49-F238E27FC236}">
                <a16:creationId xmlns:a16="http://schemas.microsoft.com/office/drawing/2014/main" xmlns="" id="{2CA9FFAD-D855-3DCB-B37B-D7880B430E0D}"/>
              </a:ext>
            </a:extLst>
          </p:cNvPr>
          <p:cNvSpPr txBox="1">
            <a:spLocks noChangeArrowheads="1"/>
          </p:cNvSpPr>
          <p:nvPr/>
        </p:nvSpPr>
        <p:spPr bwMode="auto">
          <a:xfrm>
            <a:off x="1908000" y="4496841"/>
            <a:ext cx="2073755" cy="466833"/>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latin typeface="Times New Roman" panose="02020603050405020304" pitchFamily="18" charset="0"/>
              </a:rPr>
              <a:t>Cách viết</a:t>
            </a:r>
          </a:p>
        </p:txBody>
      </p:sp>
      <p:sp>
        <p:nvSpPr>
          <p:cNvPr id="20515" name="Text Box 35">
            <a:extLst>
              <a:ext uri="{FF2B5EF4-FFF2-40B4-BE49-F238E27FC236}">
                <a16:creationId xmlns:a16="http://schemas.microsoft.com/office/drawing/2014/main" xmlns="" id="{2508C2BA-AB87-E8A3-6EEC-046BDC2C80E9}"/>
              </a:ext>
            </a:extLst>
          </p:cNvPr>
          <p:cNvSpPr txBox="1">
            <a:spLocks noChangeArrowheads="1"/>
          </p:cNvSpPr>
          <p:nvPr/>
        </p:nvSpPr>
        <p:spPr bwMode="auto">
          <a:xfrm>
            <a:off x="1908000" y="4963675"/>
            <a:ext cx="2073755" cy="466833"/>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latin typeface="Times New Roman" panose="02020603050405020304" pitchFamily="18" charset="0"/>
              </a:rPr>
              <a:t>3 mol H</a:t>
            </a:r>
            <a:r>
              <a:rPr lang="en-US" altLang="en-US" sz="2400" baseline="-25000">
                <a:latin typeface="Times New Roman" panose="02020603050405020304" pitchFamily="18" charset="0"/>
              </a:rPr>
              <a:t>2</a:t>
            </a:r>
            <a:r>
              <a:rPr lang="en-US" altLang="en-US" sz="2400">
                <a:latin typeface="Times New Roman" panose="02020603050405020304" pitchFamily="18" charset="0"/>
              </a:rPr>
              <a:t>O</a:t>
            </a:r>
          </a:p>
        </p:txBody>
      </p:sp>
      <p:sp>
        <p:nvSpPr>
          <p:cNvPr id="20516" name="Text Box 36">
            <a:extLst>
              <a:ext uri="{FF2B5EF4-FFF2-40B4-BE49-F238E27FC236}">
                <a16:creationId xmlns:a16="http://schemas.microsoft.com/office/drawing/2014/main" xmlns="" id="{EFB10C62-1CDC-A6DE-61E8-51BCAA69A77C}"/>
              </a:ext>
            </a:extLst>
          </p:cNvPr>
          <p:cNvSpPr txBox="1">
            <a:spLocks noChangeArrowheads="1"/>
          </p:cNvSpPr>
          <p:nvPr/>
        </p:nvSpPr>
        <p:spPr bwMode="auto">
          <a:xfrm>
            <a:off x="1903236" y="5440035"/>
            <a:ext cx="2073755" cy="466833"/>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latin typeface="Times New Roman" panose="02020603050405020304" pitchFamily="18" charset="0"/>
              </a:rPr>
              <a:t>7 mol Al</a:t>
            </a:r>
          </a:p>
        </p:txBody>
      </p:sp>
      <p:sp>
        <p:nvSpPr>
          <p:cNvPr id="20517" name="Text Box 37">
            <a:extLst>
              <a:ext uri="{FF2B5EF4-FFF2-40B4-BE49-F238E27FC236}">
                <a16:creationId xmlns:a16="http://schemas.microsoft.com/office/drawing/2014/main" xmlns="" id="{E79239D7-4F6A-8112-933F-A6F42DC9AA83}"/>
              </a:ext>
            </a:extLst>
          </p:cNvPr>
          <p:cNvSpPr txBox="1">
            <a:spLocks noChangeArrowheads="1"/>
          </p:cNvSpPr>
          <p:nvPr/>
        </p:nvSpPr>
        <p:spPr bwMode="auto">
          <a:xfrm>
            <a:off x="3970640" y="4496841"/>
            <a:ext cx="3210668" cy="466833"/>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latin typeface="Times New Roman" panose="02020603050405020304" pitchFamily="18" charset="0"/>
              </a:rPr>
              <a:t>Cách đọc sai</a:t>
            </a:r>
          </a:p>
        </p:txBody>
      </p:sp>
      <p:sp>
        <p:nvSpPr>
          <p:cNvPr id="20518" name="Text Box 38">
            <a:extLst>
              <a:ext uri="{FF2B5EF4-FFF2-40B4-BE49-F238E27FC236}">
                <a16:creationId xmlns:a16="http://schemas.microsoft.com/office/drawing/2014/main" xmlns="" id="{73DA555C-3EF3-1C56-3C5A-9E2554A147B3}"/>
              </a:ext>
            </a:extLst>
          </p:cNvPr>
          <p:cNvSpPr txBox="1">
            <a:spLocks noChangeArrowheads="1"/>
          </p:cNvSpPr>
          <p:nvPr/>
        </p:nvSpPr>
        <p:spPr bwMode="auto">
          <a:xfrm>
            <a:off x="3970640" y="4963675"/>
            <a:ext cx="3210668" cy="466833"/>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latin typeface="Times New Roman" panose="02020603050405020304" pitchFamily="18" charset="0"/>
              </a:rPr>
              <a:t>3 mol nguyên tử nước</a:t>
            </a:r>
          </a:p>
        </p:txBody>
      </p:sp>
      <p:sp>
        <p:nvSpPr>
          <p:cNvPr id="20519" name="Text Box 39">
            <a:extLst>
              <a:ext uri="{FF2B5EF4-FFF2-40B4-BE49-F238E27FC236}">
                <a16:creationId xmlns:a16="http://schemas.microsoft.com/office/drawing/2014/main" xmlns="" id="{2F94F36E-91F8-7844-0B83-D00088CE4A94}"/>
              </a:ext>
            </a:extLst>
          </p:cNvPr>
          <p:cNvSpPr txBox="1">
            <a:spLocks noChangeArrowheads="1"/>
          </p:cNvSpPr>
          <p:nvPr/>
        </p:nvSpPr>
        <p:spPr bwMode="auto">
          <a:xfrm>
            <a:off x="3970640" y="5435272"/>
            <a:ext cx="3210668" cy="466833"/>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latin typeface="Times New Roman" panose="02020603050405020304" pitchFamily="18" charset="0"/>
              </a:rPr>
              <a:t>7 mol phân tử nhôm</a:t>
            </a:r>
          </a:p>
        </p:txBody>
      </p:sp>
      <p:sp>
        <p:nvSpPr>
          <p:cNvPr id="20520" name="Text Box 40">
            <a:extLst>
              <a:ext uri="{FF2B5EF4-FFF2-40B4-BE49-F238E27FC236}">
                <a16:creationId xmlns:a16="http://schemas.microsoft.com/office/drawing/2014/main" xmlns="" id="{C61C3FC2-CC19-4C51-B85F-13317A404D44}"/>
              </a:ext>
            </a:extLst>
          </p:cNvPr>
          <p:cNvSpPr txBox="1">
            <a:spLocks noChangeArrowheads="1"/>
          </p:cNvSpPr>
          <p:nvPr/>
        </p:nvSpPr>
        <p:spPr bwMode="auto">
          <a:xfrm>
            <a:off x="7167018" y="4492078"/>
            <a:ext cx="3210668" cy="466833"/>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solidFill>
                  <a:srgbClr val="FF0000"/>
                </a:solidFill>
                <a:latin typeface="Times New Roman" panose="02020603050405020304" pitchFamily="18" charset="0"/>
              </a:rPr>
              <a:t>Sửa lại</a:t>
            </a:r>
          </a:p>
        </p:txBody>
      </p:sp>
      <p:sp>
        <p:nvSpPr>
          <p:cNvPr id="20521" name="Text Box 41">
            <a:extLst>
              <a:ext uri="{FF2B5EF4-FFF2-40B4-BE49-F238E27FC236}">
                <a16:creationId xmlns:a16="http://schemas.microsoft.com/office/drawing/2014/main" xmlns="" id="{20CDC873-4898-0865-CB19-1733A1982627}"/>
              </a:ext>
            </a:extLst>
          </p:cNvPr>
          <p:cNvSpPr txBox="1">
            <a:spLocks noChangeArrowheads="1"/>
          </p:cNvSpPr>
          <p:nvPr/>
        </p:nvSpPr>
        <p:spPr bwMode="auto">
          <a:xfrm>
            <a:off x="7167018" y="4958911"/>
            <a:ext cx="3210668" cy="466833"/>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400">
              <a:latin typeface="Times New Roman" panose="02020603050405020304" pitchFamily="18" charset="0"/>
            </a:endParaRPr>
          </a:p>
        </p:txBody>
      </p:sp>
      <p:sp>
        <p:nvSpPr>
          <p:cNvPr id="20522" name="Text Box 42">
            <a:extLst>
              <a:ext uri="{FF2B5EF4-FFF2-40B4-BE49-F238E27FC236}">
                <a16:creationId xmlns:a16="http://schemas.microsoft.com/office/drawing/2014/main" xmlns="" id="{471E4B4F-07D7-74BD-55DE-D26A3FFDF7D6}"/>
              </a:ext>
            </a:extLst>
          </p:cNvPr>
          <p:cNvSpPr txBox="1">
            <a:spLocks noChangeArrowheads="1"/>
          </p:cNvSpPr>
          <p:nvPr/>
        </p:nvSpPr>
        <p:spPr bwMode="auto">
          <a:xfrm>
            <a:off x="7167018" y="5430508"/>
            <a:ext cx="3210668" cy="466833"/>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400">
              <a:latin typeface="Times New Roman" panose="02020603050405020304" pitchFamily="18" charset="0"/>
            </a:endParaRPr>
          </a:p>
        </p:txBody>
      </p:sp>
      <p:sp>
        <p:nvSpPr>
          <p:cNvPr id="20523" name="Text Box 43">
            <a:extLst>
              <a:ext uri="{FF2B5EF4-FFF2-40B4-BE49-F238E27FC236}">
                <a16:creationId xmlns:a16="http://schemas.microsoft.com/office/drawing/2014/main" xmlns="" id="{A2CD7893-86FD-C87B-6E63-254C4893E6B7}"/>
              </a:ext>
            </a:extLst>
          </p:cNvPr>
          <p:cNvSpPr txBox="1">
            <a:spLocks noChangeArrowheads="1"/>
          </p:cNvSpPr>
          <p:nvPr/>
        </p:nvSpPr>
        <p:spPr bwMode="auto">
          <a:xfrm>
            <a:off x="7176545" y="4963675"/>
            <a:ext cx="3210668" cy="466833"/>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latin typeface="Times New Roman" panose="02020603050405020304" pitchFamily="18" charset="0"/>
              </a:rPr>
              <a:t>3 mol </a:t>
            </a:r>
            <a:r>
              <a:rPr lang="en-US" altLang="en-US" sz="2400">
                <a:solidFill>
                  <a:srgbClr val="FF0000"/>
                </a:solidFill>
                <a:latin typeface="Times New Roman" panose="02020603050405020304" pitchFamily="18" charset="0"/>
              </a:rPr>
              <a:t>phân</a:t>
            </a:r>
            <a:r>
              <a:rPr lang="en-US" altLang="en-US" sz="2400">
                <a:latin typeface="Times New Roman" panose="02020603050405020304" pitchFamily="18" charset="0"/>
              </a:rPr>
              <a:t> tử nước</a:t>
            </a:r>
          </a:p>
        </p:txBody>
      </p:sp>
      <p:sp>
        <p:nvSpPr>
          <p:cNvPr id="20524" name="Text Box 44">
            <a:extLst>
              <a:ext uri="{FF2B5EF4-FFF2-40B4-BE49-F238E27FC236}">
                <a16:creationId xmlns:a16="http://schemas.microsoft.com/office/drawing/2014/main" xmlns="" id="{F67BEF91-D405-2442-2212-A27EB693B527}"/>
              </a:ext>
            </a:extLst>
          </p:cNvPr>
          <p:cNvSpPr txBox="1">
            <a:spLocks noChangeArrowheads="1"/>
          </p:cNvSpPr>
          <p:nvPr/>
        </p:nvSpPr>
        <p:spPr bwMode="auto">
          <a:xfrm>
            <a:off x="7176545" y="5435272"/>
            <a:ext cx="3210668" cy="466833"/>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latin typeface="Times New Roman" panose="02020603050405020304" pitchFamily="18" charset="0"/>
              </a:rPr>
              <a:t>7 mol </a:t>
            </a:r>
            <a:r>
              <a:rPr lang="en-US" altLang="en-US" sz="2400">
                <a:solidFill>
                  <a:srgbClr val="FF0000"/>
                </a:solidFill>
                <a:latin typeface="Times New Roman" panose="02020603050405020304" pitchFamily="18" charset="0"/>
              </a:rPr>
              <a:t>nguyên</a:t>
            </a:r>
            <a:r>
              <a:rPr lang="en-US" altLang="en-US" sz="2400">
                <a:latin typeface="Times New Roman" panose="02020603050405020304" pitchFamily="18" charset="0"/>
              </a:rPr>
              <a:t> tử nhôm</a:t>
            </a:r>
          </a:p>
        </p:txBody>
      </p:sp>
      <p:grpSp>
        <p:nvGrpSpPr>
          <p:cNvPr id="3" name="Group 2">
            <a:extLst>
              <a:ext uri="{FF2B5EF4-FFF2-40B4-BE49-F238E27FC236}">
                <a16:creationId xmlns:a16="http://schemas.microsoft.com/office/drawing/2014/main" xmlns="" id="{0428760C-A5DA-CDDC-FD9F-468D793D45EF}"/>
              </a:ext>
            </a:extLst>
          </p:cNvPr>
          <p:cNvGrpSpPr/>
          <p:nvPr/>
        </p:nvGrpSpPr>
        <p:grpSpPr>
          <a:xfrm>
            <a:off x="1364023" y="22280"/>
            <a:ext cx="4376377" cy="1323439"/>
            <a:chOff x="3251200" y="288894"/>
            <a:chExt cx="5689600" cy="1323439"/>
          </a:xfrm>
        </p:grpSpPr>
        <p:sp>
          <p:nvSpPr>
            <p:cNvPr id="4" name="矩形: 圆角 1">
              <a:extLst>
                <a:ext uri="{FF2B5EF4-FFF2-40B4-BE49-F238E27FC236}">
                  <a16:creationId xmlns:a16="http://schemas.microsoft.com/office/drawing/2014/main" xmlns="" id="{95010932-71F4-6C7A-FB52-D842819E7C5D}"/>
                </a:ext>
              </a:extLst>
            </p:cNvPr>
            <p:cNvSpPr/>
            <p:nvPr/>
          </p:nvSpPr>
          <p:spPr>
            <a:xfrm>
              <a:off x="3251200" y="373355"/>
              <a:ext cx="5689600" cy="1215732"/>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Box 4">
              <a:extLst>
                <a:ext uri="{FF2B5EF4-FFF2-40B4-BE49-F238E27FC236}">
                  <a16:creationId xmlns:a16="http://schemas.microsoft.com/office/drawing/2014/main" xmlns="" id="{A2443571-F399-F1AA-0371-698164190928}"/>
                </a:ext>
              </a:extLst>
            </p:cNvPr>
            <p:cNvSpPr txBox="1"/>
            <p:nvPr/>
          </p:nvSpPr>
          <p:spPr>
            <a:xfrm>
              <a:off x="3790413" y="288894"/>
              <a:ext cx="4440291" cy="1323439"/>
            </a:xfrm>
            <a:prstGeom prst="rect">
              <a:avLst/>
            </a:prstGeom>
            <a:noFill/>
          </p:spPr>
          <p:txBody>
            <a:bodyPr wrap="square" rtlCol="0">
              <a:spAutoFit/>
            </a:bodyPr>
            <a:lstStyle/>
            <a:p>
              <a:r>
                <a:rPr lang="en-US" sz="4000" b="1">
                  <a:solidFill>
                    <a:schemeClr val="bg1"/>
                  </a:solidFill>
                </a:rPr>
                <a:t>I. Mol</a:t>
              </a:r>
            </a:p>
            <a:p>
              <a:r>
                <a:rPr lang="en-US" sz="4000" b="1">
                  <a:solidFill>
                    <a:schemeClr val="bg1"/>
                  </a:solidFill>
                </a:rPr>
                <a:t>1. Khái niệm</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0487"/>
                                        </p:tgtEl>
                                        <p:attrNameLst>
                                          <p:attrName>style.visibility</p:attrName>
                                        </p:attrNameLst>
                                      </p:cBhvr>
                                      <p:to>
                                        <p:strVal val="visible"/>
                                      </p:to>
                                    </p:set>
                                    <p:animEffect transition="in" filter="box(in)">
                                      <p:cBhvr>
                                        <p:cTn id="7" dur="500"/>
                                        <p:tgtEl>
                                          <p:spTgt spid="2048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20486"/>
                                        </p:tgtEl>
                                        <p:attrNameLst>
                                          <p:attrName>style.visibility</p:attrName>
                                        </p:attrNameLst>
                                      </p:cBhvr>
                                      <p:to>
                                        <p:strVal val="visible"/>
                                      </p:to>
                                    </p:set>
                                    <p:animEffect transition="in" filter="blinds(horizontal)">
                                      <p:cBhvr>
                                        <p:cTn id="12" dur="500"/>
                                        <p:tgtEl>
                                          <p:spTgt spid="2048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8" fill="hold" nodeType="clickEffect">
                                  <p:stCondLst>
                                    <p:cond delay="0"/>
                                  </p:stCondLst>
                                  <p:childTnLst>
                                    <p:set>
                                      <p:cBhvr>
                                        <p:cTn id="16" dur="1" fill="hold">
                                          <p:stCondLst>
                                            <p:cond delay="0"/>
                                          </p:stCondLst>
                                        </p:cTn>
                                        <p:tgtEl>
                                          <p:spTgt spid="20491"/>
                                        </p:tgtEl>
                                        <p:attrNameLst>
                                          <p:attrName>style.visibility</p:attrName>
                                        </p:attrNameLst>
                                      </p:cBhvr>
                                      <p:to>
                                        <p:strVal val="visible"/>
                                      </p:to>
                                    </p:set>
                                    <p:anim calcmode="lin" valueType="num">
                                      <p:cBhvr additive="base">
                                        <p:cTn id="17" dur="500" fill="hold"/>
                                        <p:tgtEl>
                                          <p:spTgt spid="20491"/>
                                        </p:tgtEl>
                                        <p:attrNameLst>
                                          <p:attrName>ppt_x</p:attrName>
                                        </p:attrNameLst>
                                      </p:cBhvr>
                                      <p:tavLst>
                                        <p:tav tm="0">
                                          <p:val>
                                            <p:strVal val="0-#ppt_w/2"/>
                                          </p:val>
                                        </p:tav>
                                        <p:tav tm="100000">
                                          <p:val>
                                            <p:strVal val="#ppt_x"/>
                                          </p:val>
                                        </p:tav>
                                      </p:tavLst>
                                    </p:anim>
                                    <p:anim calcmode="lin" valueType="num">
                                      <p:cBhvr additive="base">
                                        <p:cTn id="18" dur="500" fill="hold"/>
                                        <p:tgtEl>
                                          <p:spTgt spid="20491"/>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8" fill="hold" nodeType="clickEffect">
                                  <p:stCondLst>
                                    <p:cond delay="0"/>
                                  </p:stCondLst>
                                  <p:childTnLst>
                                    <p:set>
                                      <p:cBhvr>
                                        <p:cTn id="22" dur="1" fill="hold">
                                          <p:stCondLst>
                                            <p:cond delay="0"/>
                                          </p:stCondLst>
                                        </p:cTn>
                                        <p:tgtEl>
                                          <p:spTgt spid="20492"/>
                                        </p:tgtEl>
                                        <p:attrNameLst>
                                          <p:attrName>style.visibility</p:attrName>
                                        </p:attrNameLst>
                                      </p:cBhvr>
                                      <p:to>
                                        <p:strVal val="visible"/>
                                      </p:to>
                                    </p:set>
                                    <p:anim calcmode="lin" valueType="num">
                                      <p:cBhvr additive="base">
                                        <p:cTn id="23" dur="500" fill="hold"/>
                                        <p:tgtEl>
                                          <p:spTgt spid="20492"/>
                                        </p:tgtEl>
                                        <p:attrNameLst>
                                          <p:attrName>ppt_x</p:attrName>
                                        </p:attrNameLst>
                                      </p:cBhvr>
                                      <p:tavLst>
                                        <p:tav tm="0">
                                          <p:val>
                                            <p:strVal val="0-#ppt_w/2"/>
                                          </p:val>
                                        </p:tav>
                                        <p:tav tm="100000">
                                          <p:val>
                                            <p:strVal val="#ppt_x"/>
                                          </p:val>
                                        </p:tav>
                                      </p:tavLst>
                                    </p:anim>
                                    <p:anim calcmode="lin" valueType="num">
                                      <p:cBhvr additive="base">
                                        <p:cTn id="24" dur="500" fill="hold"/>
                                        <p:tgtEl>
                                          <p:spTgt spid="20492"/>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8" fill="hold" nodeType="clickEffect">
                                  <p:stCondLst>
                                    <p:cond delay="0"/>
                                  </p:stCondLst>
                                  <p:childTnLst>
                                    <p:set>
                                      <p:cBhvr>
                                        <p:cTn id="28" dur="1" fill="hold">
                                          <p:stCondLst>
                                            <p:cond delay="0"/>
                                          </p:stCondLst>
                                        </p:cTn>
                                        <p:tgtEl>
                                          <p:spTgt spid="20493"/>
                                        </p:tgtEl>
                                        <p:attrNameLst>
                                          <p:attrName>style.visibility</p:attrName>
                                        </p:attrNameLst>
                                      </p:cBhvr>
                                      <p:to>
                                        <p:strVal val="visible"/>
                                      </p:to>
                                    </p:set>
                                    <p:anim calcmode="lin" valueType="num">
                                      <p:cBhvr additive="base">
                                        <p:cTn id="29" dur="500" fill="hold"/>
                                        <p:tgtEl>
                                          <p:spTgt spid="20493"/>
                                        </p:tgtEl>
                                        <p:attrNameLst>
                                          <p:attrName>ppt_x</p:attrName>
                                        </p:attrNameLst>
                                      </p:cBhvr>
                                      <p:tavLst>
                                        <p:tav tm="0">
                                          <p:val>
                                            <p:strVal val="0-#ppt_w/2"/>
                                          </p:val>
                                        </p:tav>
                                        <p:tav tm="100000">
                                          <p:val>
                                            <p:strVal val="#ppt_x"/>
                                          </p:val>
                                        </p:tav>
                                      </p:tavLst>
                                    </p:anim>
                                    <p:anim calcmode="lin" valueType="num">
                                      <p:cBhvr additive="base">
                                        <p:cTn id="30" dur="500" fill="hold"/>
                                        <p:tgtEl>
                                          <p:spTgt spid="20493"/>
                                        </p:tgtEl>
                                        <p:attrNameLst>
                                          <p:attrName>ppt_y</p:attrName>
                                        </p:attrNameLst>
                                      </p:cBhvr>
                                      <p:tavLst>
                                        <p:tav tm="0">
                                          <p:val>
                                            <p:strVal val="#ppt_y"/>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3" presetClass="entr" presetSubtype="10" fill="hold" nodeType="clickEffect">
                                  <p:stCondLst>
                                    <p:cond delay="0"/>
                                  </p:stCondLst>
                                  <p:childTnLst>
                                    <p:set>
                                      <p:cBhvr>
                                        <p:cTn id="34" dur="1" fill="hold">
                                          <p:stCondLst>
                                            <p:cond delay="0"/>
                                          </p:stCondLst>
                                        </p:cTn>
                                        <p:tgtEl>
                                          <p:spTgt spid="20514"/>
                                        </p:tgtEl>
                                        <p:attrNameLst>
                                          <p:attrName>style.visibility</p:attrName>
                                        </p:attrNameLst>
                                      </p:cBhvr>
                                      <p:to>
                                        <p:strVal val="visible"/>
                                      </p:to>
                                    </p:set>
                                    <p:animEffect transition="in" filter="blinds(horizontal)">
                                      <p:cBhvr>
                                        <p:cTn id="35" dur="500"/>
                                        <p:tgtEl>
                                          <p:spTgt spid="20514"/>
                                        </p:tgtEl>
                                      </p:cBhvr>
                                    </p:animEffect>
                                  </p:childTnLst>
                                </p:cTn>
                              </p:par>
                              <p:par>
                                <p:cTn id="36" presetID="3" presetClass="entr" presetSubtype="10" fill="hold" nodeType="withEffect">
                                  <p:stCondLst>
                                    <p:cond delay="0"/>
                                  </p:stCondLst>
                                  <p:childTnLst>
                                    <p:set>
                                      <p:cBhvr>
                                        <p:cTn id="37" dur="1" fill="hold">
                                          <p:stCondLst>
                                            <p:cond delay="0"/>
                                          </p:stCondLst>
                                        </p:cTn>
                                        <p:tgtEl>
                                          <p:spTgt spid="20515"/>
                                        </p:tgtEl>
                                        <p:attrNameLst>
                                          <p:attrName>style.visibility</p:attrName>
                                        </p:attrNameLst>
                                      </p:cBhvr>
                                      <p:to>
                                        <p:strVal val="visible"/>
                                      </p:to>
                                    </p:set>
                                    <p:animEffect transition="in" filter="blinds(horizontal)">
                                      <p:cBhvr>
                                        <p:cTn id="38" dur="500"/>
                                        <p:tgtEl>
                                          <p:spTgt spid="20515"/>
                                        </p:tgtEl>
                                      </p:cBhvr>
                                    </p:animEffect>
                                  </p:childTnLst>
                                </p:cTn>
                              </p:par>
                              <p:par>
                                <p:cTn id="39" presetID="3" presetClass="entr" presetSubtype="10" fill="hold" nodeType="withEffect">
                                  <p:stCondLst>
                                    <p:cond delay="0"/>
                                  </p:stCondLst>
                                  <p:childTnLst>
                                    <p:set>
                                      <p:cBhvr>
                                        <p:cTn id="40" dur="1" fill="hold">
                                          <p:stCondLst>
                                            <p:cond delay="0"/>
                                          </p:stCondLst>
                                        </p:cTn>
                                        <p:tgtEl>
                                          <p:spTgt spid="20516"/>
                                        </p:tgtEl>
                                        <p:attrNameLst>
                                          <p:attrName>style.visibility</p:attrName>
                                        </p:attrNameLst>
                                      </p:cBhvr>
                                      <p:to>
                                        <p:strVal val="visible"/>
                                      </p:to>
                                    </p:set>
                                    <p:animEffect transition="in" filter="blinds(horizontal)">
                                      <p:cBhvr>
                                        <p:cTn id="41" dur="500"/>
                                        <p:tgtEl>
                                          <p:spTgt spid="20516"/>
                                        </p:tgtEl>
                                      </p:cBhvr>
                                    </p:animEffect>
                                  </p:childTnLst>
                                </p:cTn>
                              </p:par>
                              <p:par>
                                <p:cTn id="42" presetID="3" presetClass="entr" presetSubtype="10" fill="hold" nodeType="withEffect">
                                  <p:stCondLst>
                                    <p:cond delay="0"/>
                                  </p:stCondLst>
                                  <p:childTnLst>
                                    <p:set>
                                      <p:cBhvr>
                                        <p:cTn id="43" dur="1" fill="hold">
                                          <p:stCondLst>
                                            <p:cond delay="0"/>
                                          </p:stCondLst>
                                        </p:cTn>
                                        <p:tgtEl>
                                          <p:spTgt spid="20517"/>
                                        </p:tgtEl>
                                        <p:attrNameLst>
                                          <p:attrName>style.visibility</p:attrName>
                                        </p:attrNameLst>
                                      </p:cBhvr>
                                      <p:to>
                                        <p:strVal val="visible"/>
                                      </p:to>
                                    </p:set>
                                    <p:animEffect transition="in" filter="blinds(horizontal)">
                                      <p:cBhvr>
                                        <p:cTn id="44" dur="500"/>
                                        <p:tgtEl>
                                          <p:spTgt spid="20517"/>
                                        </p:tgtEl>
                                      </p:cBhvr>
                                    </p:animEffect>
                                  </p:childTnLst>
                                </p:cTn>
                              </p:par>
                              <p:par>
                                <p:cTn id="45" presetID="3" presetClass="entr" presetSubtype="10" fill="hold" nodeType="withEffect">
                                  <p:stCondLst>
                                    <p:cond delay="0"/>
                                  </p:stCondLst>
                                  <p:childTnLst>
                                    <p:set>
                                      <p:cBhvr>
                                        <p:cTn id="46" dur="1" fill="hold">
                                          <p:stCondLst>
                                            <p:cond delay="0"/>
                                          </p:stCondLst>
                                        </p:cTn>
                                        <p:tgtEl>
                                          <p:spTgt spid="20518"/>
                                        </p:tgtEl>
                                        <p:attrNameLst>
                                          <p:attrName>style.visibility</p:attrName>
                                        </p:attrNameLst>
                                      </p:cBhvr>
                                      <p:to>
                                        <p:strVal val="visible"/>
                                      </p:to>
                                    </p:set>
                                    <p:animEffect transition="in" filter="blinds(horizontal)">
                                      <p:cBhvr>
                                        <p:cTn id="47" dur="500"/>
                                        <p:tgtEl>
                                          <p:spTgt spid="20518"/>
                                        </p:tgtEl>
                                      </p:cBhvr>
                                    </p:animEffect>
                                  </p:childTnLst>
                                </p:cTn>
                              </p:par>
                              <p:par>
                                <p:cTn id="48" presetID="3" presetClass="entr" presetSubtype="10" fill="hold" nodeType="withEffect">
                                  <p:stCondLst>
                                    <p:cond delay="0"/>
                                  </p:stCondLst>
                                  <p:childTnLst>
                                    <p:set>
                                      <p:cBhvr>
                                        <p:cTn id="49" dur="1" fill="hold">
                                          <p:stCondLst>
                                            <p:cond delay="0"/>
                                          </p:stCondLst>
                                        </p:cTn>
                                        <p:tgtEl>
                                          <p:spTgt spid="20519"/>
                                        </p:tgtEl>
                                        <p:attrNameLst>
                                          <p:attrName>style.visibility</p:attrName>
                                        </p:attrNameLst>
                                      </p:cBhvr>
                                      <p:to>
                                        <p:strVal val="visible"/>
                                      </p:to>
                                    </p:set>
                                    <p:animEffect transition="in" filter="blinds(horizontal)">
                                      <p:cBhvr>
                                        <p:cTn id="50" dur="500"/>
                                        <p:tgtEl>
                                          <p:spTgt spid="20519"/>
                                        </p:tgtEl>
                                      </p:cBhvr>
                                    </p:animEffect>
                                  </p:childTnLst>
                                </p:cTn>
                              </p:par>
                              <p:par>
                                <p:cTn id="51" presetID="3" presetClass="entr" presetSubtype="10" fill="hold" nodeType="withEffect">
                                  <p:stCondLst>
                                    <p:cond delay="0"/>
                                  </p:stCondLst>
                                  <p:childTnLst>
                                    <p:set>
                                      <p:cBhvr>
                                        <p:cTn id="52" dur="1" fill="hold">
                                          <p:stCondLst>
                                            <p:cond delay="0"/>
                                          </p:stCondLst>
                                        </p:cTn>
                                        <p:tgtEl>
                                          <p:spTgt spid="20520"/>
                                        </p:tgtEl>
                                        <p:attrNameLst>
                                          <p:attrName>style.visibility</p:attrName>
                                        </p:attrNameLst>
                                      </p:cBhvr>
                                      <p:to>
                                        <p:strVal val="visible"/>
                                      </p:to>
                                    </p:set>
                                    <p:animEffect transition="in" filter="blinds(horizontal)">
                                      <p:cBhvr>
                                        <p:cTn id="53" dur="500"/>
                                        <p:tgtEl>
                                          <p:spTgt spid="20520"/>
                                        </p:tgtEl>
                                      </p:cBhvr>
                                    </p:animEffect>
                                  </p:childTnLst>
                                </p:cTn>
                              </p:par>
                              <p:par>
                                <p:cTn id="54" presetID="3" presetClass="entr" presetSubtype="10" fill="hold" nodeType="withEffect">
                                  <p:stCondLst>
                                    <p:cond delay="0"/>
                                  </p:stCondLst>
                                  <p:childTnLst>
                                    <p:set>
                                      <p:cBhvr>
                                        <p:cTn id="55" dur="1" fill="hold">
                                          <p:stCondLst>
                                            <p:cond delay="0"/>
                                          </p:stCondLst>
                                        </p:cTn>
                                        <p:tgtEl>
                                          <p:spTgt spid="20521"/>
                                        </p:tgtEl>
                                        <p:attrNameLst>
                                          <p:attrName>style.visibility</p:attrName>
                                        </p:attrNameLst>
                                      </p:cBhvr>
                                      <p:to>
                                        <p:strVal val="visible"/>
                                      </p:to>
                                    </p:set>
                                    <p:animEffect transition="in" filter="blinds(horizontal)">
                                      <p:cBhvr>
                                        <p:cTn id="56" dur="500"/>
                                        <p:tgtEl>
                                          <p:spTgt spid="20521"/>
                                        </p:tgtEl>
                                      </p:cBhvr>
                                    </p:animEffect>
                                  </p:childTnLst>
                                </p:cTn>
                              </p:par>
                              <p:par>
                                <p:cTn id="57" presetID="3" presetClass="entr" presetSubtype="10" fill="hold" nodeType="withEffect">
                                  <p:stCondLst>
                                    <p:cond delay="0"/>
                                  </p:stCondLst>
                                  <p:childTnLst>
                                    <p:set>
                                      <p:cBhvr>
                                        <p:cTn id="58" dur="1" fill="hold">
                                          <p:stCondLst>
                                            <p:cond delay="0"/>
                                          </p:stCondLst>
                                        </p:cTn>
                                        <p:tgtEl>
                                          <p:spTgt spid="20522"/>
                                        </p:tgtEl>
                                        <p:attrNameLst>
                                          <p:attrName>style.visibility</p:attrName>
                                        </p:attrNameLst>
                                      </p:cBhvr>
                                      <p:to>
                                        <p:strVal val="visible"/>
                                      </p:to>
                                    </p:set>
                                    <p:animEffect transition="in" filter="blinds(horizontal)">
                                      <p:cBhvr>
                                        <p:cTn id="59" dur="500"/>
                                        <p:tgtEl>
                                          <p:spTgt spid="20522"/>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3" presetClass="entr" presetSubtype="10" fill="hold" nodeType="clickEffect">
                                  <p:stCondLst>
                                    <p:cond delay="0"/>
                                  </p:stCondLst>
                                  <p:childTnLst>
                                    <p:set>
                                      <p:cBhvr>
                                        <p:cTn id="63" dur="1" fill="hold">
                                          <p:stCondLst>
                                            <p:cond delay="0"/>
                                          </p:stCondLst>
                                        </p:cTn>
                                        <p:tgtEl>
                                          <p:spTgt spid="20523"/>
                                        </p:tgtEl>
                                        <p:attrNameLst>
                                          <p:attrName>style.visibility</p:attrName>
                                        </p:attrNameLst>
                                      </p:cBhvr>
                                      <p:to>
                                        <p:strVal val="visible"/>
                                      </p:to>
                                    </p:set>
                                    <p:animEffect transition="in" filter="blinds(horizontal)">
                                      <p:cBhvr>
                                        <p:cTn id="64" dur="500"/>
                                        <p:tgtEl>
                                          <p:spTgt spid="20523"/>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3" presetClass="entr" presetSubtype="10" fill="hold" nodeType="clickEffect">
                                  <p:stCondLst>
                                    <p:cond delay="0"/>
                                  </p:stCondLst>
                                  <p:childTnLst>
                                    <p:set>
                                      <p:cBhvr>
                                        <p:cTn id="68" dur="1" fill="hold">
                                          <p:stCondLst>
                                            <p:cond delay="0"/>
                                          </p:stCondLst>
                                        </p:cTn>
                                        <p:tgtEl>
                                          <p:spTgt spid="20524"/>
                                        </p:tgtEl>
                                        <p:attrNameLst>
                                          <p:attrName>style.visibility</p:attrName>
                                        </p:attrNameLst>
                                      </p:cBhvr>
                                      <p:to>
                                        <p:strVal val="visible"/>
                                      </p:to>
                                    </p:set>
                                    <p:animEffect transition="in" filter="blinds(horizontal)">
                                      <p:cBhvr>
                                        <p:cTn id="69" dur="500"/>
                                        <p:tgtEl>
                                          <p:spTgt spid="205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6" grpId="0"/>
      <p:bldP spid="20491" grpId="0"/>
      <p:bldP spid="20492" grpId="0"/>
      <p:bldP spid="20493" grpId="0"/>
      <p:bldP spid="20514" grpId="0" animBg="1"/>
      <p:bldP spid="20515" grpId="0" animBg="1"/>
      <p:bldP spid="20516" grpId="0" animBg="1"/>
      <p:bldP spid="20517" grpId="0" animBg="1"/>
      <p:bldP spid="20518" grpId="0" animBg="1"/>
      <p:bldP spid="20519" grpId="0" animBg="1"/>
      <p:bldP spid="20520" grpId="0" animBg="1"/>
      <p:bldP spid="20521" grpId="0" animBg="1"/>
      <p:bldP spid="20522" grpId="0" animBg="1"/>
      <p:bldP spid="20523" grpId="0" animBg="1"/>
      <p:bldP spid="2052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9C47AF0D-8A35-7B8F-0714-04069B2C82E6}"/>
              </a:ext>
            </a:extLst>
          </p:cNvPr>
          <p:cNvPicPr>
            <a:picLocks noChangeAspect="1"/>
          </p:cNvPicPr>
          <p:nvPr/>
        </p:nvPicPr>
        <p:blipFill rotWithShape="1">
          <a:blip r:embed="rId2"/>
          <a:srcRect r="878" b="1505"/>
          <a:stretch/>
        </p:blipFill>
        <p:spPr>
          <a:xfrm>
            <a:off x="0" y="0"/>
            <a:ext cx="12261522" cy="6859588"/>
          </a:xfrm>
          <a:prstGeom prst="rect">
            <a:avLst/>
          </a:prstGeom>
        </p:spPr>
      </p:pic>
      <p:grpSp>
        <p:nvGrpSpPr>
          <p:cNvPr id="11" name="Group 10">
            <a:extLst>
              <a:ext uri="{FF2B5EF4-FFF2-40B4-BE49-F238E27FC236}">
                <a16:creationId xmlns:a16="http://schemas.microsoft.com/office/drawing/2014/main" xmlns="" id="{FEEA00CE-43DC-3C6A-967F-342F0E39689A}"/>
              </a:ext>
            </a:extLst>
          </p:cNvPr>
          <p:cNvGrpSpPr/>
          <p:nvPr/>
        </p:nvGrpSpPr>
        <p:grpSpPr>
          <a:xfrm>
            <a:off x="3285961" y="178482"/>
            <a:ext cx="5689600" cy="715217"/>
            <a:chOff x="3251200" y="373355"/>
            <a:chExt cx="5689600" cy="715217"/>
          </a:xfrm>
          <a:solidFill>
            <a:srgbClr val="FF0000"/>
          </a:solidFill>
        </p:grpSpPr>
        <p:sp>
          <p:nvSpPr>
            <p:cNvPr id="8" name="矩形: 圆角 1">
              <a:extLst>
                <a:ext uri="{FF2B5EF4-FFF2-40B4-BE49-F238E27FC236}">
                  <a16:creationId xmlns:a16="http://schemas.microsoft.com/office/drawing/2014/main" xmlns="" id="{BFC240CC-8B24-2D2D-AA1E-CFE2B752A47C}"/>
                </a:ext>
              </a:extLst>
            </p:cNvPr>
            <p:cNvSpPr/>
            <p:nvPr/>
          </p:nvSpPr>
          <p:spPr>
            <a:xfrm>
              <a:off x="3251200" y="373355"/>
              <a:ext cx="5689600" cy="71521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a:extLst>
                <a:ext uri="{FF2B5EF4-FFF2-40B4-BE49-F238E27FC236}">
                  <a16:creationId xmlns:a16="http://schemas.microsoft.com/office/drawing/2014/main" xmlns="" id="{B7FFC0D4-56DC-6F5D-15C7-191F922B1A93}"/>
                </a:ext>
              </a:extLst>
            </p:cNvPr>
            <p:cNvSpPr txBox="1"/>
            <p:nvPr/>
          </p:nvSpPr>
          <p:spPr>
            <a:xfrm>
              <a:off x="4724400" y="377020"/>
              <a:ext cx="3495040" cy="707886"/>
            </a:xfrm>
            <a:prstGeom prst="rect">
              <a:avLst/>
            </a:prstGeom>
            <a:grpFill/>
          </p:spPr>
          <p:txBody>
            <a:bodyPr wrap="square" rtlCol="0">
              <a:spAutoFit/>
            </a:bodyPr>
            <a:lstStyle/>
            <a:p>
              <a:r>
                <a:rPr lang="en-US" sz="4000" b="1">
                  <a:solidFill>
                    <a:schemeClr val="bg1"/>
                  </a:solidFill>
                </a:rPr>
                <a:t>EM CÓ BIẾT</a:t>
              </a:r>
            </a:p>
          </p:txBody>
        </p:sp>
      </p:grpSp>
      <p:sp>
        <p:nvSpPr>
          <p:cNvPr id="3" name="TextBox 2">
            <a:extLst>
              <a:ext uri="{FF2B5EF4-FFF2-40B4-BE49-F238E27FC236}">
                <a16:creationId xmlns:a16="http://schemas.microsoft.com/office/drawing/2014/main" xmlns="" id="{51295442-72A5-0D79-44F8-DC7C7F1E51C5}"/>
              </a:ext>
            </a:extLst>
          </p:cNvPr>
          <p:cNvSpPr txBox="1"/>
          <p:nvPr/>
        </p:nvSpPr>
        <p:spPr>
          <a:xfrm>
            <a:off x="1084580" y="1072181"/>
            <a:ext cx="10477500" cy="4679807"/>
          </a:xfrm>
          <a:prstGeom prst="rect">
            <a:avLst/>
          </a:prstGeom>
          <a:noFill/>
        </p:spPr>
        <p:txBody>
          <a:bodyPr wrap="square">
            <a:spAutoFit/>
          </a:bodyPr>
          <a:lstStyle/>
          <a:p>
            <a:pPr marL="0" marR="45720" fontAlgn="base">
              <a:lnSpc>
                <a:spcPct val="107000"/>
              </a:lnSpc>
              <a:spcBef>
                <a:spcPts val="0"/>
              </a:spcBef>
              <a:spcAft>
                <a:spcPts val="0"/>
              </a:spcAft>
            </a:pPr>
            <a:r>
              <a:rPr lang="en-US" sz="2800" spc="10">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	Với những hạt vô cùng nhỏ bé như nguyên tử hoặc phân tử, khối</a:t>
            </a:r>
            <a:br>
              <a:rPr lang="en-US" sz="2800" spc="10">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2800" spc="10">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lượng chứa 1 mol hạt thường có giá trị trong khoảng cân được bằng cân thông thường trong phòng thí nghiệm (1 gam đến vài trăm gam). Với những loại hạt, đồ vật mà mắt thường nhìn được, khối lượng của 1 mol đó có giá trị vô cùng lớn. </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p>
            <a:pPr marL="0" marR="45720" fontAlgn="base">
              <a:lnSpc>
                <a:spcPct val="107000"/>
              </a:lnSpc>
              <a:spcBef>
                <a:spcPts val="0"/>
              </a:spcBef>
              <a:spcAft>
                <a:spcPts val="0"/>
              </a:spcAft>
            </a:pPr>
            <a:r>
              <a:rPr lang="en-US" sz="2800" b="1" spc="10">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Ví dụ</a:t>
            </a:r>
            <a:r>
              <a:rPr lang="en-US" sz="2800" spc="10">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 Nếu 1 hạt gạo có khối lượng khoảng 0,025 gam thì 1 mol hạt gạo có khối lượng khoảng 1,5.10</a:t>
            </a:r>
            <a:r>
              <a:rPr lang="en-US" sz="2800" spc="10" baseline="30000">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22</a:t>
            </a:r>
            <a:r>
              <a:rPr lang="en-US" sz="2800" spc="10">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gam, tức là 15 triệu tỉ tấn gạo;</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p>
            <a:pPr marL="0" marR="45720" fontAlgn="base">
              <a:lnSpc>
                <a:spcPct val="107000"/>
              </a:lnSpc>
              <a:spcBef>
                <a:spcPts val="0"/>
              </a:spcBef>
              <a:spcAft>
                <a:spcPts val="0"/>
              </a:spcAft>
            </a:pPr>
            <a:r>
              <a:rPr lang="en-US" sz="2800" spc="10">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 Nếu 1 quả cam có đường kính 6 cm thì khi xếp 1 mol quả cam thẳng hàng thì ta được đường thẳng có độ dài gấp 240 tỉ lần khoảng cách từ Trái Đất đến Mặt Trời.</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63513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9C47AF0D-8A35-7B8F-0714-04069B2C82E6}"/>
              </a:ext>
            </a:extLst>
          </p:cNvPr>
          <p:cNvPicPr>
            <a:picLocks noChangeAspect="1"/>
          </p:cNvPicPr>
          <p:nvPr/>
        </p:nvPicPr>
        <p:blipFill rotWithShape="1">
          <a:blip r:embed="rId2"/>
          <a:srcRect r="878" b="1505"/>
          <a:stretch/>
        </p:blipFill>
        <p:spPr>
          <a:xfrm>
            <a:off x="0" y="0"/>
            <a:ext cx="12261522" cy="6859588"/>
          </a:xfrm>
          <a:prstGeom prst="rect">
            <a:avLst/>
          </a:prstGeom>
        </p:spPr>
      </p:pic>
      <p:grpSp>
        <p:nvGrpSpPr>
          <p:cNvPr id="11" name="Group 10">
            <a:extLst>
              <a:ext uri="{FF2B5EF4-FFF2-40B4-BE49-F238E27FC236}">
                <a16:creationId xmlns:a16="http://schemas.microsoft.com/office/drawing/2014/main" xmlns="" id="{FEEA00CE-43DC-3C6A-967F-342F0E39689A}"/>
              </a:ext>
            </a:extLst>
          </p:cNvPr>
          <p:cNvGrpSpPr/>
          <p:nvPr/>
        </p:nvGrpSpPr>
        <p:grpSpPr>
          <a:xfrm>
            <a:off x="3285961" y="178482"/>
            <a:ext cx="5689600" cy="715217"/>
            <a:chOff x="3251200" y="373355"/>
            <a:chExt cx="5689600" cy="715217"/>
          </a:xfrm>
          <a:solidFill>
            <a:srgbClr val="FF0000"/>
          </a:solidFill>
        </p:grpSpPr>
        <p:sp>
          <p:nvSpPr>
            <p:cNvPr id="8" name="矩形: 圆角 1">
              <a:extLst>
                <a:ext uri="{FF2B5EF4-FFF2-40B4-BE49-F238E27FC236}">
                  <a16:creationId xmlns:a16="http://schemas.microsoft.com/office/drawing/2014/main" xmlns="" id="{BFC240CC-8B24-2D2D-AA1E-CFE2B752A47C}"/>
                </a:ext>
              </a:extLst>
            </p:cNvPr>
            <p:cNvSpPr/>
            <p:nvPr/>
          </p:nvSpPr>
          <p:spPr>
            <a:xfrm>
              <a:off x="3251200" y="373355"/>
              <a:ext cx="5689600" cy="71521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a:extLst>
                <a:ext uri="{FF2B5EF4-FFF2-40B4-BE49-F238E27FC236}">
                  <a16:creationId xmlns:a16="http://schemas.microsoft.com/office/drawing/2014/main" xmlns="" id="{B7FFC0D4-56DC-6F5D-15C7-191F922B1A93}"/>
                </a:ext>
              </a:extLst>
            </p:cNvPr>
            <p:cNvSpPr txBox="1"/>
            <p:nvPr/>
          </p:nvSpPr>
          <p:spPr>
            <a:xfrm>
              <a:off x="4724400" y="377020"/>
              <a:ext cx="3495040" cy="707886"/>
            </a:xfrm>
            <a:prstGeom prst="rect">
              <a:avLst/>
            </a:prstGeom>
            <a:grpFill/>
          </p:spPr>
          <p:txBody>
            <a:bodyPr wrap="square" rtlCol="0">
              <a:spAutoFit/>
            </a:bodyPr>
            <a:lstStyle/>
            <a:p>
              <a:r>
                <a:rPr lang="en-US" sz="4000" b="1">
                  <a:solidFill>
                    <a:schemeClr val="bg1"/>
                  </a:solidFill>
                </a:rPr>
                <a:t>EM CÓ BIẾT</a:t>
              </a:r>
            </a:p>
          </p:txBody>
        </p:sp>
      </p:grpSp>
      <p:pic>
        <p:nvPicPr>
          <p:cNvPr id="7" name="Picture 6">
            <a:extLst>
              <a:ext uri="{FF2B5EF4-FFF2-40B4-BE49-F238E27FC236}">
                <a16:creationId xmlns:a16="http://schemas.microsoft.com/office/drawing/2014/main" xmlns="" id="{BC131EB2-1C8D-F6FD-0D84-1BBCBBD940F1}"/>
              </a:ext>
            </a:extLst>
          </p:cNvPr>
          <p:cNvPicPr>
            <a:picLocks noChangeAspect="1"/>
          </p:cNvPicPr>
          <p:nvPr/>
        </p:nvPicPr>
        <p:blipFill>
          <a:blip r:embed="rId3"/>
          <a:stretch>
            <a:fillRect/>
          </a:stretch>
        </p:blipFill>
        <p:spPr>
          <a:xfrm>
            <a:off x="534912" y="1188244"/>
            <a:ext cx="11361842" cy="3856625"/>
          </a:xfrm>
          <a:prstGeom prst="rect">
            <a:avLst/>
          </a:prstGeom>
        </p:spPr>
      </p:pic>
    </p:spTree>
    <p:extLst>
      <p:ext uri="{BB962C8B-B14F-4D97-AF65-F5344CB8AC3E}">
        <p14:creationId xmlns:p14="http://schemas.microsoft.com/office/powerpoint/2010/main" val="12629022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927DB01A-A74E-DCBF-3501-2006EFD46BB1}"/>
              </a:ext>
            </a:extLst>
          </p:cNvPr>
          <p:cNvPicPr>
            <a:picLocks noChangeAspect="1"/>
          </p:cNvPicPr>
          <p:nvPr/>
        </p:nvPicPr>
        <p:blipFill rotWithShape="1">
          <a:blip r:embed="rId2"/>
          <a:srcRect r="878" b="1505"/>
          <a:stretch/>
        </p:blipFill>
        <p:spPr>
          <a:xfrm>
            <a:off x="0" y="0"/>
            <a:ext cx="12261522" cy="6859588"/>
          </a:xfrm>
          <a:prstGeom prst="rect">
            <a:avLst/>
          </a:prstGeom>
        </p:spPr>
      </p:pic>
      <p:grpSp>
        <p:nvGrpSpPr>
          <p:cNvPr id="4" name="Group 3">
            <a:extLst>
              <a:ext uri="{FF2B5EF4-FFF2-40B4-BE49-F238E27FC236}">
                <a16:creationId xmlns:a16="http://schemas.microsoft.com/office/drawing/2014/main" xmlns="" id="{496368F3-B088-A8D5-3A03-7AFACCA41992}"/>
              </a:ext>
            </a:extLst>
          </p:cNvPr>
          <p:cNvGrpSpPr/>
          <p:nvPr/>
        </p:nvGrpSpPr>
        <p:grpSpPr>
          <a:xfrm>
            <a:off x="265344" y="114946"/>
            <a:ext cx="3584618" cy="461665"/>
            <a:chOff x="3251200" y="320087"/>
            <a:chExt cx="5689600" cy="806838"/>
          </a:xfrm>
        </p:grpSpPr>
        <p:sp>
          <p:nvSpPr>
            <p:cNvPr id="5" name="矩形: 圆角 1">
              <a:extLst>
                <a:ext uri="{FF2B5EF4-FFF2-40B4-BE49-F238E27FC236}">
                  <a16:creationId xmlns:a16="http://schemas.microsoft.com/office/drawing/2014/main" xmlns="" id="{96632E1C-1019-2459-24A7-B9EC1B479325}"/>
                </a:ext>
              </a:extLst>
            </p:cNvPr>
            <p:cNvSpPr/>
            <p:nvPr/>
          </p:nvSpPr>
          <p:spPr>
            <a:xfrm>
              <a:off x="3251200" y="373355"/>
              <a:ext cx="5689600"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TextBox 5">
              <a:extLst>
                <a:ext uri="{FF2B5EF4-FFF2-40B4-BE49-F238E27FC236}">
                  <a16:creationId xmlns:a16="http://schemas.microsoft.com/office/drawing/2014/main" xmlns="" id="{4D6BCFBC-A71E-B501-45BD-D2C2AB87CA7D}"/>
                </a:ext>
              </a:extLst>
            </p:cNvPr>
            <p:cNvSpPr txBox="1"/>
            <p:nvPr/>
          </p:nvSpPr>
          <p:spPr>
            <a:xfrm>
              <a:off x="3704205" y="320087"/>
              <a:ext cx="4531360" cy="806838"/>
            </a:xfrm>
            <a:prstGeom prst="rect">
              <a:avLst/>
            </a:prstGeom>
            <a:noFill/>
          </p:spPr>
          <p:txBody>
            <a:bodyPr wrap="square" rtlCol="0">
              <a:spAutoFit/>
            </a:bodyPr>
            <a:lstStyle/>
            <a:p>
              <a:r>
                <a:rPr lang="en-US" sz="2400" b="1">
                  <a:solidFill>
                    <a:schemeClr val="bg1"/>
                  </a:solidFill>
                </a:rPr>
                <a:t>2. Khối lượng mol</a:t>
              </a:r>
            </a:p>
          </p:txBody>
        </p:sp>
      </p:grpSp>
      <p:pic>
        <p:nvPicPr>
          <p:cNvPr id="40964" name="Picture 4" descr="can diên tử">
            <a:extLst>
              <a:ext uri="{FF2B5EF4-FFF2-40B4-BE49-F238E27FC236}">
                <a16:creationId xmlns:a16="http://schemas.microsoft.com/office/drawing/2014/main" xmlns="" id="{EB23E035-393D-9247-9151-5F51665898CC}"/>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50801" y="1067047"/>
            <a:ext cx="2667617" cy="2667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79" name="Text Box 19">
            <a:extLst>
              <a:ext uri="{FF2B5EF4-FFF2-40B4-BE49-F238E27FC236}">
                <a16:creationId xmlns:a16="http://schemas.microsoft.com/office/drawing/2014/main" xmlns="" id="{49606729-44C6-78E3-0E5A-E4367964A356}"/>
              </a:ext>
            </a:extLst>
          </p:cNvPr>
          <p:cNvSpPr txBox="1">
            <a:spLocks noChangeArrowheads="1"/>
          </p:cNvSpPr>
          <p:nvPr/>
        </p:nvSpPr>
        <p:spPr bwMode="auto">
          <a:xfrm>
            <a:off x="2566964" y="2874040"/>
            <a:ext cx="914612" cy="457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lgn="ctr">
              <a:spcBef>
                <a:spcPct val="50000"/>
              </a:spcBef>
            </a:pPr>
            <a:r>
              <a:rPr lang="en-US" altLang="en-US" sz="2400" b="1">
                <a:solidFill>
                  <a:srgbClr val="CC0000"/>
                </a:solidFill>
              </a:rPr>
              <a:t>56g</a:t>
            </a:r>
          </a:p>
        </p:txBody>
      </p:sp>
      <p:pic>
        <p:nvPicPr>
          <p:cNvPr id="40978" name="Picture 18" descr="can diên tử">
            <a:hlinkClick r:id="" action="ppaction://noaction"/>
            <a:extLst>
              <a:ext uri="{FF2B5EF4-FFF2-40B4-BE49-F238E27FC236}">
                <a16:creationId xmlns:a16="http://schemas.microsoft.com/office/drawing/2014/main" xmlns="" id="{62A731C4-70A2-757A-1EC4-C2560A88C9D6}"/>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95777" y="1067047"/>
            <a:ext cx="2667617" cy="2667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80" name="Text Box 20">
            <a:extLst>
              <a:ext uri="{FF2B5EF4-FFF2-40B4-BE49-F238E27FC236}">
                <a16:creationId xmlns:a16="http://schemas.microsoft.com/office/drawing/2014/main" xmlns="" id="{AD908D17-AD14-9FB9-6E9F-AE39F6491C06}"/>
              </a:ext>
            </a:extLst>
          </p:cNvPr>
          <p:cNvSpPr txBox="1">
            <a:spLocks noChangeArrowheads="1"/>
          </p:cNvSpPr>
          <p:nvPr/>
        </p:nvSpPr>
        <p:spPr bwMode="auto">
          <a:xfrm>
            <a:off x="8534170" y="2842283"/>
            <a:ext cx="914612" cy="457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lgn="ctr">
              <a:spcBef>
                <a:spcPct val="50000"/>
              </a:spcBef>
            </a:pPr>
            <a:r>
              <a:rPr lang="en-US" altLang="en-US" sz="2400" b="1">
                <a:solidFill>
                  <a:srgbClr val="CC0000"/>
                </a:solidFill>
              </a:rPr>
              <a:t>18g</a:t>
            </a:r>
          </a:p>
        </p:txBody>
      </p:sp>
      <p:grpSp>
        <p:nvGrpSpPr>
          <p:cNvPr id="40972" name="Group 12">
            <a:extLst>
              <a:ext uri="{FF2B5EF4-FFF2-40B4-BE49-F238E27FC236}">
                <a16:creationId xmlns:a16="http://schemas.microsoft.com/office/drawing/2014/main" xmlns="" id="{60CF4F77-1CFE-238C-3353-D4F20F6190BB}"/>
              </a:ext>
            </a:extLst>
          </p:cNvPr>
          <p:cNvGrpSpPr>
            <a:grpSpLocks/>
          </p:cNvGrpSpPr>
          <p:nvPr/>
        </p:nvGrpSpPr>
        <p:grpSpPr bwMode="auto">
          <a:xfrm>
            <a:off x="4723289" y="1371918"/>
            <a:ext cx="2667617" cy="1981659"/>
            <a:chOff x="2352" y="384"/>
            <a:chExt cx="1632" cy="1248"/>
          </a:xfrm>
        </p:grpSpPr>
        <p:sp>
          <p:nvSpPr>
            <p:cNvPr id="27670" name="AutoShape 6">
              <a:extLst>
                <a:ext uri="{FF2B5EF4-FFF2-40B4-BE49-F238E27FC236}">
                  <a16:creationId xmlns:a16="http://schemas.microsoft.com/office/drawing/2014/main" xmlns="" id="{A943556F-E0E6-ED62-F80B-FDEBE7AC23FF}"/>
                </a:ext>
              </a:extLst>
            </p:cNvPr>
            <p:cNvSpPr>
              <a:spLocks noChangeArrowheads="1"/>
            </p:cNvSpPr>
            <p:nvPr/>
          </p:nvSpPr>
          <p:spPr bwMode="auto">
            <a:xfrm>
              <a:off x="2400" y="384"/>
              <a:ext cx="1584" cy="1248"/>
            </a:xfrm>
            <a:prstGeom prst="cube">
              <a:avLst>
                <a:gd name="adj" fmla="val 25000"/>
              </a:avLst>
            </a:prstGeom>
            <a:gradFill rotWithShape="1">
              <a:gsLst>
                <a:gs pos="0">
                  <a:srgbClr val="5F5F5F"/>
                </a:gs>
                <a:gs pos="100000">
                  <a:srgbClr val="999999">
                    <a:alpha val="93999"/>
                  </a:srgbClr>
                </a:gs>
              </a:gsLst>
              <a:path path="rect">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lgn="ctr"/>
              <a:endParaRPr lang="en-US" altLang="en-US" sz="2601" i="1"/>
            </a:p>
          </p:txBody>
        </p:sp>
        <p:sp>
          <p:nvSpPr>
            <p:cNvPr id="27671" name="Text Box 10">
              <a:extLst>
                <a:ext uri="{FF2B5EF4-FFF2-40B4-BE49-F238E27FC236}">
                  <a16:creationId xmlns:a16="http://schemas.microsoft.com/office/drawing/2014/main" xmlns="" id="{AD4033FE-EC2E-0881-222C-72D8CCCA9255}"/>
                </a:ext>
              </a:extLst>
            </p:cNvPr>
            <p:cNvSpPr txBox="1">
              <a:spLocks noChangeArrowheads="1"/>
            </p:cNvSpPr>
            <p:nvPr/>
          </p:nvSpPr>
          <p:spPr bwMode="auto">
            <a:xfrm>
              <a:off x="2352" y="816"/>
              <a:ext cx="1392" cy="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lgn="ctr">
                <a:spcBef>
                  <a:spcPct val="50000"/>
                </a:spcBef>
              </a:pPr>
              <a:r>
                <a:rPr lang="en-US" altLang="en-US" sz="2601" b="1">
                  <a:solidFill>
                    <a:srgbClr val="00CC00"/>
                  </a:solidFill>
                </a:rPr>
                <a:t>N  nguyên tử Fe</a:t>
              </a:r>
            </a:p>
          </p:txBody>
        </p:sp>
      </p:grpSp>
      <p:sp>
        <p:nvSpPr>
          <p:cNvPr id="40983" name="Text Box 23">
            <a:extLst>
              <a:ext uri="{FF2B5EF4-FFF2-40B4-BE49-F238E27FC236}">
                <a16:creationId xmlns:a16="http://schemas.microsoft.com/office/drawing/2014/main" xmlns="" id="{1B7F1385-EA55-CEE8-9312-0395FFF89FF8}"/>
              </a:ext>
            </a:extLst>
          </p:cNvPr>
          <p:cNvSpPr txBox="1">
            <a:spLocks noChangeArrowheads="1"/>
          </p:cNvSpPr>
          <p:nvPr/>
        </p:nvSpPr>
        <p:spPr bwMode="auto">
          <a:xfrm>
            <a:off x="1626948" y="3810883"/>
            <a:ext cx="3172559" cy="886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lgn="ctr">
              <a:spcBef>
                <a:spcPct val="50000"/>
              </a:spcBef>
            </a:pPr>
            <a:r>
              <a:rPr lang="en-US" altLang="en-US" sz="2601">
                <a:solidFill>
                  <a:srgbClr val="0000FF"/>
                </a:solidFill>
              </a:rPr>
              <a:t>Khối lượng 1 mol                  nguyên tử Fe</a:t>
            </a:r>
          </a:p>
        </p:txBody>
      </p:sp>
      <p:sp>
        <p:nvSpPr>
          <p:cNvPr id="40985" name="Text Box 25">
            <a:extLst>
              <a:ext uri="{FF2B5EF4-FFF2-40B4-BE49-F238E27FC236}">
                <a16:creationId xmlns:a16="http://schemas.microsoft.com/office/drawing/2014/main" xmlns="" id="{9DFC0C4D-4764-7636-0A18-3013D27EAAF8}"/>
              </a:ext>
            </a:extLst>
          </p:cNvPr>
          <p:cNvSpPr txBox="1">
            <a:spLocks noChangeArrowheads="1"/>
          </p:cNvSpPr>
          <p:nvPr/>
        </p:nvSpPr>
        <p:spPr bwMode="auto">
          <a:xfrm>
            <a:off x="1903236" y="4801712"/>
            <a:ext cx="2438964" cy="492685"/>
          </a:xfrm>
          <a:prstGeom prst="rect">
            <a:avLst/>
          </a:prstGeom>
          <a:noFill/>
          <a:ln w="38100" cmpd="dbl">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lgn="ctr">
              <a:spcBef>
                <a:spcPct val="50000"/>
              </a:spcBef>
            </a:pPr>
            <a:r>
              <a:rPr lang="en-US" altLang="en-US" sz="2601">
                <a:solidFill>
                  <a:srgbClr val="CC0000"/>
                </a:solidFill>
              </a:rPr>
              <a:t>M</a:t>
            </a:r>
            <a:r>
              <a:rPr lang="en-US" altLang="en-US" sz="2601" baseline="-25000">
                <a:solidFill>
                  <a:srgbClr val="CC0000"/>
                </a:solidFill>
              </a:rPr>
              <a:t>Fe</a:t>
            </a:r>
            <a:r>
              <a:rPr lang="en-US" altLang="en-US" sz="2601">
                <a:solidFill>
                  <a:srgbClr val="CC0000"/>
                </a:solidFill>
              </a:rPr>
              <a:t>  =  56 g</a:t>
            </a:r>
          </a:p>
        </p:txBody>
      </p:sp>
      <p:sp>
        <p:nvSpPr>
          <p:cNvPr id="27657" name="Rectangle 27">
            <a:extLst>
              <a:ext uri="{FF2B5EF4-FFF2-40B4-BE49-F238E27FC236}">
                <a16:creationId xmlns:a16="http://schemas.microsoft.com/office/drawing/2014/main" xmlns="" id="{F250E819-3BAA-3144-69DB-083D3500C9FA}"/>
              </a:ext>
            </a:extLst>
          </p:cNvPr>
          <p:cNvSpPr>
            <a:spLocks noChangeArrowheads="1"/>
          </p:cNvSpPr>
          <p:nvPr/>
        </p:nvSpPr>
        <p:spPr bwMode="auto">
          <a:xfrm>
            <a:off x="2489201" y="5590402"/>
            <a:ext cx="6766559" cy="989722"/>
          </a:xfrm>
          <a:prstGeom prst="rect">
            <a:avLst/>
          </a:prstGeom>
          <a:solidFill>
            <a:schemeClr val="accent1">
              <a:lumMod val="40000"/>
              <a:lumOff val="60000"/>
            </a:schemeClr>
          </a:solidFill>
          <a:ln w="9525">
            <a:solidFill>
              <a:schemeClr val="tx1"/>
            </a:solidFill>
            <a:miter lim="800000"/>
            <a:headEnd/>
            <a:tailEnd/>
          </a:ln>
          <a:effectLst/>
        </p:spPr>
        <p:txBody>
          <a:bodyPr wrap="none" anchor="ct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endParaRPr lang="en-US" altLang="en-US" sz="3201"/>
          </a:p>
        </p:txBody>
      </p:sp>
      <p:grpSp>
        <p:nvGrpSpPr>
          <p:cNvPr id="40991" name="Group 31">
            <a:extLst>
              <a:ext uri="{FF2B5EF4-FFF2-40B4-BE49-F238E27FC236}">
                <a16:creationId xmlns:a16="http://schemas.microsoft.com/office/drawing/2014/main" xmlns="" id="{72093E40-D274-1283-C3E3-BEA8620AEB0D}"/>
              </a:ext>
            </a:extLst>
          </p:cNvPr>
          <p:cNvGrpSpPr>
            <a:grpSpLocks/>
          </p:cNvGrpSpPr>
          <p:nvPr/>
        </p:nvGrpSpPr>
        <p:grpSpPr bwMode="auto">
          <a:xfrm>
            <a:off x="4723289" y="1219482"/>
            <a:ext cx="2667617" cy="1981659"/>
            <a:chOff x="3792" y="2832"/>
            <a:chExt cx="1728" cy="1248"/>
          </a:xfrm>
        </p:grpSpPr>
        <p:sp>
          <p:nvSpPr>
            <p:cNvPr id="27668" name="AutoShape 32">
              <a:extLst>
                <a:ext uri="{FF2B5EF4-FFF2-40B4-BE49-F238E27FC236}">
                  <a16:creationId xmlns:a16="http://schemas.microsoft.com/office/drawing/2014/main" xmlns="" id="{0DB494C6-3F33-05FC-4DEE-8E10AF3221C9}"/>
                </a:ext>
              </a:extLst>
            </p:cNvPr>
            <p:cNvSpPr>
              <a:spLocks noChangeArrowheads="1"/>
            </p:cNvSpPr>
            <p:nvPr/>
          </p:nvSpPr>
          <p:spPr bwMode="auto">
            <a:xfrm>
              <a:off x="3840" y="2832"/>
              <a:ext cx="1680" cy="1248"/>
            </a:xfrm>
            <a:prstGeom prst="cube">
              <a:avLst>
                <a:gd name="adj" fmla="val 25000"/>
              </a:avLst>
            </a:prstGeom>
            <a:gradFill rotWithShape="1">
              <a:gsLst>
                <a:gs pos="0">
                  <a:srgbClr val="CCECFF"/>
                </a:gs>
                <a:gs pos="100000">
                  <a:srgbClr val="5E6D76"/>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lgn="ctr"/>
              <a:endParaRPr lang="en-US" altLang="en-US" sz="2601" i="1"/>
            </a:p>
          </p:txBody>
        </p:sp>
        <p:sp>
          <p:nvSpPr>
            <p:cNvPr id="27669" name="Text Box 33">
              <a:extLst>
                <a:ext uri="{FF2B5EF4-FFF2-40B4-BE49-F238E27FC236}">
                  <a16:creationId xmlns:a16="http://schemas.microsoft.com/office/drawing/2014/main" xmlns="" id="{5B850B85-ADCB-1651-E9B8-DFDE9484A040}"/>
                </a:ext>
              </a:extLst>
            </p:cNvPr>
            <p:cNvSpPr txBox="1">
              <a:spLocks noChangeArrowheads="1"/>
            </p:cNvSpPr>
            <p:nvPr/>
          </p:nvSpPr>
          <p:spPr bwMode="auto">
            <a:xfrm>
              <a:off x="3792" y="3264"/>
              <a:ext cx="1392" cy="558"/>
            </a:xfrm>
            <a:prstGeom prst="rect">
              <a:avLst/>
            </a:prstGeom>
            <a:noFill/>
            <a:ln>
              <a:noFill/>
            </a:ln>
            <a:effectLst/>
            <a:extLst>
              <a:ext uri="{909E8E84-426E-40DD-AFC4-6F175D3DCCD1}">
                <a14:hiddenFill xmlns:a14="http://schemas.microsoft.com/office/drawing/2010/main">
                  <a:gradFill rotWithShape="1">
                    <a:gsLst>
                      <a:gs pos="0">
                        <a:srgbClr val="CCECFF"/>
                      </a:gs>
                      <a:gs pos="100000">
                        <a:srgbClr val="5E6D76"/>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lgn="ctr">
                <a:spcBef>
                  <a:spcPct val="50000"/>
                </a:spcBef>
              </a:pPr>
              <a:r>
                <a:rPr lang="en-US" altLang="en-US" sz="2601" b="1">
                  <a:solidFill>
                    <a:srgbClr val="6600CC"/>
                  </a:solidFill>
                </a:rPr>
                <a:t>N  phân tử H</a:t>
              </a:r>
              <a:r>
                <a:rPr lang="en-US" altLang="en-US" sz="2601" b="1" baseline="-25000">
                  <a:solidFill>
                    <a:srgbClr val="6600CC"/>
                  </a:solidFill>
                </a:rPr>
                <a:t>2</a:t>
              </a:r>
              <a:r>
                <a:rPr lang="en-US" altLang="en-US" sz="2601" b="1">
                  <a:solidFill>
                    <a:srgbClr val="6600CC"/>
                  </a:solidFill>
                </a:rPr>
                <a:t>O</a:t>
              </a:r>
            </a:p>
          </p:txBody>
        </p:sp>
      </p:grpSp>
      <p:sp>
        <p:nvSpPr>
          <p:cNvPr id="40994" name="Text Box 34">
            <a:extLst>
              <a:ext uri="{FF2B5EF4-FFF2-40B4-BE49-F238E27FC236}">
                <a16:creationId xmlns:a16="http://schemas.microsoft.com/office/drawing/2014/main" xmlns="" id="{B29FCBB2-6077-17D9-9409-299F44B43E54}"/>
              </a:ext>
            </a:extLst>
          </p:cNvPr>
          <p:cNvSpPr txBox="1">
            <a:spLocks noChangeArrowheads="1"/>
          </p:cNvSpPr>
          <p:nvPr/>
        </p:nvSpPr>
        <p:spPr bwMode="auto">
          <a:xfrm>
            <a:off x="7390906" y="3788653"/>
            <a:ext cx="3172559" cy="886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lgn="ctr">
              <a:spcBef>
                <a:spcPct val="50000"/>
              </a:spcBef>
            </a:pPr>
            <a:r>
              <a:rPr lang="en-US" altLang="en-US" sz="2601">
                <a:solidFill>
                  <a:srgbClr val="0000FF"/>
                </a:solidFill>
              </a:rPr>
              <a:t>Khối lượng 1 mol                  phân tử H</a:t>
            </a:r>
            <a:r>
              <a:rPr lang="en-US" altLang="en-US" sz="2601" baseline="-25000">
                <a:solidFill>
                  <a:srgbClr val="0000FF"/>
                </a:solidFill>
              </a:rPr>
              <a:t>2</a:t>
            </a:r>
            <a:r>
              <a:rPr lang="en-US" altLang="en-US" sz="2601">
                <a:solidFill>
                  <a:srgbClr val="0000FF"/>
                </a:solidFill>
              </a:rPr>
              <a:t>O</a:t>
            </a:r>
          </a:p>
        </p:txBody>
      </p:sp>
      <p:grpSp>
        <p:nvGrpSpPr>
          <p:cNvPr id="40995" name="Group 35">
            <a:extLst>
              <a:ext uri="{FF2B5EF4-FFF2-40B4-BE49-F238E27FC236}">
                <a16:creationId xmlns:a16="http://schemas.microsoft.com/office/drawing/2014/main" xmlns="" id="{AA8BAE5D-AC64-3BC7-EDB1-6A3CEE347CC0}"/>
              </a:ext>
            </a:extLst>
          </p:cNvPr>
          <p:cNvGrpSpPr>
            <a:grpSpLocks/>
          </p:cNvGrpSpPr>
          <p:nvPr/>
        </p:nvGrpSpPr>
        <p:grpSpPr bwMode="auto">
          <a:xfrm>
            <a:off x="7695777" y="4801712"/>
            <a:ext cx="2473898" cy="527172"/>
            <a:chOff x="3866" y="3028"/>
            <a:chExt cx="1558" cy="332"/>
          </a:xfrm>
        </p:grpSpPr>
        <p:sp>
          <p:nvSpPr>
            <p:cNvPr id="27664" name="Text Box 36">
              <a:extLst>
                <a:ext uri="{FF2B5EF4-FFF2-40B4-BE49-F238E27FC236}">
                  <a16:creationId xmlns:a16="http://schemas.microsoft.com/office/drawing/2014/main" xmlns="" id="{6C8F220F-5C1E-967D-F443-A9FAAA09CA46}"/>
                </a:ext>
              </a:extLst>
            </p:cNvPr>
            <p:cNvSpPr txBox="1">
              <a:spLocks noChangeArrowheads="1"/>
            </p:cNvSpPr>
            <p:nvPr/>
          </p:nvSpPr>
          <p:spPr bwMode="auto">
            <a:xfrm>
              <a:off x="3866" y="3028"/>
              <a:ext cx="1558" cy="310"/>
            </a:xfrm>
            <a:prstGeom prst="rect">
              <a:avLst/>
            </a:prstGeom>
            <a:noFill/>
            <a:ln w="38100" cmpd="dbl">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lgn="ctr">
                <a:spcBef>
                  <a:spcPct val="50000"/>
                </a:spcBef>
              </a:pPr>
              <a:r>
                <a:rPr lang="en-US" altLang="en-US" sz="2601">
                  <a:solidFill>
                    <a:srgbClr val="CC0000"/>
                  </a:solidFill>
                </a:rPr>
                <a:t>            = 18g</a:t>
              </a:r>
            </a:p>
          </p:txBody>
        </p:sp>
        <p:grpSp>
          <p:nvGrpSpPr>
            <p:cNvPr id="27665" name="Group 37">
              <a:extLst>
                <a:ext uri="{FF2B5EF4-FFF2-40B4-BE49-F238E27FC236}">
                  <a16:creationId xmlns:a16="http://schemas.microsoft.com/office/drawing/2014/main" xmlns="" id="{0F0EE011-0032-3FBB-FDDE-2A9568E0F6F9}"/>
                </a:ext>
              </a:extLst>
            </p:cNvPr>
            <p:cNvGrpSpPr>
              <a:grpSpLocks/>
            </p:cNvGrpSpPr>
            <p:nvPr/>
          </p:nvGrpSpPr>
          <p:grpSpPr bwMode="auto">
            <a:xfrm>
              <a:off x="4188" y="3100"/>
              <a:ext cx="576" cy="260"/>
              <a:chOff x="2928" y="2544"/>
              <a:chExt cx="576" cy="260"/>
            </a:xfrm>
          </p:grpSpPr>
          <p:sp>
            <p:nvSpPr>
              <p:cNvPr id="27666" name="Text Box 38">
                <a:extLst>
                  <a:ext uri="{FF2B5EF4-FFF2-40B4-BE49-F238E27FC236}">
                    <a16:creationId xmlns:a16="http://schemas.microsoft.com/office/drawing/2014/main" xmlns="" id="{3550784D-E4A0-10B3-F811-57F51C0A2E50}"/>
                  </a:ext>
                </a:extLst>
              </p:cNvPr>
              <p:cNvSpPr txBox="1">
                <a:spLocks noChangeArrowheads="1"/>
              </p:cNvSpPr>
              <p:nvPr/>
            </p:nvSpPr>
            <p:spPr bwMode="auto">
              <a:xfrm>
                <a:off x="3072" y="2592"/>
                <a:ext cx="432"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spcBef>
                    <a:spcPct val="50000"/>
                  </a:spcBef>
                </a:pPr>
                <a:r>
                  <a:rPr lang="en-US" altLang="en-US" sz="1600">
                    <a:solidFill>
                      <a:srgbClr val="CC0000"/>
                    </a:solidFill>
                  </a:rPr>
                  <a:t>H</a:t>
                </a:r>
                <a:r>
                  <a:rPr lang="en-US" altLang="en-US" sz="1600" baseline="-25000">
                    <a:solidFill>
                      <a:srgbClr val="CC0000"/>
                    </a:solidFill>
                  </a:rPr>
                  <a:t>2</a:t>
                </a:r>
                <a:r>
                  <a:rPr lang="en-US" altLang="en-US" sz="1600">
                    <a:solidFill>
                      <a:srgbClr val="CC0000"/>
                    </a:solidFill>
                  </a:rPr>
                  <a:t>O</a:t>
                </a:r>
              </a:p>
            </p:txBody>
          </p:sp>
          <p:sp>
            <p:nvSpPr>
              <p:cNvPr id="27667" name="WordArt 39">
                <a:extLst>
                  <a:ext uri="{FF2B5EF4-FFF2-40B4-BE49-F238E27FC236}">
                    <a16:creationId xmlns:a16="http://schemas.microsoft.com/office/drawing/2014/main" xmlns="" id="{B8C47CD7-1AB8-052F-2C73-A12CF090F9B9}"/>
                  </a:ext>
                </a:extLst>
              </p:cNvPr>
              <p:cNvSpPr>
                <a:spLocks noChangeArrowheads="1" noChangeShapeType="1" noTextEdit="1"/>
              </p:cNvSpPr>
              <p:nvPr/>
            </p:nvSpPr>
            <p:spPr bwMode="auto">
              <a:xfrm>
                <a:off x="2928" y="2544"/>
                <a:ext cx="192" cy="144"/>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1" kern="10">
                    <a:solidFill>
                      <a:srgbClr val="CC0000"/>
                    </a:solidFill>
                    <a:effectLst>
                      <a:outerShdw dist="45791" dir="2021404" algn="ctr" rotWithShape="0">
                        <a:srgbClr val="B2B2B2">
                          <a:alpha val="79999"/>
                        </a:srgbClr>
                      </a:outerShdw>
                    </a:effectLst>
                    <a:cs typeface="Times New Roman" panose="02020603050405020304" pitchFamily="18" charset="0"/>
                  </a:rPr>
                  <a:t>M</a:t>
                </a:r>
              </a:p>
            </p:txBody>
          </p:sp>
        </p:grpSp>
      </p:grpSp>
      <p:sp>
        <p:nvSpPr>
          <p:cNvPr id="41001" name="AutoShape 41">
            <a:extLst>
              <a:ext uri="{FF2B5EF4-FFF2-40B4-BE49-F238E27FC236}">
                <a16:creationId xmlns:a16="http://schemas.microsoft.com/office/drawing/2014/main" xmlns="" id="{DB35284F-E1AC-CAD0-D28F-1787735E9D71}"/>
              </a:ext>
            </a:extLst>
          </p:cNvPr>
          <p:cNvSpPr>
            <a:spLocks noChangeArrowheads="1"/>
          </p:cNvSpPr>
          <p:nvPr/>
        </p:nvSpPr>
        <p:spPr bwMode="auto">
          <a:xfrm>
            <a:off x="2741630" y="5716323"/>
            <a:ext cx="762176" cy="762176"/>
          </a:xfrm>
          <a:prstGeom prst="rightArrow">
            <a:avLst>
              <a:gd name="adj1" fmla="val 50000"/>
              <a:gd name="adj2" fmla="val 39407"/>
            </a:avLst>
          </a:prstGeom>
          <a:gradFill rotWithShape="1">
            <a:gsLst>
              <a:gs pos="0">
                <a:srgbClr val="CC0000"/>
              </a:gs>
              <a:gs pos="100000">
                <a:schemeClr val="bg1">
                  <a:alpha val="48000"/>
                </a:scheme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endParaRPr lang="en-US" altLang="en-US" sz="2601"/>
          </a:p>
        </p:txBody>
      </p:sp>
      <p:sp>
        <p:nvSpPr>
          <p:cNvPr id="41002" name="WordArt 42">
            <a:extLst>
              <a:ext uri="{FF2B5EF4-FFF2-40B4-BE49-F238E27FC236}">
                <a16:creationId xmlns:a16="http://schemas.microsoft.com/office/drawing/2014/main" xmlns="" id="{69CF6D4A-53BE-8E69-CAE2-FCAE1957BF9F}"/>
              </a:ext>
            </a:extLst>
          </p:cNvPr>
          <p:cNvSpPr>
            <a:spLocks noChangeArrowheads="1" noChangeShapeType="1" noTextEdit="1"/>
          </p:cNvSpPr>
          <p:nvPr/>
        </p:nvSpPr>
        <p:spPr bwMode="auto">
          <a:xfrm>
            <a:off x="3849962" y="5779838"/>
            <a:ext cx="5217733" cy="546226"/>
          </a:xfrm>
          <a:prstGeom prst="rect">
            <a:avLst/>
          </a:prstGeom>
        </p:spPr>
        <p:txBody>
          <a:bodyPr wrap="none" fromWordArt="1">
            <a:prstTxWarp prst="textPlain">
              <a:avLst>
                <a:gd name="adj" fmla="val 50000"/>
              </a:avLst>
            </a:prstTxWarp>
          </a:bodyPr>
          <a:lstStyle/>
          <a:p>
            <a:pPr algn="ctr">
              <a:defRPr/>
            </a:pPr>
            <a:r>
              <a:rPr lang="vi-VN" sz="3601" kern="10">
                <a:ln w="9525">
                  <a:solidFill>
                    <a:schemeClr val="tx1"/>
                  </a:solidFill>
                  <a:round/>
                  <a:headEnd/>
                  <a:tailEnd/>
                </a:ln>
                <a:gradFill rotWithShape="1">
                  <a:gsLst>
                    <a:gs pos="0">
                      <a:srgbClr val="0000FF"/>
                    </a:gs>
                    <a:gs pos="100000">
                      <a:srgbClr val="000018">
                        <a:alpha val="6000"/>
                      </a:srgbClr>
                    </a:gs>
                  </a:gsLst>
                  <a:lin ang="5400000" scaled="1"/>
                </a:gradFill>
                <a:cs typeface="Times New Roman" panose="02020603050405020304" pitchFamily="18" charset="0"/>
              </a:rPr>
              <a:t>Khối lượng mol của một chất là gì ?</a:t>
            </a:r>
            <a:r>
              <a:rPr lang="en-US" sz="3601" kern="10">
                <a:ln w="9525">
                  <a:solidFill>
                    <a:schemeClr val="tx1"/>
                  </a:solidFill>
                  <a:round/>
                  <a:headEnd/>
                  <a:tailEnd/>
                </a:ln>
                <a:gradFill rotWithShape="1">
                  <a:gsLst>
                    <a:gs pos="0">
                      <a:srgbClr val="0000FF"/>
                    </a:gs>
                    <a:gs pos="100000">
                      <a:srgbClr val="000018">
                        <a:alpha val="6000"/>
                      </a:srgbClr>
                    </a:gs>
                  </a:gsLst>
                  <a:lin ang="5400000" scaled="1"/>
                </a:gradFill>
                <a:cs typeface="Times New Roman" panose="02020603050405020304" pitchFamily="18" charset="0"/>
              </a:rPr>
              <a:t>  Kí hiệu</a:t>
            </a:r>
          </a:p>
        </p:txBody>
      </p:sp>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xmlns="" id="{C73D8AB6-CADE-1FDC-A16B-42827AB7533D}"/>
                  </a:ext>
                </a:extLst>
              </p14:cNvPr>
              <p14:cNvContentPartPr/>
              <p14:nvPr/>
            </p14:nvContentPartPr>
            <p14:xfrm>
              <a:off x="6194949" y="3575628"/>
              <a:ext cx="1063686" cy="1149386"/>
            </p14:xfrm>
          </p:contentPart>
        </mc:Choice>
        <mc:Fallback xmlns="">
          <p:pic>
            <p:nvPicPr>
              <p:cNvPr id="2" name="Ink 1">
                <a:extLst>
                  <a:ext uri="{FF2B5EF4-FFF2-40B4-BE49-F238E27FC236}">
                    <a16:creationId xmlns:a16="http://schemas.microsoft.com/office/drawing/2014/main" id="{C73D8AB6-CADE-1FDC-A16B-42827AB7533D}"/>
                  </a:ext>
                </a:extLst>
              </p:cNvPr>
              <p:cNvPicPr/>
              <p:nvPr/>
            </p:nvPicPr>
            <p:blipFill>
              <a:blip r:embed="rId5"/>
              <a:stretch>
                <a:fillRect/>
              </a:stretch>
            </p:blipFill>
            <p:spPr>
              <a:xfrm>
                <a:off x="6185947" y="3566266"/>
                <a:ext cx="1082410" cy="1168110"/>
              </a:xfrm>
              <a:prstGeom prst="rect">
                <a:avLst/>
              </a:prstGeom>
            </p:spPr>
          </p:pic>
        </mc:Fallback>
      </mc:AlternateContent>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withEffect">
                                  <p:stCondLst>
                                    <p:cond delay="0"/>
                                  </p:stCondLst>
                                  <p:childTnLst>
                                    <p:set>
                                      <p:cBhvr>
                                        <p:cTn id="6" dur="1" fill="hold">
                                          <p:stCondLst>
                                            <p:cond delay="0"/>
                                          </p:stCondLst>
                                        </p:cTn>
                                        <p:tgtEl>
                                          <p:spTgt spid="40964"/>
                                        </p:tgtEl>
                                        <p:attrNameLst>
                                          <p:attrName>style.visibility</p:attrName>
                                        </p:attrNameLst>
                                      </p:cBhvr>
                                      <p:to>
                                        <p:strVal val="visible"/>
                                      </p:to>
                                    </p:set>
                                    <p:animEffect transition="in" filter="checkerboard(across)">
                                      <p:cBhvr>
                                        <p:cTn id="7" dur="500"/>
                                        <p:tgtEl>
                                          <p:spTgt spid="40964"/>
                                        </p:tgtEl>
                                      </p:cBhvr>
                                    </p:animEffect>
                                  </p:childTnLst>
                                </p:cTn>
                              </p:par>
                              <p:par>
                                <p:cTn id="8" presetID="5" presetClass="entr" presetSubtype="10" fill="hold" nodeType="withEffect">
                                  <p:stCondLst>
                                    <p:cond delay="0"/>
                                  </p:stCondLst>
                                  <p:childTnLst>
                                    <p:set>
                                      <p:cBhvr>
                                        <p:cTn id="9" dur="1" fill="hold">
                                          <p:stCondLst>
                                            <p:cond delay="0"/>
                                          </p:stCondLst>
                                        </p:cTn>
                                        <p:tgtEl>
                                          <p:spTgt spid="40978"/>
                                        </p:tgtEl>
                                        <p:attrNameLst>
                                          <p:attrName>style.visibility</p:attrName>
                                        </p:attrNameLst>
                                      </p:cBhvr>
                                      <p:to>
                                        <p:strVal val="visible"/>
                                      </p:to>
                                    </p:set>
                                    <p:animEffect transition="in" filter="checkerboard(across)">
                                      <p:cBhvr>
                                        <p:cTn id="10" dur="500"/>
                                        <p:tgtEl>
                                          <p:spTgt spid="40978"/>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nodeType="clickEffect">
                                  <p:stCondLst>
                                    <p:cond delay="0"/>
                                  </p:stCondLst>
                                  <p:childTnLst>
                                    <p:set>
                                      <p:cBhvr>
                                        <p:cTn id="14" dur="1" fill="hold">
                                          <p:stCondLst>
                                            <p:cond delay="0"/>
                                          </p:stCondLst>
                                        </p:cTn>
                                        <p:tgtEl>
                                          <p:spTgt spid="40972"/>
                                        </p:tgtEl>
                                        <p:attrNameLst>
                                          <p:attrName>style.visibility</p:attrName>
                                        </p:attrNameLst>
                                      </p:cBhvr>
                                      <p:to>
                                        <p:strVal val="visible"/>
                                      </p:to>
                                    </p:set>
                                    <p:animEffect transition="in" filter="dissolve">
                                      <p:cBhvr>
                                        <p:cTn id="15" dur="500"/>
                                        <p:tgtEl>
                                          <p:spTgt spid="40972"/>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44" presetClass="path" presetSubtype="0" accel="50000" decel="50000" fill="hold" nodeType="clickEffect">
                                  <p:stCondLst>
                                    <p:cond delay="0"/>
                                  </p:stCondLst>
                                  <p:childTnLst>
                                    <p:animMotion origin="layout" path="M -0.05274 -0.09928 L -0.09754 -0.20273 C -0.106 -0.22656 -0.12176 -0.2386 -0.13843 -0.24114 C -0.15757 -0.24369 -0.17359 -0.23536 -0.18635 -0.21522 L -0.24417 -0.12682 " pathEditMode="relative" rAng="420000" ptsTypes="AAAAA">
                                      <p:cBhvr>
                                        <p:cTn id="19" dur="2000" fill="hold"/>
                                        <p:tgtEl>
                                          <p:spTgt spid="40972"/>
                                        </p:tgtEl>
                                        <p:attrNameLst>
                                          <p:attrName>ppt_x</p:attrName>
                                          <p:attrName>ppt_y</p:attrName>
                                        </p:attrNameLst>
                                      </p:cBhvr>
                                      <p:rCtr x="-9155" y="-7452"/>
                                    </p:animMotion>
                                  </p:childTnLst>
                                </p:cTn>
                              </p:par>
                            </p:childTnLst>
                          </p:cTn>
                        </p:par>
                        <p:par>
                          <p:cTn id="20" fill="hold" nodeType="afterGroup">
                            <p:stCondLst>
                              <p:cond delay="2000"/>
                            </p:stCondLst>
                            <p:childTnLst>
                              <p:par>
                                <p:cTn id="21" presetID="11" presetClass="entr" presetSubtype="0" repeatCount="indefinite" fill="hold" nodeType="afterEffect">
                                  <p:stCondLst>
                                    <p:cond delay="0"/>
                                  </p:stCondLst>
                                  <p:childTnLst>
                                    <p:set>
                                      <p:cBhvr>
                                        <p:cTn id="22" dur="1000">
                                          <p:stCondLst>
                                            <p:cond delay="0"/>
                                          </p:stCondLst>
                                        </p:cTn>
                                        <p:tgtEl>
                                          <p:spTgt spid="40979"/>
                                        </p:tgtEl>
                                        <p:attrNameLst>
                                          <p:attrName>style.visibility</p:attrName>
                                        </p:attrNameLst>
                                      </p:cBhvr>
                                      <p:to>
                                        <p:strVal val="visible"/>
                                      </p:to>
                                    </p:set>
                                  </p:childTnLst>
                                </p:cTn>
                              </p:par>
                            </p:childTnLst>
                          </p:cTn>
                        </p:par>
                        <p:par>
                          <p:cTn id="23" fill="hold" nodeType="afterGroup">
                            <p:stCondLst>
                              <p:cond delay="3000"/>
                            </p:stCondLst>
                            <p:childTnLst>
                              <p:par>
                                <p:cTn id="24" presetID="17" presetClass="entr" presetSubtype="10" fill="hold" nodeType="afterEffect">
                                  <p:stCondLst>
                                    <p:cond delay="0"/>
                                  </p:stCondLst>
                                  <p:childTnLst>
                                    <p:set>
                                      <p:cBhvr>
                                        <p:cTn id="25" dur="1" fill="hold">
                                          <p:stCondLst>
                                            <p:cond delay="0"/>
                                          </p:stCondLst>
                                        </p:cTn>
                                        <p:tgtEl>
                                          <p:spTgt spid="40983"/>
                                        </p:tgtEl>
                                        <p:attrNameLst>
                                          <p:attrName>style.visibility</p:attrName>
                                        </p:attrNameLst>
                                      </p:cBhvr>
                                      <p:to>
                                        <p:strVal val="visible"/>
                                      </p:to>
                                    </p:set>
                                    <p:anim calcmode="lin" valueType="num">
                                      <p:cBhvr>
                                        <p:cTn id="26" dur="500" fill="hold"/>
                                        <p:tgtEl>
                                          <p:spTgt spid="40983"/>
                                        </p:tgtEl>
                                        <p:attrNameLst>
                                          <p:attrName>ppt_w</p:attrName>
                                        </p:attrNameLst>
                                      </p:cBhvr>
                                      <p:tavLst>
                                        <p:tav tm="0">
                                          <p:val>
                                            <p:fltVal val="0"/>
                                          </p:val>
                                        </p:tav>
                                        <p:tav tm="100000">
                                          <p:val>
                                            <p:strVal val="#ppt_w"/>
                                          </p:val>
                                        </p:tav>
                                      </p:tavLst>
                                    </p:anim>
                                    <p:anim calcmode="lin" valueType="num">
                                      <p:cBhvr>
                                        <p:cTn id="27" dur="500" fill="hold"/>
                                        <p:tgtEl>
                                          <p:spTgt spid="40983"/>
                                        </p:tgtEl>
                                        <p:attrNameLst>
                                          <p:attrName>ppt_h</p:attrName>
                                        </p:attrNameLst>
                                      </p:cBhvr>
                                      <p:tavLst>
                                        <p:tav tm="0">
                                          <p:val>
                                            <p:strVal val="#ppt_h"/>
                                          </p:val>
                                        </p:tav>
                                        <p:tav tm="100000">
                                          <p:val>
                                            <p:strVal val="#ppt_h"/>
                                          </p:val>
                                        </p:tav>
                                      </p:tavLst>
                                    </p:anim>
                                  </p:childTnLst>
                                </p:cTn>
                              </p:par>
                              <p:par>
                                <p:cTn id="28" presetID="23" presetClass="entr" presetSubtype="16" fill="hold" nodeType="withEffect">
                                  <p:stCondLst>
                                    <p:cond delay="0"/>
                                  </p:stCondLst>
                                  <p:childTnLst>
                                    <p:set>
                                      <p:cBhvr>
                                        <p:cTn id="29" dur="1" fill="hold">
                                          <p:stCondLst>
                                            <p:cond delay="0"/>
                                          </p:stCondLst>
                                        </p:cTn>
                                        <p:tgtEl>
                                          <p:spTgt spid="40985"/>
                                        </p:tgtEl>
                                        <p:attrNameLst>
                                          <p:attrName>style.visibility</p:attrName>
                                        </p:attrNameLst>
                                      </p:cBhvr>
                                      <p:to>
                                        <p:strVal val="visible"/>
                                      </p:to>
                                    </p:set>
                                    <p:anim calcmode="lin" valueType="num">
                                      <p:cBhvr>
                                        <p:cTn id="30" dur="500" fill="hold"/>
                                        <p:tgtEl>
                                          <p:spTgt spid="40985"/>
                                        </p:tgtEl>
                                        <p:attrNameLst>
                                          <p:attrName>ppt_w</p:attrName>
                                        </p:attrNameLst>
                                      </p:cBhvr>
                                      <p:tavLst>
                                        <p:tav tm="0">
                                          <p:val>
                                            <p:fltVal val="0"/>
                                          </p:val>
                                        </p:tav>
                                        <p:tav tm="100000">
                                          <p:val>
                                            <p:strVal val="#ppt_w"/>
                                          </p:val>
                                        </p:tav>
                                      </p:tavLst>
                                    </p:anim>
                                    <p:anim calcmode="lin" valueType="num">
                                      <p:cBhvr>
                                        <p:cTn id="31" dur="500" fill="hold"/>
                                        <p:tgtEl>
                                          <p:spTgt spid="40985"/>
                                        </p:tgtEl>
                                        <p:attrNameLst>
                                          <p:attrName>ppt_h</p:attrName>
                                        </p:attrNameLst>
                                      </p:cBhvr>
                                      <p:tavLst>
                                        <p:tav tm="0">
                                          <p:val>
                                            <p:fltVal val="0"/>
                                          </p:val>
                                        </p:tav>
                                        <p:tav tm="100000">
                                          <p:val>
                                            <p:strVal val="#ppt_h"/>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9" presetClass="entr" presetSubtype="0" fill="hold" nodeType="clickEffect">
                                  <p:stCondLst>
                                    <p:cond delay="0"/>
                                  </p:stCondLst>
                                  <p:childTnLst>
                                    <p:set>
                                      <p:cBhvr>
                                        <p:cTn id="35" dur="1" fill="hold">
                                          <p:stCondLst>
                                            <p:cond delay="0"/>
                                          </p:stCondLst>
                                        </p:cTn>
                                        <p:tgtEl>
                                          <p:spTgt spid="40991"/>
                                        </p:tgtEl>
                                        <p:attrNameLst>
                                          <p:attrName>style.visibility</p:attrName>
                                        </p:attrNameLst>
                                      </p:cBhvr>
                                      <p:to>
                                        <p:strVal val="visible"/>
                                      </p:to>
                                    </p:set>
                                    <p:animEffect transition="in" filter="dissolve">
                                      <p:cBhvr>
                                        <p:cTn id="36" dur="500"/>
                                        <p:tgtEl>
                                          <p:spTgt spid="40991"/>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44" presetClass="path" presetSubtype="0" accel="50000" decel="50000" fill="hold" nodeType="clickEffect">
                                  <p:stCondLst>
                                    <p:cond delay="0"/>
                                  </p:stCondLst>
                                  <p:childTnLst>
                                    <p:animMotion origin="layout" path="M 0.0125 -0.09905 L 0.07475 -0.21662 C 0.08777 -0.24277 0.10757 -0.2555 0.12801 -0.2555 C 0.15145 -0.2555 0.16994 -0.24277 0.18336 -0.21662 L 0.24704 -0.09905 " pathEditMode="relative" rAng="0" ptsTypes="AAAAA">
                                      <p:cBhvr>
                                        <p:cTn id="40" dur="2000" fill="hold"/>
                                        <p:tgtEl>
                                          <p:spTgt spid="40991"/>
                                        </p:tgtEl>
                                        <p:attrNameLst>
                                          <p:attrName>ppt_x</p:attrName>
                                          <p:attrName>ppt_y</p:attrName>
                                        </p:attrNameLst>
                                      </p:cBhvr>
                                      <p:rCtr x="11720" y="-7822"/>
                                    </p:animMotion>
                                  </p:childTnLst>
                                </p:cTn>
                              </p:par>
                            </p:childTnLst>
                          </p:cTn>
                        </p:par>
                        <p:par>
                          <p:cTn id="41" fill="hold" nodeType="afterGroup">
                            <p:stCondLst>
                              <p:cond delay="2000"/>
                            </p:stCondLst>
                            <p:childTnLst>
                              <p:par>
                                <p:cTn id="42" presetID="11" presetClass="entr" presetSubtype="0" repeatCount="indefinite" fill="hold" nodeType="afterEffect">
                                  <p:stCondLst>
                                    <p:cond delay="0"/>
                                  </p:stCondLst>
                                  <p:childTnLst>
                                    <p:set>
                                      <p:cBhvr>
                                        <p:cTn id="43" dur="1000">
                                          <p:stCondLst>
                                            <p:cond delay="0"/>
                                          </p:stCondLst>
                                        </p:cTn>
                                        <p:tgtEl>
                                          <p:spTgt spid="40980"/>
                                        </p:tgtEl>
                                        <p:attrNameLst>
                                          <p:attrName>style.visibility</p:attrName>
                                        </p:attrNameLst>
                                      </p:cBhvr>
                                      <p:to>
                                        <p:strVal val="visible"/>
                                      </p:to>
                                    </p:set>
                                  </p:childTnLst>
                                </p:cTn>
                              </p:par>
                            </p:childTnLst>
                          </p:cTn>
                        </p:par>
                        <p:par>
                          <p:cTn id="44" fill="hold" nodeType="afterGroup">
                            <p:stCondLst>
                              <p:cond delay="3000"/>
                            </p:stCondLst>
                            <p:childTnLst>
                              <p:par>
                                <p:cTn id="45" presetID="17" presetClass="entr" presetSubtype="10" fill="hold" nodeType="afterEffect">
                                  <p:stCondLst>
                                    <p:cond delay="0"/>
                                  </p:stCondLst>
                                  <p:childTnLst>
                                    <p:set>
                                      <p:cBhvr>
                                        <p:cTn id="46" dur="1" fill="hold">
                                          <p:stCondLst>
                                            <p:cond delay="0"/>
                                          </p:stCondLst>
                                        </p:cTn>
                                        <p:tgtEl>
                                          <p:spTgt spid="40994"/>
                                        </p:tgtEl>
                                        <p:attrNameLst>
                                          <p:attrName>style.visibility</p:attrName>
                                        </p:attrNameLst>
                                      </p:cBhvr>
                                      <p:to>
                                        <p:strVal val="visible"/>
                                      </p:to>
                                    </p:set>
                                    <p:anim calcmode="lin" valueType="num">
                                      <p:cBhvr>
                                        <p:cTn id="47" dur="500" fill="hold"/>
                                        <p:tgtEl>
                                          <p:spTgt spid="40994"/>
                                        </p:tgtEl>
                                        <p:attrNameLst>
                                          <p:attrName>ppt_w</p:attrName>
                                        </p:attrNameLst>
                                      </p:cBhvr>
                                      <p:tavLst>
                                        <p:tav tm="0">
                                          <p:val>
                                            <p:fltVal val="0"/>
                                          </p:val>
                                        </p:tav>
                                        <p:tav tm="100000">
                                          <p:val>
                                            <p:strVal val="#ppt_w"/>
                                          </p:val>
                                        </p:tav>
                                      </p:tavLst>
                                    </p:anim>
                                    <p:anim calcmode="lin" valueType="num">
                                      <p:cBhvr>
                                        <p:cTn id="48" dur="500" fill="hold"/>
                                        <p:tgtEl>
                                          <p:spTgt spid="40994"/>
                                        </p:tgtEl>
                                        <p:attrNameLst>
                                          <p:attrName>ppt_h</p:attrName>
                                        </p:attrNameLst>
                                      </p:cBhvr>
                                      <p:tavLst>
                                        <p:tav tm="0">
                                          <p:val>
                                            <p:strVal val="#ppt_h"/>
                                          </p:val>
                                        </p:tav>
                                        <p:tav tm="100000">
                                          <p:val>
                                            <p:strVal val="#ppt_h"/>
                                          </p:val>
                                        </p:tav>
                                      </p:tavLst>
                                    </p:anim>
                                  </p:childTnLst>
                                </p:cTn>
                              </p:par>
                              <p:par>
                                <p:cTn id="49" presetID="23" presetClass="entr" presetSubtype="16" fill="hold" nodeType="withEffect">
                                  <p:stCondLst>
                                    <p:cond delay="0"/>
                                  </p:stCondLst>
                                  <p:childTnLst>
                                    <p:set>
                                      <p:cBhvr>
                                        <p:cTn id="50" dur="1" fill="hold">
                                          <p:stCondLst>
                                            <p:cond delay="0"/>
                                          </p:stCondLst>
                                        </p:cTn>
                                        <p:tgtEl>
                                          <p:spTgt spid="40995"/>
                                        </p:tgtEl>
                                        <p:attrNameLst>
                                          <p:attrName>style.visibility</p:attrName>
                                        </p:attrNameLst>
                                      </p:cBhvr>
                                      <p:to>
                                        <p:strVal val="visible"/>
                                      </p:to>
                                    </p:set>
                                    <p:anim calcmode="lin" valueType="num">
                                      <p:cBhvr>
                                        <p:cTn id="51" dur="500" fill="hold"/>
                                        <p:tgtEl>
                                          <p:spTgt spid="40995"/>
                                        </p:tgtEl>
                                        <p:attrNameLst>
                                          <p:attrName>ppt_w</p:attrName>
                                        </p:attrNameLst>
                                      </p:cBhvr>
                                      <p:tavLst>
                                        <p:tav tm="0">
                                          <p:val>
                                            <p:fltVal val="0"/>
                                          </p:val>
                                        </p:tav>
                                        <p:tav tm="100000">
                                          <p:val>
                                            <p:strVal val="#ppt_w"/>
                                          </p:val>
                                        </p:tav>
                                      </p:tavLst>
                                    </p:anim>
                                    <p:anim calcmode="lin" valueType="num">
                                      <p:cBhvr>
                                        <p:cTn id="52" dur="500" fill="hold"/>
                                        <p:tgtEl>
                                          <p:spTgt spid="40995"/>
                                        </p:tgtEl>
                                        <p:attrNameLst>
                                          <p:attrName>ppt_h</p:attrName>
                                        </p:attrNameLst>
                                      </p:cBhvr>
                                      <p:tavLst>
                                        <p:tav tm="0">
                                          <p:val>
                                            <p:fltVal val="0"/>
                                          </p:val>
                                        </p:tav>
                                        <p:tav tm="100000">
                                          <p:val>
                                            <p:strVal val="#ppt_h"/>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17" presetClass="entr" presetSubtype="10" fill="hold" nodeType="clickEffect">
                                  <p:stCondLst>
                                    <p:cond delay="0"/>
                                  </p:stCondLst>
                                  <p:childTnLst>
                                    <p:set>
                                      <p:cBhvr>
                                        <p:cTn id="56" dur="1" fill="hold">
                                          <p:stCondLst>
                                            <p:cond delay="0"/>
                                          </p:stCondLst>
                                        </p:cTn>
                                        <p:tgtEl>
                                          <p:spTgt spid="41001"/>
                                        </p:tgtEl>
                                        <p:attrNameLst>
                                          <p:attrName>style.visibility</p:attrName>
                                        </p:attrNameLst>
                                      </p:cBhvr>
                                      <p:to>
                                        <p:strVal val="visible"/>
                                      </p:to>
                                    </p:set>
                                    <p:anim calcmode="lin" valueType="num">
                                      <p:cBhvr>
                                        <p:cTn id="57" dur="500" fill="hold"/>
                                        <p:tgtEl>
                                          <p:spTgt spid="41001"/>
                                        </p:tgtEl>
                                        <p:attrNameLst>
                                          <p:attrName>ppt_w</p:attrName>
                                        </p:attrNameLst>
                                      </p:cBhvr>
                                      <p:tavLst>
                                        <p:tav tm="0">
                                          <p:val>
                                            <p:fltVal val="0"/>
                                          </p:val>
                                        </p:tav>
                                        <p:tav tm="100000">
                                          <p:val>
                                            <p:strVal val="#ppt_w"/>
                                          </p:val>
                                        </p:tav>
                                      </p:tavLst>
                                    </p:anim>
                                    <p:anim calcmode="lin" valueType="num">
                                      <p:cBhvr>
                                        <p:cTn id="58" dur="500" fill="hold"/>
                                        <p:tgtEl>
                                          <p:spTgt spid="41001"/>
                                        </p:tgtEl>
                                        <p:attrNameLst>
                                          <p:attrName>ppt_h</p:attrName>
                                        </p:attrNameLst>
                                      </p:cBhvr>
                                      <p:tavLst>
                                        <p:tav tm="0">
                                          <p:val>
                                            <p:strVal val="#ppt_h"/>
                                          </p:val>
                                        </p:tav>
                                        <p:tav tm="100000">
                                          <p:val>
                                            <p:strVal val="#ppt_h"/>
                                          </p:val>
                                        </p:tav>
                                      </p:tavLst>
                                    </p:anim>
                                  </p:childTnLst>
                                </p:cTn>
                              </p:par>
                              <p:par>
                                <p:cTn id="59" presetID="30" presetClass="emph" presetSubtype="0" repeatCount="indefinite" fill="hold" nodeType="withEffect">
                                  <p:stCondLst>
                                    <p:cond delay="0"/>
                                  </p:stCondLst>
                                  <p:childTnLst>
                                    <p:animClr clrSpc="hsl" dir="cw">
                                      <p:cBhvr override="childStyle">
                                        <p:cTn id="60" dur="500" fill="hold"/>
                                        <p:tgtEl>
                                          <p:spTgt spid="41001"/>
                                        </p:tgtEl>
                                        <p:attrNameLst>
                                          <p:attrName>style.color</p:attrName>
                                        </p:attrNameLst>
                                      </p:cBhvr>
                                      <p:by>
                                        <p:hsl h="0" s="12549" l="25098"/>
                                      </p:by>
                                    </p:animClr>
                                    <p:animClr clrSpc="hsl" dir="cw">
                                      <p:cBhvr>
                                        <p:cTn id="61" dur="500" fill="hold"/>
                                        <p:tgtEl>
                                          <p:spTgt spid="41001"/>
                                        </p:tgtEl>
                                        <p:attrNameLst>
                                          <p:attrName>fillcolor</p:attrName>
                                        </p:attrNameLst>
                                      </p:cBhvr>
                                      <p:by>
                                        <p:hsl h="0" s="12549" l="25098"/>
                                      </p:by>
                                    </p:animClr>
                                    <p:animClr clrSpc="hsl" dir="cw">
                                      <p:cBhvr>
                                        <p:cTn id="62" dur="500" fill="hold"/>
                                        <p:tgtEl>
                                          <p:spTgt spid="41001"/>
                                        </p:tgtEl>
                                        <p:attrNameLst>
                                          <p:attrName>stroke.color</p:attrName>
                                        </p:attrNameLst>
                                      </p:cBhvr>
                                      <p:by>
                                        <p:hsl h="0" s="12549" l="25098"/>
                                      </p:by>
                                    </p:animClr>
                                    <p:set>
                                      <p:cBhvr>
                                        <p:cTn id="63" dur="500" fill="hold"/>
                                        <p:tgtEl>
                                          <p:spTgt spid="41001"/>
                                        </p:tgtEl>
                                        <p:attrNameLst>
                                          <p:attrName>fill.type</p:attrName>
                                        </p:attrNameLst>
                                      </p:cBhvr>
                                      <p:to>
                                        <p:strVal val="solid"/>
                                      </p:to>
                                    </p:set>
                                  </p:childTnLst>
                                </p:cTn>
                              </p:par>
                              <p:par>
                                <p:cTn id="64" presetID="17" presetClass="entr" presetSubtype="10" fill="hold" nodeType="withEffect">
                                  <p:stCondLst>
                                    <p:cond delay="0"/>
                                  </p:stCondLst>
                                  <p:childTnLst>
                                    <p:set>
                                      <p:cBhvr>
                                        <p:cTn id="65" dur="1" fill="hold">
                                          <p:stCondLst>
                                            <p:cond delay="0"/>
                                          </p:stCondLst>
                                        </p:cTn>
                                        <p:tgtEl>
                                          <p:spTgt spid="41002"/>
                                        </p:tgtEl>
                                        <p:attrNameLst>
                                          <p:attrName>style.visibility</p:attrName>
                                        </p:attrNameLst>
                                      </p:cBhvr>
                                      <p:to>
                                        <p:strVal val="visible"/>
                                      </p:to>
                                    </p:set>
                                    <p:anim calcmode="lin" valueType="num">
                                      <p:cBhvr>
                                        <p:cTn id="66" dur="500" fill="hold"/>
                                        <p:tgtEl>
                                          <p:spTgt spid="41002"/>
                                        </p:tgtEl>
                                        <p:attrNameLst>
                                          <p:attrName>ppt_w</p:attrName>
                                        </p:attrNameLst>
                                      </p:cBhvr>
                                      <p:tavLst>
                                        <p:tav tm="0">
                                          <p:val>
                                            <p:fltVal val="0"/>
                                          </p:val>
                                        </p:tav>
                                        <p:tav tm="100000">
                                          <p:val>
                                            <p:strVal val="#ppt_w"/>
                                          </p:val>
                                        </p:tav>
                                      </p:tavLst>
                                    </p:anim>
                                    <p:anim calcmode="lin" valueType="num">
                                      <p:cBhvr>
                                        <p:cTn id="67" dur="500" fill="hold"/>
                                        <p:tgtEl>
                                          <p:spTgt spid="4100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79" grpId="0"/>
      <p:bldP spid="40980" grpId="0"/>
      <p:bldP spid="40983" grpId="0"/>
      <p:bldP spid="40985" grpId="0" animBg="1"/>
      <p:bldP spid="40994" grpId="0"/>
      <p:bldP spid="41001" grpId="0" animBg="1"/>
      <p:bldP spid="41001"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F0595A86-7B77-87DD-7414-DF17EB3A53E6}"/>
              </a:ext>
            </a:extLst>
          </p:cNvPr>
          <p:cNvPicPr>
            <a:picLocks noChangeAspect="1"/>
          </p:cNvPicPr>
          <p:nvPr/>
        </p:nvPicPr>
        <p:blipFill rotWithShape="1">
          <a:blip r:embed="rId2"/>
          <a:srcRect r="878" b="1505"/>
          <a:stretch/>
        </p:blipFill>
        <p:spPr>
          <a:xfrm>
            <a:off x="0" y="0"/>
            <a:ext cx="12261522" cy="6859588"/>
          </a:xfrm>
          <a:prstGeom prst="rect">
            <a:avLst/>
          </a:prstGeom>
        </p:spPr>
      </p:pic>
      <p:grpSp>
        <p:nvGrpSpPr>
          <p:cNvPr id="3" name="Group 2">
            <a:extLst>
              <a:ext uri="{FF2B5EF4-FFF2-40B4-BE49-F238E27FC236}">
                <a16:creationId xmlns:a16="http://schemas.microsoft.com/office/drawing/2014/main" xmlns="" id="{ABFF44EB-035A-1409-FA87-60624C8A07CC}"/>
              </a:ext>
            </a:extLst>
          </p:cNvPr>
          <p:cNvGrpSpPr/>
          <p:nvPr/>
        </p:nvGrpSpPr>
        <p:grpSpPr>
          <a:xfrm>
            <a:off x="3251200" y="373355"/>
            <a:ext cx="5689600" cy="715217"/>
            <a:chOff x="3251200" y="373355"/>
            <a:chExt cx="5689600" cy="715217"/>
          </a:xfrm>
        </p:grpSpPr>
        <p:sp>
          <p:nvSpPr>
            <p:cNvPr id="4" name="矩形: 圆角 1">
              <a:extLst>
                <a:ext uri="{FF2B5EF4-FFF2-40B4-BE49-F238E27FC236}">
                  <a16:creationId xmlns:a16="http://schemas.microsoft.com/office/drawing/2014/main" xmlns="" id="{1597A1A9-3BBF-132F-1A85-183875866CE6}"/>
                </a:ext>
              </a:extLst>
            </p:cNvPr>
            <p:cNvSpPr/>
            <p:nvPr/>
          </p:nvSpPr>
          <p:spPr>
            <a:xfrm>
              <a:off x="3251200" y="373355"/>
              <a:ext cx="5689600"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Box 4">
              <a:extLst>
                <a:ext uri="{FF2B5EF4-FFF2-40B4-BE49-F238E27FC236}">
                  <a16:creationId xmlns:a16="http://schemas.microsoft.com/office/drawing/2014/main" xmlns="" id="{C3D6B84F-9E46-4857-B9EE-2CCEB155C3A3}"/>
                </a:ext>
              </a:extLst>
            </p:cNvPr>
            <p:cNvSpPr txBox="1"/>
            <p:nvPr/>
          </p:nvSpPr>
          <p:spPr>
            <a:xfrm>
              <a:off x="3688080" y="377020"/>
              <a:ext cx="4531360" cy="707886"/>
            </a:xfrm>
            <a:prstGeom prst="rect">
              <a:avLst/>
            </a:prstGeom>
            <a:noFill/>
          </p:spPr>
          <p:txBody>
            <a:bodyPr wrap="square" rtlCol="0">
              <a:spAutoFit/>
            </a:bodyPr>
            <a:lstStyle/>
            <a:p>
              <a:r>
                <a:rPr lang="en-US" sz="4000" b="1">
                  <a:solidFill>
                    <a:schemeClr val="bg1"/>
                  </a:solidFill>
                </a:rPr>
                <a:t>2. Khối lượng mol</a:t>
              </a:r>
            </a:p>
          </p:txBody>
        </p:sp>
      </p:grpSp>
      <p:sp>
        <p:nvSpPr>
          <p:cNvPr id="29701" name="Text Box 5">
            <a:extLst>
              <a:ext uri="{FF2B5EF4-FFF2-40B4-BE49-F238E27FC236}">
                <a16:creationId xmlns:a16="http://schemas.microsoft.com/office/drawing/2014/main" xmlns="" id="{A54EFCDF-F99F-0FF4-452C-6EB2FA1AE80C}"/>
              </a:ext>
            </a:extLst>
          </p:cNvPr>
          <p:cNvSpPr txBox="1">
            <a:spLocks noChangeArrowheads="1"/>
          </p:cNvSpPr>
          <p:nvPr/>
        </p:nvSpPr>
        <p:spPr bwMode="auto">
          <a:xfrm>
            <a:off x="2108071" y="1822873"/>
            <a:ext cx="8560193" cy="10067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altLang="en-US" sz="3001">
                <a:latin typeface="Times New Roman" panose="02020603050405020304" pitchFamily="18" charset="0"/>
              </a:rPr>
              <a:t>Khối  lượng  mol của một chất là khối lượng tính </a:t>
            </a:r>
          </a:p>
          <a:p>
            <a:pPr algn="l"/>
            <a:r>
              <a:rPr lang="en-US" altLang="en-US" sz="3001">
                <a:latin typeface="Times New Roman" panose="02020603050405020304" pitchFamily="18" charset="0"/>
              </a:rPr>
              <a:t>bằng </a:t>
            </a:r>
            <a:r>
              <a:rPr lang="en-US" altLang="en-US" sz="3001">
                <a:solidFill>
                  <a:srgbClr val="0000CC"/>
                </a:solidFill>
                <a:latin typeface="Times New Roman" panose="02020603050405020304" pitchFamily="18" charset="0"/>
              </a:rPr>
              <a:t>gam </a:t>
            </a:r>
            <a:r>
              <a:rPr lang="en-US" altLang="en-US" sz="3001">
                <a:latin typeface="Times New Roman" panose="02020603050405020304" pitchFamily="18" charset="0"/>
              </a:rPr>
              <a:t>của </a:t>
            </a:r>
            <a:r>
              <a:rPr lang="en-US" altLang="en-US" sz="3001">
                <a:solidFill>
                  <a:srgbClr val="0000CC"/>
                </a:solidFill>
                <a:latin typeface="Times New Roman" panose="02020603050405020304" pitchFamily="18" charset="0"/>
              </a:rPr>
              <a:t>N </a:t>
            </a:r>
            <a:r>
              <a:rPr lang="en-US" altLang="en-US" sz="3001">
                <a:latin typeface="Times New Roman" panose="02020603050405020304" pitchFamily="18" charset="0"/>
              </a:rPr>
              <a:t>nguyên tử hay phân tử chất đó.</a:t>
            </a:r>
          </a:p>
        </p:txBody>
      </p:sp>
      <p:sp>
        <p:nvSpPr>
          <p:cNvPr id="29703" name="Text Box 7">
            <a:extLst>
              <a:ext uri="{FF2B5EF4-FFF2-40B4-BE49-F238E27FC236}">
                <a16:creationId xmlns:a16="http://schemas.microsoft.com/office/drawing/2014/main" xmlns="" id="{B902B1A6-42BE-68AF-5464-33DB3631A406}"/>
              </a:ext>
            </a:extLst>
          </p:cNvPr>
          <p:cNvSpPr txBox="1">
            <a:spLocks noChangeArrowheads="1"/>
          </p:cNvSpPr>
          <p:nvPr/>
        </p:nvSpPr>
        <p:spPr bwMode="auto">
          <a:xfrm>
            <a:off x="2108071" y="3032828"/>
            <a:ext cx="8560193" cy="10159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3001">
                <a:latin typeface="Times New Roman" panose="02020603050405020304" pitchFamily="18" charset="0"/>
              </a:rPr>
              <a:t>Kí hiệu: </a:t>
            </a:r>
            <a:r>
              <a:rPr lang="en-US" altLang="en-US" sz="3001">
                <a:solidFill>
                  <a:srgbClr val="0000CC"/>
                </a:solidFill>
                <a:latin typeface="Times New Roman" panose="02020603050405020304" pitchFamily="18" charset="0"/>
              </a:rPr>
              <a:t>M </a:t>
            </a:r>
            <a:r>
              <a:rPr lang="en-US" altLang="en-US" sz="3001">
                <a:latin typeface="Times New Roman" panose="02020603050405020304" pitchFamily="18" charset="0"/>
              </a:rPr>
              <a:t>; Đơn vị: </a:t>
            </a:r>
            <a:r>
              <a:rPr lang="en-US" altLang="en-US" sz="3001" i="1">
                <a:solidFill>
                  <a:srgbClr val="0000CC"/>
                </a:solidFill>
                <a:latin typeface="Times New Roman" panose="02020603050405020304" pitchFamily="18" charset="0"/>
              </a:rPr>
              <a:t>gam/mol</a:t>
            </a:r>
          </a:p>
          <a:p>
            <a:pPr algn="l"/>
            <a:r>
              <a:rPr lang="en-US" altLang="en-US" sz="3001">
                <a:latin typeface="Times New Roman" panose="02020603050405020304" pitchFamily="18" charset="0"/>
              </a:rPr>
              <a:t> </a:t>
            </a:r>
            <a:endParaRPr lang="en-US" altLang="en-US" sz="3001">
              <a:solidFill>
                <a:schemeClr val="bg1"/>
              </a:solidFill>
              <a:latin typeface="Times New Roman" panose="02020603050405020304" pitchFamily="18" charset="0"/>
            </a:endParaRPr>
          </a:p>
        </p:txBody>
      </p:sp>
      <p:sp>
        <p:nvSpPr>
          <p:cNvPr id="29708" name="Text Box 12">
            <a:extLst>
              <a:ext uri="{FF2B5EF4-FFF2-40B4-BE49-F238E27FC236}">
                <a16:creationId xmlns:a16="http://schemas.microsoft.com/office/drawing/2014/main" xmlns="" id="{83F9DD36-1E80-8702-554F-7E6695FA3B11}"/>
              </a:ext>
            </a:extLst>
          </p:cNvPr>
          <p:cNvSpPr txBox="1">
            <a:spLocks noChangeArrowheads="1"/>
          </p:cNvSpPr>
          <p:nvPr/>
        </p:nvSpPr>
        <p:spPr bwMode="auto">
          <a:xfrm>
            <a:off x="2108071" y="3642569"/>
            <a:ext cx="1319517" cy="5494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altLang="en-US" sz="3001">
                <a:latin typeface="Times New Roman" panose="02020603050405020304" pitchFamily="18" charset="0"/>
              </a:rPr>
              <a:t>Ví dụ:</a:t>
            </a:r>
            <a:endParaRPr lang="en-US" altLang="en-US" sz="3001">
              <a:solidFill>
                <a:schemeClr val="bg1"/>
              </a:solidFill>
              <a:latin typeface="Times New Roman" panose="02020603050405020304" pitchFamily="18" charset="0"/>
            </a:endParaRPr>
          </a:p>
        </p:txBody>
      </p:sp>
      <p:sp>
        <p:nvSpPr>
          <p:cNvPr id="29709" name="Text Box 13">
            <a:extLst>
              <a:ext uri="{FF2B5EF4-FFF2-40B4-BE49-F238E27FC236}">
                <a16:creationId xmlns:a16="http://schemas.microsoft.com/office/drawing/2014/main" xmlns="" id="{D49701EF-AA28-5302-585E-14F66BDED95B}"/>
              </a:ext>
            </a:extLst>
          </p:cNvPr>
          <p:cNvSpPr txBox="1">
            <a:spLocks noChangeArrowheads="1"/>
          </p:cNvSpPr>
          <p:nvPr/>
        </p:nvSpPr>
        <p:spPr bwMode="auto">
          <a:xfrm>
            <a:off x="3427589" y="4191970"/>
            <a:ext cx="1654558" cy="489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601">
                <a:solidFill>
                  <a:srgbClr val="0000CC"/>
                </a:solidFill>
                <a:latin typeface="Times New Roman" panose="02020603050405020304" pitchFamily="18" charset="0"/>
              </a:rPr>
              <a:t>M</a:t>
            </a:r>
            <a:r>
              <a:rPr lang="en-US" altLang="en-US" sz="2601" baseline="-25000">
                <a:solidFill>
                  <a:srgbClr val="0000CC"/>
                </a:solidFill>
                <a:latin typeface="Times New Roman" panose="02020603050405020304" pitchFamily="18" charset="0"/>
              </a:rPr>
              <a:t>Fe</a:t>
            </a:r>
            <a:r>
              <a:rPr lang="en-US" altLang="en-US" sz="2601">
                <a:solidFill>
                  <a:srgbClr val="0000CC"/>
                </a:solidFill>
                <a:latin typeface="Times New Roman" panose="02020603050405020304" pitchFamily="18" charset="0"/>
              </a:rPr>
              <a:t> = 56 g</a:t>
            </a:r>
          </a:p>
        </p:txBody>
      </p:sp>
      <p:sp>
        <p:nvSpPr>
          <p:cNvPr id="29710" name="Text Box 14">
            <a:extLst>
              <a:ext uri="{FF2B5EF4-FFF2-40B4-BE49-F238E27FC236}">
                <a16:creationId xmlns:a16="http://schemas.microsoft.com/office/drawing/2014/main" xmlns="" id="{9938808D-55B8-44D6-EB15-394114208523}"/>
              </a:ext>
            </a:extLst>
          </p:cNvPr>
          <p:cNvSpPr txBox="1">
            <a:spLocks noChangeArrowheads="1"/>
          </p:cNvSpPr>
          <p:nvPr/>
        </p:nvSpPr>
        <p:spPr bwMode="auto">
          <a:xfrm>
            <a:off x="3521274" y="4874753"/>
            <a:ext cx="1430668" cy="489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601">
                <a:solidFill>
                  <a:srgbClr val="0000CC"/>
                </a:solidFill>
                <a:latin typeface="Times New Roman" panose="02020603050405020304" pitchFamily="18" charset="0"/>
              </a:rPr>
              <a:t>M</a:t>
            </a:r>
            <a:r>
              <a:rPr lang="en-US" altLang="en-US" sz="2601" baseline="-25000">
                <a:solidFill>
                  <a:srgbClr val="0000CC"/>
                </a:solidFill>
                <a:latin typeface="Times New Roman" panose="02020603050405020304" pitchFamily="18" charset="0"/>
              </a:rPr>
              <a:t>H</a:t>
            </a:r>
            <a:r>
              <a:rPr lang="en-US" altLang="en-US" sz="2601">
                <a:solidFill>
                  <a:srgbClr val="0000CC"/>
                </a:solidFill>
                <a:latin typeface="Times New Roman" panose="02020603050405020304" pitchFamily="18" charset="0"/>
              </a:rPr>
              <a:t> = 2 g</a:t>
            </a:r>
          </a:p>
        </p:txBody>
      </p:sp>
      <p:sp>
        <p:nvSpPr>
          <p:cNvPr id="29711" name="Text Box 15">
            <a:extLst>
              <a:ext uri="{FF2B5EF4-FFF2-40B4-BE49-F238E27FC236}">
                <a16:creationId xmlns:a16="http://schemas.microsoft.com/office/drawing/2014/main" xmlns="" id="{AFC4C30D-75A0-79E1-9B0A-87F4177B5C91}"/>
              </a:ext>
            </a:extLst>
          </p:cNvPr>
          <p:cNvSpPr txBox="1">
            <a:spLocks noChangeArrowheads="1"/>
          </p:cNvSpPr>
          <p:nvPr/>
        </p:nvSpPr>
        <p:spPr bwMode="auto">
          <a:xfrm>
            <a:off x="4024627" y="5212970"/>
            <a:ext cx="260410" cy="2747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a:solidFill>
                  <a:srgbClr val="0000CC"/>
                </a:solidFill>
                <a:latin typeface="Times New Roman" panose="02020603050405020304" pitchFamily="18" charset="0"/>
              </a:rPr>
              <a:t>2</a:t>
            </a:r>
          </a:p>
        </p:txBody>
      </p:sp>
      <p:sp>
        <p:nvSpPr>
          <p:cNvPr id="29712" name="Text Box 16">
            <a:extLst>
              <a:ext uri="{FF2B5EF4-FFF2-40B4-BE49-F238E27FC236}">
                <a16:creationId xmlns:a16="http://schemas.microsoft.com/office/drawing/2014/main" xmlns="" id="{1DC9B3C1-B94F-62A2-6853-E58F3EE0AB4F}"/>
              </a:ext>
            </a:extLst>
          </p:cNvPr>
          <p:cNvSpPr txBox="1">
            <a:spLocks noChangeArrowheads="1"/>
          </p:cNvSpPr>
          <p:nvPr/>
        </p:nvSpPr>
        <p:spPr bwMode="auto">
          <a:xfrm>
            <a:off x="3605430" y="5522603"/>
            <a:ext cx="1900678" cy="489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601">
                <a:solidFill>
                  <a:srgbClr val="0000CC"/>
                </a:solidFill>
                <a:latin typeface="Times New Roman" panose="02020603050405020304" pitchFamily="18" charset="0"/>
              </a:rPr>
              <a:t>M</a:t>
            </a:r>
            <a:r>
              <a:rPr lang="en-US" altLang="en-US" sz="2601" baseline="-25000">
                <a:solidFill>
                  <a:srgbClr val="0000CC"/>
                </a:solidFill>
                <a:latin typeface="Times New Roman" panose="02020603050405020304" pitchFamily="18" charset="0"/>
              </a:rPr>
              <a:t>H O</a:t>
            </a:r>
            <a:r>
              <a:rPr lang="en-US" altLang="en-US" sz="2601">
                <a:solidFill>
                  <a:srgbClr val="0000CC"/>
                </a:solidFill>
                <a:latin typeface="Times New Roman" panose="02020603050405020304" pitchFamily="18" charset="0"/>
              </a:rPr>
              <a:t>  = 18 g</a:t>
            </a:r>
          </a:p>
        </p:txBody>
      </p:sp>
      <p:sp>
        <p:nvSpPr>
          <p:cNvPr id="29713" name="Text Box 17">
            <a:extLst>
              <a:ext uri="{FF2B5EF4-FFF2-40B4-BE49-F238E27FC236}">
                <a16:creationId xmlns:a16="http://schemas.microsoft.com/office/drawing/2014/main" xmlns="" id="{90E3017F-F58C-1A3B-2DC6-0D0030C22C44}"/>
              </a:ext>
            </a:extLst>
          </p:cNvPr>
          <p:cNvSpPr txBox="1">
            <a:spLocks noChangeArrowheads="1"/>
          </p:cNvSpPr>
          <p:nvPr/>
        </p:nvSpPr>
        <p:spPr bwMode="auto">
          <a:xfrm>
            <a:off x="4091317" y="5879874"/>
            <a:ext cx="260410" cy="2747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a:solidFill>
                  <a:srgbClr val="0000CC"/>
                </a:solidFill>
                <a:latin typeface="Times New Roman" panose="02020603050405020304" pitchFamily="18" charset="0"/>
              </a:rPr>
              <a:t>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9709"/>
                                        </p:tgtEl>
                                        <p:attrNameLst>
                                          <p:attrName>style.visibility</p:attrName>
                                        </p:attrNameLst>
                                      </p:cBhvr>
                                      <p:to>
                                        <p:strVal val="visible"/>
                                      </p:to>
                                    </p:set>
                                    <p:animEffect transition="in" filter="blinds(horizontal)">
                                      <p:cBhvr>
                                        <p:cTn id="7" dur="500"/>
                                        <p:tgtEl>
                                          <p:spTgt spid="2970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29710"/>
                                        </p:tgtEl>
                                        <p:attrNameLst>
                                          <p:attrName>style.visibility</p:attrName>
                                        </p:attrNameLst>
                                      </p:cBhvr>
                                      <p:to>
                                        <p:strVal val="visible"/>
                                      </p:to>
                                    </p:set>
                                    <p:animEffect transition="in" filter="blinds(horizontal)">
                                      <p:cBhvr>
                                        <p:cTn id="12" dur="500"/>
                                        <p:tgtEl>
                                          <p:spTgt spid="29710"/>
                                        </p:tgtEl>
                                      </p:cBhvr>
                                    </p:animEffect>
                                  </p:childTnLst>
                                </p:cTn>
                              </p:par>
                              <p:par>
                                <p:cTn id="13" presetID="3" presetClass="entr" presetSubtype="10" fill="hold" nodeType="withEffect">
                                  <p:stCondLst>
                                    <p:cond delay="0"/>
                                  </p:stCondLst>
                                  <p:childTnLst>
                                    <p:set>
                                      <p:cBhvr>
                                        <p:cTn id="14" dur="1" fill="hold">
                                          <p:stCondLst>
                                            <p:cond delay="0"/>
                                          </p:stCondLst>
                                        </p:cTn>
                                        <p:tgtEl>
                                          <p:spTgt spid="29711"/>
                                        </p:tgtEl>
                                        <p:attrNameLst>
                                          <p:attrName>style.visibility</p:attrName>
                                        </p:attrNameLst>
                                      </p:cBhvr>
                                      <p:to>
                                        <p:strVal val="visible"/>
                                      </p:to>
                                    </p:set>
                                    <p:animEffect transition="in" filter="blinds(horizontal)">
                                      <p:cBhvr>
                                        <p:cTn id="15" dur="500"/>
                                        <p:tgtEl>
                                          <p:spTgt spid="29711"/>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ntr" presetSubtype="10" fill="hold" nodeType="clickEffect">
                                  <p:stCondLst>
                                    <p:cond delay="0"/>
                                  </p:stCondLst>
                                  <p:childTnLst>
                                    <p:set>
                                      <p:cBhvr>
                                        <p:cTn id="19" dur="1" fill="hold">
                                          <p:stCondLst>
                                            <p:cond delay="0"/>
                                          </p:stCondLst>
                                        </p:cTn>
                                        <p:tgtEl>
                                          <p:spTgt spid="29712"/>
                                        </p:tgtEl>
                                        <p:attrNameLst>
                                          <p:attrName>style.visibility</p:attrName>
                                        </p:attrNameLst>
                                      </p:cBhvr>
                                      <p:to>
                                        <p:strVal val="visible"/>
                                      </p:to>
                                    </p:set>
                                    <p:animEffect transition="in" filter="blinds(horizontal)">
                                      <p:cBhvr>
                                        <p:cTn id="20" dur="500"/>
                                        <p:tgtEl>
                                          <p:spTgt spid="29712"/>
                                        </p:tgtEl>
                                      </p:cBhvr>
                                    </p:animEffect>
                                  </p:childTnLst>
                                </p:cTn>
                              </p:par>
                              <p:par>
                                <p:cTn id="21" presetID="3" presetClass="entr" presetSubtype="10" fill="hold" nodeType="withEffect">
                                  <p:stCondLst>
                                    <p:cond delay="0"/>
                                  </p:stCondLst>
                                  <p:childTnLst>
                                    <p:set>
                                      <p:cBhvr>
                                        <p:cTn id="22" dur="1" fill="hold">
                                          <p:stCondLst>
                                            <p:cond delay="0"/>
                                          </p:stCondLst>
                                        </p:cTn>
                                        <p:tgtEl>
                                          <p:spTgt spid="29713"/>
                                        </p:tgtEl>
                                        <p:attrNameLst>
                                          <p:attrName>style.visibility</p:attrName>
                                        </p:attrNameLst>
                                      </p:cBhvr>
                                      <p:to>
                                        <p:strVal val="visible"/>
                                      </p:to>
                                    </p:set>
                                    <p:animEffect transition="in" filter="blinds(horizontal)">
                                      <p:cBhvr>
                                        <p:cTn id="23" dur="500"/>
                                        <p:tgtEl>
                                          <p:spTgt spid="297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9" grpId="0"/>
      <p:bldP spid="29710" grpId="0"/>
      <p:bldP spid="29711" grpId="0"/>
      <p:bldP spid="29712" grpId="0"/>
      <p:bldP spid="297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BB17D96C-5D7C-9BE5-A547-7655A238CCB4}"/>
              </a:ext>
            </a:extLst>
          </p:cNvPr>
          <p:cNvPicPr>
            <a:picLocks noChangeAspect="1"/>
          </p:cNvPicPr>
          <p:nvPr/>
        </p:nvPicPr>
        <p:blipFill rotWithShape="1">
          <a:blip r:embed="rId3"/>
          <a:srcRect r="878" b="1505"/>
          <a:stretch/>
        </p:blipFill>
        <p:spPr>
          <a:xfrm>
            <a:off x="0" y="0"/>
            <a:ext cx="12261522" cy="6859588"/>
          </a:xfrm>
          <a:prstGeom prst="rect">
            <a:avLst/>
          </a:prstGeom>
        </p:spPr>
      </p:pic>
      <p:sp>
        <p:nvSpPr>
          <p:cNvPr id="30848" name="Text Box 128">
            <a:extLst>
              <a:ext uri="{FF2B5EF4-FFF2-40B4-BE49-F238E27FC236}">
                <a16:creationId xmlns:a16="http://schemas.microsoft.com/office/drawing/2014/main" xmlns="" id="{95771952-F1E2-B559-B024-B5FDB149D89C}"/>
              </a:ext>
            </a:extLst>
          </p:cNvPr>
          <p:cNvSpPr txBox="1">
            <a:spLocks noChangeArrowheads="1"/>
          </p:cNvSpPr>
          <p:nvPr/>
        </p:nvSpPr>
        <p:spPr bwMode="auto">
          <a:xfrm>
            <a:off x="2324100" y="4869934"/>
            <a:ext cx="8625296" cy="13849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r>
              <a:rPr lang="en-US" sz="2800"/>
              <a:t>Trình bày mối quan hệ về mặt trị số giữa khối lượng mol của một chất với khối lượng nguyên tử (hoặc phân tử) của chất đó.</a:t>
            </a:r>
          </a:p>
        </p:txBody>
      </p:sp>
      <p:pic>
        <p:nvPicPr>
          <p:cNvPr id="41992" name="Picture 8" descr="Cau hoi">
            <a:extLst>
              <a:ext uri="{FF2B5EF4-FFF2-40B4-BE49-F238E27FC236}">
                <a16:creationId xmlns:a16="http://schemas.microsoft.com/office/drawing/2014/main" xmlns="" id="{A35C9A4C-8030-FD92-A762-828E21F9E45D}"/>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649177" y="4800124"/>
            <a:ext cx="1067047" cy="800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xmlns="" id="{266061D8-4011-E77F-80DF-8787619C65A3}"/>
              </a:ext>
            </a:extLst>
          </p:cNvPr>
          <p:cNvSpPr txBox="1"/>
          <p:nvPr/>
        </p:nvSpPr>
        <p:spPr>
          <a:xfrm>
            <a:off x="2324100" y="5114132"/>
            <a:ext cx="8536940" cy="954107"/>
          </a:xfrm>
          <a:prstGeom prst="rect">
            <a:avLst/>
          </a:prstGeom>
          <a:solidFill>
            <a:schemeClr val="accent1">
              <a:lumMod val="40000"/>
              <a:lumOff val="60000"/>
            </a:schemeClr>
          </a:solidFill>
        </p:spPr>
        <p:txBody>
          <a:bodyPr wrap="square">
            <a:spAutoFit/>
          </a:bodyPr>
          <a:lstStyle/>
          <a:p>
            <a:r>
              <a:rPr lang="en-US" sz="2800" kern="0">
                <a:solidFill>
                  <a:srgbClr val="000000"/>
                </a:solidFill>
                <a:effectLst/>
                <a:latin typeface="Times New Roman" panose="02020603050405020304" pitchFamily="18" charset="0"/>
                <a:ea typeface="Calibri" panose="020F0502020204030204" pitchFamily="34" charset="0"/>
              </a:rPr>
              <a:t>Về mặt trị số giữa khối lượng mol của một chất bằng khối lượng nguyên tử (hoặc phân tử) của chất đó.</a:t>
            </a:r>
            <a:endParaRPr lang="en-US" sz="2800"/>
          </a:p>
        </p:txBody>
      </p:sp>
      <p:pic>
        <p:nvPicPr>
          <p:cNvPr id="8" name="Picture 7">
            <a:extLst>
              <a:ext uri="{FF2B5EF4-FFF2-40B4-BE49-F238E27FC236}">
                <a16:creationId xmlns:a16="http://schemas.microsoft.com/office/drawing/2014/main" xmlns="" id="{6F67D3C3-5777-B949-F263-8A614AB5AED3}"/>
              </a:ext>
            </a:extLst>
          </p:cNvPr>
          <p:cNvPicPr>
            <a:picLocks noChangeAspect="1"/>
          </p:cNvPicPr>
          <p:nvPr/>
        </p:nvPicPr>
        <p:blipFill>
          <a:blip r:embed="rId5"/>
          <a:stretch>
            <a:fillRect/>
          </a:stretch>
        </p:blipFill>
        <p:spPr>
          <a:xfrm>
            <a:off x="1615680" y="574174"/>
            <a:ext cx="9245360" cy="399729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41992"/>
                                        </p:tgtEl>
                                        <p:attrNameLst>
                                          <p:attrName>style.visibility</p:attrName>
                                        </p:attrNameLst>
                                      </p:cBhvr>
                                      <p:to>
                                        <p:strVal val="visible"/>
                                      </p:to>
                                    </p:set>
                                    <p:animEffect transition="in" filter="blinds(horizontal)">
                                      <p:cBhvr>
                                        <p:cTn id="7" dur="500"/>
                                        <p:tgtEl>
                                          <p:spTgt spid="41992"/>
                                        </p:tgtEl>
                                      </p:cBhvr>
                                    </p:animEffect>
                                  </p:childTnLst>
                                </p:cTn>
                              </p:par>
                              <p:par>
                                <p:cTn id="8" presetID="2" presetClass="entr" presetSubtype="8" fill="hold" nodeType="withEffect">
                                  <p:stCondLst>
                                    <p:cond delay="0"/>
                                  </p:stCondLst>
                                  <p:childTnLst>
                                    <p:set>
                                      <p:cBhvr>
                                        <p:cTn id="9" dur="1" fill="hold">
                                          <p:stCondLst>
                                            <p:cond delay="0"/>
                                          </p:stCondLst>
                                        </p:cTn>
                                        <p:tgtEl>
                                          <p:spTgt spid="30848"/>
                                        </p:tgtEl>
                                        <p:attrNameLst>
                                          <p:attrName>style.visibility</p:attrName>
                                        </p:attrNameLst>
                                      </p:cBhvr>
                                      <p:to>
                                        <p:strVal val="visible"/>
                                      </p:to>
                                    </p:set>
                                    <p:anim calcmode="lin" valueType="num">
                                      <p:cBhvr additive="base">
                                        <p:cTn id="10" dur="500" fill="hold"/>
                                        <p:tgtEl>
                                          <p:spTgt spid="30848"/>
                                        </p:tgtEl>
                                        <p:attrNameLst>
                                          <p:attrName>ppt_x</p:attrName>
                                        </p:attrNameLst>
                                      </p:cBhvr>
                                      <p:tavLst>
                                        <p:tav tm="0">
                                          <p:val>
                                            <p:strVal val="0-#ppt_w/2"/>
                                          </p:val>
                                        </p:tav>
                                        <p:tav tm="100000">
                                          <p:val>
                                            <p:strVal val="#ppt_x"/>
                                          </p:val>
                                        </p:tav>
                                      </p:tavLst>
                                    </p:anim>
                                    <p:anim calcmode="lin" valueType="num">
                                      <p:cBhvr additive="base">
                                        <p:cTn id="11" dur="500" fill="hold"/>
                                        <p:tgtEl>
                                          <p:spTgt spid="30848"/>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childTnLst>
                                </p:cTn>
                              </p:par>
                              <p:par>
                                <p:cTn id="16" presetID="1" presetClass="exit" presetSubtype="0" fill="hold" nodeType="withEffect">
                                  <p:stCondLst>
                                    <p:cond delay="0"/>
                                  </p:stCondLst>
                                  <p:childTnLst>
                                    <p:set>
                                      <p:cBhvr>
                                        <p:cTn id="17" dur="1" fill="hold">
                                          <p:stCondLst>
                                            <p:cond delay="0"/>
                                          </p:stCondLst>
                                        </p:cTn>
                                        <p:tgtEl>
                                          <p:spTgt spid="41992"/>
                                        </p:tgtEl>
                                        <p:attrNameLst>
                                          <p:attrName>style.visibility</p:attrName>
                                        </p:attrNameLst>
                                      </p:cBhvr>
                                      <p:to>
                                        <p:strVal val="hidden"/>
                                      </p:to>
                                    </p:set>
                                  </p:childTnLst>
                                </p:cTn>
                              </p:par>
                              <p:par>
                                <p:cTn id="18" presetID="1" presetClass="exit" presetSubtype="0" fill="hold" grpId="1" nodeType="withEffect">
                                  <p:stCondLst>
                                    <p:cond delay="0"/>
                                  </p:stCondLst>
                                  <p:childTnLst>
                                    <p:set>
                                      <p:cBhvr>
                                        <p:cTn id="19" dur="1" fill="hold">
                                          <p:stCondLst>
                                            <p:cond delay="0"/>
                                          </p:stCondLst>
                                        </p:cTn>
                                        <p:tgtEl>
                                          <p:spTgt spid="3084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48" grpId="0"/>
      <p:bldP spid="30848" grpId="1"/>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75" y="1240"/>
            <a:ext cx="12184063" cy="6857107"/>
          </a:xfrm>
          <a:prstGeom prst="rect">
            <a:avLst/>
          </a:prstGeom>
        </p:spPr>
      </p:pic>
      <p:pic>
        <p:nvPicPr>
          <p:cNvPr id="5" name="图片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4737" y="2991215"/>
            <a:ext cx="3978058" cy="3978058"/>
          </a:xfrm>
          <a:prstGeom prst="rect">
            <a:avLst/>
          </a:prstGeom>
        </p:spPr>
      </p:pic>
      <p:pic>
        <p:nvPicPr>
          <p:cNvPr id="8" name="图片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4928" y="155134"/>
            <a:ext cx="1961590" cy="2367700"/>
          </a:xfrm>
          <a:prstGeom prst="rect">
            <a:avLst/>
          </a:prstGeom>
        </p:spPr>
      </p:pic>
      <p:pic>
        <p:nvPicPr>
          <p:cNvPr id="10" name="图片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33495" y="3806700"/>
            <a:ext cx="2197293" cy="3107110"/>
          </a:xfrm>
          <a:prstGeom prst="rect">
            <a:avLst/>
          </a:prstGeom>
        </p:spPr>
      </p:pic>
      <p:pic>
        <p:nvPicPr>
          <p:cNvPr id="14" name="图片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582822">
            <a:off x="9305391" y="89925"/>
            <a:ext cx="2335881" cy="2243502"/>
          </a:xfrm>
          <a:prstGeom prst="rect">
            <a:avLst/>
          </a:prstGeom>
        </p:spPr>
      </p:pic>
      <p:grpSp>
        <p:nvGrpSpPr>
          <p:cNvPr id="32" name="组合 31"/>
          <p:cNvGrpSpPr/>
          <p:nvPr/>
        </p:nvGrpSpPr>
        <p:grpSpPr>
          <a:xfrm>
            <a:off x="3057545" y="-69290"/>
            <a:ext cx="6776395" cy="3641799"/>
            <a:chOff x="3111586" y="-44879"/>
            <a:chExt cx="6776395" cy="3641799"/>
          </a:xfrm>
        </p:grpSpPr>
        <p:sp>
          <p:nvSpPr>
            <p:cNvPr id="29" name="18"/>
            <p:cNvSpPr>
              <a:spLocks noChangeArrowheads="1"/>
            </p:cNvSpPr>
            <p:nvPr>
              <p:custDataLst>
                <p:tags r:id="rId1"/>
              </p:custDataLst>
            </p:nvPr>
          </p:nvSpPr>
          <p:spPr bwMode="auto">
            <a:xfrm>
              <a:off x="3111586" y="1934927"/>
              <a:ext cx="6776395" cy="1661993"/>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sz="5400" b="1" kern="0">
                  <a:solidFill>
                    <a:srgbClr val="FF0000"/>
                  </a:solidFill>
                  <a:effectLst/>
                  <a:latin typeface="Arial" panose="020B0604020202020204" pitchFamily="34" charset="0"/>
                  <a:ea typeface="Calibri" panose="020F0502020204030204" pitchFamily="34" charset="0"/>
                  <a:cs typeface="Arial" panose="020B0604020202020204" pitchFamily="34" charset="0"/>
                </a:rPr>
                <a:t>MOL VÀ TỈ KHỐI CHẤT KHÍ</a:t>
              </a:r>
              <a:endParaRPr lang="en-US" altLang="zh-CN" sz="9600" dirty="0">
                <a:solidFill>
                  <a:srgbClr val="FF0000"/>
                </a:solidFill>
                <a:latin typeface="Arial" panose="020B0604020202020204" pitchFamily="34" charset="0"/>
                <a:ea typeface="微软雅黑" panose="020B0503020204020204" pitchFamily="34" charset="-122"/>
                <a:cs typeface="Arial" panose="020B0604020202020204" pitchFamily="34" charset="0"/>
              </a:endParaRPr>
            </a:p>
          </p:txBody>
        </p:sp>
        <p:sp>
          <p:nvSpPr>
            <p:cNvPr id="30" name="18"/>
            <p:cNvSpPr>
              <a:spLocks noChangeArrowheads="1"/>
            </p:cNvSpPr>
            <p:nvPr>
              <p:custDataLst>
                <p:tags r:id="rId2"/>
              </p:custDataLst>
            </p:nvPr>
          </p:nvSpPr>
          <p:spPr bwMode="auto">
            <a:xfrm>
              <a:off x="3526571" y="543589"/>
              <a:ext cx="4225252" cy="738664"/>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4800" b="1">
                  <a:solidFill>
                    <a:srgbClr val="33909B"/>
                  </a:solidFill>
                  <a:latin typeface="微软雅黑" panose="020B0503020204020204" pitchFamily="34" charset="-122"/>
                  <a:ea typeface="微软雅黑" panose="020B0503020204020204" pitchFamily="34" charset="-122"/>
                  <a:cs typeface="宋体" pitchFamily="2" charset="-122"/>
                </a:rPr>
                <a:t>Bài 3</a:t>
              </a:r>
              <a:endParaRPr lang="en-US" altLang="zh-CN" sz="4800" b="1" dirty="0">
                <a:solidFill>
                  <a:srgbClr val="33909B"/>
                </a:solidFill>
                <a:latin typeface="微软雅黑" panose="020B0503020204020204" pitchFamily="34" charset="-122"/>
                <a:ea typeface="微软雅黑" panose="020B0503020204020204" pitchFamily="34" charset="-122"/>
                <a:cs typeface="宋体" pitchFamily="2" charset="-122"/>
              </a:endParaRPr>
            </a:p>
          </p:txBody>
        </p:sp>
        <p:pic>
          <p:nvPicPr>
            <p:cNvPr id="18" name="图片 1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78500" y="-44879"/>
              <a:ext cx="859911" cy="1228443"/>
            </a:xfrm>
            <a:prstGeom prst="rect">
              <a:avLst/>
            </a:prstGeom>
          </p:spPr>
        </p:pic>
      </p:grpSp>
      <p:pic>
        <p:nvPicPr>
          <p:cNvPr id="1026" name="Picture 2">
            <a:extLst>
              <a:ext uri="{FF2B5EF4-FFF2-40B4-BE49-F238E27FC236}">
                <a16:creationId xmlns:a16="http://schemas.microsoft.com/office/drawing/2014/main" xmlns="" id="{1EB2A9A2-3D7A-D6FF-2E4D-9906745E2E5E}"/>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15838" t="12471" r="17806" b="17187"/>
          <a:stretch/>
        </p:blipFill>
        <p:spPr bwMode="auto">
          <a:xfrm>
            <a:off x="5335479" y="4922293"/>
            <a:ext cx="2778711" cy="19637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242499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14:presetBounceEnd="46667">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46667">
                                          <p:cBhvr additive="base">
                                            <p:cTn id="7" dur="750" fill="hold"/>
                                            <p:tgtEl>
                                              <p:spTgt spid="8"/>
                                            </p:tgtEl>
                                            <p:attrNameLst>
                                              <p:attrName>ppt_x</p:attrName>
                                            </p:attrNameLst>
                                          </p:cBhvr>
                                          <p:tavLst>
                                            <p:tav tm="0">
                                              <p:val>
                                                <p:strVal val="1+#ppt_w/2"/>
                                              </p:val>
                                            </p:tav>
                                            <p:tav tm="100000">
                                              <p:val>
                                                <p:strVal val="#ppt_x"/>
                                              </p:val>
                                            </p:tav>
                                          </p:tavLst>
                                        </p:anim>
                                        <p:anim calcmode="lin" valueType="num" p14:bounceEnd="46667">
                                          <p:cBhvr additive="base">
                                            <p:cTn id="8" dur="75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14:presetBounceEnd="46667">
                                      <p:stCondLst>
                                        <p:cond delay="750"/>
                                      </p:stCondLst>
                                      <p:childTnLst>
                                        <p:set>
                                          <p:cBhvr>
                                            <p:cTn id="10" dur="1" fill="hold">
                                              <p:stCondLst>
                                                <p:cond delay="0"/>
                                              </p:stCondLst>
                                            </p:cTn>
                                            <p:tgtEl>
                                              <p:spTgt spid="5"/>
                                            </p:tgtEl>
                                            <p:attrNameLst>
                                              <p:attrName>style.visibility</p:attrName>
                                            </p:attrNameLst>
                                          </p:cBhvr>
                                          <p:to>
                                            <p:strVal val="visible"/>
                                          </p:to>
                                        </p:set>
                                        <p:anim calcmode="lin" valueType="num" p14:bounceEnd="46667">
                                          <p:cBhvr additive="base">
                                            <p:cTn id="11" dur="750" fill="hold"/>
                                            <p:tgtEl>
                                              <p:spTgt spid="5"/>
                                            </p:tgtEl>
                                            <p:attrNameLst>
                                              <p:attrName>ppt_x</p:attrName>
                                            </p:attrNameLst>
                                          </p:cBhvr>
                                          <p:tavLst>
                                            <p:tav tm="0">
                                              <p:val>
                                                <p:strVal val="0-#ppt_w/2"/>
                                              </p:val>
                                            </p:tav>
                                            <p:tav tm="100000">
                                              <p:val>
                                                <p:strVal val="#ppt_x"/>
                                              </p:val>
                                            </p:tav>
                                          </p:tavLst>
                                        </p:anim>
                                        <p:anim calcmode="lin" valueType="num" p14:bounceEnd="46667">
                                          <p:cBhvr additive="base">
                                            <p:cTn id="12" dur="75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12" fill="hold" nodeType="withEffect" p14:presetBounceEnd="46667">
                                      <p:stCondLst>
                                        <p:cond delay="500"/>
                                      </p:stCondLst>
                                      <p:childTnLst>
                                        <p:set>
                                          <p:cBhvr>
                                            <p:cTn id="14" dur="1" fill="hold">
                                              <p:stCondLst>
                                                <p:cond delay="0"/>
                                              </p:stCondLst>
                                            </p:cTn>
                                            <p:tgtEl>
                                              <p:spTgt spid="14"/>
                                            </p:tgtEl>
                                            <p:attrNameLst>
                                              <p:attrName>style.visibility</p:attrName>
                                            </p:attrNameLst>
                                          </p:cBhvr>
                                          <p:to>
                                            <p:strVal val="visible"/>
                                          </p:to>
                                        </p:set>
                                        <p:anim calcmode="lin" valueType="num" p14:bounceEnd="46667">
                                          <p:cBhvr additive="base">
                                            <p:cTn id="15" dur="750" fill="hold"/>
                                            <p:tgtEl>
                                              <p:spTgt spid="14"/>
                                            </p:tgtEl>
                                            <p:attrNameLst>
                                              <p:attrName>ppt_x</p:attrName>
                                            </p:attrNameLst>
                                          </p:cBhvr>
                                          <p:tavLst>
                                            <p:tav tm="0">
                                              <p:val>
                                                <p:strVal val="0-#ppt_w/2"/>
                                              </p:val>
                                            </p:tav>
                                            <p:tav tm="100000">
                                              <p:val>
                                                <p:strVal val="#ppt_x"/>
                                              </p:val>
                                            </p:tav>
                                          </p:tavLst>
                                        </p:anim>
                                        <p:anim calcmode="lin" valueType="num" p14:bounceEnd="46667">
                                          <p:cBhvr additive="base">
                                            <p:cTn id="16" dur="750" fill="hold"/>
                                            <p:tgtEl>
                                              <p:spTgt spid="14"/>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2" presetClass="entr" presetSubtype="1" fill="hold" nodeType="afterEffect" p14:presetBounceEnd="46667">
                                      <p:stCondLst>
                                        <p:cond delay="0"/>
                                      </p:stCondLst>
                                      <p:childTnLst>
                                        <p:set>
                                          <p:cBhvr>
                                            <p:cTn id="19" dur="1" fill="hold">
                                              <p:stCondLst>
                                                <p:cond delay="0"/>
                                              </p:stCondLst>
                                            </p:cTn>
                                            <p:tgtEl>
                                              <p:spTgt spid="32"/>
                                            </p:tgtEl>
                                            <p:attrNameLst>
                                              <p:attrName>style.visibility</p:attrName>
                                            </p:attrNameLst>
                                          </p:cBhvr>
                                          <p:to>
                                            <p:strVal val="visible"/>
                                          </p:to>
                                        </p:set>
                                        <p:anim calcmode="lin" valueType="num" p14:bounceEnd="46667">
                                          <p:cBhvr additive="base">
                                            <p:cTn id="20" dur="750" fill="hold"/>
                                            <p:tgtEl>
                                              <p:spTgt spid="32"/>
                                            </p:tgtEl>
                                            <p:attrNameLst>
                                              <p:attrName>ppt_x</p:attrName>
                                            </p:attrNameLst>
                                          </p:cBhvr>
                                          <p:tavLst>
                                            <p:tav tm="0">
                                              <p:val>
                                                <p:strVal val="#ppt_x"/>
                                              </p:val>
                                            </p:tav>
                                            <p:tav tm="100000">
                                              <p:val>
                                                <p:strVal val="#ppt_x"/>
                                              </p:val>
                                            </p:tav>
                                          </p:tavLst>
                                        </p:anim>
                                        <p:anim calcmode="lin" valueType="num" p14:bounceEnd="46667">
                                          <p:cBhvr additive="base">
                                            <p:cTn id="21" dur="750" fill="hold"/>
                                            <p:tgtEl>
                                              <p:spTgt spid="32"/>
                                            </p:tgtEl>
                                            <p:attrNameLst>
                                              <p:attrName>ppt_y</p:attrName>
                                            </p:attrNameLst>
                                          </p:cBhvr>
                                          <p:tavLst>
                                            <p:tav tm="0">
                                              <p:val>
                                                <p:strVal val="0-#ppt_h/2"/>
                                              </p:val>
                                            </p:tav>
                                            <p:tav tm="100000">
                                              <p:val>
                                                <p:strVal val="#ppt_y"/>
                                              </p:val>
                                            </p:tav>
                                          </p:tavLst>
                                        </p:anim>
                                      </p:childTnLst>
                                    </p:cTn>
                                  </p:par>
                                </p:childTnLst>
                              </p:cTn>
                            </p:par>
                            <p:par>
                              <p:cTn id="22" fill="hold">
                                <p:stCondLst>
                                  <p:cond delay="2250"/>
                                </p:stCondLst>
                                <p:childTnLst>
                                  <p:par>
                                    <p:cTn id="23" presetID="42" presetClass="entr" presetSubtype="0"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000"/>
                                            <p:tgtEl>
                                              <p:spTgt spid="10"/>
                                            </p:tgtEl>
                                          </p:cBhvr>
                                        </p:animEffect>
                                        <p:anim calcmode="lin" valueType="num">
                                          <p:cBhvr>
                                            <p:cTn id="26" dur="1000" fill="hold"/>
                                            <p:tgtEl>
                                              <p:spTgt spid="10"/>
                                            </p:tgtEl>
                                            <p:attrNameLst>
                                              <p:attrName>ppt_x</p:attrName>
                                            </p:attrNameLst>
                                          </p:cBhvr>
                                          <p:tavLst>
                                            <p:tav tm="0">
                                              <p:val>
                                                <p:strVal val="#ppt_x"/>
                                              </p:val>
                                            </p:tav>
                                            <p:tav tm="100000">
                                              <p:val>
                                                <p:strVal val="#ppt_x"/>
                                              </p:val>
                                            </p:tav>
                                          </p:tavLst>
                                        </p:anim>
                                        <p:anim calcmode="lin" valueType="num">
                                          <p:cBhvr>
                                            <p:cTn id="2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2230" fill="hold"/>
                                            <p:tgtEl>
                                              <p:spTgt spid="27"/>
                                            </p:tgtEl>
                                          </p:cBhvr>
                                        </p:cmd>
                                      </p:childTnLst>
                                    </p:cTn>
                                  </p:par>
                                </p:childTnLst>
                              </p:cTn>
                            </p:par>
                            <p:par>
                              <p:cTn id="7" fill="hold">
                                <p:stCondLst>
                                  <p:cond delay="182230"/>
                                </p:stCondLst>
                                <p:childTnLst>
                                  <p:par>
                                    <p:cTn id="8" presetID="2" presetClass="entr" presetSubtype="6" fill="hold" nodeType="after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additive="base">
                                            <p:cTn id="10" dur="750" fill="hold"/>
                                            <p:tgtEl>
                                              <p:spTgt spid="8"/>
                                            </p:tgtEl>
                                            <p:attrNameLst>
                                              <p:attrName>ppt_x</p:attrName>
                                            </p:attrNameLst>
                                          </p:cBhvr>
                                          <p:tavLst>
                                            <p:tav tm="0">
                                              <p:val>
                                                <p:strVal val="1+#ppt_w/2"/>
                                              </p:val>
                                            </p:tav>
                                            <p:tav tm="100000">
                                              <p:val>
                                                <p:strVal val="#ppt_x"/>
                                              </p:val>
                                            </p:tav>
                                          </p:tavLst>
                                        </p:anim>
                                        <p:anim calcmode="lin" valueType="num">
                                          <p:cBhvr additive="base">
                                            <p:cTn id="11" dur="750" fill="hold"/>
                                            <p:tgtEl>
                                              <p:spTgt spid="8"/>
                                            </p:tgtEl>
                                            <p:attrNameLst>
                                              <p:attrName>ppt_y</p:attrName>
                                            </p:attrNameLst>
                                          </p:cBhvr>
                                          <p:tavLst>
                                            <p:tav tm="0">
                                              <p:val>
                                                <p:strVal val="1+#ppt_h/2"/>
                                              </p:val>
                                            </p:tav>
                                            <p:tav tm="100000">
                                              <p:val>
                                                <p:strVal val="#ppt_y"/>
                                              </p:val>
                                            </p:tav>
                                          </p:tavLst>
                                        </p:anim>
                                      </p:childTnLst>
                                    </p:cTn>
                                  </p:par>
                                  <p:par>
                                    <p:cTn id="12" presetID="2" presetClass="entr" presetSubtype="8" fill="hold" nodeType="withEffect">
                                      <p:stCondLst>
                                        <p:cond delay="75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750" fill="hold"/>
                                            <p:tgtEl>
                                              <p:spTgt spid="5"/>
                                            </p:tgtEl>
                                            <p:attrNameLst>
                                              <p:attrName>ppt_x</p:attrName>
                                            </p:attrNameLst>
                                          </p:cBhvr>
                                          <p:tavLst>
                                            <p:tav tm="0">
                                              <p:val>
                                                <p:strVal val="0-#ppt_w/2"/>
                                              </p:val>
                                            </p:tav>
                                            <p:tav tm="100000">
                                              <p:val>
                                                <p:strVal val="#ppt_x"/>
                                              </p:val>
                                            </p:tav>
                                          </p:tavLst>
                                        </p:anim>
                                        <p:anim calcmode="lin" valueType="num">
                                          <p:cBhvr additive="base">
                                            <p:cTn id="15" dur="750" fill="hold"/>
                                            <p:tgtEl>
                                              <p:spTgt spid="5"/>
                                            </p:tgtEl>
                                            <p:attrNameLst>
                                              <p:attrName>ppt_y</p:attrName>
                                            </p:attrNameLst>
                                          </p:cBhvr>
                                          <p:tavLst>
                                            <p:tav tm="0">
                                              <p:val>
                                                <p:strVal val="#ppt_y"/>
                                              </p:val>
                                            </p:tav>
                                            <p:tav tm="100000">
                                              <p:val>
                                                <p:strVal val="#ppt_y"/>
                                              </p:val>
                                            </p:tav>
                                          </p:tavLst>
                                        </p:anim>
                                      </p:childTnLst>
                                    </p:cTn>
                                  </p:par>
                                  <p:par>
                                    <p:cTn id="16" presetID="2" presetClass="entr" presetSubtype="12" fill="hold" nodeType="withEffect">
                                      <p:stCondLst>
                                        <p:cond delay="500"/>
                                      </p:stCondLst>
                                      <p:childTnLst>
                                        <p:set>
                                          <p:cBhvr>
                                            <p:cTn id="17" dur="1" fill="hold">
                                              <p:stCondLst>
                                                <p:cond delay="0"/>
                                              </p:stCondLst>
                                            </p:cTn>
                                            <p:tgtEl>
                                              <p:spTgt spid="14"/>
                                            </p:tgtEl>
                                            <p:attrNameLst>
                                              <p:attrName>style.visibility</p:attrName>
                                            </p:attrNameLst>
                                          </p:cBhvr>
                                          <p:to>
                                            <p:strVal val="visible"/>
                                          </p:to>
                                        </p:set>
                                        <p:anim calcmode="lin" valueType="num">
                                          <p:cBhvr additive="base">
                                            <p:cTn id="18" dur="750" fill="hold"/>
                                            <p:tgtEl>
                                              <p:spTgt spid="14"/>
                                            </p:tgtEl>
                                            <p:attrNameLst>
                                              <p:attrName>ppt_x</p:attrName>
                                            </p:attrNameLst>
                                          </p:cBhvr>
                                          <p:tavLst>
                                            <p:tav tm="0">
                                              <p:val>
                                                <p:strVal val="0-#ppt_w/2"/>
                                              </p:val>
                                            </p:tav>
                                            <p:tav tm="100000">
                                              <p:val>
                                                <p:strVal val="#ppt_x"/>
                                              </p:val>
                                            </p:tav>
                                          </p:tavLst>
                                        </p:anim>
                                        <p:anim calcmode="lin" valueType="num">
                                          <p:cBhvr additive="base">
                                            <p:cTn id="19" dur="750" fill="hold"/>
                                            <p:tgtEl>
                                              <p:spTgt spid="14"/>
                                            </p:tgtEl>
                                            <p:attrNameLst>
                                              <p:attrName>ppt_y</p:attrName>
                                            </p:attrNameLst>
                                          </p:cBhvr>
                                          <p:tavLst>
                                            <p:tav tm="0">
                                              <p:val>
                                                <p:strVal val="1+#ppt_h/2"/>
                                              </p:val>
                                            </p:tav>
                                            <p:tav tm="100000">
                                              <p:val>
                                                <p:strVal val="#ppt_y"/>
                                              </p:val>
                                            </p:tav>
                                          </p:tavLst>
                                        </p:anim>
                                      </p:childTnLst>
                                    </p:cTn>
                                  </p:par>
                                </p:childTnLst>
                              </p:cTn>
                            </p:par>
                            <p:par>
                              <p:cTn id="20" fill="hold">
                                <p:stCondLst>
                                  <p:cond delay="183730"/>
                                </p:stCondLst>
                                <p:childTnLst>
                                  <p:par>
                                    <p:cTn id="21" presetID="2" presetClass="entr" presetSubtype="1" fill="hold" nodeType="afterEffect">
                                      <p:stCondLst>
                                        <p:cond delay="0"/>
                                      </p:stCondLst>
                                      <p:childTnLst>
                                        <p:set>
                                          <p:cBhvr>
                                            <p:cTn id="22" dur="1" fill="hold">
                                              <p:stCondLst>
                                                <p:cond delay="0"/>
                                              </p:stCondLst>
                                            </p:cTn>
                                            <p:tgtEl>
                                              <p:spTgt spid="32"/>
                                            </p:tgtEl>
                                            <p:attrNameLst>
                                              <p:attrName>style.visibility</p:attrName>
                                            </p:attrNameLst>
                                          </p:cBhvr>
                                          <p:to>
                                            <p:strVal val="visible"/>
                                          </p:to>
                                        </p:set>
                                        <p:anim calcmode="lin" valueType="num">
                                          <p:cBhvr additive="base">
                                            <p:cTn id="23" dur="750" fill="hold"/>
                                            <p:tgtEl>
                                              <p:spTgt spid="32"/>
                                            </p:tgtEl>
                                            <p:attrNameLst>
                                              <p:attrName>ppt_x</p:attrName>
                                            </p:attrNameLst>
                                          </p:cBhvr>
                                          <p:tavLst>
                                            <p:tav tm="0">
                                              <p:val>
                                                <p:strVal val="#ppt_x"/>
                                              </p:val>
                                            </p:tav>
                                            <p:tav tm="100000">
                                              <p:val>
                                                <p:strVal val="#ppt_x"/>
                                              </p:val>
                                            </p:tav>
                                          </p:tavLst>
                                        </p:anim>
                                        <p:anim calcmode="lin" valueType="num">
                                          <p:cBhvr additive="base">
                                            <p:cTn id="24" dur="750" fill="hold"/>
                                            <p:tgtEl>
                                              <p:spTgt spid="32"/>
                                            </p:tgtEl>
                                            <p:attrNameLst>
                                              <p:attrName>ppt_y</p:attrName>
                                            </p:attrNameLst>
                                          </p:cBhvr>
                                          <p:tavLst>
                                            <p:tav tm="0">
                                              <p:val>
                                                <p:strVal val="0-#ppt_h/2"/>
                                              </p:val>
                                            </p:tav>
                                            <p:tav tm="100000">
                                              <p:val>
                                                <p:strVal val="#ppt_y"/>
                                              </p:val>
                                            </p:tav>
                                          </p:tavLst>
                                        </p:anim>
                                      </p:childTnLst>
                                    </p:cTn>
                                  </p:par>
                                </p:childTnLst>
                              </p:cTn>
                            </p:par>
                            <p:par>
                              <p:cTn id="25" fill="hold">
                                <p:stCondLst>
                                  <p:cond delay="184480"/>
                                </p:stCondLst>
                                <p:childTnLst>
                                  <p:par>
                                    <p:cTn id="26" presetID="42" presetClass="entr" presetSubtype="0" fill="hold"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p:cTn id="31" fill="hold" display="0">
                      <p:stCondLst>
                        <p:cond delay="indefinite"/>
                      </p:stCondLst>
                      <p:endCondLst>
                        <p:cond evt="onStopAudio" delay="0">
                          <p:tgtEl>
                            <p:sldTgt/>
                          </p:tgtEl>
                        </p:cond>
                      </p:endCondLst>
                    </p:cTn>
                    <p:tgtEl>
                      <p:spTgt spid="27"/>
                    </p:tgtEl>
                  </p:cMediaNode>
                </p:audio>
              </p:childTnLst>
            </p:cTn>
          </p:par>
        </p:tn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9C47AF0D-8A35-7B8F-0714-04069B2C82E6}"/>
              </a:ext>
            </a:extLst>
          </p:cNvPr>
          <p:cNvPicPr>
            <a:picLocks noChangeAspect="1"/>
          </p:cNvPicPr>
          <p:nvPr/>
        </p:nvPicPr>
        <p:blipFill rotWithShape="1">
          <a:blip r:embed="rId2"/>
          <a:srcRect r="878" b="1505"/>
          <a:stretch/>
        </p:blipFill>
        <p:spPr>
          <a:xfrm>
            <a:off x="0" y="0"/>
            <a:ext cx="12261522" cy="6859588"/>
          </a:xfrm>
          <a:prstGeom prst="rect">
            <a:avLst/>
          </a:prstGeom>
        </p:spPr>
      </p:pic>
      <p:pic>
        <p:nvPicPr>
          <p:cNvPr id="6146" name="Picture 2">
            <a:extLst>
              <a:ext uri="{FF2B5EF4-FFF2-40B4-BE49-F238E27FC236}">
                <a16:creationId xmlns:a16="http://schemas.microsoft.com/office/drawing/2014/main" xmlns="" id="{0EDBE0BE-0AEE-58C2-B91E-D0FA918F65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5717" y="4510268"/>
            <a:ext cx="2382043" cy="2382043"/>
          </a:xfrm>
          <a:prstGeom prst="rect">
            <a:avLst/>
          </a:prstGeom>
          <a:noFill/>
          <a:extLst>
            <a:ext uri="{909E8E84-426E-40DD-AFC4-6F175D3DCCD1}">
              <a14:hiddenFill xmlns:a14="http://schemas.microsoft.com/office/drawing/2010/main">
                <a:solidFill>
                  <a:srgbClr val="FFFFFF"/>
                </a:solidFill>
              </a14:hiddenFill>
            </a:ext>
          </a:extLst>
        </p:spPr>
      </p:pic>
      <p:sp>
        <p:nvSpPr>
          <p:cNvPr id="14" name="Speech Bubble: Rectangle with Corners Rounded 13">
            <a:extLst>
              <a:ext uri="{FF2B5EF4-FFF2-40B4-BE49-F238E27FC236}">
                <a16:creationId xmlns:a16="http://schemas.microsoft.com/office/drawing/2014/main" xmlns="" id="{7EC16F5D-54FE-1DE7-844C-1DF2E2C34658}"/>
              </a:ext>
            </a:extLst>
          </p:cNvPr>
          <p:cNvSpPr/>
          <p:nvPr/>
        </p:nvSpPr>
        <p:spPr>
          <a:xfrm>
            <a:off x="568166" y="1574145"/>
            <a:ext cx="10800874" cy="1605935"/>
          </a:xfrm>
          <a:prstGeom prst="wedgeRoundRectCallout">
            <a:avLst>
              <a:gd name="adj1" fmla="val -26991"/>
              <a:gd name="adj2" fmla="val 66204"/>
              <a:gd name="adj3" fmla="val 16667"/>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xmlns="" id="{9DEE9A8F-235A-6E4F-EB79-AA02507A1AB2}"/>
                  </a:ext>
                </a:extLst>
              </p:cNvPr>
              <p:cNvSpPr txBox="1"/>
              <p:nvPr/>
            </p:nvSpPr>
            <p:spPr>
              <a:xfrm>
                <a:off x="962660" y="1767039"/>
                <a:ext cx="10528300" cy="1243738"/>
              </a:xfrm>
              <a:prstGeom prst="rect">
                <a:avLst/>
              </a:prstGeom>
              <a:noFill/>
            </p:spPr>
            <p:txBody>
              <a:bodyPr wrap="square">
                <a:spAutoFit/>
              </a:bodyPr>
              <a:lstStyle/>
              <a:p>
                <a:pPr fontAlgn="base"/>
                <a:r>
                  <a:rPr lang="en-US" sz="3200"/>
                  <a:t>Từ CT tính khối lượng mol:  		</a:t>
                </a:r>
                <a:r>
                  <a:rPr lang="en-US" sz="3200" spc="15">
                    <a:solidFill>
                      <a:srgbClr val="FF0000"/>
                    </a:solidFill>
                    <a:latin typeface="Times New Roman" panose="02020603050405020304" pitchFamily="18" charset="0"/>
                    <a:ea typeface="Times New Roman" panose="02020603050405020304" pitchFamily="18" charset="0"/>
                  </a:rPr>
                  <a:t>M </a:t>
                </a:r>
                <a:r>
                  <a:rPr lang="en-US" sz="3200">
                    <a:solidFill>
                      <a:srgbClr val="FF0000"/>
                    </a:solidFill>
                    <a:latin typeface="Times New Roman" panose="02020603050405020304" pitchFamily="18" charset="0"/>
                    <a:ea typeface="Times New Roman" panose="02020603050405020304" pitchFamily="18" charset="0"/>
                  </a:rPr>
                  <a:t>= </a:t>
                </a:r>
                <a14:m>
                  <m:oMath xmlns:m="http://schemas.openxmlformats.org/officeDocument/2006/math">
                    <m:f>
                      <m:fPr>
                        <m:ctrlPr>
                          <a:rPr lang="en-US" sz="3200" i="1">
                            <a:solidFill>
                              <a:srgbClr val="FF0000"/>
                            </a:solidFill>
                            <a:latin typeface="Cambria Math"/>
                            <a:ea typeface="Times New Roman" panose="02020603050405020304" pitchFamily="18" charset="0"/>
                          </a:rPr>
                        </m:ctrlPr>
                      </m:fPr>
                      <m:num>
                        <m:r>
                          <a:rPr lang="en-US" sz="3200" i="1">
                            <a:solidFill>
                              <a:srgbClr val="FF0000"/>
                            </a:solidFill>
                            <a:latin typeface="Cambria Math" panose="02040503050406030204" pitchFamily="18" charset="0"/>
                            <a:ea typeface="Times New Roman" panose="02020603050405020304" pitchFamily="18" charset="0"/>
                          </a:rPr>
                          <m:t>𝑚</m:t>
                        </m:r>
                      </m:num>
                      <m:den>
                        <m:r>
                          <a:rPr lang="en-US" sz="3200" i="1">
                            <a:solidFill>
                              <a:srgbClr val="FF0000"/>
                            </a:solidFill>
                            <a:latin typeface="Cambria Math" panose="02040503050406030204" pitchFamily="18" charset="0"/>
                            <a:ea typeface="Times New Roman" panose="02020603050405020304" pitchFamily="18" charset="0"/>
                          </a:rPr>
                          <m:t>𝑛</m:t>
                        </m:r>
                      </m:den>
                    </m:f>
                  </m:oMath>
                </a14:m>
                <a:endParaRPr lang="en-US" sz="3200">
                  <a:solidFill>
                    <a:srgbClr val="FF0000"/>
                  </a:solidFill>
                </a:endParaRPr>
              </a:p>
              <a:p>
                <a:pPr fontAlgn="base"/>
                <a:r>
                  <a:rPr lang="en-US" sz="3200"/>
                  <a:t>Hãy viết CT tính n, m.</a:t>
                </a:r>
              </a:p>
            </p:txBody>
          </p:sp>
        </mc:Choice>
        <mc:Fallback xmlns="">
          <p:sp>
            <p:nvSpPr>
              <p:cNvPr id="13" name="TextBox 12">
                <a:extLst>
                  <a:ext uri="{FF2B5EF4-FFF2-40B4-BE49-F238E27FC236}">
                    <a16:creationId xmlns:a16="http://schemas.microsoft.com/office/drawing/2014/main" id="{9DEE9A8F-235A-6E4F-EB79-AA02507A1AB2}"/>
                  </a:ext>
                </a:extLst>
              </p:cNvPr>
              <p:cNvSpPr txBox="1">
                <a:spLocks noRot="1" noChangeAspect="1" noMove="1" noResize="1" noEditPoints="1" noAdjustHandles="1" noChangeArrowheads="1" noChangeShapeType="1" noTextEdit="1"/>
              </p:cNvSpPr>
              <p:nvPr/>
            </p:nvSpPr>
            <p:spPr>
              <a:xfrm>
                <a:off x="962660" y="1767039"/>
                <a:ext cx="10528300" cy="1243738"/>
              </a:xfrm>
              <a:prstGeom prst="rect">
                <a:avLst/>
              </a:prstGeom>
              <a:blipFill>
                <a:blip r:embed="rId4"/>
                <a:stretch>
                  <a:fillRect l="-1506" t="-2451" b="-15196"/>
                </a:stretch>
              </a:blipFill>
            </p:spPr>
            <p:txBody>
              <a:bodyPr/>
              <a:lstStyle/>
              <a:p>
                <a:r>
                  <a:rPr lang="en-US">
                    <a:noFill/>
                  </a:rPr>
                  <a:t> </a:t>
                </a:r>
              </a:p>
            </p:txBody>
          </p:sp>
        </mc:Fallback>
      </mc:AlternateContent>
      <p:grpSp>
        <p:nvGrpSpPr>
          <p:cNvPr id="2" name="Group 1">
            <a:extLst>
              <a:ext uri="{FF2B5EF4-FFF2-40B4-BE49-F238E27FC236}">
                <a16:creationId xmlns:a16="http://schemas.microsoft.com/office/drawing/2014/main" xmlns="" id="{73075614-9FBE-A234-63A2-90BEA6BB8F0E}"/>
              </a:ext>
            </a:extLst>
          </p:cNvPr>
          <p:cNvGrpSpPr/>
          <p:nvPr/>
        </p:nvGrpSpPr>
        <p:grpSpPr>
          <a:xfrm>
            <a:off x="3251200" y="373355"/>
            <a:ext cx="5689600" cy="715217"/>
            <a:chOff x="3251200" y="373355"/>
            <a:chExt cx="5689600" cy="715217"/>
          </a:xfrm>
        </p:grpSpPr>
        <p:sp>
          <p:nvSpPr>
            <p:cNvPr id="5" name="矩形: 圆角 1">
              <a:extLst>
                <a:ext uri="{FF2B5EF4-FFF2-40B4-BE49-F238E27FC236}">
                  <a16:creationId xmlns:a16="http://schemas.microsoft.com/office/drawing/2014/main" xmlns="" id="{ED652609-4596-5340-38E6-8D380A5F9F58}"/>
                </a:ext>
              </a:extLst>
            </p:cNvPr>
            <p:cNvSpPr/>
            <p:nvPr/>
          </p:nvSpPr>
          <p:spPr>
            <a:xfrm>
              <a:off x="3251200" y="373355"/>
              <a:ext cx="5689600"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TextBox 5">
              <a:extLst>
                <a:ext uri="{FF2B5EF4-FFF2-40B4-BE49-F238E27FC236}">
                  <a16:creationId xmlns:a16="http://schemas.microsoft.com/office/drawing/2014/main" xmlns="" id="{FC8CB89F-1246-C0C4-6BB0-EE0070A1486A}"/>
                </a:ext>
              </a:extLst>
            </p:cNvPr>
            <p:cNvSpPr txBox="1"/>
            <p:nvPr/>
          </p:nvSpPr>
          <p:spPr>
            <a:xfrm>
              <a:off x="3688080" y="377020"/>
              <a:ext cx="4531360" cy="707886"/>
            </a:xfrm>
            <a:prstGeom prst="rect">
              <a:avLst/>
            </a:prstGeom>
            <a:noFill/>
          </p:spPr>
          <p:txBody>
            <a:bodyPr wrap="square" rtlCol="0">
              <a:spAutoFit/>
            </a:bodyPr>
            <a:lstStyle/>
            <a:p>
              <a:r>
                <a:rPr lang="en-US" sz="4000" b="1">
                  <a:solidFill>
                    <a:schemeClr val="bg1"/>
                  </a:solidFill>
                </a:rPr>
                <a:t>2. Khối lượng mol</a:t>
              </a:r>
            </a:p>
          </p:txBody>
        </p:sp>
      </p:gr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xmlns="" id="{AF23998A-10CB-B96A-0D6D-4F92BF46AFA1}"/>
                  </a:ext>
                </a:extLst>
              </p:cNvPr>
              <p:cNvSpPr txBox="1"/>
              <p:nvPr/>
            </p:nvSpPr>
            <p:spPr>
              <a:xfrm>
                <a:off x="4020820" y="3533658"/>
                <a:ext cx="7084060" cy="2972352"/>
              </a:xfrm>
              <a:prstGeom prst="rect">
                <a:avLst/>
              </a:prstGeom>
              <a:solidFill>
                <a:schemeClr val="accent1">
                  <a:lumMod val="20000"/>
                  <a:lumOff val="80000"/>
                </a:schemeClr>
              </a:solidFill>
            </p:spPr>
            <p:txBody>
              <a:bodyPr wrap="square">
                <a:spAutoFit/>
              </a:bodyPr>
              <a:lstStyle/>
              <a:p>
                <a:pPr marL="0" marR="0" algn="just">
                  <a:spcBef>
                    <a:spcPts val="0"/>
                  </a:spcBef>
                  <a:spcAft>
                    <a:spcPts val="300"/>
                  </a:spcAft>
                  <a:tabLst>
                    <a:tab pos="2743200" algn="ctr"/>
                    <a:tab pos="5486400" algn="r"/>
                    <a:tab pos="457200" algn="l"/>
                  </a:tabLst>
                </a:pPr>
                <a:r>
                  <a:rPr lang="en-US" sz="2800" spc="15">
                    <a:solidFill>
                      <a:srgbClr val="202124"/>
                    </a:solidFill>
                    <a:effectLst/>
                    <a:latin typeface="Times New Roman" panose="02020603050405020304" pitchFamily="18" charset="0"/>
                    <a:ea typeface="Times New Roman" panose="02020603050405020304" pitchFamily="18" charset="0"/>
                  </a:rPr>
                  <a:t>CT:  M </a:t>
                </a:r>
                <a:r>
                  <a:rPr lang="en-US" sz="2800">
                    <a:solidFill>
                      <a:srgbClr val="000000"/>
                    </a:solidFill>
                    <a:effectLst/>
                    <a:latin typeface="Times New Roman" panose="02020603050405020304" pitchFamily="18" charset="0"/>
                    <a:ea typeface="Times New Roman" panose="02020603050405020304" pitchFamily="18" charset="0"/>
                  </a:rPr>
                  <a:t>= </a:t>
                </a:r>
                <a14:m>
                  <m:oMath xmlns:m="http://schemas.openxmlformats.org/officeDocument/2006/math">
                    <m:f>
                      <m:fPr>
                        <m:ctrlPr>
                          <a:rPr lang="en-US" sz="2800" i="1">
                            <a:effectLst/>
                            <a:latin typeface="Cambria Math"/>
                            <a:ea typeface="Times New Roman" panose="02020603050405020304" pitchFamily="18" charset="0"/>
                          </a:rPr>
                        </m:ctrlPr>
                      </m:fPr>
                      <m:num>
                        <m:r>
                          <a:rPr lang="en-US" sz="2800" i="1">
                            <a:effectLst/>
                            <a:latin typeface="Cambria Math" panose="02040503050406030204" pitchFamily="18" charset="0"/>
                            <a:ea typeface="Times New Roman" panose="02020603050405020304" pitchFamily="18" charset="0"/>
                          </a:rPr>
                          <m:t>𝑚</m:t>
                        </m:r>
                      </m:num>
                      <m:den>
                        <m:r>
                          <a:rPr lang="en-US" sz="2800" i="1">
                            <a:effectLst/>
                            <a:latin typeface="Cambria Math" panose="02040503050406030204" pitchFamily="18" charset="0"/>
                            <a:ea typeface="Times New Roman" panose="02020603050405020304" pitchFamily="18" charset="0"/>
                          </a:rPr>
                          <m:t>𝑛</m:t>
                        </m:r>
                      </m:den>
                    </m:f>
                    <m:r>
                      <a:rPr lang="en-US" sz="2800" i="1">
                        <a:effectLst/>
                        <a:latin typeface="Cambria Math" panose="02040503050406030204" pitchFamily="18" charset="0"/>
                        <a:ea typeface="Times New Roman" panose="02020603050405020304" pitchFamily="18" charset="0"/>
                      </a:rPr>
                      <m:t> </m:t>
                    </m:r>
                  </m:oMath>
                </a14:m>
                <a:r>
                  <a:rPr lang="en-US" sz="2800">
                    <a:effectLst/>
                    <a:latin typeface="Times New Roman" panose="02020603050405020304" pitchFamily="18" charset="0"/>
                    <a:ea typeface="Times New Roman" panose="02020603050405020304" pitchFamily="18" charset="0"/>
                  </a:rPr>
                  <a:t>   </a:t>
                </a:r>
              </a:p>
              <a:p>
                <a:pPr marL="0" marR="0" indent="457200">
                  <a:lnSpc>
                    <a:spcPct val="107000"/>
                  </a:lnSpc>
                  <a:spcBef>
                    <a:spcPts val="0"/>
                  </a:spcBef>
                  <a:spcAft>
                    <a:spcPts val="80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Trong đó : 	</a:t>
                </a:r>
                <a:r>
                  <a:rPr lang="en-US" sz="2800">
                    <a:effectLst/>
                    <a:latin typeface="Times New Roman" panose="02020603050405020304" pitchFamily="18" charset="0"/>
                    <a:ea typeface="Calibri" panose="020F0502020204030204" pitchFamily="34" charset="0"/>
                    <a:cs typeface="Times New Roman" panose="02020603050405020304" pitchFamily="18" charset="0"/>
                  </a:rPr>
                  <a:t>M là khối lượng mol (g/mol)</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p>
                <a:pPr marL="914400" marR="0" indent="457200">
                  <a:lnSpc>
                    <a:spcPct val="107000"/>
                  </a:lnSpc>
                  <a:spcBef>
                    <a:spcPts val="0"/>
                  </a:spcBef>
                  <a:spcAft>
                    <a:spcPts val="80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n là số mol hat lượng chất (mol)</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p>
                <a:pPr marL="914400" marR="0" indent="457200">
                  <a:lnSpc>
                    <a:spcPct val="107000"/>
                  </a:lnSpc>
                  <a:spcBef>
                    <a:spcPts val="0"/>
                  </a:spcBef>
                  <a:spcAft>
                    <a:spcPts val="80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m là khối lượng chất (g)</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300"/>
                  </a:spcAft>
                  <a:buClr>
                    <a:srgbClr val="000000"/>
                  </a:buClr>
                  <a:buFont typeface="Wingdings" panose="05000000000000000000" pitchFamily="2" charset="2"/>
                  <a:buChar char=""/>
                  <a:tabLst>
                    <a:tab pos="2743200" algn="ctr"/>
                    <a:tab pos="5486400" algn="r"/>
                    <a:tab pos="457200" algn="l"/>
                  </a:tabLst>
                </a:pPr>
                <a:r>
                  <a:rPr lang="en-US" sz="2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 = </a:t>
                </a:r>
                <a14:m>
                  <m:oMath xmlns:m="http://schemas.openxmlformats.org/officeDocument/2006/math">
                    <m:f>
                      <m:fPr>
                        <m:ctrlPr>
                          <a:rPr lang="en-US" sz="2800" i="1">
                            <a:solidFill>
                              <a:srgbClr val="FF0000"/>
                            </a:solidFill>
                            <a:effectLst/>
                            <a:latin typeface="Cambria Math"/>
                            <a:ea typeface="Times New Roman" panose="02020603050405020304" pitchFamily="18" charset="0"/>
                            <a:cs typeface="Times New Roman" panose="02020603050405020304" pitchFamily="18" charset="0"/>
                          </a:rPr>
                        </m:ctrlPr>
                      </m:fPr>
                      <m:num>
                        <m:r>
                          <a:rPr lang="en-US" sz="28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𝑚</m:t>
                        </m:r>
                      </m:num>
                      <m:den>
                        <m:r>
                          <a:rPr lang="en-US" sz="28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𝑀</m:t>
                        </m:r>
                      </m:den>
                    </m:f>
                    <m:r>
                      <a:rPr lang="en-US" sz="28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2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   m = n.M</a:t>
                </a:r>
              </a:p>
            </p:txBody>
          </p:sp>
        </mc:Choice>
        <mc:Fallback xmlns="">
          <p:sp>
            <p:nvSpPr>
              <p:cNvPr id="9" name="TextBox 8">
                <a:extLst>
                  <a:ext uri="{FF2B5EF4-FFF2-40B4-BE49-F238E27FC236}">
                    <a16:creationId xmlns:a16="http://schemas.microsoft.com/office/drawing/2014/main" id="{AF23998A-10CB-B96A-0D6D-4F92BF46AFA1}"/>
                  </a:ext>
                </a:extLst>
              </p:cNvPr>
              <p:cNvSpPr txBox="1">
                <a:spLocks noRot="1" noChangeAspect="1" noMove="1" noResize="1" noEditPoints="1" noAdjustHandles="1" noChangeArrowheads="1" noChangeShapeType="1" noTextEdit="1"/>
              </p:cNvSpPr>
              <p:nvPr/>
            </p:nvSpPr>
            <p:spPr>
              <a:xfrm>
                <a:off x="4020820" y="3533658"/>
                <a:ext cx="7084060" cy="2972352"/>
              </a:xfrm>
              <a:prstGeom prst="rect">
                <a:avLst/>
              </a:prstGeom>
              <a:blipFill>
                <a:blip r:embed="rId5"/>
                <a:stretch>
                  <a:fillRect l="-1807" t="-616" r="-516" b="-1848"/>
                </a:stretch>
              </a:blipFill>
            </p:spPr>
            <p:txBody>
              <a:bodyPr/>
              <a:lstStyle/>
              <a:p>
                <a:r>
                  <a:rPr lang="en-US">
                    <a:noFill/>
                  </a:rPr>
                  <a:t> </a:t>
                </a:r>
              </a:p>
            </p:txBody>
          </p:sp>
        </mc:Fallback>
      </mc:AlternateContent>
    </p:spTree>
    <p:extLst>
      <p:ext uri="{BB962C8B-B14F-4D97-AF65-F5344CB8AC3E}">
        <p14:creationId xmlns:p14="http://schemas.microsoft.com/office/powerpoint/2010/main" val="3176213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E81B90DC-BCE7-B26A-A99A-4549643A15E5}"/>
              </a:ext>
            </a:extLst>
          </p:cNvPr>
          <p:cNvPicPr>
            <a:picLocks noChangeAspect="1"/>
          </p:cNvPicPr>
          <p:nvPr/>
        </p:nvPicPr>
        <p:blipFill rotWithShape="1">
          <a:blip r:embed="rId2"/>
          <a:srcRect r="878" b="1505"/>
          <a:stretch/>
        </p:blipFill>
        <p:spPr>
          <a:xfrm>
            <a:off x="0" y="0"/>
            <a:ext cx="12261522" cy="6859588"/>
          </a:xfrm>
          <a:prstGeom prst="rect">
            <a:avLst/>
          </a:prstGeom>
        </p:spPr>
      </p:pic>
      <p:sp>
        <p:nvSpPr>
          <p:cNvPr id="5" name="Rectangle: Rounded Corners 4">
            <a:extLst>
              <a:ext uri="{FF2B5EF4-FFF2-40B4-BE49-F238E27FC236}">
                <a16:creationId xmlns:a16="http://schemas.microsoft.com/office/drawing/2014/main" xmlns="" id="{2D1549D1-93E8-B547-028C-3DF1E9B91903}"/>
              </a:ext>
            </a:extLst>
          </p:cNvPr>
          <p:cNvSpPr/>
          <p:nvPr/>
        </p:nvSpPr>
        <p:spPr>
          <a:xfrm>
            <a:off x="3021806" y="81280"/>
            <a:ext cx="6146800" cy="1229360"/>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FF00"/>
                </a:solidFill>
                <a:latin typeface="Arial" panose="020B0604020202020204" pitchFamily="34" charset="0"/>
                <a:cs typeface="Arial" panose="020B0604020202020204" pitchFamily="34" charset="0"/>
              </a:rPr>
              <a:t>Thảo luận nhóm</a:t>
            </a:r>
          </a:p>
          <a:p>
            <a:pPr algn="ctr"/>
            <a:r>
              <a:rPr lang="en-US" sz="3200">
                <a:solidFill>
                  <a:schemeClr val="bg1"/>
                </a:solidFill>
                <a:latin typeface="Arial" panose="020B0604020202020204" pitchFamily="34" charset="0"/>
                <a:cs typeface="Arial" panose="020B0604020202020204" pitchFamily="34" charset="0"/>
              </a:rPr>
              <a:t>Hoàn thành phiếu học tập số 2</a:t>
            </a:r>
          </a:p>
        </p:txBody>
      </p:sp>
      <p:pic>
        <p:nvPicPr>
          <p:cNvPr id="6" name="Picture 5">
            <a:extLst>
              <a:ext uri="{FF2B5EF4-FFF2-40B4-BE49-F238E27FC236}">
                <a16:creationId xmlns:a16="http://schemas.microsoft.com/office/drawing/2014/main" xmlns="" id="{B6EC7EE1-DE46-19F6-0E65-DA2B7DB2D125}"/>
              </a:ext>
            </a:extLst>
          </p:cNvPr>
          <p:cNvPicPr>
            <a:picLocks noChangeAspect="1"/>
          </p:cNvPicPr>
          <p:nvPr/>
        </p:nvPicPr>
        <p:blipFill rotWithShape="1">
          <a:blip r:embed="rId3"/>
          <a:srcRect l="-3420" t="25984" r="-1106" b="9163"/>
          <a:stretch/>
        </p:blipFill>
        <p:spPr>
          <a:xfrm>
            <a:off x="9386773" y="0"/>
            <a:ext cx="2656581" cy="1651588"/>
          </a:xfrm>
          <a:prstGeom prst="rect">
            <a:avLst/>
          </a:prstGeom>
        </p:spPr>
      </p:pic>
      <p:graphicFrame>
        <p:nvGraphicFramePr>
          <p:cNvPr id="2" name="Table 1">
            <a:extLst>
              <a:ext uri="{FF2B5EF4-FFF2-40B4-BE49-F238E27FC236}">
                <a16:creationId xmlns:a16="http://schemas.microsoft.com/office/drawing/2014/main" xmlns="" id="{DDF35F6D-DE42-1DBA-B642-A0916418D626}"/>
              </a:ext>
            </a:extLst>
          </p:cNvPr>
          <p:cNvGraphicFramePr>
            <a:graphicFrameLocks noGrp="1"/>
          </p:cNvGraphicFramePr>
          <p:nvPr>
            <p:extLst>
              <p:ext uri="{D42A27DB-BD31-4B8C-83A1-F6EECF244321}">
                <p14:modId xmlns:p14="http://schemas.microsoft.com/office/powerpoint/2010/main" val="1152300205"/>
              </p:ext>
            </p:extLst>
          </p:nvPr>
        </p:nvGraphicFramePr>
        <p:xfrm>
          <a:off x="599440" y="1849203"/>
          <a:ext cx="10840721" cy="4194200"/>
        </p:xfrm>
        <a:graphic>
          <a:graphicData uri="http://schemas.openxmlformats.org/drawingml/2006/table">
            <a:tbl>
              <a:tblPr firstRow="1" firstCol="1" lastRow="1" lastCol="1" bandRow="1" bandCol="1">
                <a:tableStyleId>{F2DE63D5-997A-4646-A377-4702673A728D}</a:tableStyleId>
              </a:tblPr>
              <a:tblGrid>
                <a:gridCol w="4460240">
                  <a:extLst>
                    <a:ext uri="{9D8B030D-6E8A-4147-A177-3AD203B41FA5}">
                      <a16:colId xmlns:a16="http://schemas.microsoft.com/office/drawing/2014/main" xmlns="" val="279878576"/>
                    </a:ext>
                  </a:extLst>
                </a:gridCol>
                <a:gridCol w="2590800">
                  <a:extLst>
                    <a:ext uri="{9D8B030D-6E8A-4147-A177-3AD203B41FA5}">
                      <a16:colId xmlns:a16="http://schemas.microsoft.com/office/drawing/2014/main" xmlns="" val="2662996000"/>
                    </a:ext>
                  </a:extLst>
                </a:gridCol>
                <a:gridCol w="2183954">
                  <a:extLst>
                    <a:ext uri="{9D8B030D-6E8A-4147-A177-3AD203B41FA5}">
                      <a16:colId xmlns:a16="http://schemas.microsoft.com/office/drawing/2014/main" xmlns="" val="438624228"/>
                    </a:ext>
                  </a:extLst>
                </a:gridCol>
                <a:gridCol w="1605727">
                  <a:extLst>
                    <a:ext uri="{9D8B030D-6E8A-4147-A177-3AD203B41FA5}">
                      <a16:colId xmlns:a16="http://schemas.microsoft.com/office/drawing/2014/main" xmlns="" val="601276920"/>
                    </a:ext>
                  </a:extLst>
                </a:gridCol>
              </a:tblGrid>
              <a:tr h="856716">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rPr>
                        <a:t>Chất</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rPr>
                        <a:t>Khối lượng mol (g/mol)</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rPr>
                        <a:t>Khối lượng (g)</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rPr>
                        <a:t>Số mol</a:t>
                      </a:r>
                      <a:endParaRPr lang="en-US" sz="2800" kern="100">
                        <a:effectLst/>
                      </a:endParaRPr>
                    </a:p>
                    <a:p>
                      <a:pPr marL="0" marR="0" algn="ctr">
                        <a:lnSpc>
                          <a:spcPct val="107000"/>
                        </a:lnSpc>
                        <a:spcBef>
                          <a:spcPts val="0"/>
                        </a:spcBef>
                        <a:spcAft>
                          <a:spcPts val="300"/>
                        </a:spcAft>
                        <a:tabLst>
                          <a:tab pos="2743200" algn="ctr"/>
                          <a:tab pos="5486400" algn="r"/>
                          <a:tab pos="457200" algn="l"/>
                        </a:tabLst>
                      </a:pPr>
                      <a:r>
                        <a:rPr lang="pt-BR" sz="2800" kern="100">
                          <a:effectLst/>
                        </a:rPr>
                        <a:t>(mol)</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597860322"/>
                  </a:ext>
                </a:extLst>
              </a:tr>
              <a:tr h="509940">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rPr>
                        <a:t>Nước</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b="1" kern="100">
                          <a:effectLst/>
                        </a:rPr>
                        <a:t>18</a:t>
                      </a:r>
                      <a:endParaRPr lang="en-US" sz="2800" b="1"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b="1" kern="100">
                          <a:effectLst/>
                        </a:rPr>
                        <a:t>27</a:t>
                      </a:r>
                      <a:endParaRPr lang="en-US" sz="2800" b="1"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solidFill>
                            <a:srgbClr val="FF0000"/>
                          </a:solidFill>
                          <a:effectLst/>
                        </a:rPr>
                        <a:t>?</a:t>
                      </a:r>
                      <a:endParaRPr lang="en-US" sz="2800" kern="1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4284026162"/>
                  </a:ext>
                </a:extLst>
              </a:tr>
              <a:tr h="509940">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rPr>
                        <a:t>Iron</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b="1" kern="100">
                          <a:effectLst/>
                        </a:rPr>
                        <a:t>56</a:t>
                      </a:r>
                      <a:endParaRPr lang="en-US" sz="2800" b="1"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solidFill>
                            <a:srgbClr val="FF0000"/>
                          </a:solidFill>
                          <a:effectLst/>
                        </a:rPr>
                        <a:t>?</a:t>
                      </a:r>
                      <a:endParaRPr lang="en-US" sz="2800" kern="1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rPr>
                        <a:t>0,2</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833174770"/>
                  </a:ext>
                </a:extLst>
              </a:tr>
              <a:tr h="821163">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rPr>
                        <a:t>X</a:t>
                      </a:r>
                      <a:r>
                        <a:rPr lang="pt-BR" sz="2800" kern="100" baseline="-25000">
                          <a:effectLst/>
                        </a:rPr>
                        <a:t>2</a:t>
                      </a:r>
                      <a:r>
                        <a:rPr lang="pt-BR" sz="2800" kern="100">
                          <a:effectLst/>
                        </a:rPr>
                        <a:t> (Tên chất là </a:t>
                      </a:r>
                      <a:r>
                        <a:rPr lang="pt-BR" sz="2800" b="0" kern="100">
                          <a:effectLst/>
                        </a:rPr>
                        <a:t>...............</a:t>
                      </a:r>
                      <a:r>
                        <a:rPr lang="pt-BR" sz="2800" kern="100">
                          <a:effectLst/>
                        </a:rPr>
                        <a:t>)</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solidFill>
                            <a:srgbClr val="FF0000"/>
                          </a:solidFill>
                          <a:effectLst/>
                        </a:rPr>
                        <a:t>?</a:t>
                      </a:r>
                      <a:endParaRPr lang="en-US" sz="2800" kern="1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b="1" kern="100">
                          <a:effectLst/>
                        </a:rPr>
                        <a:t>8,4</a:t>
                      </a:r>
                      <a:endParaRPr lang="en-US" sz="2800" b="1"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rPr>
                        <a:t>0,3</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3044522409"/>
                  </a:ext>
                </a:extLst>
              </a:tr>
              <a:tr h="603751">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rPr>
                        <a:t>Muối ăn</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solidFill>
                            <a:srgbClr val="FF0000"/>
                          </a:solidFill>
                          <a:effectLst/>
                        </a:rPr>
                        <a:t>?</a:t>
                      </a:r>
                      <a:endParaRPr lang="en-US" sz="2800" kern="1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b="1" kern="100">
                          <a:effectLst/>
                        </a:rPr>
                        <a:t>29,25</a:t>
                      </a:r>
                      <a:endParaRPr lang="en-US" sz="2800" b="1"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rPr>
                        <a:t>0,5</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2757593937"/>
                  </a:ext>
                </a:extLst>
              </a:tr>
              <a:tr h="821163">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rPr>
                        <a:t>Carbon dioxide (CO</a:t>
                      </a:r>
                      <a:r>
                        <a:rPr lang="pt-BR" sz="2800" kern="100" baseline="-25000">
                          <a:effectLst/>
                        </a:rPr>
                        <a:t>2</a:t>
                      </a:r>
                      <a:r>
                        <a:rPr lang="pt-BR" sz="2800" kern="100">
                          <a:effectLst/>
                        </a:rPr>
                        <a:t>)</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solidFill>
                            <a:srgbClr val="FF0000"/>
                          </a:solidFill>
                          <a:effectLst/>
                        </a:rPr>
                        <a:t>?</a:t>
                      </a:r>
                      <a:endParaRPr lang="en-US" sz="2800" kern="1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b="1" kern="100">
                          <a:effectLst/>
                        </a:rPr>
                        <a:t>4,4</a:t>
                      </a:r>
                      <a:endParaRPr lang="en-US" sz="2800" b="1"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solidFill>
                            <a:srgbClr val="FF0000"/>
                          </a:solidFill>
                          <a:effectLst/>
                        </a:rPr>
                        <a:t>?</a:t>
                      </a:r>
                      <a:endParaRPr lang="en-US" sz="2800" kern="1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3481132137"/>
                  </a:ext>
                </a:extLst>
              </a:tr>
            </a:tbl>
          </a:graphicData>
        </a:graphic>
      </p:graphicFrame>
      <p:sp>
        <p:nvSpPr>
          <p:cNvPr id="3" name="Rectangle 1">
            <a:extLst>
              <a:ext uri="{FF2B5EF4-FFF2-40B4-BE49-F238E27FC236}">
                <a16:creationId xmlns:a16="http://schemas.microsoft.com/office/drawing/2014/main" xmlns="" id="{EFAE3329-3648-B65E-ADF9-240EFFC3BCF6}"/>
              </a:ext>
            </a:extLst>
          </p:cNvPr>
          <p:cNvSpPr>
            <a:spLocks noChangeArrowheads="1"/>
          </p:cNvSpPr>
          <p:nvPr/>
        </p:nvSpPr>
        <p:spPr bwMode="auto">
          <a:xfrm>
            <a:off x="350259" y="1264428"/>
            <a:ext cx="421461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pPr>
            <a:r>
              <a:rPr kumimoji="0" lang="pt-BR" altLang="en-US" sz="32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Hoàn thành bảng sau:</a:t>
            </a:r>
            <a:endParaRPr kumimoji="0" lang="en-US" altLang="en-US" sz="12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872050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E81B90DC-BCE7-B26A-A99A-4549643A15E5}"/>
              </a:ext>
            </a:extLst>
          </p:cNvPr>
          <p:cNvPicPr>
            <a:picLocks noChangeAspect="1"/>
          </p:cNvPicPr>
          <p:nvPr/>
        </p:nvPicPr>
        <p:blipFill rotWithShape="1">
          <a:blip r:embed="rId2"/>
          <a:srcRect r="878" b="1505"/>
          <a:stretch/>
        </p:blipFill>
        <p:spPr>
          <a:xfrm>
            <a:off x="0" y="0"/>
            <a:ext cx="12261522" cy="6859588"/>
          </a:xfrm>
          <a:prstGeom prst="rect">
            <a:avLst/>
          </a:prstGeom>
        </p:spPr>
      </p:pic>
      <p:sp>
        <p:nvSpPr>
          <p:cNvPr id="5" name="Rectangle: Rounded Corners 4">
            <a:extLst>
              <a:ext uri="{FF2B5EF4-FFF2-40B4-BE49-F238E27FC236}">
                <a16:creationId xmlns:a16="http://schemas.microsoft.com/office/drawing/2014/main" xmlns="" id="{2D1549D1-93E8-B547-028C-3DF1E9B91903}"/>
              </a:ext>
            </a:extLst>
          </p:cNvPr>
          <p:cNvSpPr/>
          <p:nvPr/>
        </p:nvSpPr>
        <p:spPr>
          <a:xfrm>
            <a:off x="3021806" y="81280"/>
            <a:ext cx="6146800" cy="1229360"/>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FF00"/>
                </a:solidFill>
                <a:latin typeface="Arial" panose="020B0604020202020204" pitchFamily="34" charset="0"/>
                <a:cs typeface="Arial" panose="020B0604020202020204" pitchFamily="34" charset="0"/>
              </a:rPr>
              <a:t>Thảo</a:t>
            </a:r>
            <a:r>
              <a:rPr lang="en-US" sz="4000" b="1">
                <a:solidFill>
                  <a:srgbClr val="FFFF00"/>
                </a:solidFill>
                <a:latin typeface="Arial" panose="020B0604020202020204" pitchFamily="34" charset="0"/>
                <a:cs typeface="Arial" panose="020B0604020202020204" pitchFamily="34" charset="0"/>
              </a:rPr>
              <a:t> luận nhóm 5’</a:t>
            </a:r>
          </a:p>
          <a:p>
            <a:pPr algn="ctr"/>
            <a:r>
              <a:rPr lang="en-US" sz="3200">
                <a:solidFill>
                  <a:schemeClr val="bg1"/>
                </a:solidFill>
                <a:latin typeface="Arial" panose="020B0604020202020204" pitchFamily="34" charset="0"/>
                <a:cs typeface="Arial" panose="020B0604020202020204" pitchFamily="34" charset="0"/>
              </a:rPr>
              <a:t>Hoàn thành phiếu học tập số 2</a:t>
            </a:r>
          </a:p>
        </p:txBody>
      </p:sp>
      <p:pic>
        <p:nvPicPr>
          <p:cNvPr id="6" name="Picture 5">
            <a:extLst>
              <a:ext uri="{FF2B5EF4-FFF2-40B4-BE49-F238E27FC236}">
                <a16:creationId xmlns:a16="http://schemas.microsoft.com/office/drawing/2014/main" xmlns="" id="{B6EC7EE1-DE46-19F6-0E65-DA2B7DB2D125}"/>
              </a:ext>
            </a:extLst>
          </p:cNvPr>
          <p:cNvPicPr>
            <a:picLocks noChangeAspect="1"/>
          </p:cNvPicPr>
          <p:nvPr/>
        </p:nvPicPr>
        <p:blipFill rotWithShape="1">
          <a:blip r:embed="rId3"/>
          <a:srcRect l="-3420" t="25984" r="-1106" b="9163"/>
          <a:stretch/>
        </p:blipFill>
        <p:spPr>
          <a:xfrm>
            <a:off x="9386773" y="0"/>
            <a:ext cx="2656581" cy="1651588"/>
          </a:xfrm>
          <a:prstGeom prst="rect">
            <a:avLst/>
          </a:prstGeom>
        </p:spPr>
      </p:pic>
      <p:graphicFrame>
        <p:nvGraphicFramePr>
          <p:cNvPr id="2" name="Table 1">
            <a:extLst>
              <a:ext uri="{FF2B5EF4-FFF2-40B4-BE49-F238E27FC236}">
                <a16:creationId xmlns:a16="http://schemas.microsoft.com/office/drawing/2014/main" xmlns="" id="{DDF35F6D-DE42-1DBA-B642-A0916418D626}"/>
              </a:ext>
            </a:extLst>
          </p:cNvPr>
          <p:cNvGraphicFramePr>
            <a:graphicFrameLocks noGrp="1"/>
          </p:cNvGraphicFramePr>
          <p:nvPr>
            <p:extLst>
              <p:ext uri="{D42A27DB-BD31-4B8C-83A1-F6EECF244321}">
                <p14:modId xmlns:p14="http://schemas.microsoft.com/office/powerpoint/2010/main" val="3228209954"/>
              </p:ext>
            </p:extLst>
          </p:nvPr>
        </p:nvGraphicFramePr>
        <p:xfrm>
          <a:off x="599440" y="1849203"/>
          <a:ext cx="10840721" cy="4184040"/>
        </p:xfrm>
        <a:graphic>
          <a:graphicData uri="http://schemas.openxmlformats.org/drawingml/2006/table">
            <a:tbl>
              <a:tblPr firstRow="1" firstCol="1" lastRow="1" lastCol="1" bandRow="1" bandCol="1">
                <a:tableStyleId>{F2DE63D5-997A-4646-A377-4702673A728D}</a:tableStyleId>
              </a:tblPr>
              <a:tblGrid>
                <a:gridCol w="4460240">
                  <a:extLst>
                    <a:ext uri="{9D8B030D-6E8A-4147-A177-3AD203B41FA5}">
                      <a16:colId xmlns:a16="http://schemas.microsoft.com/office/drawing/2014/main" xmlns="" val="279878576"/>
                    </a:ext>
                  </a:extLst>
                </a:gridCol>
                <a:gridCol w="2590800">
                  <a:extLst>
                    <a:ext uri="{9D8B030D-6E8A-4147-A177-3AD203B41FA5}">
                      <a16:colId xmlns:a16="http://schemas.microsoft.com/office/drawing/2014/main" xmlns="" val="2662996000"/>
                    </a:ext>
                  </a:extLst>
                </a:gridCol>
                <a:gridCol w="2183954">
                  <a:extLst>
                    <a:ext uri="{9D8B030D-6E8A-4147-A177-3AD203B41FA5}">
                      <a16:colId xmlns:a16="http://schemas.microsoft.com/office/drawing/2014/main" xmlns="" val="438624228"/>
                    </a:ext>
                  </a:extLst>
                </a:gridCol>
                <a:gridCol w="1605727">
                  <a:extLst>
                    <a:ext uri="{9D8B030D-6E8A-4147-A177-3AD203B41FA5}">
                      <a16:colId xmlns:a16="http://schemas.microsoft.com/office/drawing/2014/main" xmlns="" val="601276920"/>
                    </a:ext>
                  </a:extLst>
                </a:gridCol>
              </a:tblGrid>
              <a:tr h="856716">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latin typeface="Arial" panose="020B0604020202020204" pitchFamily="34" charset="0"/>
                          <a:cs typeface="Arial" panose="020B0604020202020204" pitchFamily="34" charset="0"/>
                        </a:rPr>
                        <a:t>Chất</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latin typeface="Arial" panose="020B0604020202020204" pitchFamily="34" charset="0"/>
                          <a:cs typeface="Arial" panose="020B0604020202020204" pitchFamily="34" charset="0"/>
                        </a:rPr>
                        <a:t>Khối lượng mol (g/mol)</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latin typeface="Arial" panose="020B0604020202020204" pitchFamily="34" charset="0"/>
                          <a:cs typeface="Arial" panose="020B0604020202020204" pitchFamily="34" charset="0"/>
                        </a:rPr>
                        <a:t>Khối lượng (g)</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latin typeface="Arial" panose="020B0604020202020204" pitchFamily="34" charset="0"/>
                          <a:cs typeface="Arial" panose="020B0604020202020204" pitchFamily="34" charset="0"/>
                        </a:rPr>
                        <a:t>Số mol</a:t>
                      </a:r>
                      <a:endParaRPr lang="en-US" sz="2800" kern="100">
                        <a:effectLst/>
                        <a:latin typeface="Arial" panose="020B0604020202020204" pitchFamily="34" charset="0"/>
                        <a:cs typeface="Arial" panose="020B0604020202020204" pitchFamily="34" charset="0"/>
                      </a:endParaRPr>
                    </a:p>
                    <a:p>
                      <a:pPr marL="0" marR="0" algn="ctr">
                        <a:lnSpc>
                          <a:spcPct val="107000"/>
                        </a:lnSpc>
                        <a:spcBef>
                          <a:spcPts val="0"/>
                        </a:spcBef>
                        <a:spcAft>
                          <a:spcPts val="300"/>
                        </a:spcAft>
                        <a:tabLst>
                          <a:tab pos="2743200" algn="ctr"/>
                          <a:tab pos="5486400" algn="r"/>
                          <a:tab pos="457200" algn="l"/>
                        </a:tabLst>
                      </a:pPr>
                      <a:r>
                        <a:rPr lang="pt-BR" sz="2800" kern="100">
                          <a:effectLst/>
                          <a:latin typeface="Arial" panose="020B0604020202020204" pitchFamily="34" charset="0"/>
                          <a:cs typeface="Arial" panose="020B0604020202020204" pitchFamily="34" charset="0"/>
                        </a:rPr>
                        <a:t>(mol)</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597860322"/>
                  </a:ext>
                </a:extLst>
              </a:tr>
              <a:tr h="509940">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latin typeface="Arial" panose="020B0604020202020204" pitchFamily="34" charset="0"/>
                          <a:cs typeface="Arial" panose="020B0604020202020204" pitchFamily="34" charset="0"/>
                        </a:rPr>
                        <a:t>Nước</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b="1" kern="100">
                          <a:effectLst/>
                          <a:latin typeface="Arial" panose="020B0604020202020204" pitchFamily="34" charset="0"/>
                          <a:cs typeface="Arial" panose="020B0604020202020204" pitchFamily="34" charset="0"/>
                        </a:rPr>
                        <a:t>18</a:t>
                      </a:r>
                      <a:endParaRPr lang="en-US" sz="2800" b="1"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b="1" kern="100">
                          <a:effectLst/>
                          <a:latin typeface="Arial" panose="020B0604020202020204" pitchFamily="34" charset="0"/>
                          <a:cs typeface="Arial" panose="020B0604020202020204" pitchFamily="34" charset="0"/>
                        </a:rPr>
                        <a:t>27</a:t>
                      </a:r>
                      <a:endParaRPr lang="en-US" sz="2800" b="1"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endParaRPr lang="en-US" sz="2800" kern="1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4284026162"/>
                  </a:ext>
                </a:extLst>
              </a:tr>
              <a:tr h="509940">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latin typeface="Arial" panose="020B0604020202020204" pitchFamily="34" charset="0"/>
                          <a:cs typeface="Arial" panose="020B0604020202020204" pitchFamily="34" charset="0"/>
                        </a:rPr>
                        <a:t>Iron</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b="1" kern="100">
                          <a:effectLst/>
                          <a:latin typeface="Arial" panose="020B0604020202020204" pitchFamily="34" charset="0"/>
                          <a:cs typeface="Arial" panose="020B0604020202020204" pitchFamily="34" charset="0"/>
                        </a:rPr>
                        <a:t>56</a:t>
                      </a:r>
                      <a:endParaRPr lang="en-US" sz="2800" b="1"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endParaRPr lang="en-US" sz="2800" kern="1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latin typeface="Arial" panose="020B0604020202020204" pitchFamily="34" charset="0"/>
                          <a:cs typeface="Arial" panose="020B0604020202020204" pitchFamily="34" charset="0"/>
                        </a:rPr>
                        <a:t>0,2</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833174770"/>
                  </a:ext>
                </a:extLst>
              </a:tr>
              <a:tr h="821163">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latin typeface="Arial" panose="020B0604020202020204" pitchFamily="34" charset="0"/>
                          <a:cs typeface="Arial" panose="020B0604020202020204" pitchFamily="34" charset="0"/>
                        </a:rPr>
                        <a:t>X</a:t>
                      </a:r>
                      <a:r>
                        <a:rPr lang="pt-BR" sz="2800" kern="100" baseline="-25000">
                          <a:effectLst/>
                          <a:latin typeface="Arial" panose="020B0604020202020204" pitchFamily="34" charset="0"/>
                          <a:cs typeface="Arial" panose="020B0604020202020204" pitchFamily="34" charset="0"/>
                        </a:rPr>
                        <a:t>2</a:t>
                      </a:r>
                      <a:r>
                        <a:rPr lang="pt-BR" sz="2800" kern="100">
                          <a:effectLst/>
                          <a:latin typeface="Arial" panose="020B0604020202020204" pitchFamily="34" charset="0"/>
                          <a:cs typeface="Arial" panose="020B0604020202020204" pitchFamily="34" charset="0"/>
                        </a:rPr>
                        <a:t> (Tên chất là </a:t>
                      </a:r>
                      <a:r>
                        <a:rPr lang="pt-BR" sz="2800" b="0" kern="100">
                          <a:effectLst/>
                          <a:latin typeface="Arial" panose="020B0604020202020204" pitchFamily="34" charset="0"/>
                          <a:cs typeface="Arial" panose="020B0604020202020204" pitchFamily="34" charset="0"/>
                        </a:rPr>
                        <a:t>...............</a:t>
                      </a:r>
                      <a:r>
                        <a:rPr lang="pt-BR"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endParaRPr lang="en-US" sz="2800" kern="1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b="1" kern="100">
                          <a:effectLst/>
                          <a:latin typeface="Arial" panose="020B0604020202020204" pitchFamily="34" charset="0"/>
                          <a:cs typeface="Arial" panose="020B0604020202020204" pitchFamily="34" charset="0"/>
                        </a:rPr>
                        <a:t>8,4</a:t>
                      </a:r>
                      <a:endParaRPr lang="en-US" sz="2800" b="1"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latin typeface="Arial" panose="020B0604020202020204" pitchFamily="34" charset="0"/>
                          <a:cs typeface="Arial" panose="020B0604020202020204" pitchFamily="34" charset="0"/>
                        </a:rPr>
                        <a:t>0,3</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3044522409"/>
                  </a:ext>
                </a:extLst>
              </a:tr>
              <a:tr h="603751">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latin typeface="Arial" panose="020B0604020202020204" pitchFamily="34" charset="0"/>
                          <a:cs typeface="Arial" panose="020B0604020202020204" pitchFamily="34" charset="0"/>
                        </a:rPr>
                        <a:t>Muối ăn</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endParaRPr lang="en-US" sz="2800" kern="1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b="1" kern="100">
                          <a:effectLst/>
                          <a:latin typeface="Arial" panose="020B0604020202020204" pitchFamily="34" charset="0"/>
                          <a:cs typeface="Arial" panose="020B0604020202020204" pitchFamily="34" charset="0"/>
                        </a:rPr>
                        <a:t>29,25</a:t>
                      </a:r>
                      <a:endParaRPr lang="en-US" sz="2800" b="1"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latin typeface="Arial" panose="020B0604020202020204" pitchFamily="34" charset="0"/>
                          <a:cs typeface="Arial" panose="020B0604020202020204" pitchFamily="34" charset="0"/>
                        </a:rPr>
                        <a:t>0,5</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2757593937"/>
                  </a:ext>
                </a:extLst>
              </a:tr>
              <a:tr h="821163">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latin typeface="Arial" panose="020B0604020202020204" pitchFamily="34" charset="0"/>
                          <a:cs typeface="Arial" panose="020B0604020202020204" pitchFamily="34" charset="0"/>
                        </a:rPr>
                        <a:t>Carbon dioxide (CO</a:t>
                      </a:r>
                      <a:r>
                        <a:rPr lang="pt-BR" sz="2800" kern="100" baseline="-25000">
                          <a:effectLst/>
                          <a:latin typeface="Arial" panose="020B0604020202020204" pitchFamily="34" charset="0"/>
                          <a:cs typeface="Arial" panose="020B0604020202020204" pitchFamily="34" charset="0"/>
                        </a:rPr>
                        <a:t>2</a:t>
                      </a:r>
                      <a:r>
                        <a:rPr lang="pt-BR"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endParaRPr lang="en-US" sz="2800" kern="1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b="1" kern="100">
                          <a:effectLst/>
                          <a:latin typeface="Arial" panose="020B0604020202020204" pitchFamily="34" charset="0"/>
                          <a:cs typeface="Arial" panose="020B0604020202020204" pitchFamily="34" charset="0"/>
                        </a:rPr>
                        <a:t>4,4</a:t>
                      </a:r>
                      <a:endParaRPr lang="en-US" sz="2800" b="1"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endParaRPr lang="en-US" sz="2800" kern="1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3481132137"/>
                  </a:ext>
                </a:extLst>
              </a:tr>
            </a:tbl>
          </a:graphicData>
        </a:graphic>
      </p:graphicFrame>
      <p:sp>
        <p:nvSpPr>
          <p:cNvPr id="3" name="Rectangle 1">
            <a:extLst>
              <a:ext uri="{FF2B5EF4-FFF2-40B4-BE49-F238E27FC236}">
                <a16:creationId xmlns:a16="http://schemas.microsoft.com/office/drawing/2014/main" xmlns="" id="{EFAE3329-3648-B65E-ADF9-240EFFC3BCF6}"/>
              </a:ext>
            </a:extLst>
          </p:cNvPr>
          <p:cNvSpPr>
            <a:spLocks noChangeArrowheads="1"/>
          </p:cNvSpPr>
          <p:nvPr/>
        </p:nvSpPr>
        <p:spPr bwMode="auto">
          <a:xfrm>
            <a:off x="350259" y="1264428"/>
            <a:ext cx="421461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pPr>
            <a:r>
              <a:rPr kumimoji="0" lang="pt-BR" altLang="en-US" sz="32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Hoàn thành bảng sau:</a:t>
            </a:r>
            <a:endParaRPr kumimoji="0" lang="en-US" altLang="en-US" sz="1200" b="0" i="0" u="none" strike="noStrike" cap="none" normalizeH="0" baseline="0">
              <a:ln>
                <a:noFill/>
              </a:ln>
              <a:solidFill>
                <a:schemeClr val="tx1"/>
              </a:solidFill>
              <a:effectLst/>
              <a:latin typeface="Arial" panose="020B0604020202020204" pitchFamily="34" charset="0"/>
            </a:endParaRPr>
          </a:p>
        </p:txBody>
      </p:sp>
      <p:sp>
        <p:nvSpPr>
          <p:cNvPr id="8" name="TextBox 7">
            <a:extLst>
              <a:ext uri="{FF2B5EF4-FFF2-40B4-BE49-F238E27FC236}">
                <a16:creationId xmlns:a16="http://schemas.microsoft.com/office/drawing/2014/main" xmlns="" id="{C1AA31D9-D369-4AF4-97FB-9F6BF8A98A2E}"/>
              </a:ext>
            </a:extLst>
          </p:cNvPr>
          <p:cNvSpPr txBox="1"/>
          <p:nvPr/>
        </p:nvSpPr>
        <p:spPr>
          <a:xfrm>
            <a:off x="10188446" y="2766116"/>
            <a:ext cx="1138315" cy="523220"/>
          </a:xfrm>
          <a:prstGeom prst="rect">
            <a:avLst/>
          </a:prstGeom>
          <a:noFill/>
        </p:spPr>
        <p:txBody>
          <a:bodyPr wrap="square">
            <a:spAutoFit/>
          </a:bodyPr>
          <a:lstStyle/>
          <a:p>
            <a:r>
              <a:rPr lang="pt-BR" sz="2800" b="1" kern="0">
                <a:solidFill>
                  <a:srgbClr val="FF0000"/>
                </a:solidFill>
                <a:effectLst/>
                <a:latin typeface="Arial" panose="020B0604020202020204" pitchFamily="34" charset="0"/>
                <a:ea typeface="Calibri" panose="020F0502020204030204" pitchFamily="34" charset="0"/>
                <a:cs typeface="Arial" panose="020B0604020202020204" pitchFamily="34" charset="0"/>
              </a:rPr>
              <a:t>1,5</a:t>
            </a:r>
            <a:endParaRPr lang="en-US" sz="2800" b="1">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xmlns="" id="{8AB76EDC-1315-6EB3-D9FF-9CC8E5B030E7}"/>
              </a:ext>
            </a:extLst>
          </p:cNvPr>
          <p:cNvSpPr txBox="1"/>
          <p:nvPr/>
        </p:nvSpPr>
        <p:spPr>
          <a:xfrm>
            <a:off x="8228770" y="3294698"/>
            <a:ext cx="1138315" cy="523220"/>
          </a:xfrm>
          <a:prstGeom prst="rect">
            <a:avLst/>
          </a:prstGeom>
          <a:noFill/>
        </p:spPr>
        <p:txBody>
          <a:bodyPr wrap="square">
            <a:spAutoFit/>
          </a:bodyPr>
          <a:lstStyle/>
          <a:p>
            <a:r>
              <a:rPr lang="pt-BR" sz="2800" b="1" kern="0">
                <a:solidFill>
                  <a:srgbClr val="FF0000"/>
                </a:solidFill>
                <a:effectLst/>
                <a:latin typeface="Arial" panose="020B0604020202020204" pitchFamily="34" charset="0"/>
                <a:ea typeface="Calibri" panose="020F0502020204030204" pitchFamily="34" charset="0"/>
                <a:cs typeface="Arial" panose="020B0604020202020204" pitchFamily="34" charset="0"/>
              </a:rPr>
              <a:t>11,2</a:t>
            </a:r>
            <a:endParaRPr lang="en-US" sz="2800" b="1">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xmlns="" id="{90613E47-B2B0-08DB-0188-0B29F29388C4}"/>
              </a:ext>
            </a:extLst>
          </p:cNvPr>
          <p:cNvSpPr txBox="1"/>
          <p:nvPr/>
        </p:nvSpPr>
        <p:spPr>
          <a:xfrm>
            <a:off x="5709852" y="3941223"/>
            <a:ext cx="1138315" cy="523220"/>
          </a:xfrm>
          <a:prstGeom prst="rect">
            <a:avLst/>
          </a:prstGeom>
          <a:noFill/>
        </p:spPr>
        <p:txBody>
          <a:bodyPr wrap="square">
            <a:spAutoFit/>
          </a:bodyPr>
          <a:lstStyle/>
          <a:p>
            <a:pPr algn="ctr"/>
            <a:r>
              <a:rPr lang="pt-BR" sz="2800" b="1" kern="0">
                <a:solidFill>
                  <a:srgbClr val="FF0000"/>
                </a:solidFill>
                <a:effectLst/>
                <a:latin typeface="Arial" panose="020B0604020202020204" pitchFamily="34" charset="0"/>
                <a:ea typeface="Calibri" panose="020F0502020204030204" pitchFamily="34" charset="0"/>
                <a:cs typeface="Arial" panose="020B0604020202020204" pitchFamily="34" charset="0"/>
              </a:rPr>
              <a:t>28</a:t>
            </a:r>
            <a:endParaRPr lang="en-US" sz="2800" b="1">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xmlns="" id="{BA550204-1DF7-077E-C4DA-56B977614257}"/>
              </a:ext>
            </a:extLst>
          </p:cNvPr>
          <p:cNvSpPr txBox="1"/>
          <p:nvPr/>
        </p:nvSpPr>
        <p:spPr>
          <a:xfrm>
            <a:off x="3080702" y="3690465"/>
            <a:ext cx="1820873" cy="523220"/>
          </a:xfrm>
          <a:prstGeom prst="rect">
            <a:avLst/>
          </a:prstGeom>
          <a:noFill/>
        </p:spPr>
        <p:txBody>
          <a:bodyPr wrap="square">
            <a:spAutoFit/>
          </a:bodyPr>
          <a:lstStyle/>
          <a:p>
            <a:pPr algn="ctr"/>
            <a:r>
              <a:rPr lang="pt-BR" sz="2800" b="1" kern="0">
                <a:solidFill>
                  <a:srgbClr val="FF0000"/>
                </a:solidFill>
                <a:effectLst/>
                <a:latin typeface="Arial" panose="020B0604020202020204" pitchFamily="34" charset="0"/>
                <a:ea typeface="Calibri" panose="020F0502020204030204" pitchFamily="34" charset="0"/>
                <a:cs typeface="Arial" panose="020B0604020202020204" pitchFamily="34" charset="0"/>
              </a:rPr>
              <a:t>nitrogen</a:t>
            </a:r>
            <a:endParaRPr lang="en-US" sz="2800" b="1">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xmlns="" id="{8E43CEB6-6DB2-5BAE-6361-7DF24ED8A39E}"/>
              </a:ext>
            </a:extLst>
          </p:cNvPr>
          <p:cNvSpPr txBox="1"/>
          <p:nvPr/>
        </p:nvSpPr>
        <p:spPr>
          <a:xfrm>
            <a:off x="5709852" y="4662058"/>
            <a:ext cx="1138315" cy="523220"/>
          </a:xfrm>
          <a:prstGeom prst="rect">
            <a:avLst/>
          </a:prstGeom>
          <a:noFill/>
        </p:spPr>
        <p:txBody>
          <a:bodyPr wrap="square">
            <a:spAutoFit/>
          </a:bodyPr>
          <a:lstStyle/>
          <a:p>
            <a:pPr algn="ctr"/>
            <a:r>
              <a:rPr lang="pt-BR" sz="2800" b="1" kern="0">
                <a:solidFill>
                  <a:srgbClr val="FF0000"/>
                </a:solidFill>
                <a:effectLst/>
                <a:latin typeface="Arial" panose="020B0604020202020204" pitchFamily="34" charset="0"/>
                <a:ea typeface="Calibri" panose="020F0502020204030204" pitchFamily="34" charset="0"/>
                <a:cs typeface="Arial" panose="020B0604020202020204" pitchFamily="34" charset="0"/>
              </a:rPr>
              <a:t>58,5</a:t>
            </a:r>
            <a:endParaRPr lang="en-US" sz="2800" b="1">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xmlns="" id="{FB993687-29D6-36CC-5889-B8D48702CEE5}"/>
              </a:ext>
            </a:extLst>
          </p:cNvPr>
          <p:cNvSpPr txBox="1"/>
          <p:nvPr/>
        </p:nvSpPr>
        <p:spPr>
          <a:xfrm>
            <a:off x="5709851" y="5382893"/>
            <a:ext cx="1138315" cy="523220"/>
          </a:xfrm>
          <a:prstGeom prst="rect">
            <a:avLst/>
          </a:prstGeom>
          <a:noFill/>
        </p:spPr>
        <p:txBody>
          <a:bodyPr wrap="square">
            <a:spAutoFit/>
          </a:bodyPr>
          <a:lstStyle/>
          <a:p>
            <a:pPr algn="ctr"/>
            <a:r>
              <a:rPr lang="pt-BR" sz="2800" b="1" kern="0">
                <a:solidFill>
                  <a:srgbClr val="FF0000"/>
                </a:solidFill>
                <a:effectLst/>
                <a:latin typeface="Arial" panose="020B0604020202020204" pitchFamily="34" charset="0"/>
                <a:ea typeface="Calibri" panose="020F0502020204030204" pitchFamily="34" charset="0"/>
                <a:cs typeface="Arial" panose="020B0604020202020204" pitchFamily="34" charset="0"/>
              </a:rPr>
              <a:t>44</a:t>
            </a:r>
            <a:endParaRPr lang="en-US" sz="2800" b="1">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xmlns="" id="{F3A82A8F-5028-4077-C7F4-41126F4D180F}"/>
              </a:ext>
            </a:extLst>
          </p:cNvPr>
          <p:cNvSpPr txBox="1"/>
          <p:nvPr/>
        </p:nvSpPr>
        <p:spPr>
          <a:xfrm>
            <a:off x="10060907" y="5338380"/>
            <a:ext cx="1138315" cy="523220"/>
          </a:xfrm>
          <a:prstGeom prst="rect">
            <a:avLst/>
          </a:prstGeom>
          <a:noFill/>
        </p:spPr>
        <p:txBody>
          <a:bodyPr wrap="square">
            <a:spAutoFit/>
          </a:bodyPr>
          <a:lstStyle/>
          <a:p>
            <a:pPr algn="ctr"/>
            <a:r>
              <a:rPr lang="pt-BR" sz="2800" b="1" kern="0">
                <a:solidFill>
                  <a:srgbClr val="FF0000"/>
                </a:solidFill>
                <a:effectLst/>
                <a:latin typeface="Arial" panose="020B0604020202020204" pitchFamily="34" charset="0"/>
                <a:ea typeface="Calibri" panose="020F0502020204030204" pitchFamily="34" charset="0"/>
                <a:cs typeface="Arial" panose="020B0604020202020204" pitchFamily="34" charset="0"/>
              </a:rPr>
              <a:t>0,1</a:t>
            </a:r>
            <a:endParaRPr lang="en-US" sz="28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32957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F0595A86-7B77-87DD-7414-DF17EB3A53E6}"/>
              </a:ext>
            </a:extLst>
          </p:cNvPr>
          <p:cNvPicPr>
            <a:picLocks noChangeAspect="1"/>
          </p:cNvPicPr>
          <p:nvPr/>
        </p:nvPicPr>
        <p:blipFill rotWithShape="1">
          <a:blip r:embed="rId2"/>
          <a:srcRect r="878" b="1505"/>
          <a:stretch/>
        </p:blipFill>
        <p:spPr>
          <a:xfrm>
            <a:off x="0" y="0"/>
            <a:ext cx="12261522" cy="6859588"/>
          </a:xfrm>
          <a:prstGeom prst="rect">
            <a:avLst/>
          </a:prstGeom>
        </p:spPr>
      </p:pic>
      <p:grpSp>
        <p:nvGrpSpPr>
          <p:cNvPr id="3" name="Group 2">
            <a:extLst>
              <a:ext uri="{FF2B5EF4-FFF2-40B4-BE49-F238E27FC236}">
                <a16:creationId xmlns:a16="http://schemas.microsoft.com/office/drawing/2014/main" xmlns="" id="{ABFF44EB-035A-1409-FA87-60624C8A07CC}"/>
              </a:ext>
            </a:extLst>
          </p:cNvPr>
          <p:cNvGrpSpPr/>
          <p:nvPr/>
        </p:nvGrpSpPr>
        <p:grpSpPr>
          <a:xfrm>
            <a:off x="3251200" y="373355"/>
            <a:ext cx="5689600" cy="715217"/>
            <a:chOff x="3251200" y="373355"/>
            <a:chExt cx="5689600" cy="715217"/>
          </a:xfrm>
        </p:grpSpPr>
        <p:sp>
          <p:nvSpPr>
            <p:cNvPr id="4" name="矩形: 圆角 1">
              <a:extLst>
                <a:ext uri="{FF2B5EF4-FFF2-40B4-BE49-F238E27FC236}">
                  <a16:creationId xmlns:a16="http://schemas.microsoft.com/office/drawing/2014/main" xmlns="" id="{1597A1A9-3BBF-132F-1A85-183875866CE6}"/>
                </a:ext>
              </a:extLst>
            </p:cNvPr>
            <p:cNvSpPr/>
            <p:nvPr/>
          </p:nvSpPr>
          <p:spPr>
            <a:xfrm>
              <a:off x="3251200" y="373355"/>
              <a:ext cx="5689600"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Box 4">
              <a:extLst>
                <a:ext uri="{FF2B5EF4-FFF2-40B4-BE49-F238E27FC236}">
                  <a16:creationId xmlns:a16="http://schemas.microsoft.com/office/drawing/2014/main" xmlns="" id="{C3D6B84F-9E46-4857-B9EE-2CCEB155C3A3}"/>
                </a:ext>
              </a:extLst>
            </p:cNvPr>
            <p:cNvSpPr txBox="1"/>
            <p:nvPr/>
          </p:nvSpPr>
          <p:spPr>
            <a:xfrm>
              <a:off x="3688080" y="377020"/>
              <a:ext cx="4531360" cy="707886"/>
            </a:xfrm>
            <a:prstGeom prst="rect">
              <a:avLst/>
            </a:prstGeom>
            <a:noFill/>
          </p:spPr>
          <p:txBody>
            <a:bodyPr wrap="square" rtlCol="0">
              <a:spAutoFit/>
            </a:bodyPr>
            <a:lstStyle/>
            <a:p>
              <a:r>
                <a:rPr lang="en-US" sz="4000" b="1">
                  <a:solidFill>
                    <a:schemeClr val="bg1"/>
                  </a:solidFill>
                </a:rPr>
                <a:t>2. Khối lượng mol</a:t>
              </a:r>
            </a:p>
          </p:txBody>
        </p:sp>
      </p:grpSp>
      <p:sp>
        <p:nvSpPr>
          <p:cNvPr id="29701" name="Text Box 5">
            <a:extLst>
              <a:ext uri="{FF2B5EF4-FFF2-40B4-BE49-F238E27FC236}">
                <a16:creationId xmlns:a16="http://schemas.microsoft.com/office/drawing/2014/main" xmlns="" id="{A54EFCDF-F99F-0FF4-452C-6EB2FA1AE80C}"/>
              </a:ext>
            </a:extLst>
          </p:cNvPr>
          <p:cNvSpPr txBox="1">
            <a:spLocks noChangeArrowheads="1"/>
          </p:cNvSpPr>
          <p:nvPr/>
        </p:nvSpPr>
        <p:spPr bwMode="auto">
          <a:xfrm>
            <a:off x="2108071" y="1461927"/>
            <a:ext cx="8560193" cy="10067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altLang="en-US" sz="3001">
                <a:latin typeface="Times New Roman" panose="02020603050405020304" pitchFamily="18" charset="0"/>
              </a:rPr>
              <a:t>Khối  lượng  mol của một chất là khối lượng tính </a:t>
            </a:r>
          </a:p>
          <a:p>
            <a:pPr algn="l"/>
            <a:r>
              <a:rPr lang="en-US" altLang="en-US" sz="3001">
                <a:latin typeface="Times New Roman" panose="02020603050405020304" pitchFamily="18" charset="0"/>
              </a:rPr>
              <a:t>bằng </a:t>
            </a:r>
            <a:r>
              <a:rPr lang="en-US" altLang="en-US" sz="3001">
                <a:solidFill>
                  <a:srgbClr val="0000CC"/>
                </a:solidFill>
                <a:latin typeface="Times New Roman" panose="02020603050405020304" pitchFamily="18" charset="0"/>
              </a:rPr>
              <a:t>gam </a:t>
            </a:r>
            <a:r>
              <a:rPr lang="en-US" altLang="en-US" sz="3001">
                <a:latin typeface="Times New Roman" panose="02020603050405020304" pitchFamily="18" charset="0"/>
              </a:rPr>
              <a:t>của </a:t>
            </a:r>
            <a:r>
              <a:rPr lang="en-US" altLang="en-US" sz="3001">
                <a:solidFill>
                  <a:srgbClr val="0000CC"/>
                </a:solidFill>
                <a:latin typeface="Times New Roman" panose="02020603050405020304" pitchFamily="18" charset="0"/>
              </a:rPr>
              <a:t>N </a:t>
            </a:r>
            <a:r>
              <a:rPr lang="en-US" altLang="en-US" sz="3001">
                <a:latin typeface="Times New Roman" panose="02020603050405020304" pitchFamily="18" charset="0"/>
              </a:rPr>
              <a:t>nguyên tử hay phân tử chất đó.</a:t>
            </a:r>
          </a:p>
        </p:txBody>
      </p:sp>
      <p:pic>
        <p:nvPicPr>
          <p:cNvPr id="29702" name="Picture 6">
            <a:extLst>
              <a:ext uri="{FF2B5EF4-FFF2-40B4-BE49-F238E27FC236}">
                <a16:creationId xmlns:a16="http://schemas.microsoft.com/office/drawing/2014/main" xmlns="" id="{1487B75C-3857-549A-E199-A11C4A826FBC}"/>
              </a:ext>
            </a:extLst>
          </p:cNvPr>
          <p:cNvPicPr>
            <a:picLocks noChangeAspect="1" noChangeArrowheads="1" noCrop="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800000" flipV="1">
            <a:off x="1305404" y="1538144"/>
            <a:ext cx="609741" cy="427137"/>
          </a:xfrm>
          <a:prstGeom prst="rect">
            <a:avLst/>
          </a:prstGeom>
          <a:noFill/>
          <a:extLst>
            <a:ext uri="{909E8E84-426E-40DD-AFC4-6F175D3DCCD1}">
              <a14:hiddenFill xmlns:a14="http://schemas.microsoft.com/office/drawing/2010/main">
                <a:solidFill>
                  <a:srgbClr val="FFFFFF"/>
                </a:solidFill>
              </a14:hiddenFill>
            </a:ext>
          </a:extLst>
        </p:spPr>
      </p:pic>
      <p:sp>
        <p:nvSpPr>
          <p:cNvPr id="29703" name="Text Box 7">
            <a:extLst>
              <a:ext uri="{FF2B5EF4-FFF2-40B4-BE49-F238E27FC236}">
                <a16:creationId xmlns:a16="http://schemas.microsoft.com/office/drawing/2014/main" xmlns="" id="{B902B1A6-42BE-68AF-5464-33DB3631A406}"/>
              </a:ext>
            </a:extLst>
          </p:cNvPr>
          <p:cNvSpPr txBox="1">
            <a:spLocks noChangeArrowheads="1"/>
          </p:cNvSpPr>
          <p:nvPr/>
        </p:nvSpPr>
        <p:spPr bwMode="auto">
          <a:xfrm>
            <a:off x="2108071" y="2516751"/>
            <a:ext cx="8560193" cy="10159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3001">
                <a:latin typeface="Times New Roman" panose="02020603050405020304" pitchFamily="18" charset="0"/>
              </a:rPr>
              <a:t>Kí hiệu: </a:t>
            </a:r>
            <a:r>
              <a:rPr lang="en-US" altLang="en-US" sz="3001">
                <a:solidFill>
                  <a:srgbClr val="0000CC"/>
                </a:solidFill>
                <a:latin typeface="Times New Roman" panose="02020603050405020304" pitchFamily="18" charset="0"/>
              </a:rPr>
              <a:t>M </a:t>
            </a:r>
            <a:r>
              <a:rPr lang="en-US" altLang="en-US" sz="3001">
                <a:latin typeface="Times New Roman" panose="02020603050405020304" pitchFamily="18" charset="0"/>
              </a:rPr>
              <a:t>; Đơn vị: </a:t>
            </a:r>
            <a:r>
              <a:rPr lang="en-US" altLang="en-US" sz="3001" i="1">
                <a:solidFill>
                  <a:srgbClr val="0000CC"/>
                </a:solidFill>
                <a:latin typeface="Times New Roman" panose="02020603050405020304" pitchFamily="18" charset="0"/>
              </a:rPr>
              <a:t>gam/mol</a:t>
            </a:r>
          </a:p>
          <a:p>
            <a:pPr algn="l"/>
            <a:r>
              <a:rPr lang="en-US" altLang="en-US" sz="3001">
                <a:latin typeface="Times New Roman" panose="02020603050405020304" pitchFamily="18" charset="0"/>
              </a:rPr>
              <a:t> </a:t>
            </a:r>
            <a:endParaRPr lang="en-US" altLang="en-US" sz="3001">
              <a:solidFill>
                <a:schemeClr val="bg1"/>
              </a:solidFill>
              <a:latin typeface="Times New Roman" panose="02020603050405020304" pitchFamily="18" charset="0"/>
            </a:endParaRP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xmlns="" id="{D971EA40-0B61-BB1B-CDFB-CD26D099030A}"/>
                  </a:ext>
                </a:extLst>
              </p:cNvPr>
              <p:cNvSpPr txBox="1"/>
              <p:nvPr/>
            </p:nvSpPr>
            <p:spPr>
              <a:xfrm>
                <a:off x="2108070" y="3202936"/>
                <a:ext cx="8260045" cy="2972352"/>
              </a:xfrm>
              <a:prstGeom prst="rect">
                <a:avLst/>
              </a:prstGeom>
              <a:noFill/>
            </p:spPr>
            <p:txBody>
              <a:bodyPr wrap="square">
                <a:spAutoFit/>
              </a:bodyPr>
              <a:lstStyle/>
              <a:p>
                <a:pPr marL="0" marR="0" algn="just">
                  <a:spcBef>
                    <a:spcPts val="0"/>
                  </a:spcBef>
                  <a:spcAft>
                    <a:spcPts val="300"/>
                  </a:spcAft>
                  <a:tabLst>
                    <a:tab pos="2743200" algn="ctr"/>
                    <a:tab pos="5486400" algn="r"/>
                    <a:tab pos="457200" algn="l"/>
                  </a:tabLst>
                </a:pPr>
                <a:r>
                  <a:rPr lang="en-US" sz="2800" spc="15">
                    <a:solidFill>
                      <a:srgbClr val="202124"/>
                    </a:solidFill>
                    <a:effectLst/>
                    <a:latin typeface="Times New Roman" panose="02020603050405020304" pitchFamily="18" charset="0"/>
                    <a:ea typeface="Times New Roman" panose="02020603050405020304" pitchFamily="18" charset="0"/>
                  </a:rPr>
                  <a:t>CT:  M </a:t>
                </a:r>
                <a:r>
                  <a:rPr lang="en-US" sz="2800">
                    <a:solidFill>
                      <a:srgbClr val="000000"/>
                    </a:solidFill>
                    <a:effectLst/>
                    <a:latin typeface="Times New Roman" panose="02020603050405020304" pitchFamily="18" charset="0"/>
                    <a:ea typeface="Times New Roman" panose="02020603050405020304" pitchFamily="18" charset="0"/>
                  </a:rPr>
                  <a:t>= </a:t>
                </a:r>
                <a14:m>
                  <m:oMath xmlns:m="http://schemas.openxmlformats.org/officeDocument/2006/math">
                    <m:f>
                      <m:fPr>
                        <m:ctrlPr>
                          <a:rPr lang="en-US" sz="2800" i="1">
                            <a:effectLst/>
                            <a:latin typeface="Cambria Math"/>
                            <a:ea typeface="Times New Roman" panose="02020603050405020304" pitchFamily="18" charset="0"/>
                          </a:rPr>
                        </m:ctrlPr>
                      </m:fPr>
                      <m:num>
                        <m:r>
                          <a:rPr lang="en-US" sz="2800" i="1">
                            <a:effectLst/>
                            <a:latin typeface="Cambria Math" panose="02040503050406030204" pitchFamily="18" charset="0"/>
                            <a:ea typeface="Times New Roman" panose="02020603050405020304" pitchFamily="18" charset="0"/>
                          </a:rPr>
                          <m:t>𝑚</m:t>
                        </m:r>
                      </m:num>
                      <m:den>
                        <m:r>
                          <a:rPr lang="en-US" sz="2800" i="1">
                            <a:effectLst/>
                            <a:latin typeface="Cambria Math" panose="02040503050406030204" pitchFamily="18" charset="0"/>
                            <a:ea typeface="Times New Roman" panose="02020603050405020304" pitchFamily="18" charset="0"/>
                          </a:rPr>
                          <m:t>𝑛</m:t>
                        </m:r>
                      </m:den>
                    </m:f>
                    <m:r>
                      <a:rPr lang="en-US" sz="2800" i="1">
                        <a:effectLst/>
                        <a:latin typeface="Cambria Math" panose="02040503050406030204" pitchFamily="18" charset="0"/>
                        <a:ea typeface="Times New Roman" panose="02020603050405020304" pitchFamily="18" charset="0"/>
                      </a:rPr>
                      <m:t> </m:t>
                    </m:r>
                  </m:oMath>
                </a14:m>
                <a:r>
                  <a:rPr lang="en-US" sz="2800">
                    <a:effectLst/>
                    <a:latin typeface="Times New Roman" panose="02020603050405020304" pitchFamily="18" charset="0"/>
                    <a:ea typeface="Times New Roman" panose="02020603050405020304" pitchFamily="18" charset="0"/>
                  </a:rPr>
                  <a:t>   </a:t>
                </a:r>
              </a:p>
              <a:p>
                <a:pPr marL="0" marR="0" indent="457200">
                  <a:lnSpc>
                    <a:spcPct val="107000"/>
                  </a:lnSpc>
                  <a:spcBef>
                    <a:spcPts val="0"/>
                  </a:spcBef>
                  <a:spcAft>
                    <a:spcPts val="80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Trong đó : 	</a:t>
                </a:r>
                <a:r>
                  <a:rPr lang="en-US" sz="2800">
                    <a:effectLst/>
                    <a:latin typeface="Times New Roman" panose="02020603050405020304" pitchFamily="18" charset="0"/>
                    <a:ea typeface="Calibri" panose="020F0502020204030204" pitchFamily="34" charset="0"/>
                    <a:cs typeface="Times New Roman" panose="02020603050405020304" pitchFamily="18" charset="0"/>
                  </a:rPr>
                  <a:t>M là khối lượng mol (g/mol)</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p>
                <a:pPr marL="914400" marR="0" indent="457200">
                  <a:lnSpc>
                    <a:spcPct val="107000"/>
                  </a:lnSpc>
                  <a:spcBef>
                    <a:spcPts val="0"/>
                  </a:spcBef>
                  <a:spcAft>
                    <a:spcPts val="80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n là số mol hat lượng chất (mol)</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p>
                <a:pPr marL="914400" marR="0" indent="457200">
                  <a:lnSpc>
                    <a:spcPct val="107000"/>
                  </a:lnSpc>
                  <a:spcBef>
                    <a:spcPts val="0"/>
                  </a:spcBef>
                  <a:spcAft>
                    <a:spcPts val="80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m là khối lượng chất (g)</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300"/>
                  </a:spcAft>
                  <a:buClr>
                    <a:srgbClr val="000000"/>
                  </a:buClr>
                  <a:buFont typeface="Wingdings" panose="05000000000000000000" pitchFamily="2" charset="2"/>
                  <a:buChar char=""/>
                  <a:tabLst>
                    <a:tab pos="2743200" algn="ctr"/>
                    <a:tab pos="5486400" algn="r"/>
                    <a:tab pos="457200" algn="l"/>
                  </a:tabLst>
                </a:pPr>
                <a:r>
                  <a:rPr lang="en-US" sz="2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 = </a:t>
                </a:r>
                <a14:m>
                  <m:oMath xmlns:m="http://schemas.openxmlformats.org/officeDocument/2006/math">
                    <m:f>
                      <m:fPr>
                        <m:ctrlPr>
                          <a:rPr lang="en-US" sz="2800" i="1">
                            <a:solidFill>
                              <a:srgbClr val="FF0000"/>
                            </a:solidFill>
                            <a:effectLst/>
                            <a:latin typeface="Cambria Math"/>
                            <a:ea typeface="Times New Roman" panose="02020603050405020304" pitchFamily="18" charset="0"/>
                            <a:cs typeface="Times New Roman" panose="02020603050405020304" pitchFamily="18" charset="0"/>
                          </a:rPr>
                        </m:ctrlPr>
                      </m:fPr>
                      <m:num>
                        <m:r>
                          <a:rPr lang="en-US" sz="28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𝑚</m:t>
                        </m:r>
                      </m:num>
                      <m:den>
                        <m:r>
                          <a:rPr lang="en-US" sz="28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𝑀</m:t>
                        </m:r>
                      </m:den>
                    </m:f>
                    <m:r>
                      <a:rPr lang="en-US" sz="28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2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   m = n.M</a:t>
                </a:r>
              </a:p>
            </p:txBody>
          </p:sp>
        </mc:Choice>
        <mc:Fallback xmlns="">
          <p:sp>
            <p:nvSpPr>
              <p:cNvPr id="6" name="TextBox 5">
                <a:extLst>
                  <a:ext uri="{FF2B5EF4-FFF2-40B4-BE49-F238E27FC236}">
                    <a16:creationId xmlns:a16="http://schemas.microsoft.com/office/drawing/2014/main" id="{D971EA40-0B61-BB1B-CDFB-CD26D099030A}"/>
                  </a:ext>
                </a:extLst>
              </p:cNvPr>
              <p:cNvSpPr txBox="1">
                <a:spLocks noRot="1" noChangeAspect="1" noMove="1" noResize="1" noEditPoints="1" noAdjustHandles="1" noChangeArrowheads="1" noChangeShapeType="1" noTextEdit="1"/>
              </p:cNvSpPr>
              <p:nvPr/>
            </p:nvSpPr>
            <p:spPr>
              <a:xfrm>
                <a:off x="2108070" y="3202936"/>
                <a:ext cx="8260045" cy="2972352"/>
              </a:xfrm>
              <a:prstGeom prst="rect">
                <a:avLst/>
              </a:prstGeom>
              <a:blipFill>
                <a:blip r:embed="rId4"/>
                <a:stretch>
                  <a:fillRect l="-1550" t="-410" b="-1639"/>
                </a:stretch>
              </a:blipFill>
            </p:spPr>
            <p:txBody>
              <a:bodyPr/>
              <a:lstStyle/>
              <a:p>
                <a:r>
                  <a:rPr lang="en-US">
                    <a:noFill/>
                  </a:rPr>
                  <a:t> </a:t>
                </a:r>
              </a:p>
            </p:txBody>
          </p:sp>
        </mc:Fallback>
      </mc:AlternateContent>
      <p:pic>
        <p:nvPicPr>
          <p:cNvPr id="7" name="Picture 6">
            <a:extLst>
              <a:ext uri="{FF2B5EF4-FFF2-40B4-BE49-F238E27FC236}">
                <a16:creationId xmlns:a16="http://schemas.microsoft.com/office/drawing/2014/main" xmlns="" id="{B5F17175-3C20-BCAE-B337-0DE9A8968FBF}"/>
              </a:ext>
            </a:extLst>
          </p:cNvPr>
          <p:cNvPicPr>
            <a:picLocks noChangeAspect="1" noChangeArrowheads="1" noCrop="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800000" flipV="1">
            <a:off x="1330825" y="3068848"/>
            <a:ext cx="609741" cy="4271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7091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70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970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970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1" grpId="0"/>
      <p:bldP spid="29703" grpId="0"/>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9C47AF0D-8A35-7B8F-0714-04069B2C82E6}"/>
              </a:ext>
            </a:extLst>
          </p:cNvPr>
          <p:cNvPicPr>
            <a:picLocks noChangeAspect="1"/>
          </p:cNvPicPr>
          <p:nvPr/>
        </p:nvPicPr>
        <p:blipFill rotWithShape="1">
          <a:blip r:embed="rId2"/>
          <a:srcRect r="878" b="1505"/>
          <a:stretch/>
        </p:blipFill>
        <p:spPr>
          <a:xfrm>
            <a:off x="0" y="0"/>
            <a:ext cx="12261522" cy="6859588"/>
          </a:xfrm>
          <a:prstGeom prst="rect">
            <a:avLst/>
          </a:prstGeom>
        </p:spPr>
      </p:pic>
      <p:grpSp>
        <p:nvGrpSpPr>
          <p:cNvPr id="11" name="Group 10">
            <a:extLst>
              <a:ext uri="{FF2B5EF4-FFF2-40B4-BE49-F238E27FC236}">
                <a16:creationId xmlns:a16="http://schemas.microsoft.com/office/drawing/2014/main" xmlns="" id="{FEEA00CE-43DC-3C6A-967F-342F0E39689A}"/>
              </a:ext>
            </a:extLst>
          </p:cNvPr>
          <p:cNvGrpSpPr/>
          <p:nvPr/>
        </p:nvGrpSpPr>
        <p:grpSpPr>
          <a:xfrm>
            <a:off x="2852522" y="144113"/>
            <a:ext cx="6556477" cy="715217"/>
            <a:chOff x="3251199" y="373355"/>
            <a:chExt cx="6556477" cy="715217"/>
          </a:xfrm>
        </p:grpSpPr>
        <p:sp>
          <p:nvSpPr>
            <p:cNvPr id="8" name="矩形: 圆角 1">
              <a:extLst>
                <a:ext uri="{FF2B5EF4-FFF2-40B4-BE49-F238E27FC236}">
                  <a16:creationId xmlns:a16="http://schemas.microsoft.com/office/drawing/2014/main" xmlns="" id="{BFC240CC-8B24-2D2D-AA1E-CFE2B752A47C}"/>
                </a:ext>
              </a:extLst>
            </p:cNvPr>
            <p:cNvSpPr/>
            <p:nvPr/>
          </p:nvSpPr>
          <p:spPr>
            <a:xfrm>
              <a:off x="3251199" y="373355"/>
              <a:ext cx="6556477"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a:extLst>
                <a:ext uri="{FF2B5EF4-FFF2-40B4-BE49-F238E27FC236}">
                  <a16:creationId xmlns:a16="http://schemas.microsoft.com/office/drawing/2014/main" xmlns="" id="{B7FFC0D4-56DC-6F5D-15C7-191F922B1A93}"/>
                </a:ext>
              </a:extLst>
            </p:cNvPr>
            <p:cNvSpPr txBox="1"/>
            <p:nvPr/>
          </p:nvSpPr>
          <p:spPr>
            <a:xfrm>
              <a:off x="3470788" y="373355"/>
              <a:ext cx="6130412" cy="707886"/>
            </a:xfrm>
            <a:prstGeom prst="rect">
              <a:avLst/>
            </a:prstGeom>
            <a:noFill/>
          </p:spPr>
          <p:txBody>
            <a:bodyPr wrap="square" rtlCol="0">
              <a:spAutoFit/>
            </a:bodyPr>
            <a:lstStyle/>
            <a:p>
              <a:r>
                <a:rPr lang="en-US" sz="4000" b="1">
                  <a:solidFill>
                    <a:schemeClr val="bg1"/>
                  </a:solidFill>
                </a:rPr>
                <a:t>3. Thể tích mol của chất khí</a:t>
              </a:r>
            </a:p>
          </p:txBody>
        </p:sp>
      </p:grpSp>
      <p:pic>
        <p:nvPicPr>
          <p:cNvPr id="6" name="Picture 5">
            <a:extLst>
              <a:ext uri="{FF2B5EF4-FFF2-40B4-BE49-F238E27FC236}">
                <a16:creationId xmlns:a16="http://schemas.microsoft.com/office/drawing/2014/main" xmlns="" id="{05F29764-F617-C1C7-04E0-B2E975B96F86}"/>
              </a:ext>
            </a:extLst>
          </p:cNvPr>
          <p:cNvPicPr>
            <a:picLocks noChangeAspect="1"/>
          </p:cNvPicPr>
          <p:nvPr/>
        </p:nvPicPr>
        <p:blipFill rotWithShape="1">
          <a:blip r:embed="rId3"/>
          <a:srcRect b="6729"/>
          <a:stretch/>
        </p:blipFill>
        <p:spPr>
          <a:xfrm>
            <a:off x="5614812" y="4169548"/>
            <a:ext cx="2907842" cy="2652162"/>
          </a:xfrm>
          <a:prstGeom prst="rect">
            <a:avLst/>
          </a:prstGeom>
        </p:spPr>
      </p:pic>
      <p:pic>
        <p:nvPicPr>
          <p:cNvPr id="7" name="Picture 2">
            <a:extLst>
              <a:ext uri="{FF2B5EF4-FFF2-40B4-BE49-F238E27FC236}">
                <a16:creationId xmlns:a16="http://schemas.microsoft.com/office/drawing/2014/main" xmlns="" id="{F4C1F163-4280-3072-60DE-EFA5E4F953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5717" y="4510268"/>
            <a:ext cx="2382043" cy="2382043"/>
          </a:xfrm>
          <a:prstGeom prst="rect">
            <a:avLst/>
          </a:prstGeom>
          <a:noFill/>
          <a:extLst>
            <a:ext uri="{909E8E84-426E-40DD-AFC4-6F175D3DCCD1}">
              <a14:hiddenFill xmlns:a14="http://schemas.microsoft.com/office/drawing/2010/main">
                <a:solidFill>
                  <a:srgbClr val="FFFFFF"/>
                </a:solidFill>
              </a14:hiddenFill>
            </a:ext>
          </a:extLst>
        </p:spPr>
      </p:pic>
      <p:sp>
        <p:nvSpPr>
          <p:cNvPr id="9" name="Speech Bubble: Rectangle with Corners Rounded 8">
            <a:extLst>
              <a:ext uri="{FF2B5EF4-FFF2-40B4-BE49-F238E27FC236}">
                <a16:creationId xmlns:a16="http://schemas.microsoft.com/office/drawing/2014/main" xmlns="" id="{5EC19B2E-C2FD-76BC-30AD-B4476D7FA556}"/>
              </a:ext>
            </a:extLst>
          </p:cNvPr>
          <p:cNvSpPr/>
          <p:nvPr/>
        </p:nvSpPr>
        <p:spPr>
          <a:xfrm>
            <a:off x="231153" y="1061005"/>
            <a:ext cx="11390575" cy="3024298"/>
          </a:xfrm>
          <a:prstGeom prst="wedgeRoundRectCallout">
            <a:avLst>
              <a:gd name="adj1" fmla="val -26991"/>
              <a:gd name="adj2" fmla="val 66204"/>
              <a:gd name="adj3" fmla="val 16667"/>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xmlns="" id="{B3FB6CD7-1F48-E529-B223-8A0A4CEF722F}"/>
              </a:ext>
            </a:extLst>
          </p:cNvPr>
          <p:cNvSpPr txBox="1"/>
          <p:nvPr/>
        </p:nvSpPr>
        <p:spPr>
          <a:xfrm>
            <a:off x="376396" y="1061005"/>
            <a:ext cx="11390574" cy="3108543"/>
          </a:xfrm>
          <a:prstGeom prst="rect">
            <a:avLst/>
          </a:prstGeom>
          <a:noFill/>
        </p:spPr>
        <p:txBody>
          <a:bodyPr wrap="square">
            <a:spAutoFit/>
          </a:bodyPr>
          <a:lstStyle/>
          <a:p>
            <a:r>
              <a:rPr lang="en-US" sz="2800"/>
              <a:t>HS nghiên cứu thông tin SGK kết hợp quan sát hình 3.2 trong SGK cho biết:</a:t>
            </a:r>
          </a:p>
          <a:p>
            <a:pPr fontAlgn="base"/>
            <a:r>
              <a:rPr lang="en-US" sz="2800" b="1"/>
              <a:t>?1. </a:t>
            </a:r>
            <a:r>
              <a:rPr lang="pt-BR" sz="2800" b="1"/>
              <a:t>Thể tích mol của một chất là gì ? Kí hiệu ?</a:t>
            </a:r>
            <a:endParaRPr lang="en-US" sz="2800" b="1"/>
          </a:p>
          <a:p>
            <a:pPr fontAlgn="base"/>
            <a:r>
              <a:rPr lang="en-US" sz="2800" b="1"/>
              <a:t>?2. Em có nhận xét gì về </a:t>
            </a:r>
            <a:r>
              <a:rPr lang="pt-BR" sz="2800" b="1"/>
              <a:t>thể tích mol của các chất khí bất kì ở cùng điều kiện (nhiệt độ, áp suất).</a:t>
            </a:r>
            <a:endParaRPr lang="en-US" sz="2800" b="1"/>
          </a:p>
          <a:p>
            <a:pPr fontAlgn="base"/>
            <a:r>
              <a:rPr lang="en-US" sz="2800" b="1"/>
              <a:t>?3. Thế nào là điều kiện chuẩn? Cho biết giá trị của 1 mol chất khí bất kì ở đkc.</a:t>
            </a:r>
          </a:p>
          <a:p>
            <a:pPr fontAlgn="base"/>
            <a:r>
              <a:rPr lang="en-US" sz="2800" b="1"/>
              <a:t>?4. Xây dựng và giải thích công thức tính V của n số mol khí hiếm (ở đkc)</a:t>
            </a:r>
          </a:p>
        </p:txBody>
      </p:sp>
    </p:spTree>
    <p:extLst>
      <p:ext uri="{BB962C8B-B14F-4D97-AF65-F5344CB8AC3E}">
        <p14:creationId xmlns:p14="http://schemas.microsoft.com/office/powerpoint/2010/main" val="2164279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9C47AF0D-8A35-7B8F-0714-04069B2C82E6}"/>
              </a:ext>
            </a:extLst>
          </p:cNvPr>
          <p:cNvPicPr>
            <a:picLocks noChangeAspect="1"/>
          </p:cNvPicPr>
          <p:nvPr/>
        </p:nvPicPr>
        <p:blipFill rotWithShape="1">
          <a:blip r:embed="rId2"/>
          <a:srcRect r="878" b="1505"/>
          <a:stretch/>
        </p:blipFill>
        <p:spPr>
          <a:xfrm>
            <a:off x="0" y="0"/>
            <a:ext cx="12261522" cy="6859588"/>
          </a:xfrm>
          <a:prstGeom prst="rect">
            <a:avLst/>
          </a:prstGeom>
        </p:spPr>
      </p:pic>
      <p:grpSp>
        <p:nvGrpSpPr>
          <p:cNvPr id="11" name="Group 10">
            <a:extLst>
              <a:ext uri="{FF2B5EF4-FFF2-40B4-BE49-F238E27FC236}">
                <a16:creationId xmlns:a16="http://schemas.microsoft.com/office/drawing/2014/main" xmlns="" id="{FEEA00CE-43DC-3C6A-967F-342F0E39689A}"/>
              </a:ext>
            </a:extLst>
          </p:cNvPr>
          <p:cNvGrpSpPr/>
          <p:nvPr/>
        </p:nvGrpSpPr>
        <p:grpSpPr>
          <a:xfrm>
            <a:off x="2852522" y="144113"/>
            <a:ext cx="6556477" cy="715217"/>
            <a:chOff x="3251199" y="373355"/>
            <a:chExt cx="6556477" cy="715217"/>
          </a:xfrm>
        </p:grpSpPr>
        <p:sp>
          <p:nvSpPr>
            <p:cNvPr id="8" name="矩形: 圆角 1">
              <a:extLst>
                <a:ext uri="{FF2B5EF4-FFF2-40B4-BE49-F238E27FC236}">
                  <a16:creationId xmlns:a16="http://schemas.microsoft.com/office/drawing/2014/main" xmlns="" id="{BFC240CC-8B24-2D2D-AA1E-CFE2B752A47C}"/>
                </a:ext>
              </a:extLst>
            </p:cNvPr>
            <p:cNvSpPr/>
            <p:nvPr/>
          </p:nvSpPr>
          <p:spPr>
            <a:xfrm>
              <a:off x="3251199" y="373355"/>
              <a:ext cx="6556477"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a:extLst>
                <a:ext uri="{FF2B5EF4-FFF2-40B4-BE49-F238E27FC236}">
                  <a16:creationId xmlns:a16="http://schemas.microsoft.com/office/drawing/2014/main" xmlns="" id="{B7FFC0D4-56DC-6F5D-15C7-191F922B1A93}"/>
                </a:ext>
              </a:extLst>
            </p:cNvPr>
            <p:cNvSpPr txBox="1"/>
            <p:nvPr/>
          </p:nvSpPr>
          <p:spPr>
            <a:xfrm>
              <a:off x="3470788" y="373355"/>
              <a:ext cx="6130412" cy="707886"/>
            </a:xfrm>
            <a:prstGeom prst="rect">
              <a:avLst/>
            </a:prstGeom>
            <a:noFill/>
          </p:spPr>
          <p:txBody>
            <a:bodyPr wrap="square" rtlCol="0">
              <a:spAutoFit/>
            </a:bodyPr>
            <a:lstStyle/>
            <a:p>
              <a:r>
                <a:rPr lang="en-US" sz="4000" b="1">
                  <a:solidFill>
                    <a:schemeClr val="bg1"/>
                  </a:solidFill>
                </a:rPr>
                <a:t>3. Thể tích mol của chất khí</a:t>
              </a:r>
            </a:p>
          </p:txBody>
        </p:sp>
      </p:grpSp>
      <p:pic>
        <p:nvPicPr>
          <p:cNvPr id="7" name="Picture 2">
            <a:extLst>
              <a:ext uri="{FF2B5EF4-FFF2-40B4-BE49-F238E27FC236}">
                <a16:creationId xmlns:a16="http://schemas.microsoft.com/office/drawing/2014/main" xmlns="" id="{F4C1F163-4280-3072-60DE-EFA5E4F9531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85718" y="5105917"/>
            <a:ext cx="1786394" cy="1786394"/>
          </a:xfrm>
          <a:prstGeom prst="rect">
            <a:avLst/>
          </a:prstGeom>
          <a:noFill/>
          <a:extLst>
            <a:ext uri="{909E8E84-426E-40DD-AFC4-6F175D3DCCD1}">
              <a14:hiddenFill xmlns:a14="http://schemas.microsoft.com/office/drawing/2010/main">
                <a:solidFill>
                  <a:srgbClr val="FFFFFF"/>
                </a:solidFill>
              </a14:hiddenFill>
            </a:ext>
          </a:extLst>
        </p:spPr>
      </p:pic>
      <p:sp>
        <p:nvSpPr>
          <p:cNvPr id="9" name="Speech Bubble: Rectangle with Corners Rounded 8">
            <a:extLst>
              <a:ext uri="{FF2B5EF4-FFF2-40B4-BE49-F238E27FC236}">
                <a16:creationId xmlns:a16="http://schemas.microsoft.com/office/drawing/2014/main" xmlns="" id="{5EC19B2E-C2FD-76BC-30AD-B4476D7FA556}"/>
              </a:ext>
            </a:extLst>
          </p:cNvPr>
          <p:cNvSpPr/>
          <p:nvPr/>
        </p:nvSpPr>
        <p:spPr>
          <a:xfrm>
            <a:off x="231153" y="1061004"/>
            <a:ext cx="11885126" cy="3735394"/>
          </a:xfrm>
          <a:prstGeom prst="wedgeRoundRectCallout">
            <a:avLst>
              <a:gd name="adj1" fmla="val -34933"/>
              <a:gd name="adj2" fmla="val 56773"/>
              <a:gd name="adj3" fmla="val 16667"/>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xmlns="" id="{B3FB6CD7-1F48-E529-B223-8A0A4CEF722F}"/>
              </a:ext>
            </a:extLst>
          </p:cNvPr>
          <p:cNvSpPr txBox="1"/>
          <p:nvPr/>
        </p:nvSpPr>
        <p:spPr>
          <a:xfrm>
            <a:off x="462306" y="1058149"/>
            <a:ext cx="11496954" cy="3539430"/>
          </a:xfrm>
          <a:prstGeom prst="rect">
            <a:avLst/>
          </a:prstGeom>
          <a:noFill/>
        </p:spPr>
        <p:txBody>
          <a:bodyPr wrap="square">
            <a:spAutoFit/>
          </a:bodyPr>
          <a:lstStyle/>
          <a:p>
            <a:pPr fontAlgn="base"/>
            <a:r>
              <a:rPr lang="en-US" sz="2800" b="1">
                <a:solidFill>
                  <a:srgbClr val="0070C0"/>
                </a:solidFill>
              </a:rPr>
              <a:t>?1. </a:t>
            </a:r>
            <a:r>
              <a:rPr lang="en-US" sz="2800"/>
              <a:t>Thể tích mol của chất khí là thể tích chiếm bởi N</a:t>
            </a:r>
            <a:r>
              <a:rPr lang="en-US" sz="2800" baseline="-25000"/>
              <a:t>A</a:t>
            </a:r>
            <a:r>
              <a:rPr lang="en-US" sz="2800"/>
              <a:t> phân tử của chất khí đó. Kí hiệu V.</a:t>
            </a:r>
            <a:br>
              <a:rPr lang="en-US" sz="2800"/>
            </a:br>
            <a:r>
              <a:rPr lang="en-US" sz="2800" b="1">
                <a:solidFill>
                  <a:srgbClr val="0070C0"/>
                </a:solidFill>
              </a:rPr>
              <a:t>?2</a:t>
            </a:r>
            <a:r>
              <a:rPr lang="en-US" sz="2800"/>
              <a:t>. Thể tích mol của các chất khí bất kì ở cùng điều kiện nhiệt độ và áp suất đều bằng nhau.</a:t>
            </a:r>
          </a:p>
          <a:p>
            <a:pPr fontAlgn="base"/>
            <a:r>
              <a:rPr lang="en-US" sz="2800" b="1">
                <a:solidFill>
                  <a:srgbClr val="0070C0"/>
                </a:solidFill>
              </a:rPr>
              <a:t>?3. </a:t>
            </a:r>
            <a:r>
              <a:rPr lang="en-US" sz="2800"/>
              <a:t>Ở điều kiện chuẩn (25 °C và 1 bar), 1 mol khí bất kì đều chiếm thể tích là 24,79 lít.</a:t>
            </a:r>
            <a:br>
              <a:rPr lang="en-US" sz="2800"/>
            </a:br>
            <a:r>
              <a:rPr lang="en-US" sz="2800"/>
              <a:t>Vậy ở điều kiện này, n mol khí chiếm thể tích là:</a:t>
            </a:r>
            <a:br>
              <a:rPr lang="en-US" sz="2800"/>
            </a:br>
            <a:r>
              <a:rPr lang="en-US" sz="2800" b="1">
                <a:solidFill>
                  <a:srgbClr val="0070C0"/>
                </a:solidFill>
              </a:rPr>
              <a:t>?4. </a:t>
            </a:r>
            <a:r>
              <a:rPr lang="en-US" sz="2800"/>
              <a:t>V = 24,79. n (L).</a:t>
            </a:r>
          </a:p>
        </p:txBody>
      </p:sp>
      <p:pic>
        <p:nvPicPr>
          <p:cNvPr id="6" name="Picture 5">
            <a:extLst>
              <a:ext uri="{FF2B5EF4-FFF2-40B4-BE49-F238E27FC236}">
                <a16:creationId xmlns:a16="http://schemas.microsoft.com/office/drawing/2014/main" xmlns="" id="{05F29764-F617-C1C7-04E0-B2E975B96F86}"/>
              </a:ext>
            </a:extLst>
          </p:cNvPr>
          <p:cNvPicPr>
            <a:picLocks noChangeAspect="1"/>
          </p:cNvPicPr>
          <p:nvPr/>
        </p:nvPicPr>
        <p:blipFill rotWithShape="1">
          <a:blip r:embed="rId4"/>
          <a:srcRect b="6729"/>
          <a:stretch/>
        </p:blipFill>
        <p:spPr>
          <a:xfrm>
            <a:off x="8406581" y="3441183"/>
            <a:ext cx="3783832" cy="3451128"/>
          </a:xfrm>
          <a:prstGeom prst="rect">
            <a:avLst/>
          </a:prstGeom>
        </p:spPr>
      </p:pic>
    </p:spTree>
    <p:extLst>
      <p:ext uri="{BB962C8B-B14F-4D97-AF65-F5344CB8AC3E}">
        <p14:creationId xmlns:p14="http://schemas.microsoft.com/office/powerpoint/2010/main" val="1036371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E81B90DC-BCE7-B26A-A99A-4549643A15E5}"/>
              </a:ext>
            </a:extLst>
          </p:cNvPr>
          <p:cNvPicPr>
            <a:picLocks noChangeAspect="1"/>
          </p:cNvPicPr>
          <p:nvPr/>
        </p:nvPicPr>
        <p:blipFill rotWithShape="1">
          <a:blip r:embed="rId2"/>
          <a:srcRect r="878" b="1505"/>
          <a:stretch/>
        </p:blipFill>
        <p:spPr>
          <a:xfrm>
            <a:off x="0" y="0"/>
            <a:ext cx="12261522" cy="6859588"/>
          </a:xfrm>
          <a:prstGeom prst="rect">
            <a:avLst/>
          </a:prstGeom>
        </p:spPr>
      </p:pic>
      <p:sp>
        <p:nvSpPr>
          <p:cNvPr id="5" name="Rectangle: Rounded Corners 4">
            <a:extLst>
              <a:ext uri="{FF2B5EF4-FFF2-40B4-BE49-F238E27FC236}">
                <a16:creationId xmlns:a16="http://schemas.microsoft.com/office/drawing/2014/main" xmlns="" id="{2D1549D1-93E8-B547-028C-3DF1E9B91903}"/>
              </a:ext>
            </a:extLst>
          </p:cNvPr>
          <p:cNvSpPr/>
          <p:nvPr/>
        </p:nvSpPr>
        <p:spPr>
          <a:xfrm>
            <a:off x="3021806" y="81280"/>
            <a:ext cx="6146800" cy="1229360"/>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FF00"/>
                </a:solidFill>
                <a:latin typeface="Arial" panose="020B0604020202020204" pitchFamily="34" charset="0"/>
                <a:cs typeface="Arial" panose="020B0604020202020204" pitchFamily="34" charset="0"/>
              </a:rPr>
              <a:t>Thảo</a:t>
            </a:r>
            <a:r>
              <a:rPr lang="en-US" sz="4000" b="1">
                <a:solidFill>
                  <a:srgbClr val="FFFF00"/>
                </a:solidFill>
                <a:latin typeface="Arial" panose="020B0604020202020204" pitchFamily="34" charset="0"/>
                <a:cs typeface="Arial" panose="020B0604020202020204" pitchFamily="34" charset="0"/>
              </a:rPr>
              <a:t> luận nhóm 5’</a:t>
            </a:r>
          </a:p>
          <a:p>
            <a:pPr algn="ctr"/>
            <a:r>
              <a:rPr lang="en-US" sz="3200">
                <a:solidFill>
                  <a:schemeClr val="bg1"/>
                </a:solidFill>
                <a:latin typeface="Arial" panose="020B0604020202020204" pitchFamily="34" charset="0"/>
                <a:cs typeface="Arial" panose="020B0604020202020204" pitchFamily="34" charset="0"/>
              </a:rPr>
              <a:t>Hoàn thành phiếu học tập số 3</a:t>
            </a:r>
          </a:p>
        </p:txBody>
      </p:sp>
      <p:pic>
        <p:nvPicPr>
          <p:cNvPr id="6" name="Picture 5">
            <a:extLst>
              <a:ext uri="{FF2B5EF4-FFF2-40B4-BE49-F238E27FC236}">
                <a16:creationId xmlns:a16="http://schemas.microsoft.com/office/drawing/2014/main" xmlns="" id="{B6EC7EE1-DE46-19F6-0E65-DA2B7DB2D125}"/>
              </a:ext>
            </a:extLst>
          </p:cNvPr>
          <p:cNvPicPr>
            <a:picLocks noChangeAspect="1"/>
          </p:cNvPicPr>
          <p:nvPr/>
        </p:nvPicPr>
        <p:blipFill rotWithShape="1">
          <a:blip r:embed="rId3"/>
          <a:srcRect l="-3420" t="25984" r="-1106" b="9163"/>
          <a:stretch/>
        </p:blipFill>
        <p:spPr>
          <a:xfrm>
            <a:off x="9386773" y="0"/>
            <a:ext cx="2656581" cy="1651588"/>
          </a:xfrm>
          <a:prstGeom prst="rect">
            <a:avLst/>
          </a:prstGeom>
        </p:spPr>
      </p:pic>
      <p:sp>
        <p:nvSpPr>
          <p:cNvPr id="3" name="Rectangle 1">
            <a:extLst>
              <a:ext uri="{FF2B5EF4-FFF2-40B4-BE49-F238E27FC236}">
                <a16:creationId xmlns:a16="http://schemas.microsoft.com/office/drawing/2014/main" xmlns="" id="{EFAE3329-3648-B65E-ADF9-240EFFC3BCF6}"/>
              </a:ext>
            </a:extLst>
          </p:cNvPr>
          <p:cNvSpPr>
            <a:spLocks noChangeArrowheads="1"/>
          </p:cNvSpPr>
          <p:nvPr/>
        </p:nvSpPr>
        <p:spPr bwMode="auto">
          <a:xfrm>
            <a:off x="651870" y="1877336"/>
            <a:ext cx="11205833" cy="4147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pPr marL="0" marR="0" algn="just">
              <a:spcBef>
                <a:spcPts val="0"/>
              </a:spcBef>
              <a:spcAft>
                <a:spcPts val="300"/>
              </a:spcAft>
              <a:tabLst>
                <a:tab pos="2743200" algn="ctr"/>
                <a:tab pos="5486400" algn="r"/>
                <a:tab pos="457200" algn="l"/>
              </a:tabLst>
            </a:pPr>
            <a:r>
              <a:rPr lang="pt-BR" sz="3200" b="1">
                <a:effectLst/>
                <a:ea typeface="Times New Roman" panose="02020603050405020304" pitchFamily="18" charset="0"/>
                <a:cs typeface="Arial" panose="020B0604020202020204" pitchFamily="34" charset="0"/>
              </a:rPr>
              <a:t>Bài tập 1</a:t>
            </a:r>
            <a:r>
              <a:rPr lang="pt-BR" sz="3200">
                <a:effectLst/>
                <a:ea typeface="Times New Roman" panose="02020603050405020304" pitchFamily="18" charset="0"/>
                <a:cs typeface="Arial" panose="020B0604020202020204" pitchFamily="34" charset="0"/>
              </a:rPr>
              <a:t>: </a:t>
            </a:r>
            <a:r>
              <a:rPr lang="en-US" sz="3200">
                <a:solidFill>
                  <a:srgbClr val="000000"/>
                </a:solidFill>
                <a:effectLst/>
                <a:ea typeface="Times New Roman" panose="02020603050405020304" pitchFamily="18" charset="0"/>
                <a:cs typeface="Arial" panose="020B0604020202020204" pitchFamily="34" charset="0"/>
              </a:rPr>
              <a:t>Ở 25 </a:t>
            </a:r>
            <a:r>
              <a:rPr lang="en-US" sz="3200" baseline="30000">
                <a:solidFill>
                  <a:srgbClr val="000000"/>
                </a:solidFill>
                <a:effectLst/>
                <a:ea typeface="Times New Roman" panose="02020603050405020304" pitchFamily="18" charset="0"/>
                <a:cs typeface="Arial" panose="020B0604020202020204" pitchFamily="34" charset="0"/>
              </a:rPr>
              <a:t>o</a:t>
            </a:r>
            <a:r>
              <a:rPr lang="en-US" sz="3200">
                <a:solidFill>
                  <a:srgbClr val="000000"/>
                </a:solidFill>
                <a:effectLst/>
                <a:ea typeface="Times New Roman" panose="02020603050405020304" pitchFamily="18" charset="0"/>
                <a:cs typeface="Arial" panose="020B0604020202020204" pitchFamily="34" charset="0"/>
              </a:rPr>
              <a:t>C và 1 bar, 1,5 mol khí chiếm thể tích bao nhiêu?</a:t>
            </a:r>
            <a:endParaRPr lang="en-US" sz="3200">
              <a:effectLst/>
              <a:ea typeface="Times New Roman" panose="02020603050405020304" pitchFamily="18" charset="0"/>
              <a:cs typeface="Arial" panose="020B0604020202020204" pitchFamily="34" charset="0"/>
            </a:endParaRPr>
          </a:p>
          <a:p>
            <a:pPr marL="0" marR="0" algn="just">
              <a:spcBef>
                <a:spcPts val="0"/>
              </a:spcBef>
              <a:spcAft>
                <a:spcPts val="300"/>
              </a:spcAft>
              <a:tabLst>
                <a:tab pos="2743200" algn="ctr"/>
                <a:tab pos="5486400" algn="r"/>
                <a:tab pos="457200" algn="l"/>
              </a:tabLst>
            </a:pPr>
            <a:r>
              <a:rPr lang="pt-BR" sz="3200" b="1">
                <a:effectLst/>
                <a:ea typeface="Times New Roman" panose="02020603050405020304" pitchFamily="18" charset="0"/>
                <a:cs typeface="Arial" panose="020B0604020202020204" pitchFamily="34" charset="0"/>
              </a:rPr>
              <a:t>Bài tập 2: </a:t>
            </a:r>
            <a:r>
              <a:rPr lang="en-US" sz="3200">
                <a:solidFill>
                  <a:srgbClr val="000000"/>
                </a:solidFill>
                <a:effectLst/>
                <a:ea typeface="Times New Roman" panose="02020603050405020304" pitchFamily="18" charset="0"/>
                <a:cs typeface="Arial" panose="020B0604020202020204" pitchFamily="34" charset="0"/>
              </a:rPr>
              <a:t>Một hỗn hợp khí gồm 1 mol khí oxygen với 4 mol khí nitrogen. Ở 25</a:t>
            </a:r>
            <a:r>
              <a:rPr lang="en-US" sz="3200" baseline="30000">
                <a:solidFill>
                  <a:srgbClr val="000000"/>
                </a:solidFill>
                <a:effectLst/>
                <a:ea typeface="Times New Roman" panose="02020603050405020304" pitchFamily="18" charset="0"/>
                <a:cs typeface="Arial" panose="020B0604020202020204" pitchFamily="34" charset="0"/>
              </a:rPr>
              <a:t>o</a:t>
            </a:r>
            <a:r>
              <a:rPr lang="en-US" sz="3200">
                <a:solidFill>
                  <a:srgbClr val="000000"/>
                </a:solidFill>
                <a:effectLst/>
                <a:ea typeface="Times New Roman" panose="02020603050405020304" pitchFamily="18" charset="0"/>
                <a:cs typeface="Arial" panose="020B0604020202020204" pitchFamily="34" charset="0"/>
              </a:rPr>
              <a:t>C và 1 bar, hỗn hợp này có thể tích là bao nhiêu?</a:t>
            </a:r>
            <a:endParaRPr lang="en-US" sz="3200">
              <a:effectLst/>
              <a:ea typeface="Times New Roman" panose="02020603050405020304" pitchFamily="18" charset="0"/>
              <a:cs typeface="Arial" panose="020B0604020202020204" pitchFamily="34" charset="0"/>
            </a:endParaRPr>
          </a:p>
          <a:p>
            <a:pPr marL="0" marR="0" algn="just">
              <a:spcBef>
                <a:spcPts val="0"/>
              </a:spcBef>
              <a:spcAft>
                <a:spcPts val="300"/>
              </a:spcAft>
              <a:tabLst>
                <a:tab pos="2743200" algn="ctr"/>
                <a:tab pos="5486400" algn="r"/>
                <a:tab pos="457200" algn="l"/>
              </a:tabLst>
            </a:pPr>
            <a:r>
              <a:rPr lang="pt-BR" sz="3200" b="1">
                <a:effectLst/>
                <a:ea typeface="Times New Roman" panose="02020603050405020304" pitchFamily="18" charset="0"/>
                <a:cs typeface="Arial" panose="020B0604020202020204" pitchFamily="34" charset="0"/>
              </a:rPr>
              <a:t>Bài tập 3:</a:t>
            </a:r>
            <a:r>
              <a:rPr lang="en-US" sz="3200" b="1">
                <a:solidFill>
                  <a:srgbClr val="000000"/>
                </a:solidFill>
                <a:effectLst/>
                <a:ea typeface="Times New Roman" panose="02020603050405020304" pitchFamily="18" charset="0"/>
                <a:cs typeface="Arial" panose="020B0604020202020204" pitchFamily="34" charset="0"/>
              </a:rPr>
              <a:t> </a:t>
            </a:r>
            <a:r>
              <a:rPr lang="en-US" sz="3200">
                <a:solidFill>
                  <a:srgbClr val="000000"/>
                </a:solidFill>
                <a:effectLst/>
                <a:ea typeface="Times New Roman" panose="02020603050405020304" pitchFamily="18" charset="0"/>
                <a:cs typeface="Arial" panose="020B0604020202020204" pitchFamily="34" charset="0"/>
              </a:rPr>
              <a:t>Tính số mol khí chứa trong bình có thể tích 500 mililít ở 25 </a:t>
            </a:r>
            <a:r>
              <a:rPr lang="en-US" sz="3200" baseline="30000">
                <a:solidFill>
                  <a:srgbClr val="000000"/>
                </a:solidFill>
                <a:effectLst/>
                <a:ea typeface="Times New Roman" panose="02020603050405020304" pitchFamily="18" charset="0"/>
                <a:cs typeface="Arial" panose="020B0604020202020204" pitchFamily="34" charset="0"/>
              </a:rPr>
              <a:t>o</a:t>
            </a:r>
            <a:r>
              <a:rPr lang="en-US" sz="3200">
                <a:solidFill>
                  <a:srgbClr val="000000"/>
                </a:solidFill>
                <a:effectLst/>
                <a:ea typeface="Times New Roman" panose="02020603050405020304" pitchFamily="18" charset="0"/>
                <a:cs typeface="Arial" panose="020B0604020202020204" pitchFamily="34" charset="0"/>
              </a:rPr>
              <a:t>C và 1 bar.</a:t>
            </a:r>
            <a:endParaRPr lang="en-US" sz="3200">
              <a:effectLst/>
              <a:ea typeface="Times New Roman" panose="02020603050405020304" pitchFamily="18"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pPr>
            <a:endParaRPr kumimoji="0" lang="en-US" altLang="en-US" sz="3200" b="0" i="0" u="none" strike="noStrike" cap="none" normalizeH="0" baseline="0">
              <a:ln>
                <a:noFill/>
              </a:ln>
              <a:solidFill>
                <a:schemeClr val="tx1"/>
              </a:solidFill>
              <a:effectLst/>
              <a:cs typeface="Arial" panose="020B0604020202020204" pitchFamily="34" charset="0"/>
            </a:endParaRPr>
          </a:p>
        </p:txBody>
      </p:sp>
    </p:spTree>
    <p:extLst>
      <p:ext uri="{BB962C8B-B14F-4D97-AF65-F5344CB8AC3E}">
        <p14:creationId xmlns:p14="http://schemas.microsoft.com/office/powerpoint/2010/main" val="702328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allAtOnce"/>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E81B90DC-BCE7-B26A-A99A-4549643A15E5}"/>
              </a:ext>
            </a:extLst>
          </p:cNvPr>
          <p:cNvPicPr>
            <a:picLocks noChangeAspect="1"/>
          </p:cNvPicPr>
          <p:nvPr/>
        </p:nvPicPr>
        <p:blipFill rotWithShape="1">
          <a:blip r:embed="rId2"/>
          <a:srcRect r="878" b="1505"/>
          <a:stretch/>
        </p:blipFill>
        <p:spPr>
          <a:xfrm>
            <a:off x="0" y="0"/>
            <a:ext cx="12261522" cy="6859588"/>
          </a:xfrm>
          <a:prstGeom prst="rect">
            <a:avLst/>
          </a:prstGeom>
        </p:spPr>
      </p:pic>
      <p:sp>
        <p:nvSpPr>
          <p:cNvPr id="5" name="Rectangle: Rounded Corners 4">
            <a:extLst>
              <a:ext uri="{FF2B5EF4-FFF2-40B4-BE49-F238E27FC236}">
                <a16:creationId xmlns:a16="http://schemas.microsoft.com/office/drawing/2014/main" xmlns="" id="{2D1549D1-93E8-B547-028C-3DF1E9B91903}"/>
              </a:ext>
            </a:extLst>
          </p:cNvPr>
          <p:cNvSpPr/>
          <p:nvPr/>
        </p:nvSpPr>
        <p:spPr>
          <a:xfrm>
            <a:off x="3021806" y="81280"/>
            <a:ext cx="6146800" cy="1229360"/>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FF00"/>
                </a:solidFill>
                <a:latin typeface="Arial" panose="020B0604020202020204" pitchFamily="34" charset="0"/>
                <a:cs typeface="Arial" panose="020B0604020202020204" pitchFamily="34" charset="0"/>
              </a:rPr>
              <a:t>Thảo</a:t>
            </a:r>
            <a:r>
              <a:rPr lang="en-US" sz="4000" b="1">
                <a:solidFill>
                  <a:srgbClr val="FFFF00"/>
                </a:solidFill>
                <a:latin typeface="Arial" panose="020B0604020202020204" pitchFamily="34" charset="0"/>
                <a:cs typeface="Arial" panose="020B0604020202020204" pitchFamily="34" charset="0"/>
              </a:rPr>
              <a:t> luận nhóm 5’</a:t>
            </a:r>
          </a:p>
          <a:p>
            <a:pPr algn="ctr"/>
            <a:r>
              <a:rPr lang="en-US" sz="3200">
                <a:solidFill>
                  <a:schemeClr val="bg1"/>
                </a:solidFill>
                <a:latin typeface="Arial" panose="020B0604020202020204" pitchFamily="34" charset="0"/>
                <a:cs typeface="Arial" panose="020B0604020202020204" pitchFamily="34" charset="0"/>
              </a:rPr>
              <a:t>Hoàn thành phiếu học tập số 3</a:t>
            </a:r>
          </a:p>
        </p:txBody>
      </p:sp>
      <p:pic>
        <p:nvPicPr>
          <p:cNvPr id="6" name="Picture 5">
            <a:extLst>
              <a:ext uri="{FF2B5EF4-FFF2-40B4-BE49-F238E27FC236}">
                <a16:creationId xmlns:a16="http://schemas.microsoft.com/office/drawing/2014/main" xmlns="" id="{B6EC7EE1-DE46-19F6-0E65-DA2B7DB2D125}"/>
              </a:ext>
            </a:extLst>
          </p:cNvPr>
          <p:cNvPicPr>
            <a:picLocks noChangeAspect="1"/>
          </p:cNvPicPr>
          <p:nvPr/>
        </p:nvPicPr>
        <p:blipFill rotWithShape="1">
          <a:blip r:embed="rId3"/>
          <a:srcRect l="-3420" t="25984" r="-1106" b="9163"/>
          <a:stretch/>
        </p:blipFill>
        <p:spPr>
          <a:xfrm>
            <a:off x="9386773" y="0"/>
            <a:ext cx="2656581" cy="1651588"/>
          </a:xfrm>
          <a:prstGeom prst="rect">
            <a:avLst/>
          </a:prstGeom>
        </p:spPr>
      </p:pic>
      <mc:AlternateContent xmlns:mc="http://schemas.openxmlformats.org/markup-compatibility/2006" xmlns:a14="http://schemas.microsoft.com/office/drawing/2010/main">
        <mc:Choice Requires="a14">
          <p:sp>
            <p:nvSpPr>
              <p:cNvPr id="3" name="Rectangle 1">
                <a:extLst>
                  <a:ext uri="{FF2B5EF4-FFF2-40B4-BE49-F238E27FC236}">
                    <a16:creationId xmlns:a16="http://schemas.microsoft.com/office/drawing/2014/main" xmlns="" id="{EFAE3329-3648-B65E-ADF9-240EFFC3BCF6}"/>
                  </a:ext>
                </a:extLst>
              </p:cNvPr>
              <p:cNvSpPr>
                <a:spLocks noChangeArrowheads="1"/>
              </p:cNvSpPr>
              <p:nvPr/>
            </p:nvSpPr>
            <p:spPr bwMode="auto">
              <a:xfrm>
                <a:off x="651870" y="1952068"/>
                <a:ext cx="11205833" cy="3997826"/>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pPr marL="0" marR="0" algn="just">
                  <a:lnSpc>
                    <a:spcPct val="107000"/>
                  </a:lnSpc>
                  <a:spcBef>
                    <a:spcPts val="0"/>
                  </a:spcBef>
                  <a:spcAft>
                    <a:spcPts val="0"/>
                  </a:spcAft>
                </a:pPr>
                <a:r>
                  <a:rPr lang="en-US" sz="3200">
                    <a:solidFill>
                      <a:srgbClr val="000000"/>
                    </a:solidFill>
                    <a:effectLst/>
                    <a:ea typeface="Calibri" panose="020F0502020204030204" pitchFamily="34" charset="0"/>
                    <a:cs typeface="Arial" panose="020B0604020202020204" pitchFamily="34" charset="0"/>
                  </a:rPr>
                  <a:t>1.Thể tích 1,5 mol khí ở 25 </a:t>
                </a:r>
                <a:r>
                  <a:rPr lang="en-US" sz="3200" baseline="30000">
                    <a:solidFill>
                      <a:srgbClr val="000000"/>
                    </a:solidFill>
                    <a:effectLst/>
                    <a:ea typeface="Calibri" panose="020F0502020204030204" pitchFamily="34" charset="0"/>
                    <a:cs typeface="Arial" panose="020B0604020202020204" pitchFamily="34" charset="0"/>
                  </a:rPr>
                  <a:t>o</a:t>
                </a:r>
                <a:r>
                  <a:rPr lang="en-US" sz="3200">
                    <a:solidFill>
                      <a:srgbClr val="000000"/>
                    </a:solidFill>
                    <a:effectLst/>
                    <a:ea typeface="Calibri" panose="020F0502020204030204" pitchFamily="34" charset="0"/>
                    <a:cs typeface="Arial" panose="020B0604020202020204" pitchFamily="34" charset="0"/>
                  </a:rPr>
                  <a:t>C và 1 bar là</a:t>
                </a:r>
                <a:endParaRPr lang="en-US" sz="3200">
                  <a:effectLst/>
                  <a:ea typeface="Calibri" panose="020F0502020204030204" pitchFamily="34" charset="0"/>
                  <a:cs typeface="Arial" panose="020B0604020202020204" pitchFamily="34" charset="0"/>
                </a:endParaRPr>
              </a:p>
              <a:p>
                <a:pPr marL="457200" marR="0" indent="457200" algn="just">
                  <a:lnSpc>
                    <a:spcPct val="107000"/>
                  </a:lnSpc>
                  <a:spcBef>
                    <a:spcPts val="0"/>
                  </a:spcBef>
                  <a:spcAft>
                    <a:spcPts val="0"/>
                  </a:spcAft>
                </a:pPr>
                <a:r>
                  <a:rPr lang="en-US" sz="3200">
                    <a:solidFill>
                      <a:srgbClr val="000000"/>
                    </a:solidFill>
                    <a:effectLst/>
                    <a:ea typeface="Calibri" panose="020F0502020204030204" pitchFamily="34" charset="0"/>
                    <a:cs typeface="Arial" panose="020B0604020202020204" pitchFamily="34" charset="0"/>
                  </a:rPr>
                  <a:t>V = n. 24,79 = 1,5. 24,79 = 37,185 (L)</a:t>
                </a:r>
                <a:endParaRPr lang="en-US" sz="3200">
                  <a:effectLst/>
                  <a:ea typeface="Calibri" panose="020F0502020204030204" pitchFamily="34" charset="0"/>
                  <a:cs typeface="Arial" panose="020B0604020202020204" pitchFamily="34" charset="0"/>
                </a:endParaRPr>
              </a:p>
              <a:p>
                <a:pPr marL="0" marR="0" algn="just">
                  <a:lnSpc>
                    <a:spcPct val="107000"/>
                  </a:lnSpc>
                  <a:spcBef>
                    <a:spcPts val="0"/>
                  </a:spcBef>
                  <a:spcAft>
                    <a:spcPts val="0"/>
                  </a:spcAft>
                </a:pPr>
                <a:r>
                  <a:rPr lang="en-US" sz="3200">
                    <a:solidFill>
                      <a:srgbClr val="000000"/>
                    </a:solidFill>
                    <a:effectLst/>
                    <a:ea typeface="Calibri" panose="020F0502020204030204" pitchFamily="34" charset="0"/>
                    <a:cs typeface="Arial" panose="020B0604020202020204" pitchFamily="34" charset="0"/>
                  </a:rPr>
                  <a:t>2. Số mol hỗn hợp khí là 1+ 4 = 5 (mol)</a:t>
                </a:r>
                <a:endParaRPr lang="en-US" sz="3200">
                  <a:effectLst/>
                  <a:ea typeface="Calibri" panose="020F0502020204030204" pitchFamily="34" charset="0"/>
                  <a:cs typeface="Arial" panose="020B0604020202020204" pitchFamily="34" charset="0"/>
                </a:endParaRPr>
              </a:p>
              <a:p>
                <a:pPr marL="0" marR="0" indent="457200" algn="just">
                  <a:lnSpc>
                    <a:spcPct val="107000"/>
                  </a:lnSpc>
                  <a:spcBef>
                    <a:spcPts val="0"/>
                  </a:spcBef>
                  <a:spcAft>
                    <a:spcPts val="0"/>
                  </a:spcAft>
                </a:pPr>
                <a:r>
                  <a:rPr lang="en-US" sz="3200">
                    <a:solidFill>
                      <a:srgbClr val="000000"/>
                    </a:solidFill>
                    <a:effectLst/>
                    <a:ea typeface="Calibri" panose="020F0502020204030204" pitchFamily="34" charset="0"/>
                    <a:cs typeface="Arial" panose="020B0604020202020204" pitchFamily="34" charset="0"/>
                  </a:rPr>
                  <a:t>Thể tích hỗn hợp khí thu được là:</a:t>
                </a:r>
                <a:endParaRPr lang="en-US" sz="3200">
                  <a:effectLst/>
                  <a:ea typeface="Calibri" panose="020F0502020204030204" pitchFamily="34" charset="0"/>
                  <a:cs typeface="Arial" panose="020B0604020202020204" pitchFamily="34" charset="0"/>
                </a:endParaRPr>
              </a:p>
              <a:p>
                <a:pPr marL="457200" marR="0" indent="457200" algn="just">
                  <a:lnSpc>
                    <a:spcPct val="107000"/>
                  </a:lnSpc>
                  <a:spcBef>
                    <a:spcPts val="0"/>
                  </a:spcBef>
                  <a:spcAft>
                    <a:spcPts val="0"/>
                  </a:spcAft>
                </a:pPr>
                <a:r>
                  <a:rPr lang="en-US" sz="3200">
                    <a:solidFill>
                      <a:srgbClr val="000000"/>
                    </a:solidFill>
                    <a:effectLst/>
                    <a:ea typeface="Calibri" panose="020F0502020204030204" pitchFamily="34" charset="0"/>
                    <a:cs typeface="Arial" panose="020B0604020202020204" pitchFamily="34" charset="0"/>
                  </a:rPr>
                  <a:t>V = n. 24,79 = 5. 24,79 = 123, 95 (L)</a:t>
                </a:r>
                <a:endParaRPr lang="en-US" sz="3200">
                  <a:effectLst/>
                  <a:ea typeface="Calibri" panose="020F0502020204030204" pitchFamily="34" charset="0"/>
                  <a:cs typeface="Arial" panose="020B0604020202020204" pitchFamily="34" charset="0"/>
                </a:endParaRPr>
              </a:p>
              <a:p>
                <a:pPr marL="0" marR="0" algn="just">
                  <a:lnSpc>
                    <a:spcPct val="107000"/>
                  </a:lnSpc>
                  <a:spcBef>
                    <a:spcPts val="0"/>
                  </a:spcBef>
                  <a:spcAft>
                    <a:spcPts val="0"/>
                  </a:spcAft>
                </a:pPr>
                <a:r>
                  <a:rPr lang="en-US" sz="3200">
                    <a:solidFill>
                      <a:srgbClr val="000000"/>
                    </a:solidFill>
                    <a:effectLst/>
                    <a:ea typeface="Calibri" panose="020F0502020204030204" pitchFamily="34" charset="0"/>
                    <a:cs typeface="Arial" panose="020B0604020202020204" pitchFamily="34" charset="0"/>
                  </a:rPr>
                  <a:t>3. Số mol khí trong bình 500 mL ở đkc là </a:t>
                </a:r>
                <a:endParaRPr lang="en-US" sz="3200">
                  <a:effectLst/>
                  <a:ea typeface="Calibri" panose="020F0502020204030204" pitchFamily="34" charset="0"/>
                  <a:cs typeface="Arial" panose="020B0604020202020204" pitchFamily="34" charset="0"/>
                </a:endParaRPr>
              </a:p>
              <a:p>
                <a:pPr marL="457200" marR="0">
                  <a:spcBef>
                    <a:spcPts val="0"/>
                  </a:spcBef>
                  <a:spcAft>
                    <a:spcPts val="300"/>
                  </a:spcAft>
                  <a:tabLst>
                    <a:tab pos="2743200" algn="ctr"/>
                    <a:tab pos="5486400" algn="r"/>
                    <a:tab pos="457200" algn="l"/>
                  </a:tabLst>
                </a:pPr>
                <a:r>
                  <a:rPr lang="en-US" sz="3200">
                    <a:solidFill>
                      <a:srgbClr val="000000"/>
                    </a:solidFill>
                    <a:effectLst/>
                    <a:ea typeface="Times New Roman" panose="02020603050405020304" pitchFamily="18" charset="0"/>
                    <a:cs typeface="Arial" panose="020B0604020202020204" pitchFamily="34" charset="0"/>
                  </a:rPr>
                  <a:t>n = </a:t>
                </a:r>
                <a14:m>
                  <m:oMath xmlns:m="http://schemas.openxmlformats.org/officeDocument/2006/math">
                    <m:f>
                      <m:fPr>
                        <m:ctrlPr>
                          <a:rPr lang="en-US" sz="3200" i="1">
                            <a:effectLst/>
                            <a:latin typeface="Cambria Math"/>
                            <a:ea typeface="Times New Roman" panose="02020603050405020304" pitchFamily="18" charset="0"/>
                          </a:rPr>
                        </m:ctrlPr>
                      </m:fPr>
                      <m:num>
                        <m:r>
                          <a:rPr lang="en-US" sz="3200" i="1">
                            <a:effectLst/>
                            <a:latin typeface="Cambria Math" panose="02040503050406030204" pitchFamily="18" charset="0"/>
                            <a:ea typeface="Times New Roman" panose="02020603050405020304" pitchFamily="18" charset="0"/>
                          </a:rPr>
                          <m:t>𝑉</m:t>
                        </m:r>
                      </m:num>
                      <m:den>
                        <m:r>
                          <a:rPr lang="en-US" sz="3200" i="1">
                            <a:effectLst/>
                            <a:latin typeface="Cambria Math" panose="02040503050406030204" pitchFamily="18" charset="0"/>
                            <a:ea typeface="Times New Roman" panose="02020603050405020304" pitchFamily="18" charset="0"/>
                          </a:rPr>
                          <m:t>24,79</m:t>
                        </m:r>
                      </m:den>
                    </m:f>
                    <m:r>
                      <a:rPr lang="en-US" sz="3200" i="1">
                        <a:effectLst/>
                        <a:latin typeface="Cambria Math" panose="02040503050406030204" pitchFamily="18" charset="0"/>
                        <a:ea typeface="Times New Roman" panose="02020603050405020304" pitchFamily="18" charset="0"/>
                      </a:rPr>
                      <m:t> </m:t>
                    </m:r>
                  </m:oMath>
                </a14:m>
                <a:r>
                  <a:rPr lang="en-US" sz="3200">
                    <a:effectLst/>
                    <a:ea typeface="Times New Roman" panose="02020603050405020304" pitchFamily="18" charset="0"/>
                    <a:cs typeface="Arial" panose="020B0604020202020204" pitchFamily="34" charset="0"/>
                  </a:rPr>
                  <a:t> = </a:t>
                </a:r>
                <a14:m>
                  <m:oMath xmlns:m="http://schemas.openxmlformats.org/officeDocument/2006/math">
                    <m:f>
                      <m:fPr>
                        <m:ctrlPr>
                          <a:rPr lang="en-US" sz="3200" i="1">
                            <a:effectLst/>
                            <a:latin typeface="Cambria Math"/>
                            <a:ea typeface="Times New Roman" panose="02020603050405020304" pitchFamily="18" charset="0"/>
                          </a:rPr>
                        </m:ctrlPr>
                      </m:fPr>
                      <m:num>
                        <m:r>
                          <a:rPr lang="en-US" sz="3200" i="1">
                            <a:effectLst/>
                            <a:latin typeface="Cambria Math" panose="02040503050406030204" pitchFamily="18" charset="0"/>
                            <a:ea typeface="Times New Roman" panose="02020603050405020304" pitchFamily="18" charset="0"/>
                          </a:rPr>
                          <m:t>0,5</m:t>
                        </m:r>
                      </m:num>
                      <m:den>
                        <m:r>
                          <a:rPr lang="en-US" sz="3200" i="1">
                            <a:effectLst/>
                            <a:latin typeface="Cambria Math" panose="02040503050406030204" pitchFamily="18" charset="0"/>
                            <a:ea typeface="Times New Roman" panose="02020603050405020304" pitchFamily="18" charset="0"/>
                          </a:rPr>
                          <m:t>24,79</m:t>
                        </m:r>
                      </m:den>
                    </m:f>
                    <m:r>
                      <a:rPr lang="en-US" sz="3200" i="1">
                        <a:effectLst/>
                        <a:latin typeface="Cambria Math" panose="02040503050406030204" pitchFamily="18" charset="0"/>
                        <a:ea typeface="Times New Roman" panose="02020603050405020304" pitchFamily="18" charset="0"/>
                      </a:rPr>
                      <m:t> </m:t>
                    </m:r>
                  </m:oMath>
                </a14:m>
                <a:r>
                  <a:rPr lang="en-US" sz="3200">
                    <a:effectLst/>
                    <a:ea typeface="Times New Roman" panose="02020603050405020304" pitchFamily="18" charset="0"/>
                    <a:cs typeface="Arial" panose="020B0604020202020204" pitchFamily="34" charset="0"/>
                  </a:rPr>
                  <a:t>   </a:t>
                </a:r>
                <a14:m>
                  <m:oMath xmlns:m="http://schemas.openxmlformats.org/officeDocument/2006/math">
                    <m:r>
                      <a:rPr lang="en-US" sz="3200" i="1">
                        <a:effectLst/>
                        <a:latin typeface="Cambria Math" panose="02040503050406030204" pitchFamily="18" charset="0"/>
                        <a:ea typeface="Times New Roman" panose="02020603050405020304" pitchFamily="18" charset="0"/>
                      </a:rPr>
                      <m:t>≈</m:t>
                    </m:r>
                  </m:oMath>
                </a14:m>
                <a:r>
                  <a:rPr lang="en-US" sz="3200">
                    <a:effectLst/>
                    <a:ea typeface="Times New Roman" panose="02020603050405020304" pitchFamily="18" charset="0"/>
                    <a:cs typeface="Arial" panose="020B0604020202020204" pitchFamily="34" charset="0"/>
                  </a:rPr>
                  <a:t> 0,02 (mol)</a:t>
                </a:r>
              </a:p>
            </p:txBody>
          </p:sp>
        </mc:Choice>
        <mc:Fallback xmlns="">
          <p:sp>
            <p:nvSpPr>
              <p:cNvPr id="3" name="Rectangle 1">
                <a:extLst>
                  <a:ext uri="{FF2B5EF4-FFF2-40B4-BE49-F238E27FC236}">
                    <a16:creationId xmlns:a16="http://schemas.microsoft.com/office/drawing/2014/main" id="{EFAE3329-3648-B65E-ADF9-240EFFC3BCF6}"/>
                  </a:ext>
                </a:extLst>
              </p:cNvPr>
              <p:cNvSpPr>
                <a:spLocks noRot="1" noChangeAspect="1" noMove="1" noResize="1" noEditPoints="1" noAdjustHandles="1" noChangeArrowheads="1" noChangeShapeType="1" noTextEdit="1"/>
              </p:cNvSpPr>
              <p:nvPr/>
            </p:nvSpPr>
            <p:spPr bwMode="auto">
              <a:xfrm>
                <a:off x="651870" y="1952068"/>
                <a:ext cx="11205833" cy="3997826"/>
              </a:xfrm>
              <a:prstGeom prst="rect">
                <a:avLst/>
              </a:prstGeom>
              <a:blipFill>
                <a:blip r:embed="rId4"/>
                <a:stretch>
                  <a:fillRect l="-1415" t="-1677" b="-610"/>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Tree>
    <p:extLst>
      <p:ext uri="{BB962C8B-B14F-4D97-AF65-F5344CB8AC3E}">
        <p14:creationId xmlns:p14="http://schemas.microsoft.com/office/powerpoint/2010/main" val="3462425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arn(inVertical)">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barn(inVertical)">
                                      <p:cBhvr>
                                        <p:cTn id="15" dur="500"/>
                                        <p:tgtEl>
                                          <p:spTgt spid="3">
                                            <p:txEl>
                                              <p:pRg st="2" end="2"/>
                                            </p:txEl>
                                          </p:spTgt>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barn(inVertical)">
                                      <p:cBhvr>
                                        <p:cTn id="18" dur="500"/>
                                        <p:tgtEl>
                                          <p:spTgt spid="3">
                                            <p:txEl>
                                              <p:pRg st="3" end="3"/>
                                            </p:txEl>
                                          </p:spTgt>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barn(inVertical)">
                                      <p:cBhvr>
                                        <p:cTn id="21" dur="500"/>
                                        <p:tgtEl>
                                          <p:spTgt spid="3">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barn(inVertical)">
                                      <p:cBhvr>
                                        <p:cTn id="26" dur="500"/>
                                        <p:tgtEl>
                                          <p:spTgt spid="3">
                                            <p:txEl>
                                              <p:pRg st="5" end="5"/>
                                            </p:txEl>
                                          </p:spTgt>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barn(inVertical)">
                                      <p:cBhvr>
                                        <p:cTn id="29"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F0595A86-7B77-87DD-7414-DF17EB3A53E6}"/>
              </a:ext>
            </a:extLst>
          </p:cNvPr>
          <p:cNvPicPr>
            <a:picLocks noChangeAspect="1"/>
          </p:cNvPicPr>
          <p:nvPr/>
        </p:nvPicPr>
        <p:blipFill rotWithShape="1">
          <a:blip r:embed="rId3"/>
          <a:srcRect r="878" b="1505"/>
          <a:stretch/>
        </p:blipFill>
        <p:spPr>
          <a:xfrm>
            <a:off x="-132681" y="-144113"/>
            <a:ext cx="12261522" cy="6859588"/>
          </a:xfrm>
          <a:prstGeom prst="rect">
            <a:avLst/>
          </a:prstGeom>
        </p:spPr>
      </p:pic>
      <p:pic>
        <p:nvPicPr>
          <p:cNvPr id="29702" name="Picture 6">
            <a:extLst>
              <a:ext uri="{FF2B5EF4-FFF2-40B4-BE49-F238E27FC236}">
                <a16:creationId xmlns:a16="http://schemas.microsoft.com/office/drawing/2014/main" xmlns="" id="{1487B75C-3857-549A-E199-A11C4A826FBC}"/>
              </a:ext>
            </a:extLst>
          </p:cNvPr>
          <p:cNvPicPr>
            <a:picLocks noChangeAspect="1" noChangeArrowheads="1" noCrop="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800000" flipV="1">
            <a:off x="171165" y="941605"/>
            <a:ext cx="609741" cy="427137"/>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xmlns="" id="{640369B5-67A2-3BB1-A9BE-414308B0B646}"/>
              </a:ext>
            </a:extLst>
          </p:cNvPr>
          <p:cNvGrpSpPr/>
          <p:nvPr/>
        </p:nvGrpSpPr>
        <p:grpSpPr>
          <a:xfrm>
            <a:off x="2852522" y="144113"/>
            <a:ext cx="6556477" cy="715217"/>
            <a:chOff x="3251199" y="373355"/>
            <a:chExt cx="6556477" cy="715217"/>
          </a:xfrm>
        </p:grpSpPr>
        <p:sp>
          <p:nvSpPr>
            <p:cNvPr id="9" name="矩形: 圆角 1">
              <a:extLst>
                <a:ext uri="{FF2B5EF4-FFF2-40B4-BE49-F238E27FC236}">
                  <a16:creationId xmlns:a16="http://schemas.microsoft.com/office/drawing/2014/main" xmlns="" id="{A5B2595C-2371-1052-FFFD-C8DC638B1AFA}"/>
                </a:ext>
              </a:extLst>
            </p:cNvPr>
            <p:cNvSpPr/>
            <p:nvPr/>
          </p:nvSpPr>
          <p:spPr>
            <a:xfrm>
              <a:off x="3251199" y="373355"/>
              <a:ext cx="6556477"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a:extLst>
                <a:ext uri="{FF2B5EF4-FFF2-40B4-BE49-F238E27FC236}">
                  <a16:creationId xmlns:a16="http://schemas.microsoft.com/office/drawing/2014/main" xmlns="" id="{1DD6716A-00B0-D592-68B7-93B3D6B4991E}"/>
                </a:ext>
              </a:extLst>
            </p:cNvPr>
            <p:cNvSpPr txBox="1"/>
            <p:nvPr/>
          </p:nvSpPr>
          <p:spPr>
            <a:xfrm>
              <a:off x="3470788" y="373355"/>
              <a:ext cx="6130412" cy="707886"/>
            </a:xfrm>
            <a:prstGeom prst="rect">
              <a:avLst/>
            </a:prstGeom>
            <a:noFill/>
          </p:spPr>
          <p:txBody>
            <a:bodyPr wrap="square" rtlCol="0">
              <a:spAutoFit/>
            </a:bodyPr>
            <a:lstStyle/>
            <a:p>
              <a:r>
                <a:rPr lang="en-US" sz="4000" b="1">
                  <a:solidFill>
                    <a:schemeClr val="bg1"/>
                  </a:solidFill>
                </a:rPr>
                <a:t>3. Thể tích mol của chất khí</a:t>
              </a:r>
            </a:p>
          </p:txBody>
        </p:sp>
      </p:grpSp>
      <mc:AlternateContent xmlns:mc="http://schemas.openxmlformats.org/markup-compatibility/2006" xmlns:a14="http://schemas.microsoft.com/office/drawing/2010/main">
        <mc:Choice Requires="a14">
          <p:sp>
            <p:nvSpPr>
              <p:cNvPr id="14" name="Rectangle 2">
                <a:extLst>
                  <a:ext uri="{FF2B5EF4-FFF2-40B4-BE49-F238E27FC236}">
                    <a16:creationId xmlns:a16="http://schemas.microsoft.com/office/drawing/2014/main" xmlns="" id="{0B160093-20A9-FF59-BD7D-A2EA8FA7B081}"/>
                  </a:ext>
                </a:extLst>
              </p:cNvPr>
              <p:cNvSpPr>
                <a:spLocks noChangeArrowheads="1"/>
              </p:cNvSpPr>
              <p:nvPr/>
            </p:nvSpPr>
            <p:spPr bwMode="auto">
              <a:xfrm>
                <a:off x="738796" y="1261147"/>
                <a:ext cx="10518567" cy="4623895"/>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pPr>
                <a:r>
                  <a:rPr lang="en-US" altLang="en-US" sz="2800">
                    <a:solidFill>
                      <a:srgbClr val="202124"/>
                    </a:solidFill>
                    <a:ea typeface="Times New Roman" panose="02020603050405020304" pitchFamily="18" charset="0"/>
                    <a:cs typeface="Arial" panose="020B0604020202020204" pitchFamily="34" charset="0"/>
                  </a:rPr>
                  <a:t>- </a:t>
                </a:r>
                <a:r>
                  <a:rPr kumimoji="0" lang="en-US" altLang="en-US" sz="2800" b="0" i="0" u="none" strike="noStrike" cap="none" normalizeH="0" baseline="0">
                    <a:ln>
                      <a:noFill/>
                    </a:ln>
                    <a:solidFill>
                      <a:srgbClr val="202124"/>
                    </a:solidFill>
                    <a:effectLst/>
                    <a:ea typeface="Times New Roman" panose="02020603050405020304" pitchFamily="18" charset="0"/>
                    <a:cs typeface="Arial" panose="020B0604020202020204" pitchFamily="34" charset="0"/>
                  </a:rPr>
                  <a:t>Thể tích mol của chất khí (V) là thể tích chiếm bởi N</a:t>
                </a:r>
                <a:r>
                  <a:rPr kumimoji="0" lang="en-US" altLang="en-US" sz="2800" b="0" i="0" u="none" strike="noStrike" cap="none" normalizeH="0" baseline="-30000">
                    <a:ln>
                      <a:noFill/>
                    </a:ln>
                    <a:solidFill>
                      <a:srgbClr val="202124"/>
                    </a:solidFill>
                    <a:effectLst/>
                    <a:ea typeface="Times New Roman" panose="02020603050405020304" pitchFamily="18" charset="0"/>
                    <a:cs typeface="Arial" panose="020B0604020202020204" pitchFamily="34" charset="0"/>
                  </a:rPr>
                  <a:t>A</a:t>
                </a:r>
                <a:r>
                  <a:rPr kumimoji="0" lang="en-US" altLang="en-US" sz="2800" b="0" i="0" u="none" strike="noStrike" cap="none" normalizeH="0" baseline="0">
                    <a:ln>
                      <a:noFill/>
                    </a:ln>
                    <a:solidFill>
                      <a:srgbClr val="202124"/>
                    </a:solidFill>
                    <a:effectLst/>
                    <a:ea typeface="Times New Roman" panose="02020603050405020304" pitchFamily="18" charset="0"/>
                    <a:cs typeface="Arial" panose="020B0604020202020204" pitchFamily="34" charset="0"/>
                  </a:rPr>
                  <a:t> phân tử của chất khí đó. </a:t>
                </a:r>
                <a:endParaRPr kumimoji="0" lang="en-US" altLang="en-US" sz="2800" b="0" i="0" u="none" strike="noStrike" cap="none" normalizeH="0" baseline="0">
                  <a:ln>
                    <a:noFill/>
                  </a:ln>
                  <a:solidFill>
                    <a:schemeClr val="tx1"/>
                  </a:solidFill>
                  <a:effectLs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pPr>
                <a:r>
                  <a:rPr kumimoji="0" lang="en-US" altLang="en-US" sz="2800" b="0" i="0" u="none" strike="noStrike" cap="none" normalizeH="0" baseline="0">
                    <a:ln>
                      <a:noFill/>
                    </a:ln>
                    <a:solidFill>
                      <a:srgbClr val="202124"/>
                    </a:solidFill>
                    <a:effectLst/>
                    <a:ea typeface="Calibri" panose="020F0502020204030204" pitchFamily="34" charset="0"/>
                    <a:cs typeface="Arial" panose="020B0604020202020204" pitchFamily="34" charset="0"/>
                  </a:rPr>
                  <a:t>- Thể tích mol của các chất khí bất kì ở cùng điều kiện nhiệt độ và áp suất đều bằng nhau.</a:t>
                </a:r>
                <a:br>
                  <a:rPr kumimoji="0" lang="en-US" altLang="en-US" sz="2800" b="0" i="0" u="none" strike="noStrike" cap="none" normalizeH="0" baseline="0">
                    <a:ln>
                      <a:noFill/>
                    </a:ln>
                    <a:solidFill>
                      <a:srgbClr val="202124"/>
                    </a:solidFill>
                    <a:effectLst/>
                    <a:ea typeface="Calibri" panose="020F0502020204030204" pitchFamily="34" charset="0"/>
                    <a:cs typeface="Arial" panose="020B0604020202020204" pitchFamily="34" charset="0"/>
                  </a:rPr>
                </a:br>
                <a:r>
                  <a:rPr kumimoji="0" lang="en-US" altLang="en-US" sz="2800" b="0" i="0" u="none" strike="noStrike" cap="none" normalizeH="0" baseline="0">
                    <a:ln>
                      <a:noFill/>
                    </a:ln>
                    <a:solidFill>
                      <a:srgbClr val="202124"/>
                    </a:solidFill>
                    <a:effectLst/>
                    <a:ea typeface="Calibri" panose="020F0502020204030204" pitchFamily="34" charset="0"/>
                    <a:cs typeface="Arial" panose="020B0604020202020204" pitchFamily="34" charset="0"/>
                  </a:rPr>
                  <a:t>- Ở điều kiện chuẩn (25 °C và 1 bar), 1 mol khí bất kì đều chiếm thể tích là 24,79 lít.</a:t>
                </a:r>
                <a:br>
                  <a:rPr kumimoji="0" lang="en-US" altLang="en-US" sz="2800" b="0" i="0" u="none" strike="noStrike" cap="none" normalizeH="0" baseline="0">
                    <a:ln>
                      <a:noFill/>
                    </a:ln>
                    <a:solidFill>
                      <a:srgbClr val="202124"/>
                    </a:solidFill>
                    <a:effectLst/>
                    <a:ea typeface="Calibri" panose="020F0502020204030204" pitchFamily="34" charset="0"/>
                    <a:cs typeface="Arial" panose="020B0604020202020204" pitchFamily="34" charset="0"/>
                  </a:rPr>
                </a:br>
                <a:r>
                  <a:rPr kumimoji="0" lang="en-US" altLang="en-US" sz="2800" b="0" i="0" u="none" strike="noStrike" cap="none" normalizeH="0" baseline="0">
                    <a:ln>
                      <a:noFill/>
                    </a:ln>
                    <a:solidFill>
                      <a:srgbClr val="202124"/>
                    </a:solidFill>
                    <a:effectLst/>
                    <a:ea typeface="Calibri" panose="020F0502020204030204" pitchFamily="34" charset="0"/>
                    <a:cs typeface="Arial" panose="020B0604020202020204" pitchFamily="34" charset="0"/>
                  </a:rPr>
                  <a:t>     CT:</a:t>
                </a:r>
                <a:r>
                  <a:rPr kumimoji="0" lang="en-US" altLang="en-US" sz="2800" b="1" i="0" u="none" strike="noStrike" cap="none" normalizeH="0" baseline="0">
                    <a:ln>
                      <a:noFill/>
                    </a:ln>
                    <a:solidFill>
                      <a:srgbClr val="202124"/>
                    </a:solidFill>
                    <a:effectLst/>
                    <a:ea typeface="Calibri" panose="020F0502020204030204" pitchFamily="34" charset="0"/>
                    <a:cs typeface="Arial" panose="020B0604020202020204" pitchFamily="34" charset="0"/>
                  </a:rPr>
                  <a:t> V = 24,79. n </a:t>
                </a:r>
                <a:endParaRPr kumimoji="0" lang="en-US" altLang="en-US" sz="2800" b="0" i="0" u="none" strike="noStrike" cap="none" normalizeH="0" baseline="0">
                  <a:ln>
                    <a:noFill/>
                  </a:ln>
                  <a:solidFill>
                    <a:schemeClr val="tx1"/>
                  </a:solidFill>
                  <a:effectLs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pPr>
                <a:r>
                  <a:rPr kumimoji="0" lang="en-US" altLang="en-US" sz="2800" b="0" i="0" u="none" strike="noStrike" cap="none" normalizeH="0" baseline="0">
                    <a:ln>
                      <a:noFill/>
                    </a:ln>
                    <a:solidFill>
                      <a:schemeClr val="tx1"/>
                    </a:solidFill>
                    <a:effectLst/>
                    <a:ea typeface="Times New Roman" panose="02020603050405020304" pitchFamily="18" charset="0"/>
                    <a:cs typeface="Arial" panose="020B0604020202020204" pitchFamily="34" charset="0"/>
                  </a:rPr>
                  <a:t>		Trong đó : 	</a:t>
                </a:r>
                <a:r>
                  <a:rPr kumimoji="0" lang="en-US" altLang="en-US" sz="2800" b="0" i="0" u="none" strike="noStrike" cap="none" normalizeH="0" baseline="0">
                    <a:ln>
                      <a:noFill/>
                    </a:ln>
                    <a:solidFill>
                      <a:schemeClr val="tx1"/>
                    </a:solidFill>
                    <a:effectLst/>
                    <a:ea typeface="Calibri" panose="020F0502020204030204" pitchFamily="34" charset="0"/>
                    <a:cs typeface="Arial" panose="020B0604020202020204" pitchFamily="34" charset="0"/>
                  </a:rPr>
                  <a:t>V là thể tích mol của chất khí ở đkc (L)</a:t>
                </a:r>
                <a:endParaRPr kumimoji="0" lang="en-US" altLang="en-US" sz="2800" b="0" i="0" u="none" strike="noStrike" cap="none" normalizeH="0" baseline="0">
                  <a:ln>
                    <a:noFill/>
                  </a:ln>
                  <a:solidFill>
                    <a:schemeClr val="tx1"/>
                  </a:solidFill>
                  <a:effectLs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pPr>
                <a:r>
                  <a:rPr kumimoji="0" lang="en-US" altLang="en-US" sz="2800" b="0" i="0" u="none" strike="noStrike" cap="none" normalizeH="0" baseline="0">
                    <a:ln>
                      <a:noFill/>
                    </a:ln>
                    <a:solidFill>
                      <a:schemeClr val="tx1"/>
                    </a:solidFill>
                    <a:effectLst/>
                    <a:ea typeface="Calibri" panose="020F0502020204030204" pitchFamily="34" charset="0"/>
                    <a:cs typeface="Arial" panose="020B0604020202020204" pitchFamily="34" charset="0"/>
                  </a:rPr>
                  <a:t>			</a:t>
                </a:r>
                <a:r>
                  <a:rPr kumimoji="0" lang="en-US" altLang="en-US" sz="2800" b="0" i="0" u="none" strike="noStrike" cap="none" normalizeH="0">
                    <a:ln>
                      <a:noFill/>
                    </a:ln>
                    <a:solidFill>
                      <a:schemeClr val="tx1"/>
                    </a:solidFill>
                    <a:effectLst/>
                    <a:ea typeface="Calibri" panose="020F0502020204030204" pitchFamily="34" charset="0"/>
                    <a:cs typeface="Arial" panose="020B0604020202020204" pitchFamily="34" charset="0"/>
                  </a:rPr>
                  <a:t>      </a:t>
                </a:r>
                <a:r>
                  <a:rPr kumimoji="0" lang="en-US" altLang="en-US" sz="2800" b="0" i="0" u="none" strike="noStrike" cap="none" normalizeH="0" baseline="0">
                    <a:ln>
                      <a:noFill/>
                    </a:ln>
                    <a:solidFill>
                      <a:schemeClr val="tx1"/>
                    </a:solidFill>
                    <a:effectLst/>
                    <a:ea typeface="Calibri" panose="020F0502020204030204" pitchFamily="34" charset="0"/>
                    <a:cs typeface="Arial" panose="020B0604020202020204" pitchFamily="34" charset="0"/>
                  </a:rPr>
                  <a:t>n là số mol hat lượng chất (mol)</a:t>
                </a:r>
                <a:endParaRPr kumimoji="0" lang="en-US" altLang="en-US" sz="2800" b="0" i="0" u="none" strike="noStrike" cap="none" normalizeH="0" baseline="0">
                  <a:ln>
                    <a:noFill/>
                  </a:ln>
                  <a:solidFill>
                    <a:schemeClr val="tx1"/>
                  </a:solidFill>
                  <a:effectLst/>
                  <a:cs typeface="Arial" panose="020B0604020202020204" pitchFamily="34" charset="0"/>
                </a:endParaRPr>
              </a:p>
              <a:p>
                <a:pPr lvl="0"/>
                <a:r>
                  <a:rPr kumimoji="0" lang="en-US" altLang="en-US" sz="2800" b="0" i="0" u="none" strike="noStrike" cap="none" normalizeH="0" baseline="0">
                    <a:ln>
                      <a:noFill/>
                    </a:ln>
                    <a:solidFill>
                      <a:srgbClr val="000000"/>
                    </a:solidFill>
                    <a:effectLst/>
                    <a:ea typeface="Times New Roman" panose="02020603050405020304" pitchFamily="18" charset="0"/>
                    <a:cs typeface="Arial" panose="020B0604020202020204" pitchFamily="34" charset="0"/>
                  </a:rPr>
                  <a:t>      </a:t>
                </a:r>
                <a:r>
                  <a:rPr kumimoji="0" lang="en-US" altLang="en-US" sz="2800" b="0" i="0" u="none" strike="noStrike" cap="none" normalizeH="0" baseline="0">
                    <a:ln>
                      <a:noFill/>
                    </a:ln>
                    <a:solidFill>
                      <a:srgbClr val="000000"/>
                    </a:solidFill>
                    <a:effectLst/>
                    <a:ea typeface="Times New Roman" panose="02020603050405020304" pitchFamily="18" charset="0"/>
                    <a:cs typeface="Arial" panose="020B0604020202020204" pitchFamily="34" charset="0"/>
                    <a:sym typeface="Wingdings" panose="05000000000000000000" pitchFamily="2" charset="2"/>
                  </a:rPr>
                  <a:t> </a:t>
                </a:r>
                <a14:m>
                  <m:oMath xmlns:m="http://schemas.openxmlformats.org/officeDocument/2006/math">
                    <m:r>
                      <m:rPr>
                        <m:sty m:val="p"/>
                      </m:rPr>
                      <a:rPr lang="en-US" sz="2800" b="0" i="0" smtClean="0">
                        <a:solidFill>
                          <a:srgbClr val="FF0000"/>
                        </a:solidFill>
                        <a:latin typeface="Cambria Math" panose="02040503050406030204" pitchFamily="18" charset="0"/>
                      </a:rPr>
                      <m:t>n</m:t>
                    </m:r>
                    <m:r>
                      <a:rPr lang="en-US" sz="2800" b="0" i="1" smtClean="0">
                        <a:solidFill>
                          <a:srgbClr val="FF0000"/>
                        </a:solidFill>
                        <a:latin typeface="Cambria Math" panose="02040503050406030204" pitchFamily="18" charset="0"/>
                      </a:rPr>
                      <m:t>= </m:t>
                    </m:r>
                    <m:f>
                      <m:fPr>
                        <m:ctrlPr>
                          <a:rPr lang="en-US" sz="2800" i="1">
                            <a:solidFill>
                              <a:srgbClr val="FF0000"/>
                            </a:solidFill>
                            <a:latin typeface="Cambria Math"/>
                          </a:rPr>
                        </m:ctrlPr>
                      </m:fPr>
                      <m:num>
                        <m:r>
                          <a:rPr lang="en-US" sz="2800" i="1">
                            <a:solidFill>
                              <a:srgbClr val="FF0000"/>
                            </a:solidFill>
                            <a:latin typeface="Cambria Math" panose="02040503050406030204" pitchFamily="18" charset="0"/>
                          </a:rPr>
                          <m:t>𝑉</m:t>
                        </m:r>
                      </m:num>
                      <m:den>
                        <m:r>
                          <a:rPr lang="en-US" sz="2800" i="1">
                            <a:solidFill>
                              <a:srgbClr val="FF0000"/>
                            </a:solidFill>
                            <a:latin typeface="Cambria Math" panose="02040503050406030204" pitchFamily="18" charset="0"/>
                          </a:rPr>
                          <m:t>24,79</m:t>
                        </m:r>
                      </m:den>
                    </m:f>
                    <m:r>
                      <a:rPr lang="en-US" sz="2800" i="1">
                        <a:solidFill>
                          <a:srgbClr val="FF0000"/>
                        </a:solidFill>
                        <a:latin typeface="Cambria Math" panose="02040503050406030204" pitchFamily="18" charset="0"/>
                      </a:rPr>
                      <m:t> </m:t>
                    </m:r>
                  </m:oMath>
                </a14:m>
                <a:endParaRPr kumimoji="0" lang="en-US" altLang="en-US" sz="4000" b="0" i="0" u="none" strike="noStrike" cap="none" normalizeH="0" baseline="0">
                  <a:ln>
                    <a:noFill/>
                  </a:ln>
                  <a:solidFill>
                    <a:srgbClr val="FF0000"/>
                  </a:solidFill>
                  <a:effectLst/>
                  <a:cs typeface="Arial" panose="020B0604020202020204" pitchFamily="34" charset="0"/>
                </a:endParaRPr>
              </a:p>
            </p:txBody>
          </p:sp>
        </mc:Choice>
        <mc:Fallback xmlns="">
          <p:sp>
            <p:nvSpPr>
              <p:cNvPr id="14" name="Rectangle 2">
                <a:extLst>
                  <a:ext uri="{FF2B5EF4-FFF2-40B4-BE49-F238E27FC236}">
                    <a16:creationId xmlns:a16="http://schemas.microsoft.com/office/drawing/2014/main" id="{0B160093-20A9-FF59-BD7D-A2EA8FA7B081}"/>
                  </a:ext>
                </a:extLst>
              </p:cNvPr>
              <p:cNvSpPr>
                <a:spLocks noRot="1" noChangeAspect="1" noMove="1" noResize="1" noEditPoints="1" noAdjustHandles="1" noChangeArrowheads="1" noChangeShapeType="1" noTextEdit="1"/>
              </p:cNvSpPr>
              <p:nvPr/>
            </p:nvSpPr>
            <p:spPr bwMode="auto">
              <a:xfrm>
                <a:off x="738796" y="1261147"/>
                <a:ext cx="10518567" cy="4623895"/>
              </a:xfrm>
              <a:prstGeom prst="rect">
                <a:avLst/>
              </a:prstGeom>
              <a:blipFill>
                <a:blip r:embed="rId5"/>
                <a:stretch>
                  <a:fillRect l="-1159" t="-923" b="-396"/>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aphicFrame>
        <p:nvGraphicFramePr>
          <p:cNvPr id="15" name="Object 14">
            <a:extLst>
              <a:ext uri="{FF2B5EF4-FFF2-40B4-BE49-F238E27FC236}">
                <a16:creationId xmlns:a16="http://schemas.microsoft.com/office/drawing/2014/main" xmlns="" id="{F5781AD9-43C1-58D2-8641-23F9EE651545}"/>
              </a:ext>
            </a:extLst>
          </p:cNvPr>
          <p:cNvGraphicFramePr>
            <a:graphicFrameLocks noChangeAspect="1"/>
          </p:cNvGraphicFramePr>
          <p:nvPr>
            <p:extLst>
              <p:ext uri="{D42A27DB-BD31-4B8C-83A1-F6EECF244321}">
                <p14:modId xmlns:p14="http://schemas.microsoft.com/office/powerpoint/2010/main" val="1574819548"/>
              </p:ext>
            </p:extLst>
          </p:nvPr>
        </p:nvGraphicFramePr>
        <p:xfrm>
          <a:off x="-3072287" y="1751713"/>
          <a:ext cx="1613057" cy="1450591"/>
        </p:xfrm>
        <a:graphic>
          <a:graphicData uri="http://schemas.openxmlformats.org/presentationml/2006/ole">
            <mc:AlternateContent xmlns:mc="http://schemas.openxmlformats.org/markup-compatibility/2006">
              <mc:Choice xmlns:v="urn:schemas-microsoft-com:vml" Requires="v">
                <p:oleObj spid="_x0000_s1026" r:id="rId6" imgW="444307" imgH="393529" progId="Equation.DSMT4">
                  <p:embed/>
                </p:oleObj>
              </mc:Choice>
              <mc:Fallback>
                <p:oleObj r:id="rId6" imgW="444307" imgH="393529" progId="Equation.DSMT4">
                  <p:embed/>
                  <p:pic>
                    <p:nvPicPr>
                      <p:cNvPr id="0" name="Object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72287" y="1751713"/>
                        <a:ext cx="1613057" cy="1450591"/>
                      </a:xfrm>
                      <a:prstGeom prst="rect">
                        <a:avLst/>
                      </a:prstGeom>
                      <a:noFill/>
                    </p:spPr>
                  </p:pic>
                </p:oleObj>
              </mc:Fallback>
            </mc:AlternateContent>
          </a:graphicData>
        </a:graphic>
      </p:graphicFrame>
      <p:sp>
        <p:nvSpPr>
          <p:cNvPr id="16" name="Rectangle 3">
            <a:extLst>
              <a:ext uri="{FF2B5EF4-FFF2-40B4-BE49-F238E27FC236}">
                <a16:creationId xmlns:a16="http://schemas.microsoft.com/office/drawing/2014/main" xmlns="" id="{D504329A-A23A-F53E-AC89-6E88E128AA53}"/>
              </a:ext>
            </a:extLst>
          </p:cNvPr>
          <p:cNvSpPr>
            <a:spLocks noChangeArrowheads="1"/>
          </p:cNvSpPr>
          <p:nvPr/>
        </p:nvSpPr>
        <p:spPr bwMode="auto">
          <a:xfrm>
            <a:off x="1260085" y="7003701"/>
            <a:ext cx="121904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pPr>
            <a:r>
              <a:rPr kumimoji="0" lang="pt-BR" altLang="en-US" sz="1400" b="0" i="1" u="none" strike="noStrike" cap="none" normalizeH="0" baseline="0">
                <a:ln>
                  <a:noFill/>
                </a:ln>
                <a:solidFill>
                  <a:schemeClr val="tx1"/>
                </a:solidFill>
                <a:effectLst/>
                <a:latin typeface="Arial" panose="020B0604020202020204" pitchFamily="34" charset="0"/>
                <a:ea typeface="Times New Roman" panose="02020603050405020304" pitchFamily="18" charset="0"/>
              </a:rPr>
              <a:t>)</a:t>
            </a:r>
            <a:endParaRPr kumimoji="0" lang="en-US" altLang="en-US" sz="7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pPr>
            <a:r>
              <a:rPr kumimoji="0" lang="pt-BR" altLang="en-US" sz="1400" b="0" i="1" u="none" strike="noStrike" cap="none" normalizeH="0" baseline="0">
                <a:ln>
                  <a:noFill/>
                </a:ln>
                <a:solidFill>
                  <a:schemeClr val="tx1"/>
                </a:solidFill>
                <a:effectLst/>
                <a:latin typeface="Arial" panose="020B0604020202020204" pitchFamily="34" charset="0"/>
                <a:ea typeface="Times New Roman" panose="02020603050405020304" pitchFamily="18" charset="0"/>
              </a:rPr>
              <a:t>Nếu ở nhiệt độ 0</a:t>
            </a:r>
            <a:r>
              <a:rPr kumimoji="0" lang="pt-BR" altLang="en-US" sz="1400" b="0" i="1" u="none" strike="noStrike" cap="none" normalizeH="0" baseline="30000">
                <a:ln>
                  <a:noFill/>
                </a:ln>
                <a:solidFill>
                  <a:schemeClr val="tx1"/>
                </a:solidFill>
                <a:effectLst/>
                <a:latin typeface="Arial" panose="020B0604020202020204" pitchFamily="34" charset="0"/>
                <a:ea typeface="Times New Roman" panose="02020603050405020304" pitchFamily="18" charset="0"/>
              </a:rPr>
              <a:t>o</a:t>
            </a:r>
            <a:r>
              <a:rPr kumimoji="0" lang="pt-BR" altLang="en-US" sz="1400" b="0" i="1" u="none" strike="noStrike" cap="none" normalizeH="0" baseline="0">
                <a:ln>
                  <a:noFill/>
                </a:ln>
                <a:solidFill>
                  <a:schemeClr val="tx1"/>
                </a:solidFill>
                <a:effectLst/>
                <a:latin typeface="Arial" panose="020B0604020202020204" pitchFamily="34" charset="0"/>
                <a:ea typeface="Times New Roman" panose="02020603050405020304" pitchFamily="18" charset="0"/>
              </a:rPr>
              <a:t>C, 1 atm (được gọi là điều kiện tiêu chuẩn, viết tắt đktc ) Thể tích mol các chất khí  đều bằng 22,4 lít.</a:t>
            </a:r>
            <a:endParaRPr kumimoji="0" lang="pt-BR"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921509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97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F0595A86-7B77-87DD-7414-DF17EB3A53E6}"/>
              </a:ext>
            </a:extLst>
          </p:cNvPr>
          <p:cNvPicPr>
            <a:picLocks noChangeAspect="1"/>
          </p:cNvPicPr>
          <p:nvPr/>
        </p:nvPicPr>
        <p:blipFill rotWithShape="1">
          <a:blip r:embed="rId3"/>
          <a:srcRect r="878" b="1505"/>
          <a:stretch/>
        </p:blipFill>
        <p:spPr>
          <a:xfrm>
            <a:off x="-63406" y="-19418"/>
            <a:ext cx="12261522" cy="6859588"/>
          </a:xfrm>
          <a:prstGeom prst="rect">
            <a:avLst/>
          </a:prstGeom>
        </p:spPr>
      </p:pic>
      <p:grpSp>
        <p:nvGrpSpPr>
          <p:cNvPr id="8" name="Group 7">
            <a:extLst>
              <a:ext uri="{FF2B5EF4-FFF2-40B4-BE49-F238E27FC236}">
                <a16:creationId xmlns:a16="http://schemas.microsoft.com/office/drawing/2014/main" xmlns="" id="{640369B5-67A2-3BB1-A9BE-414308B0B646}"/>
              </a:ext>
            </a:extLst>
          </p:cNvPr>
          <p:cNvGrpSpPr/>
          <p:nvPr/>
        </p:nvGrpSpPr>
        <p:grpSpPr>
          <a:xfrm>
            <a:off x="4147760" y="54468"/>
            <a:ext cx="3894890" cy="715217"/>
            <a:chOff x="3251199" y="373355"/>
            <a:chExt cx="6556477" cy="715217"/>
          </a:xfrm>
        </p:grpSpPr>
        <p:sp>
          <p:nvSpPr>
            <p:cNvPr id="9" name="矩形: 圆角 1">
              <a:extLst>
                <a:ext uri="{FF2B5EF4-FFF2-40B4-BE49-F238E27FC236}">
                  <a16:creationId xmlns:a16="http://schemas.microsoft.com/office/drawing/2014/main" xmlns="" id="{A5B2595C-2371-1052-FFFD-C8DC638B1AFA}"/>
                </a:ext>
              </a:extLst>
            </p:cNvPr>
            <p:cNvSpPr/>
            <p:nvPr/>
          </p:nvSpPr>
          <p:spPr>
            <a:xfrm>
              <a:off x="3251199" y="373355"/>
              <a:ext cx="6556477" cy="715217"/>
            </a:xfrm>
            <a:prstGeom prst="roundRect">
              <a:avLst>
                <a:gd name="adj" fmla="val 50000"/>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a:extLst>
                <a:ext uri="{FF2B5EF4-FFF2-40B4-BE49-F238E27FC236}">
                  <a16:creationId xmlns:a16="http://schemas.microsoft.com/office/drawing/2014/main" xmlns="" id="{1DD6716A-00B0-D592-68B7-93B3D6B4991E}"/>
                </a:ext>
              </a:extLst>
            </p:cNvPr>
            <p:cNvSpPr txBox="1"/>
            <p:nvPr/>
          </p:nvSpPr>
          <p:spPr>
            <a:xfrm>
              <a:off x="3470788" y="373355"/>
              <a:ext cx="6130412" cy="707886"/>
            </a:xfrm>
            <a:prstGeom prst="rect">
              <a:avLst/>
            </a:prstGeom>
            <a:noFill/>
          </p:spPr>
          <p:txBody>
            <a:bodyPr wrap="square" rtlCol="0">
              <a:spAutoFit/>
            </a:bodyPr>
            <a:lstStyle/>
            <a:p>
              <a:pPr algn="ctr"/>
              <a:r>
                <a:rPr lang="en-US" sz="4000" b="1">
                  <a:solidFill>
                    <a:schemeClr val="bg1"/>
                  </a:solidFill>
                </a:rPr>
                <a:t>LƯU Ý</a:t>
              </a:r>
            </a:p>
          </p:txBody>
        </p:sp>
      </p:grpSp>
      <mc:AlternateContent xmlns:mc="http://schemas.openxmlformats.org/markup-compatibility/2006" xmlns:a14="http://schemas.microsoft.com/office/drawing/2010/main">
        <mc:Choice Requires="a14">
          <p:sp>
            <p:nvSpPr>
              <p:cNvPr id="14" name="Rectangle 2">
                <a:extLst>
                  <a:ext uri="{FF2B5EF4-FFF2-40B4-BE49-F238E27FC236}">
                    <a16:creationId xmlns:a16="http://schemas.microsoft.com/office/drawing/2014/main" xmlns="" id="{0B160093-20A9-FF59-BD7D-A2EA8FA7B081}"/>
                  </a:ext>
                </a:extLst>
              </p:cNvPr>
              <p:cNvSpPr>
                <a:spLocks noChangeArrowheads="1"/>
              </p:cNvSpPr>
              <p:nvPr/>
            </p:nvSpPr>
            <p:spPr bwMode="auto">
              <a:xfrm>
                <a:off x="835921" y="1246350"/>
                <a:ext cx="10518567" cy="356540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pPr lvl="0"/>
                <a14:m>
                  <m:oMathPara xmlns:m="http://schemas.openxmlformats.org/officeDocument/2006/math">
                    <m:oMathParaPr>
                      <m:jc m:val="centerGroup"/>
                    </m:oMathParaPr>
                    <m:oMath xmlns:m="http://schemas.openxmlformats.org/officeDocument/2006/math">
                      <m:r>
                        <m:rPr>
                          <m:nor/>
                        </m:rPr>
                        <a:rPr lang="pt-BR" sz="3200" i="1">
                          <a:cs typeface="Arial" panose="020B0604020202020204" pitchFamily="34" charset="0"/>
                        </a:rPr>
                        <m:t>Nh</m:t>
                      </m:r>
                      <m:r>
                        <m:rPr>
                          <m:nor/>
                        </m:rPr>
                        <a:rPr lang="pt-BR" sz="3200" i="1">
                          <a:cs typeface="Arial" panose="020B0604020202020204" pitchFamily="34" charset="0"/>
                        </a:rPr>
                        <m:t>ữ</m:t>
                      </m:r>
                      <m:r>
                        <m:rPr>
                          <m:nor/>
                        </m:rPr>
                        <a:rPr lang="pt-BR" sz="3200" i="1">
                          <a:cs typeface="Arial" panose="020B0604020202020204" pitchFamily="34" charset="0"/>
                        </a:rPr>
                        <m:t>ng</m:t>
                      </m:r>
                      <m:r>
                        <m:rPr>
                          <m:nor/>
                        </m:rPr>
                        <a:rPr lang="pt-BR" sz="3200" i="1">
                          <a:cs typeface="Arial" panose="020B0604020202020204" pitchFamily="34" charset="0"/>
                        </a:rPr>
                        <m:t> </m:t>
                      </m:r>
                      <m:r>
                        <m:rPr>
                          <m:nor/>
                        </m:rPr>
                        <a:rPr lang="pt-BR" sz="3200" i="1">
                          <a:cs typeface="Arial" panose="020B0604020202020204" pitchFamily="34" charset="0"/>
                        </a:rPr>
                        <m:t>ch</m:t>
                      </m:r>
                      <m:r>
                        <m:rPr>
                          <m:nor/>
                        </m:rPr>
                        <a:rPr lang="pt-BR" sz="3200" i="1">
                          <a:cs typeface="Arial" panose="020B0604020202020204" pitchFamily="34" charset="0"/>
                        </a:rPr>
                        <m:t>ấ</m:t>
                      </m:r>
                      <m:r>
                        <m:rPr>
                          <m:nor/>
                        </m:rPr>
                        <a:rPr lang="pt-BR" sz="3200" i="1">
                          <a:cs typeface="Arial" panose="020B0604020202020204" pitchFamily="34" charset="0"/>
                        </a:rPr>
                        <m:t>t</m:t>
                      </m:r>
                      <m:r>
                        <m:rPr>
                          <m:nor/>
                        </m:rPr>
                        <a:rPr lang="pt-BR" sz="3200" i="1">
                          <a:cs typeface="Arial" panose="020B0604020202020204" pitchFamily="34" charset="0"/>
                        </a:rPr>
                        <m:t> </m:t>
                      </m:r>
                      <m:r>
                        <m:rPr>
                          <m:nor/>
                        </m:rPr>
                        <a:rPr lang="pt-BR" sz="3200" i="1">
                          <a:cs typeface="Arial" panose="020B0604020202020204" pitchFamily="34" charset="0"/>
                        </a:rPr>
                        <m:t>r</m:t>
                      </m:r>
                      <m:r>
                        <m:rPr>
                          <m:nor/>
                        </m:rPr>
                        <a:rPr lang="pt-BR" sz="3200" i="1">
                          <a:cs typeface="Arial" panose="020B0604020202020204" pitchFamily="34" charset="0"/>
                        </a:rPr>
                        <m:t>ắ</m:t>
                      </m:r>
                      <m:r>
                        <m:rPr>
                          <m:nor/>
                        </m:rPr>
                        <a:rPr lang="pt-BR" sz="3200" i="1">
                          <a:cs typeface="Arial" panose="020B0604020202020204" pitchFamily="34" charset="0"/>
                        </a:rPr>
                        <m:t>n</m:t>
                      </m:r>
                      <m:r>
                        <m:rPr>
                          <m:nor/>
                        </m:rPr>
                        <a:rPr lang="en-US" sz="3200" b="0" i="1" smtClean="0">
                          <a:cs typeface="Arial" panose="020B0604020202020204" pitchFamily="34" charset="0"/>
                        </a:rPr>
                        <m:t>, </m:t>
                      </m:r>
                      <m:r>
                        <m:rPr>
                          <m:nor/>
                        </m:rPr>
                        <a:rPr lang="en-US" sz="3200" b="0" i="1" smtClean="0">
                          <a:cs typeface="Arial" panose="020B0604020202020204" pitchFamily="34" charset="0"/>
                        </a:rPr>
                        <m:t>l</m:t>
                      </m:r>
                      <m:r>
                        <m:rPr>
                          <m:nor/>
                        </m:rPr>
                        <a:rPr lang="en-US" sz="3200" b="0" i="1" smtClean="0">
                          <a:cs typeface="Arial" panose="020B0604020202020204" pitchFamily="34" charset="0"/>
                        </a:rPr>
                        <m:t>ò</m:t>
                      </m:r>
                      <m:r>
                        <m:rPr>
                          <m:nor/>
                        </m:rPr>
                        <a:rPr lang="en-US" sz="3200" b="0" i="1" smtClean="0">
                          <a:cs typeface="Arial" panose="020B0604020202020204" pitchFamily="34" charset="0"/>
                        </a:rPr>
                        <m:t>ng</m:t>
                      </m:r>
                      <m:r>
                        <m:rPr>
                          <m:nor/>
                        </m:rPr>
                        <a:rPr lang="en-US" sz="3200" b="0" i="1" smtClean="0">
                          <a:cs typeface="Arial" panose="020B0604020202020204" pitchFamily="34" charset="0"/>
                        </a:rPr>
                        <m:t> </m:t>
                      </m:r>
                      <m:r>
                        <m:rPr>
                          <m:nor/>
                        </m:rPr>
                        <a:rPr lang="en-US" sz="3200" b="0" i="1" smtClean="0">
                          <a:cs typeface="Arial" panose="020B0604020202020204" pitchFamily="34" charset="0"/>
                        </a:rPr>
                        <m:t>th</m:t>
                      </m:r>
                      <m:r>
                        <m:rPr>
                          <m:nor/>
                        </m:rPr>
                        <a:rPr lang="en-US" sz="3200" b="0" i="1" smtClean="0">
                          <a:cs typeface="Arial" panose="020B0604020202020204" pitchFamily="34" charset="0"/>
                        </a:rPr>
                        <m:t>ì </m:t>
                      </m:r>
                      <m:r>
                        <m:rPr>
                          <m:nor/>
                        </m:rPr>
                        <a:rPr lang="pt-BR" sz="3200" i="1">
                          <a:cs typeface="Arial" panose="020B0604020202020204" pitchFamily="34" charset="0"/>
                        </a:rPr>
                        <m:t>th</m:t>
                      </m:r>
                      <m:r>
                        <m:rPr>
                          <m:nor/>
                        </m:rPr>
                        <a:rPr lang="pt-BR" sz="3200" i="1">
                          <a:cs typeface="Arial" panose="020B0604020202020204" pitchFamily="34" charset="0"/>
                        </a:rPr>
                        <m:t>ể </m:t>
                      </m:r>
                      <m:r>
                        <m:rPr>
                          <m:nor/>
                        </m:rPr>
                        <a:rPr lang="pt-BR" sz="3200" i="1">
                          <a:cs typeface="Arial" panose="020B0604020202020204" pitchFamily="34" charset="0"/>
                        </a:rPr>
                        <m:t>t</m:t>
                      </m:r>
                      <m:r>
                        <m:rPr>
                          <m:nor/>
                        </m:rPr>
                        <a:rPr lang="pt-BR" sz="3200" i="1">
                          <a:cs typeface="Arial" panose="020B0604020202020204" pitchFamily="34" charset="0"/>
                        </a:rPr>
                        <m:t>í</m:t>
                      </m:r>
                      <m:r>
                        <m:rPr>
                          <m:nor/>
                        </m:rPr>
                        <a:rPr lang="pt-BR" sz="3200" i="1">
                          <a:cs typeface="Arial" panose="020B0604020202020204" pitchFamily="34" charset="0"/>
                        </a:rPr>
                        <m:t>ch</m:t>
                      </m:r>
                      <m:r>
                        <m:rPr>
                          <m:nor/>
                        </m:rPr>
                        <a:rPr lang="pt-BR" sz="3200" i="1">
                          <a:cs typeface="Arial" panose="020B0604020202020204" pitchFamily="34" charset="0"/>
                        </a:rPr>
                        <m:t> </m:t>
                      </m:r>
                      <m:r>
                        <m:rPr>
                          <m:nor/>
                        </m:rPr>
                        <a:rPr lang="pt-BR" sz="3200" i="1">
                          <a:cs typeface="Arial" panose="020B0604020202020204" pitchFamily="34" charset="0"/>
                        </a:rPr>
                        <m:t>s</m:t>
                      </m:r>
                      <m:r>
                        <m:rPr>
                          <m:nor/>
                        </m:rPr>
                        <a:rPr lang="pt-BR" sz="3200" i="1">
                          <a:cs typeface="Arial" panose="020B0604020202020204" pitchFamily="34" charset="0"/>
                        </a:rPr>
                        <m:t>ẽ </m:t>
                      </m:r>
                      <m:r>
                        <m:rPr>
                          <m:nor/>
                        </m:rPr>
                        <a:rPr lang="pt-BR" sz="3200" i="1">
                          <a:cs typeface="Arial" panose="020B0604020202020204" pitchFamily="34" charset="0"/>
                        </a:rPr>
                        <m:t>t</m:t>
                      </m:r>
                      <m:r>
                        <m:rPr>
                          <m:nor/>
                        </m:rPr>
                        <a:rPr lang="pt-BR" sz="3200" i="1">
                          <a:cs typeface="Arial" panose="020B0604020202020204" pitchFamily="34" charset="0"/>
                        </a:rPr>
                        <m:t>í</m:t>
                      </m:r>
                      <m:r>
                        <m:rPr>
                          <m:nor/>
                        </m:rPr>
                        <a:rPr lang="pt-BR" sz="3200" i="1">
                          <a:cs typeface="Arial" panose="020B0604020202020204" pitchFamily="34" charset="0"/>
                        </a:rPr>
                        <m:t>nh</m:t>
                      </m:r>
                      <m:r>
                        <m:rPr>
                          <m:nor/>
                        </m:rPr>
                        <a:rPr lang="pt-BR" sz="3200" i="1">
                          <a:cs typeface="Arial" panose="020B0604020202020204" pitchFamily="34" charset="0"/>
                        </a:rPr>
                        <m:t> </m:t>
                      </m:r>
                      <m:r>
                        <m:rPr>
                          <m:nor/>
                        </m:rPr>
                        <a:rPr lang="pt-BR" sz="3200" i="1">
                          <a:cs typeface="Arial" panose="020B0604020202020204" pitchFamily="34" charset="0"/>
                        </a:rPr>
                        <m:t>b</m:t>
                      </m:r>
                      <m:r>
                        <m:rPr>
                          <m:nor/>
                        </m:rPr>
                        <a:rPr lang="pt-BR" sz="3200" i="1">
                          <a:cs typeface="Arial" panose="020B0604020202020204" pitchFamily="34" charset="0"/>
                        </a:rPr>
                        <m:t>ằ</m:t>
                      </m:r>
                      <m:r>
                        <m:rPr>
                          <m:nor/>
                        </m:rPr>
                        <a:rPr lang="pt-BR" sz="3200" i="1">
                          <a:cs typeface="Arial" panose="020B0604020202020204" pitchFamily="34" charset="0"/>
                        </a:rPr>
                        <m:t>ng</m:t>
                      </m:r>
                      <m:r>
                        <m:rPr>
                          <m:nor/>
                        </m:rPr>
                        <a:rPr lang="pt-BR" sz="3200" i="1">
                          <a:cs typeface="Arial" panose="020B0604020202020204" pitchFamily="34" charset="0"/>
                        </a:rPr>
                        <m:t> </m:t>
                      </m:r>
                      <m:r>
                        <m:rPr>
                          <m:nor/>
                        </m:rPr>
                        <a:rPr lang="pt-BR" sz="3200" i="1">
                          <a:cs typeface="Arial" panose="020B0604020202020204" pitchFamily="34" charset="0"/>
                        </a:rPr>
                        <m:t>c</m:t>
                      </m:r>
                      <m:r>
                        <m:rPr>
                          <m:nor/>
                        </m:rPr>
                        <a:rPr lang="pt-BR" sz="3200" i="1">
                          <a:cs typeface="Arial" panose="020B0604020202020204" pitchFamily="34" charset="0"/>
                        </a:rPr>
                        <m:t>ô</m:t>
                      </m:r>
                      <m:r>
                        <m:rPr>
                          <m:nor/>
                        </m:rPr>
                        <a:rPr lang="pt-BR" sz="3200" i="1">
                          <a:cs typeface="Arial" panose="020B0604020202020204" pitchFamily="34" charset="0"/>
                        </a:rPr>
                        <m:t>ng</m:t>
                      </m:r>
                      <m:r>
                        <m:rPr>
                          <m:nor/>
                        </m:rPr>
                        <a:rPr lang="pt-BR" sz="3200" i="1">
                          <a:cs typeface="Arial" panose="020B0604020202020204" pitchFamily="34" charset="0"/>
                        </a:rPr>
                        <m:t> </m:t>
                      </m:r>
                      <m:r>
                        <m:rPr>
                          <m:nor/>
                        </m:rPr>
                        <a:rPr lang="pt-BR" sz="3200" i="1">
                          <a:cs typeface="Arial" panose="020B0604020202020204" pitchFamily="34" charset="0"/>
                        </a:rPr>
                        <m:t>th</m:t>
                      </m:r>
                      <m:r>
                        <m:rPr>
                          <m:nor/>
                        </m:rPr>
                        <a:rPr lang="pt-BR" sz="3200" i="1">
                          <a:cs typeface="Arial" panose="020B0604020202020204" pitchFamily="34" charset="0"/>
                        </a:rPr>
                        <m:t>ứ</m:t>
                      </m:r>
                      <m:r>
                        <m:rPr>
                          <m:nor/>
                        </m:rPr>
                        <a:rPr lang="pt-BR" sz="3200" i="1">
                          <a:cs typeface="Arial" panose="020B0604020202020204" pitchFamily="34" charset="0"/>
                        </a:rPr>
                        <m:t>c</m:t>
                      </m:r>
                    </m:oMath>
                  </m:oMathPara>
                </a14:m>
                <a:endParaRPr lang="en-US" sz="3200" i="1">
                  <a:cs typeface="Arial" panose="020B0604020202020204" pitchFamily="34" charset="0"/>
                </a:endParaRPr>
              </a:p>
              <a:p>
                <a:pPr lvl="0"/>
                <a:endParaRPr lang="pt-BR" sz="3200" i="1">
                  <a:cs typeface="Arial" panose="020B0604020202020204" pitchFamily="34" charset="0"/>
                </a:endParaRPr>
              </a:p>
              <a:p>
                <a:pPr lvl="0"/>
                <a14:m>
                  <m:oMathPara xmlns:m="http://schemas.openxmlformats.org/officeDocument/2006/math">
                    <m:oMathParaPr>
                      <m:jc m:val="centerGroup"/>
                    </m:oMathParaPr>
                    <m:oMath xmlns:m="http://schemas.openxmlformats.org/officeDocument/2006/math">
                      <m:r>
                        <m:rPr>
                          <m:nor/>
                        </m:rPr>
                        <a:rPr lang="pt-BR" sz="3200" i="1">
                          <a:cs typeface="Arial" panose="020B0604020202020204" pitchFamily="34" charset="0"/>
                        </a:rPr>
                        <m:t> </m:t>
                      </m:r>
                    </m:oMath>
                  </m:oMathPara>
                </a14:m>
                <a:endParaRPr kumimoji="0" lang="en-US" altLang="en-US" sz="3200" b="0" i="0" u="none" strike="noStrike" cap="none" normalizeH="0" baseline="0">
                  <a:ln>
                    <a:noFill/>
                  </a:ln>
                  <a:solidFill>
                    <a:srgbClr val="FF0000"/>
                  </a:solidFill>
                  <a:effectLst/>
                  <a:cs typeface="Arial" panose="020B0604020202020204" pitchFamily="34" charset="0"/>
                </a:endParaRPr>
              </a:p>
              <a:p>
                <a:pPr lvl="0"/>
                <a:endParaRPr lang="en-US" altLang="en-US" sz="3200">
                  <a:solidFill>
                    <a:srgbClr val="FF0000"/>
                  </a:solidFill>
                  <a:cs typeface="Arial" panose="020B0604020202020204" pitchFamily="34" charset="0"/>
                </a:endParaRPr>
              </a:p>
              <a:p>
                <a:r>
                  <a:rPr kumimoji="0" lang="pt-BR" altLang="en-US" sz="3200" b="0" i="1" u="none" strike="noStrike" cap="none" normalizeH="0" baseline="0">
                    <a:ln>
                      <a:noFill/>
                    </a:ln>
                    <a:solidFill>
                      <a:schemeClr val="tx1"/>
                    </a:solidFill>
                    <a:effectLst/>
                    <a:ea typeface="Times New Roman" panose="02020603050405020304" pitchFamily="18" charset="0"/>
                    <a:cs typeface="Arial" panose="020B0604020202020204" pitchFamily="34" charset="0"/>
                  </a:rPr>
                  <a:t>Nếu ở nhiệt độ 0</a:t>
                </a:r>
                <a:r>
                  <a:rPr kumimoji="0" lang="pt-BR" altLang="en-US" sz="3200" b="0" i="1" u="none" strike="noStrike" cap="none" normalizeH="0" baseline="30000">
                    <a:ln>
                      <a:noFill/>
                    </a:ln>
                    <a:solidFill>
                      <a:schemeClr val="tx1"/>
                    </a:solidFill>
                    <a:effectLst/>
                    <a:ea typeface="Times New Roman" panose="02020603050405020304" pitchFamily="18" charset="0"/>
                    <a:cs typeface="Arial" panose="020B0604020202020204" pitchFamily="34" charset="0"/>
                  </a:rPr>
                  <a:t>o</a:t>
                </a:r>
                <a:r>
                  <a:rPr kumimoji="0" lang="pt-BR" altLang="en-US" sz="3200" b="0" i="1" u="none" strike="noStrike" cap="none" normalizeH="0" baseline="0">
                    <a:ln>
                      <a:noFill/>
                    </a:ln>
                    <a:solidFill>
                      <a:schemeClr val="tx1"/>
                    </a:solidFill>
                    <a:effectLst/>
                    <a:ea typeface="Times New Roman" panose="02020603050405020304" pitchFamily="18" charset="0"/>
                    <a:cs typeface="Arial" panose="020B0604020202020204" pitchFamily="34" charset="0"/>
                  </a:rPr>
                  <a:t>C, 1 atm (được gọi là điều kiện tiêu chuẩn, viết tắt đktc ) Thể tích mol các chất khí  đều bằng 22,4 lít.</a:t>
                </a:r>
                <a:endParaRPr kumimoji="0" lang="pt-BR" altLang="en-US" sz="3200" b="0" i="0" u="none" strike="noStrike" cap="none" normalizeH="0" baseline="0">
                  <a:ln>
                    <a:noFill/>
                  </a:ln>
                  <a:solidFill>
                    <a:schemeClr val="tx1"/>
                  </a:solidFill>
                  <a:effectLst/>
                  <a:cs typeface="Arial" panose="020B0604020202020204" pitchFamily="34" charset="0"/>
                </a:endParaRPr>
              </a:p>
            </p:txBody>
          </p:sp>
        </mc:Choice>
        <mc:Fallback xmlns="">
          <p:sp>
            <p:nvSpPr>
              <p:cNvPr id="14" name="Rectangle 2">
                <a:extLst>
                  <a:ext uri="{FF2B5EF4-FFF2-40B4-BE49-F238E27FC236}">
                    <a16:creationId xmlns:a16="http://schemas.microsoft.com/office/drawing/2014/main" id="{0B160093-20A9-FF59-BD7D-A2EA8FA7B081}"/>
                  </a:ext>
                </a:extLst>
              </p:cNvPr>
              <p:cNvSpPr>
                <a:spLocks noRot="1" noChangeAspect="1" noMove="1" noResize="1" noEditPoints="1" noAdjustHandles="1" noChangeArrowheads="1" noChangeShapeType="1" noTextEdit="1"/>
              </p:cNvSpPr>
              <p:nvPr/>
            </p:nvSpPr>
            <p:spPr bwMode="auto">
              <a:xfrm>
                <a:off x="835921" y="1246350"/>
                <a:ext cx="10518567" cy="3565400"/>
              </a:xfrm>
              <a:prstGeom prst="rect">
                <a:avLst/>
              </a:prstGeom>
              <a:blipFill>
                <a:blip r:embed="rId4"/>
                <a:stretch>
                  <a:fillRect l="-1448" r="-985" b="-5128"/>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aphicFrame>
        <p:nvGraphicFramePr>
          <p:cNvPr id="15" name="Object 14">
            <a:extLst>
              <a:ext uri="{FF2B5EF4-FFF2-40B4-BE49-F238E27FC236}">
                <a16:creationId xmlns:a16="http://schemas.microsoft.com/office/drawing/2014/main" xmlns="" id="{F5781AD9-43C1-58D2-8641-23F9EE651545}"/>
              </a:ext>
            </a:extLst>
          </p:cNvPr>
          <p:cNvGraphicFramePr>
            <a:graphicFrameLocks noChangeAspect="1"/>
          </p:cNvGraphicFramePr>
          <p:nvPr>
            <p:extLst>
              <p:ext uri="{D42A27DB-BD31-4B8C-83A1-F6EECF244321}">
                <p14:modId xmlns:p14="http://schemas.microsoft.com/office/powerpoint/2010/main" val="1409513541"/>
              </p:ext>
            </p:extLst>
          </p:nvPr>
        </p:nvGraphicFramePr>
        <p:xfrm>
          <a:off x="5191550" y="1835090"/>
          <a:ext cx="1613057" cy="1450591"/>
        </p:xfrm>
        <a:graphic>
          <a:graphicData uri="http://schemas.openxmlformats.org/presentationml/2006/ole">
            <mc:AlternateContent xmlns:mc="http://schemas.openxmlformats.org/markup-compatibility/2006">
              <mc:Choice xmlns:v="urn:schemas-microsoft-com:vml" Requires="v">
                <p:oleObj spid="_x0000_s2050" r:id="rId5" imgW="444307" imgH="393529" progId="Equation.DSMT4">
                  <p:embed/>
                </p:oleObj>
              </mc:Choice>
              <mc:Fallback>
                <p:oleObj r:id="rId5" imgW="444307" imgH="393529" progId="Equation.DSMT4">
                  <p:embed/>
                  <p:pic>
                    <p:nvPicPr>
                      <p:cNvPr id="15" name="Object 14">
                        <a:extLst>
                          <a:ext uri="{FF2B5EF4-FFF2-40B4-BE49-F238E27FC236}">
                            <a16:creationId xmlns:a16="http://schemas.microsoft.com/office/drawing/2014/main" xmlns="" id="{F5781AD9-43C1-58D2-8641-23F9EE65154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91550" y="1835090"/>
                        <a:ext cx="1613057" cy="1450591"/>
                      </a:xfrm>
                      <a:prstGeom prst="rect">
                        <a:avLst/>
                      </a:prstGeom>
                      <a:noFill/>
                    </p:spPr>
                  </p:pic>
                </p:oleObj>
              </mc:Fallback>
            </mc:AlternateContent>
          </a:graphicData>
        </a:graphic>
      </p:graphicFrame>
    </p:spTree>
    <p:extLst>
      <p:ext uri="{BB962C8B-B14F-4D97-AF65-F5344CB8AC3E}">
        <p14:creationId xmlns:p14="http://schemas.microsoft.com/office/powerpoint/2010/main" val="2274315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4">
                                            <p:txEl>
                                              <p:pRg st="2" end="2"/>
                                            </p:txEl>
                                          </p:spTgt>
                                        </p:tgtEl>
                                        <p:attrNameLst>
                                          <p:attrName>style.visibility</p:attrName>
                                        </p:attrNameLst>
                                      </p:cBhvr>
                                      <p:to>
                                        <p:strVal val="visible"/>
                                      </p:to>
                                    </p:set>
                                    <p:animEffect transition="in" filter="fade">
                                      <p:cBhvr>
                                        <p:cTn id="10" dur="500"/>
                                        <p:tgtEl>
                                          <p:spTgt spid="14">
                                            <p:txEl>
                                              <p:pRg st="2" end="2"/>
                                            </p:txEl>
                                          </p:spTgt>
                                        </p:tgtEl>
                                      </p:cBhvr>
                                    </p:animEffec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xEl>
                                              <p:pRg st="4" end="4"/>
                                            </p:txEl>
                                          </p:spTgt>
                                        </p:tgtEl>
                                        <p:attrNameLst>
                                          <p:attrName>style.visibility</p:attrName>
                                        </p:attrNameLst>
                                      </p:cBhvr>
                                      <p:to>
                                        <p:strVal val="visible"/>
                                      </p:to>
                                    </p:set>
                                    <p:animEffect transition="in" filter="fade">
                                      <p:cBhvr>
                                        <p:cTn id="17" dur="500"/>
                                        <p:tgtEl>
                                          <p:spTgt spid="1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75" y="1240"/>
            <a:ext cx="12184063" cy="6857107"/>
          </a:xfrm>
          <a:prstGeom prst="rect">
            <a:avLst/>
          </a:prstGeom>
        </p:spPr>
      </p:pic>
      <p:pic>
        <p:nvPicPr>
          <p:cNvPr id="5" name="图片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14737" y="2991215"/>
            <a:ext cx="3978058" cy="3978058"/>
          </a:xfrm>
          <a:prstGeom prst="rect">
            <a:avLst/>
          </a:prstGeom>
        </p:spPr>
      </p:pic>
      <p:pic>
        <p:nvPicPr>
          <p:cNvPr id="8" name="图片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74928" y="155134"/>
            <a:ext cx="1961590" cy="2367700"/>
          </a:xfrm>
          <a:prstGeom prst="rect">
            <a:avLst/>
          </a:prstGeom>
        </p:spPr>
      </p:pic>
      <p:pic>
        <p:nvPicPr>
          <p:cNvPr id="14" name="图片 1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582822">
            <a:off x="9305391" y="89925"/>
            <a:ext cx="2335881" cy="2243502"/>
          </a:xfrm>
          <a:prstGeom prst="rect">
            <a:avLst/>
          </a:prstGeom>
        </p:spPr>
      </p:pic>
      <p:sp>
        <p:nvSpPr>
          <p:cNvPr id="13" name="MH_Number_1"/>
          <p:cNvSpPr/>
          <p:nvPr>
            <p:custDataLst>
              <p:tags r:id="rId1"/>
            </p:custDataLst>
          </p:nvPr>
        </p:nvSpPr>
        <p:spPr>
          <a:xfrm>
            <a:off x="5096949" y="636018"/>
            <a:ext cx="2025542" cy="2034018"/>
          </a:xfrm>
          <a:prstGeom prst="ellipse">
            <a:avLst/>
          </a:prstGeom>
          <a:solidFill>
            <a:srgbClr val="33909B"/>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defRPr/>
            </a:pPr>
            <a:r>
              <a:rPr lang="en-US" altLang="zh-CN" sz="4400" noProof="1">
                <a:solidFill>
                  <a:schemeClr val="bg1"/>
                </a:solidFill>
                <a:latin typeface="Arial" panose="020B0604020202020204" pitchFamily="34" charset="0"/>
                <a:ea typeface="MStiffHei PRC UltraBold" panose="00000500000000000000" pitchFamily="2" charset="-122"/>
                <a:cs typeface="Arial" panose="020B0604020202020204" pitchFamily="34" charset="0"/>
                <a:sym typeface="Arial" panose="020B0604020202020204" pitchFamily="34" charset="0"/>
              </a:rPr>
              <a:t>Mục lục</a:t>
            </a:r>
          </a:p>
        </p:txBody>
      </p:sp>
      <p:pic>
        <p:nvPicPr>
          <p:cNvPr id="15" name="图片 1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9882444">
            <a:off x="4489459" y="567707"/>
            <a:ext cx="1504759" cy="2149654"/>
          </a:xfrm>
          <a:prstGeom prst="rect">
            <a:avLst/>
          </a:prstGeom>
        </p:spPr>
      </p:pic>
      <p:pic>
        <p:nvPicPr>
          <p:cNvPr id="35" name="图片 3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455466" y="3446704"/>
            <a:ext cx="2491098" cy="3522569"/>
          </a:xfrm>
          <a:prstGeom prst="rect">
            <a:avLst/>
          </a:prstGeom>
        </p:spPr>
      </p:pic>
      <p:sp>
        <p:nvSpPr>
          <p:cNvPr id="36" name="MH_Number_1"/>
          <p:cNvSpPr/>
          <p:nvPr>
            <p:custDataLst>
              <p:tags r:id="rId2"/>
            </p:custDataLst>
          </p:nvPr>
        </p:nvSpPr>
        <p:spPr>
          <a:xfrm>
            <a:off x="5086306" y="3420774"/>
            <a:ext cx="495180" cy="497252"/>
          </a:xfrm>
          <a:prstGeom prst="ellipse">
            <a:avLst/>
          </a:prstGeom>
          <a:solidFill>
            <a:srgbClr val="33909B"/>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defRPr/>
            </a:pPr>
            <a:r>
              <a:rPr lang="en-US" altLang="zh-CN" sz="3600" b="1" noProof="1">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I</a:t>
            </a:r>
            <a:endParaRPr lang="zh-CN" altLang="en-US" sz="3600" b="1" noProof="1">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37" name="MH_Entry_1"/>
          <p:cNvSpPr/>
          <p:nvPr>
            <p:custDataLst>
              <p:tags r:id="rId3"/>
            </p:custDataLst>
          </p:nvPr>
        </p:nvSpPr>
        <p:spPr>
          <a:xfrm>
            <a:off x="5673553" y="3401206"/>
            <a:ext cx="2466975" cy="553998"/>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spAutoFit/>
          </a:bodyPr>
          <a:lstStyle/>
          <a:p>
            <a:pPr eaLnBrk="1" hangingPunct="1">
              <a:defRPr/>
            </a:pPr>
            <a:r>
              <a:rPr lang="en-US" altLang="zh-CN" sz="3600" b="1" noProof="1">
                <a:solidFill>
                  <a:srgbClr val="33909B"/>
                </a:solidFill>
                <a:latin typeface="Arial" panose="020B0604020202020204" pitchFamily="34" charset="0"/>
                <a:ea typeface="微软雅黑" panose="020B0503020204020204" pitchFamily="34" charset="-122"/>
                <a:sym typeface="Arial" panose="020B0604020202020204" pitchFamily="34" charset="0"/>
              </a:rPr>
              <a:t>Mol</a:t>
            </a:r>
            <a:endParaRPr lang="zh-CN" altLang="en-US" sz="3600" b="1" noProof="1">
              <a:solidFill>
                <a:srgbClr val="33909B"/>
              </a:solidFill>
              <a:latin typeface="Arial" panose="020B0604020202020204" pitchFamily="34" charset="0"/>
              <a:ea typeface="微软雅黑" panose="020B0503020204020204" pitchFamily="34" charset="-122"/>
              <a:sym typeface="Arial" panose="020B0604020202020204" pitchFamily="34" charset="0"/>
            </a:endParaRPr>
          </a:p>
        </p:txBody>
      </p:sp>
      <p:sp>
        <p:nvSpPr>
          <p:cNvPr id="20" name="MH_Number_2"/>
          <p:cNvSpPr/>
          <p:nvPr>
            <p:custDataLst>
              <p:tags r:id="rId4"/>
            </p:custDataLst>
          </p:nvPr>
        </p:nvSpPr>
        <p:spPr>
          <a:xfrm>
            <a:off x="5086306" y="4680623"/>
            <a:ext cx="495180" cy="495180"/>
          </a:xfrm>
          <a:prstGeom prst="ellipse">
            <a:avLst/>
          </a:prstGeom>
          <a:solidFill>
            <a:srgbClr val="33909B"/>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defRPr/>
            </a:pPr>
            <a:r>
              <a:rPr lang="en-US" altLang="zh-CN" sz="3600" b="1" noProof="1">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II</a:t>
            </a:r>
            <a:endParaRPr lang="zh-CN" altLang="en-US" sz="3600" b="1" noProof="1">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21" name="MH_Entry_2"/>
          <p:cNvSpPr/>
          <p:nvPr>
            <p:custDataLst>
              <p:tags r:id="rId5"/>
            </p:custDataLst>
          </p:nvPr>
        </p:nvSpPr>
        <p:spPr>
          <a:xfrm>
            <a:off x="5673553" y="4660813"/>
            <a:ext cx="3450603" cy="553998"/>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spAutoFit/>
          </a:bodyPr>
          <a:lstStyle/>
          <a:p>
            <a:pPr lvl="0">
              <a:defRPr/>
            </a:pPr>
            <a:r>
              <a:rPr lang="en-US" altLang="zh-CN" sz="3600" b="1" noProof="1">
                <a:solidFill>
                  <a:srgbClr val="33909B"/>
                </a:solidFill>
                <a:latin typeface="Arial" panose="020B0604020202020204" pitchFamily="34" charset="0"/>
                <a:ea typeface="微软雅黑" panose="020B0503020204020204" pitchFamily="34" charset="-122"/>
                <a:sym typeface="Arial" panose="020B0604020202020204" pitchFamily="34" charset="0"/>
              </a:rPr>
              <a:t>Tỉ khối chất khí</a:t>
            </a:r>
            <a:endParaRPr lang="zh-CN" altLang="en-US" sz="3600" b="1" noProof="1">
              <a:solidFill>
                <a:srgbClr val="33909B"/>
              </a:solidFill>
              <a:latin typeface="Arial" panose="020B0604020202020204" pitchFamily="34" charset="0"/>
              <a:ea typeface="微软雅黑" panose="020B0503020204020204" pitchFamily="34" charset="-122"/>
              <a:sym typeface="Arial" panose="020B0604020202020204" pitchFamily="34" charset="0"/>
            </a:endParaRPr>
          </a:p>
        </p:txBody>
      </p:sp>
      <p:pic>
        <p:nvPicPr>
          <p:cNvPr id="2" name="Picture 2">
            <a:extLst>
              <a:ext uri="{FF2B5EF4-FFF2-40B4-BE49-F238E27FC236}">
                <a16:creationId xmlns:a16="http://schemas.microsoft.com/office/drawing/2014/main" xmlns="" id="{577D36FD-4FF0-489B-951F-58084B9A052C}"/>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15838" t="12471" r="17806" b="17187"/>
          <a:stretch/>
        </p:blipFill>
        <p:spPr bwMode="auto">
          <a:xfrm>
            <a:off x="8985340" y="4621233"/>
            <a:ext cx="3296059" cy="2329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858217"/>
      </p:ext>
    </p:extLst>
  </p:cSld>
  <p:clrMapOvr>
    <a:masterClrMapping/>
  </p:clrMapOvr>
  <p:transition spd="slow">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14:presetBounceEnd="46667">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46667">
                                          <p:cBhvr additive="base">
                                            <p:cTn id="7" dur="750" fill="hold"/>
                                            <p:tgtEl>
                                              <p:spTgt spid="8"/>
                                            </p:tgtEl>
                                            <p:attrNameLst>
                                              <p:attrName>ppt_x</p:attrName>
                                            </p:attrNameLst>
                                          </p:cBhvr>
                                          <p:tavLst>
                                            <p:tav tm="0">
                                              <p:val>
                                                <p:strVal val="1+#ppt_w/2"/>
                                              </p:val>
                                            </p:tav>
                                            <p:tav tm="100000">
                                              <p:val>
                                                <p:strVal val="#ppt_x"/>
                                              </p:val>
                                            </p:tav>
                                          </p:tavLst>
                                        </p:anim>
                                        <p:anim calcmode="lin" valueType="num" p14:bounceEnd="46667">
                                          <p:cBhvr additive="base">
                                            <p:cTn id="8" dur="75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14:presetBounceEnd="46667">
                                      <p:stCondLst>
                                        <p:cond delay="750"/>
                                      </p:stCondLst>
                                      <p:childTnLst>
                                        <p:set>
                                          <p:cBhvr>
                                            <p:cTn id="10" dur="1" fill="hold">
                                              <p:stCondLst>
                                                <p:cond delay="0"/>
                                              </p:stCondLst>
                                            </p:cTn>
                                            <p:tgtEl>
                                              <p:spTgt spid="5"/>
                                            </p:tgtEl>
                                            <p:attrNameLst>
                                              <p:attrName>style.visibility</p:attrName>
                                            </p:attrNameLst>
                                          </p:cBhvr>
                                          <p:to>
                                            <p:strVal val="visible"/>
                                          </p:to>
                                        </p:set>
                                        <p:anim calcmode="lin" valueType="num" p14:bounceEnd="46667">
                                          <p:cBhvr additive="base">
                                            <p:cTn id="11" dur="750" fill="hold"/>
                                            <p:tgtEl>
                                              <p:spTgt spid="5"/>
                                            </p:tgtEl>
                                            <p:attrNameLst>
                                              <p:attrName>ppt_x</p:attrName>
                                            </p:attrNameLst>
                                          </p:cBhvr>
                                          <p:tavLst>
                                            <p:tav tm="0">
                                              <p:val>
                                                <p:strVal val="0-#ppt_w/2"/>
                                              </p:val>
                                            </p:tav>
                                            <p:tav tm="100000">
                                              <p:val>
                                                <p:strVal val="#ppt_x"/>
                                              </p:val>
                                            </p:tav>
                                          </p:tavLst>
                                        </p:anim>
                                        <p:anim calcmode="lin" valueType="num" p14:bounceEnd="46667">
                                          <p:cBhvr additive="base">
                                            <p:cTn id="12" dur="75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12" fill="hold" nodeType="withEffect" p14:presetBounceEnd="46667">
                                      <p:stCondLst>
                                        <p:cond delay="500"/>
                                      </p:stCondLst>
                                      <p:childTnLst>
                                        <p:set>
                                          <p:cBhvr>
                                            <p:cTn id="14" dur="1" fill="hold">
                                              <p:stCondLst>
                                                <p:cond delay="0"/>
                                              </p:stCondLst>
                                            </p:cTn>
                                            <p:tgtEl>
                                              <p:spTgt spid="14"/>
                                            </p:tgtEl>
                                            <p:attrNameLst>
                                              <p:attrName>style.visibility</p:attrName>
                                            </p:attrNameLst>
                                          </p:cBhvr>
                                          <p:to>
                                            <p:strVal val="visible"/>
                                          </p:to>
                                        </p:set>
                                        <p:anim calcmode="lin" valueType="num" p14:bounceEnd="46667">
                                          <p:cBhvr additive="base">
                                            <p:cTn id="15" dur="750" fill="hold"/>
                                            <p:tgtEl>
                                              <p:spTgt spid="14"/>
                                            </p:tgtEl>
                                            <p:attrNameLst>
                                              <p:attrName>ppt_x</p:attrName>
                                            </p:attrNameLst>
                                          </p:cBhvr>
                                          <p:tavLst>
                                            <p:tav tm="0">
                                              <p:val>
                                                <p:strVal val="0-#ppt_w/2"/>
                                              </p:val>
                                            </p:tav>
                                            <p:tav tm="100000">
                                              <p:val>
                                                <p:strVal val="#ppt_x"/>
                                              </p:val>
                                            </p:tav>
                                          </p:tavLst>
                                        </p:anim>
                                        <p:anim calcmode="lin" valueType="num" p14:bounceEnd="46667">
                                          <p:cBhvr additive="base">
                                            <p:cTn id="16" dur="750" fill="hold"/>
                                            <p:tgtEl>
                                              <p:spTgt spid="14"/>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53" presetClass="entr" presetSubtype="16"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p:cTn id="20" dur="500" fill="hold"/>
                                            <p:tgtEl>
                                              <p:spTgt spid="13"/>
                                            </p:tgtEl>
                                            <p:attrNameLst>
                                              <p:attrName>ppt_w</p:attrName>
                                            </p:attrNameLst>
                                          </p:cBhvr>
                                          <p:tavLst>
                                            <p:tav tm="0">
                                              <p:val>
                                                <p:fltVal val="0"/>
                                              </p:val>
                                            </p:tav>
                                            <p:tav tm="100000">
                                              <p:val>
                                                <p:strVal val="#ppt_w"/>
                                              </p:val>
                                            </p:tav>
                                          </p:tavLst>
                                        </p:anim>
                                        <p:anim calcmode="lin" valueType="num">
                                          <p:cBhvr>
                                            <p:cTn id="21" dur="500" fill="hold"/>
                                            <p:tgtEl>
                                              <p:spTgt spid="13"/>
                                            </p:tgtEl>
                                            <p:attrNameLst>
                                              <p:attrName>ppt_h</p:attrName>
                                            </p:attrNameLst>
                                          </p:cBhvr>
                                          <p:tavLst>
                                            <p:tav tm="0">
                                              <p:val>
                                                <p:fltVal val="0"/>
                                              </p:val>
                                            </p:tav>
                                            <p:tav tm="100000">
                                              <p:val>
                                                <p:strVal val="#ppt_h"/>
                                              </p:val>
                                            </p:tav>
                                          </p:tavLst>
                                        </p:anim>
                                        <p:animEffect transition="in" filter="fade">
                                          <p:cBhvr>
                                            <p:cTn id="22" dur="500"/>
                                            <p:tgtEl>
                                              <p:spTgt spid="13"/>
                                            </p:tgtEl>
                                          </p:cBhvr>
                                        </p:animEffect>
                                      </p:childTnLst>
                                    </p:cTn>
                                  </p:par>
                                </p:childTnLst>
                              </p:cTn>
                            </p:par>
                            <p:par>
                              <p:cTn id="23" fill="hold">
                                <p:stCondLst>
                                  <p:cond delay="2000"/>
                                </p:stCondLst>
                                <p:childTnLst>
                                  <p:par>
                                    <p:cTn id="24" presetID="2" presetClass="entr" presetSubtype="1" fill="hold" nodeType="afterEffect" p14:presetBounceEnd="50000">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14:bounceEnd="50000">
                                          <p:cBhvr additive="base">
                                            <p:cTn id="26" dur="500" fill="hold"/>
                                            <p:tgtEl>
                                              <p:spTgt spid="15"/>
                                            </p:tgtEl>
                                            <p:attrNameLst>
                                              <p:attrName>ppt_x</p:attrName>
                                            </p:attrNameLst>
                                          </p:cBhvr>
                                          <p:tavLst>
                                            <p:tav tm="0">
                                              <p:val>
                                                <p:strVal val="#ppt_x"/>
                                              </p:val>
                                            </p:tav>
                                            <p:tav tm="100000">
                                              <p:val>
                                                <p:strVal val="#ppt_x"/>
                                              </p:val>
                                            </p:tav>
                                          </p:tavLst>
                                        </p:anim>
                                        <p:anim calcmode="lin" valueType="num" p14:bounceEnd="50000">
                                          <p:cBhvr additive="base">
                                            <p:cTn id="27" dur="500" fill="hold"/>
                                            <p:tgtEl>
                                              <p:spTgt spid="15"/>
                                            </p:tgtEl>
                                            <p:attrNameLst>
                                              <p:attrName>ppt_y</p:attrName>
                                            </p:attrNameLst>
                                          </p:cBhvr>
                                          <p:tavLst>
                                            <p:tav tm="0">
                                              <p:val>
                                                <p:strVal val="0-#ppt_h/2"/>
                                              </p:val>
                                            </p:tav>
                                            <p:tav tm="100000">
                                              <p:val>
                                                <p:strVal val="#ppt_y"/>
                                              </p:val>
                                            </p:tav>
                                          </p:tavLst>
                                        </p:anim>
                                      </p:childTnLst>
                                    </p:cTn>
                                  </p:par>
                                </p:childTnLst>
                              </p:cTn>
                            </p:par>
                            <p:par>
                              <p:cTn id="28" fill="hold">
                                <p:stCondLst>
                                  <p:cond delay="2500"/>
                                </p:stCondLst>
                                <p:childTnLst>
                                  <p:par>
                                    <p:cTn id="29" presetID="42" presetClass="entr" presetSubtype="0" fill="hold" nodeType="after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fade">
                                          <p:cBhvr>
                                            <p:cTn id="31" dur="1000"/>
                                            <p:tgtEl>
                                              <p:spTgt spid="35"/>
                                            </p:tgtEl>
                                          </p:cBhvr>
                                        </p:animEffect>
                                        <p:anim calcmode="lin" valueType="num">
                                          <p:cBhvr>
                                            <p:cTn id="32" dur="1000" fill="hold"/>
                                            <p:tgtEl>
                                              <p:spTgt spid="35"/>
                                            </p:tgtEl>
                                            <p:attrNameLst>
                                              <p:attrName>ppt_x</p:attrName>
                                            </p:attrNameLst>
                                          </p:cBhvr>
                                          <p:tavLst>
                                            <p:tav tm="0">
                                              <p:val>
                                                <p:strVal val="#ppt_x"/>
                                              </p:val>
                                            </p:tav>
                                            <p:tav tm="100000">
                                              <p:val>
                                                <p:strVal val="#ppt_x"/>
                                              </p:val>
                                            </p:tav>
                                          </p:tavLst>
                                        </p:anim>
                                        <p:anim calcmode="lin" valueType="num">
                                          <p:cBhvr>
                                            <p:cTn id="33" dur="1000" fill="hold"/>
                                            <p:tgtEl>
                                              <p:spTgt spid="35"/>
                                            </p:tgtEl>
                                            <p:attrNameLst>
                                              <p:attrName>ppt_y</p:attrName>
                                            </p:attrNameLst>
                                          </p:cBhvr>
                                          <p:tavLst>
                                            <p:tav tm="0">
                                              <p:val>
                                                <p:strVal val="#ppt_y+.1"/>
                                              </p:val>
                                            </p:tav>
                                            <p:tav tm="100000">
                                              <p:val>
                                                <p:strVal val="#ppt_y"/>
                                              </p:val>
                                            </p:tav>
                                          </p:tavLst>
                                        </p:anim>
                                      </p:childTnLst>
                                    </p:cTn>
                                  </p:par>
                                </p:childTnLst>
                              </p:cTn>
                            </p:par>
                            <p:par>
                              <p:cTn id="34" fill="hold">
                                <p:stCondLst>
                                  <p:cond delay="3500"/>
                                </p:stCondLst>
                                <p:childTnLst>
                                  <p:par>
                                    <p:cTn id="35" presetID="53" presetClass="entr" presetSubtype="16" fill="hold" grpId="0" nodeType="afterEffect">
                                      <p:stCondLst>
                                        <p:cond delay="0"/>
                                      </p:stCondLst>
                                      <p:childTnLst>
                                        <p:set>
                                          <p:cBhvr>
                                            <p:cTn id="36" dur="1" fill="hold">
                                              <p:stCondLst>
                                                <p:cond delay="0"/>
                                              </p:stCondLst>
                                            </p:cTn>
                                            <p:tgtEl>
                                              <p:spTgt spid="36"/>
                                            </p:tgtEl>
                                            <p:attrNameLst>
                                              <p:attrName>style.visibility</p:attrName>
                                            </p:attrNameLst>
                                          </p:cBhvr>
                                          <p:to>
                                            <p:strVal val="visible"/>
                                          </p:to>
                                        </p:set>
                                        <p:anim calcmode="lin" valueType="num">
                                          <p:cBhvr>
                                            <p:cTn id="37" dur="500" fill="hold"/>
                                            <p:tgtEl>
                                              <p:spTgt spid="36"/>
                                            </p:tgtEl>
                                            <p:attrNameLst>
                                              <p:attrName>ppt_w</p:attrName>
                                            </p:attrNameLst>
                                          </p:cBhvr>
                                          <p:tavLst>
                                            <p:tav tm="0">
                                              <p:val>
                                                <p:fltVal val="0"/>
                                              </p:val>
                                            </p:tav>
                                            <p:tav tm="100000">
                                              <p:val>
                                                <p:strVal val="#ppt_w"/>
                                              </p:val>
                                            </p:tav>
                                          </p:tavLst>
                                        </p:anim>
                                        <p:anim calcmode="lin" valueType="num">
                                          <p:cBhvr>
                                            <p:cTn id="38" dur="500" fill="hold"/>
                                            <p:tgtEl>
                                              <p:spTgt spid="36"/>
                                            </p:tgtEl>
                                            <p:attrNameLst>
                                              <p:attrName>ppt_h</p:attrName>
                                            </p:attrNameLst>
                                          </p:cBhvr>
                                          <p:tavLst>
                                            <p:tav tm="0">
                                              <p:val>
                                                <p:fltVal val="0"/>
                                              </p:val>
                                            </p:tav>
                                            <p:tav tm="100000">
                                              <p:val>
                                                <p:strVal val="#ppt_h"/>
                                              </p:val>
                                            </p:tav>
                                          </p:tavLst>
                                        </p:anim>
                                        <p:animEffect transition="in" filter="fade">
                                          <p:cBhvr>
                                            <p:cTn id="39" dur="500"/>
                                            <p:tgtEl>
                                              <p:spTgt spid="36"/>
                                            </p:tgtEl>
                                          </p:cBhvr>
                                        </p:animEffect>
                                      </p:childTnLst>
                                    </p:cTn>
                                  </p:par>
                                </p:childTnLst>
                              </p:cTn>
                            </p:par>
                            <p:par>
                              <p:cTn id="40" fill="hold">
                                <p:stCondLst>
                                  <p:cond delay="4000"/>
                                </p:stCondLst>
                                <p:childTnLst>
                                  <p:par>
                                    <p:cTn id="41" presetID="22" presetClass="entr" presetSubtype="8" fill="hold" grpId="0" nodeType="afterEffect">
                                      <p:stCondLst>
                                        <p:cond delay="0"/>
                                      </p:stCondLst>
                                      <p:childTnLst>
                                        <p:set>
                                          <p:cBhvr>
                                            <p:cTn id="42" dur="1" fill="hold">
                                              <p:stCondLst>
                                                <p:cond delay="0"/>
                                              </p:stCondLst>
                                            </p:cTn>
                                            <p:tgtEl>
                                              <p:spTgt spid="37"/>
                                            </p:tgtEl>
                                            <p:attrNameLst>
                                              <p:attrName>style.visibility</p:attrName>
                                            </p:attrNameLst>
                                          </p:cBhvr>
                                          <p:to>
                                            <p:strVal val="visible"/>
                                          </p:to>
                                        </p:set>
                                        <p:animEffect transition="in" filter="wipe(left)">
                                          <p:cBhvr>
                                            <p:cTn id="43" dur="500"/>
                                            <p:tgtEl>
                                              <p:spTgt spid="37"/>
                                            </p:tgtEl>
                                          </p:cBhvr>
                                        </p:animEffect>
                                      </p:childTnLst>
                                    </p:cTn>
                                  </p:par>
                                </p:childTnLst>
                              </p:cTn>
                            </p:par>
                            <p:par>
                              <p:cTn id="44" fill="hold">
                                <p:stCondLst>
                                  <p:cond delay="4500"/>
                                </p:stCondLst>
                                <p:childTnLst>
                                  <p:par>
                                    <p:cTn id="45" presetID="53" presetClass="entr" presetSubtype="16" fill="hold" grpId="0" nodeType="afterEffect">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cBhvr>
                                            <p:cTn id="47" dur="500" fill="hold"/>
                                            <p:tgtEl>
                                              <p:spTgt spid="20"/>
                                            </p:tgtEl>
                                            <p:attrNameLst>
                                              <p:attrName>ppt_w</p:attrName>
                                            </p:attrNameLst>
                                          </p:cBhvr>
                                          <p:tavLst>
                                            <p:tav tm="0">
                                              <p:val>
                                                <p:fltVal val="0"/>
                                              </p:val>
                                            </p:tav>
                                            <p:tav tm="100000">
                                              <p:val>
                                                <p:strVal val="#ppt_w"/>
                                              </p:val>
                                            </p:tav>
                                          </p:tavLst>
                                        </p:anim>
                                        <p:anim calcmode="lin" valueType="num">
                                          <p:cBhvr>
                                            <p:cTn id="48" dur="500" fill="hold"/>
                                            <p:tgtEl>
                                              <p:spTgt spid="20"/>
                                            </p:tgtEl>
                                            <p:attrNameLst>
                                              <p:attrName>ppt_h</p:attrName>
                                            </p:attrNameLst>
                                          </p:cBhvr>
                                          <p:tavLst>
                                            <p:tav tm="0">
                                              <p:val>
                                                <p:fltVal val="0"/>
                                              </p:val>
                                            </p:tav>
                                            <p:tav tm="100000">
                                              <p:val>
                                                <p:strVal val="#ppt_h"/>
                                              </p:val>
                                            </p:tav>
                                          </p:tavLst>
                                        </p:anim>
                                        <p:animEffect transition="in" filter="fade">
                                          <p:cBhvr>
                                            <p:cTn id="49" dur="500"/>
                                            <p:tgtEl>
                                              <p:spTgt spid="20"/>
                                            </p:tgtEl>
                                          </p:cBhvr>
                                        </p:animEffect>
                                      </p:childTnLst>
                                    </p:cTn>
                                  </p:par>
                                </p:childTnLst>
                              </p:cTn>
                            </p:par>
                            <p:par>
                              <p:cTn id="50" fill="hold">
                                <p:stCondLst>
                                  <p:cond delay="5000"/>
                                </p:stCondLst>
                                <p:childTnLst>
                                  <p:par>
                                    <p:cTn id="51" presetID="22" presetClass="entr" presetSubtype="8" fill="hold" grpId="0" nodeType="after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wipe(left)">
                                          <p:cBhvr>
                                            <p:cTn id="5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6" grpId="0" animBg="1"/>
          <p:bldP spid="37" grpId="0"/>
          <p:bldP spid="20" grpId="0" animBg="1"/>
          <p:bldP spid="2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1+#ppt_w/2"/>
                                              </p:val>
                                            </p:tav>
                                            <p:tav tm="100000">
                                              <p:val>
                                                <p:strVal val="#ppt_x"/>
                                              </p:val>
                                            </p:tav>
                                          </p:tavLst>
                                        </p:anim>
                                        <p:anim calcmode="lin" valueType="num">
                                          <p:cBhvr additive="base">
                                            <p:cTn id="8" dur="75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stCondLst>
                                        <p:cond delay="75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750" fill="hold"/>
                                            <p:tgtEl>
                                              <p:spTgt spid="5"/>
                                            </p:tgtEl>
                                            <p:attrNameLst>
                                              <p:attrName>ppt_x</p:attrName>
                                            </p:attrNameLst>
                                          </p:cBhvr>
                                          <p:tavLst>
                                            <p:tav tm="0">
                                              <p:val>
                                                <p:strVal val="0-#ppt_w/2"/>
                                              </p:val>
                                            </p:tav>
                                            <p:tav tm="100000">
                                              <p:val>
                                                <p:strVal val="#ppt_x"/>
                                              </p:val>
                                            </p:tav>
                                          </p:tavLst>
                                        </p:anim>
                                        <p:anim calcmode="lin" valueType="num">
                                          <p:cBhvr additive="base">
                                            <p:cTn id="12" dur="75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12" fill="hold" nodeType="withEffect">
                                      <p:stCondLst>
                                        <p:cond delay="5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750" fill="hold"/>
                                            <p:tgtEl>
                                              <p:spTgt spid="14"/>
                                            </p:tgtEl>
                                            <p:attrNameLst>
                                              <p:attrName>ppt_x</p:attrName>
                                            </p:attrNameLst>
                                          </p:cBhvr>
                                          <p:tavLst>
                                            <p:tav tm="0">
                                              <p:val>
                                                <p:strVal val="0-#ppt_w/2"/>
                                              </p:val>
                                            </p:tav>
                                            <p:tav tm="100000">
                                              <p:val>
                                                <p:strVal val="#ppt_x"/>
                                              </p:val>
                                            </p:tav>
                                          </p:tavLst>
                                        </p:anim>
                                        <p:anim calcmode="lin" valueType="num">
                                          <p:cBhvr additive="base">
                                            <p:cTn id="16" dur="750" fill="hold"/>
                                            <p:tgtEl>
                                              <p:spTgt spid="14"/>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53" presetClass="entr" presetSubtype="16"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p:cTn id="20" dur="500" fill="hold"/>
                                            <p:tgtEl>
                                              <p:spTgt spid="13"/>
                                            </p:tgtEl>
                                            <p:attrNameLst>
                                              <p:attrName>ppt_w</p:attrName>
                                            </p:attrNameLst>
                                          </p:cBhvr>
                                          <p:tavLst>
                                            <p:tav tm="0">
                                              <p:val>
                                                <p:fltVal val="0"/>
                                              </p:val>
                                            </p:tav>
                                            <p:tav tm="100000">
                                              <p:val>
                                                <p:strVal val="#ppt_w"/>
                                              </p:val>
                                            </p:tav>
                                          </p:tavLst>
                                        </p:anim>
                                        <p:anim calcmode="lin" valueType="num">
                                          <p:cBhvr>
                                            <p:cTn id="21" dur="500" fill="hold"/>
                                            <p:tgtEl>
                                              <p:spTgt spid="13"/>
                                            </p:tgtEl>
                                            <p:attrNameLst>
                                              <p:attrName>ppt_h</p:attrName>
                                            </p:attrNameLst>
                                          </p:cBhvr>
                                          <p:tavLst>
                                            <p:tav tm="0">
                                              <p:val>
                                                <p:fltVal val="0"/>
                                              </p:val>
                                            </p:tav>
                                            <p:tav tm="100000">
                                              <p:val>
                                                <p:strVal val="#ppt_h"/>
                                              </p:val>
                                            </p:tav>
                                          </p:tavLst>
                                        </p:anim>
                                        <p:animEffect transition="in" filter="fade">
                                          <p:cBhvr>
                                            <p:cTn id="22" dur="500"/>
                                            <p:tgtEl>
                                              <p:spTgt spid="13"/>
                                            </p:tgtEl>
                                          </p:cBhvr>
                                        </p:animEffect>
                                      </p:childTnLst>
                                    </p:cTn>
                                  </p:par>
                                </p:childTnLst>
                              </p:cTn>
                            </p:par>
                            <p:par>
                              <p:cTn id="23" fill="hold">
                                <p:stCondLst>
                                  <p:cond delay="2000"/>
                                </p:stCondLst>
                                <p:childTnLst>
                                  <p:par>
                                    <p:cTn id="24" presetID="2" presetClass="entr" presetSubtype="1" fill="hold" nodeType="after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additive="base">
                                            <p:cTn id="26" dur="500" fill="hold"/>
                                            <p:tgtEl>
                                              <p:spTgt spid="15"/>
                                            </p:tgtEl>
                                            <p:attrNameLst>
                                              <p:attrName>ppt_x</p:attrName>
                                            </p:attrNameLst>
                                          </p:cBhvr>
                                          <p:tavLst>
                                            <p:tav tm="0">
                                              <p:val>
                                                <p:strVal val="#ppt_x"/>
                                              </p:val>
                                            </p:tav>
                                            <p:tav tm="100000">
                                              <p:val>
                                                <p:strVal val="#ppt_x"/>
                                              </p:val>
                                            </p:tav>
                                          </p:tavLst>
                                        </p:anim>
                                        <p:anim calcmode="lin" valueType="num">
                                          <p:cBhvr additive="base">
                                            <p:cTn id="27" dur="500" fill="hold"/>
                                            <p:tgtEl>
                                              <p:spTgt spid="15"/>
                                            </p:tgtEl>
                                            <p:attrNameLst>
                                              <p:attrName>ppt_y</p:attrName>
                                            </p:attrNameLst>
                                          </p:cBhvr>
                                          <p:tavLst>
                                            <p:tav tm="0">
                                              <p:val>
                                                <p:strVal val="0-#ppt_h/2"/>
                                              </p:val>
                                            </p:tav>
                                            <p:tav tm="100000">
                                              <p:val>
                                                <p:strVal val="#ppt_y"/>
                                              </p:val>
                                            </p:tav>
                                          </p:tavLst>
                                        </p:anim>
                                      </p:childTnLst>
                                    </p:cTn>
                                  </p:par>
                                </p:childTnLst>
                              </p:cTn>
                            </p:par>
                            <p:par>
                              <p:cTn id="28" fill="hold">
                                <p:stCondLst>
                                  <p:cond delay="2500"/>
                                </p:stCondLst>
                                <p:childTnLst>
                                  <p:par>
                                    <p:cTn id="29" presetID="42" presetClass="entr" presetSubtype="0" fill="hold" nodeType="after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fade">
                                          <p:cBhvr>
                                            <p:cTn id="31" dur="1000"/>
                                            <p:tgtEl>
                                              <p:spTgt spid="35"/>
                                            </p:tgtEl>
                                          </p:cBhvr>
                                        </p:animEffect>
                                        <p:anim calcmode="lin" valueType="num">
                                          <p:cBhvr>
                                            <p:cTn id="32" dur="1000" fill="hold"/>
                                            <p:tgtEl>
                                              <p:spTgt spid="35"/>
                                            </p:tgtEl>
                                            <p:attrNameLst>
                                              <p:attrName>ppt_x</p:attrName>
                                            </p:attrNameLst>
                                          </p:cBhvr>
                                          <p:tavLst>
                                            <p:tav tm="0">
                                              <p:val>
                                                <p:strVal val="#ppt_x"/>
                                              </p:val>
                                            </p:tav>
                                            <p:tav tm="100000">
                                              <p:val>
                                                <p:strVal val="#ppt_x"/>
                                              </p:val>
                                            </p:tav>
                                          </p:tavLst>
                                        </p:anim>
                                        <p:anim calcmode="lin" valueType="num">
                                          <p:cBhvr>
                                            <p:cTn id="33" dur="1000" fill="hold"/>
                                            <p:tgtEl>
                                              <p:spTgt spid="35"/>
                                            </p:tgtEl>
                                            <p:attrNameLst>
                                              <p:attrName>ppt_y</p:attrName>
                                            </p:attrNameLst>
                                          </p:cBhvr>
                                          <p:tavLst>
                                            <p:tav tm="0">
                                              <p:val>
                                                <p:strVal val="#ppt_y+.1"/>
                                              </p:val>
                                            </p:tav>
                                            <p:tav tm="100000">
                                              <p:val>
                                                <p:strVal val="#ppt_y"/>
                                              </p:val>
                                            </p:tav>
                                          </p:tavLst>
                                        </p:anim>
                                      </p:childTnLst>
                                    </p:cTn>
                                  </p:par>
                                </p:childTnLst>
                              </p:cTn>
                            </p:par>
                            <p:par>
                              <p:cTn id="34" fill="hold">
                                <p:stCondLst>
                                  <p:cond delay="3500"/>
                                </p:stCondLst>
                                <p:childTnLst>
                                  <p:par>
                                    <p:cTn id="35" presetID="53" presetClass="entr" presetSubtype="16" fill="hold" grpId="0" nodeType="afterEffect">
                                      <p:stCondLst>
                                        <p:cond delay="0"/>
                                      </p:stCondLst>
                                      <p:childTnLst>
                                        <p:set>
                                          <p:cBhvr>
                                            <p:cTn id="36" dur="1" fill="hold">
                                              <p:stCondLst>
                                                <p:cond delay="0"/>
                                              </p:stCondLst>
                                            </p:cTn>
                                            <p:tgtEl>
                                              <p:spTgt spid="36"/>
                                            </p:tgtEl>
                                            <p:attrNameLst>
                                              <p:attrName>style.visibility</p:attrName>
                                            </p:attrNameLst>
                                          </p:cBhvr>
                                          <p:to>
                                            <p:strVal val="visible"/>
                                          </p:to>
                                        </p:set>
                                        <p:anim calcmode="lin" valueType="num">
                                          <p:cBhvr>
                                            <p:cTn id="37" dur="500" fill="hold"/>
                                            <p:tgtEl>
                                              <p:spTgt spid="36"/>
                                            </p:tgtEl>
                                            <p:attrNameLst>
                                              <p:attrName>ppt_w</p:attrName>
                                            </p:attrNameLst>
                                          </p:cBhvr>
                                          <p:tavLst>
                                            <p:tav tm="0">
                                              <p:val>
                                                <p:fltVal val="0"/>
                                              </p:val>
                                            </p:tav>
                                            <p:tav tm="100000">
                                              <p:val>
                                                <p:strVal val="#ppt_w"/>
                                              </p:val>
                                            </p:tav>
                                          </p:tavLst>
                                        </p:anim>
                                        <p:anim calcmode="lin" valueType="num">
                                          <p:cBhvr>
                                            <p:cTn id="38" dur="500" fill="hold"/>
                                            <p:tgtEl>
                                              <p:spTgt spid="36"/>
                                            </p:tgtEl>
                                            <p:attrNameLst>
                                              <p:attrName>ppt_h</p:attrName>
                                            </p:attrNameLst>
                                          </p:cBhvr>
                                          <p:tavLst>
                                            <p:tav tm="0">
                                              <p:val>
                                                <p:fltVal val="0"/>
                                              </p:val>
                                            </p:tav>
                                            <p:tav tm="100000">
                                              <p:val>
                                                <p:strVal val="#ppt_h"/>
                                              </p:val>
                                            </p:tav>
                                          </p:tavLst>
                                        </p:anim>
                                        <p:animEffect transition="in" filter="fade">
                                          <p:cBhvr>
                                            <p:cTn id="39" dur="500"/>
                                            <p:tgtEl>
                                              <p:spTgt spid="36"/>
                                            </p:tgtEl>
                                          </p:cBhvr>
                                        </p:animEffect>
                                      </p:childTnLst>
                                    </p:cTn>
                                  </p:par>
                                </p:childTnLst>
                              </p:cTn>
                            </p:par>
                            <p:par>
                              <p:cTn id="40" fill="hold">
                                <p:stCondLst>
                                  <p:cond delay="4000"/>
                                </p:stCondLst>
                                <p:childTnLst>
                                  <p:par>
                                    <p:cTn id="41" presetID="22" presetClass="entr" presetSubtype="8" fill="hold" grpId="0" nodeType="afterEffect">
                                      <p:stCondLst>
                                        <p:cond delay="0"/>
                                      </p:stCondLst>
                                      <p:childTnLst>
                                        <p:set>
                                          <p:cBhvr>
                                            <p:cTn id="42" dur="1" fill="hold">
                                              <p:stCondLst>
                                                <p:cond delay="0"/>
                                              </p:stCondLst>
                                            </p:cTn>
                                            <p:tgtEl>
                                              <p:spTgt spid="37"/>
                                            </p:tgtEl>
                                            <p:attrNameLst>
                                              <p:attrName>style.visibility</p:attrName>
                                            </p:attrNameLst>
                                          </p:cBhvr>
                                          <p:to>
                                            <p:strVal val="visible"/>
                                          </p:to>
                                        </p:set>
                                        <p:animEffect transition="in" filter="wipe(left)">
                                          <p:cBhvr>
                                            <p:cTn id="43" dur="500"/>
                                            <p:tgtEl>
                                              <p:spTgt spid="37"/>
                                            </p:tgtEl>
                                          </p:cBhvr>
                                        </p:animEffect>
                                      </p:childTnLst>
                                    </p:cTn>
                                  </p:par>
                                </p:childTnLst>
                              </p:cTn>
                            </p:par>
                            <p:par>
                              <p:cTn id="44" fill="hold">
                                <p:stCondLst>
                                  <p:cond delay="4500"/>
                                </p:stCondLst>
                                <p:childTnLst>
                                  <p:par>
                                    <p:cTn id="45" presetID="53" presetClass="entr" presetSubtype="16" fill="hold" grpId="0" nodeType="afterEffect">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cBhvr>
                                            <p:cTn id="47" dur="500" fill="hold"/>
                                            <p:tgtEl>
                                              <p:spTgt spid="20"/>
                                            </p:tgtEl>
                                            <p:attrNameLst>
                                              <p:attrName>ppt_w</p:attrName>
                                            </p:attrNameLst>
                                          </p:cBhvr>
                                          <p:tavLst>
                                            <p:tav tm="0">
                                              <p:val>
                                                <p:fltVal val="0"/>
                                              </p:val>
                                            </p:tav>
                                            <p:tav tm="100000">
                                              <p:val>
                                                <p:strVal val="#ppt_w"/>
                                              </p:val>
                                            </p:tav>
                                          </p:tavLst>
                                        </p:anim>
                                        <p:anim calcmode="lin" valueType="num">
                                          <p:cBhvr>
                                            <p:cTn id="48" dur="500" fill="hold"/>
                                            <p:tgtEl>
                                              <p:spTgt spid="20"/>
                                            </p:tgtEl>
                                            <p:attrNameLst>
                                              <p:attrName>ppt_h</p:attrName>
                                            </p:attrNameLst>
                                          </p:cBhvr>
                                          <p:tavLst>
                                            <p:tav tm="0">
                                              <p:val>
                                                <p:fltVal val="0"/>
                                              </p:val>
                                            </p:tav>
                                            <p:tav tm="100000">
                                              <p:val>
                                                <p:strVal val="#ppt_h"/>
                                              </p:val>
                                            </p:tav>
                                          </p:tavLst>
                                        </p:anim>
                                        <p:animEffect transition="in" filter="fade">
                                          <p:cBhvr>
                                            <p:cTn id="49" dur="500"/>
                                            <p:tgtEl>
                                              <p:spTgt spid="20"/>
                                            </p:tgtEl>
                                          </p:cBhvr>
                                        </p:animEffect>
                                      </p:childTnLst>
                                    </p:cTn>
                                  </p:par>
                                </p:childTnLst>
                              </p:cTn>
                            </p:par>
                            <p:par>
                              <p:cTn id="50" fill="hold">
                                <p:stCondLst>
                                  <p:cond delay="5000"/>
                                </p:stCondLst>
                                <p:childTnLst>
                                  <p:par>
                                    <p:cTn id="51" presetID="22" presetClass="entr" presetSubtype="8" fill="hold" grpId="0" nodeType="after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wipe(left)">
                                          <p:cBhvr>
                                            <p:cTn id="5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6" grpId="0" animBg="1"/>
          <p:bldP spid="37" grpId="0"/>
          <p:bldP spid="20" grpId="0" animBg="1"/>
          <p:bldP spid="21" grpId="0"/>
        </p:bld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75" y="1240"/>
            <a:ext cx="12184063" cy="6857107"/>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4737" y="2991215"/>
            <a:ext cx="3978058" cy="3978058"/>
          </a:xfrm>
          <a:prstGeom prst="rect">
            <a:avLst/>
          </a:prstGeom>
        </p:spPr>
      </p:pic>
      <p:pic>
        <p:nvPicPr>
          <p:cNvPr id="8" name="图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4928" y="155134"/>
            <a:ext cx="1961590" cy="2367700"/>
          </a:xfrm>
          <a:prstGeom prst="rect">
            <a:avLst/>
          </a:prstGeom>
        </p:spPr>
      </p:pic>
      <p:pic>
        <p:nvPicPr>
          <p:cNvPr id="14" name="图片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82822">
            <a:off x="9305391" y="89925"/>
            <a:ext cx="2335881" cy="2243502"/>
          </a:xfrm>
          <a:prstGeom prst="rect">
            <a:avLst/>
          </a:prstGeom>
        </p:spPr>
      </p:pic>
      <p:pic>
        <p:nvPicPr>
          <p:cNvPr id="35" name="图片 3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63321" y="3880150"/>
            <a:ext cx="4519940" cy="3081778"/>
          </a:xfrm>
          <a:prstGeom prst="rect">
            <a:avLst/>
          </a:prstGeom>
        </p:spPr>
      </p:pic>
      <p:grpSp>
        <p:nvGrpSpPr>
          <p:cNvPr id="18" name="组合 17"/>
          <p:cNvGrpSpPr/>
          <p:nvPr/>
        </p:nvGrpSpPr>
        <p:grpSpPr>
          <a:xfrm>
            <a:off x="2669786" y="2925957"/>
            <a:ext cx="6878614" cy="878430"/>
            <a:chOff x="-282180" y="3354661"/>
            <a:chExt cx="5669780" cy="724056"/>
          </a:xfrm>
        </p:grpSpPr>
        <p:sp>
          <p:nvSpPr>
            <p:cNvPr id="20" name="文本框 19"/>
            <p:cNvSpPr txBox="1"/>
            <p:nvPr/>
          </p:nvSpPr>
          <p:spPr>
            <a:xfrm>
              <a:off x="-282180" y="3354661"/>
              <a:ext cx="5669780" cy="684959"/>
            </a:xfrm>
            <a:prstGeom prst="rect">
              <a:avLst/>
            </a:prstGeom>
            <a:noFill/>
          </p:spPr>
          <p:txBody>
            <a:bodyPr wrap="none" rtlCol="0">
              <a:spAutoFit/>
            </a:bodyPr>
            <a:lstStyle/>
            <a:p>
              <a:pPr algn="ctr"/>
              <a:r>
                <a:rPr lang="en-US" altLang="zh-CN" sz="4800">
                  <a:solidFill>
                    <a:srgbClr val="33909B"/>
                  </a:solidFill>
                  <a:latin typeface="Arial" panose="020B0604020202020204" pitchFamily="34" charset="0"/>
                  <a:ea typeface="微软雅黑" panose="020B0503020204020204" pitchFamily="34" charset="-122"/>
                  <a:cs typeface="Arial" panose="020B0604020202020204" pitchFamily="34" charset="0"/>
                </a:rPr>
                <a:t>TỈ KHỐI CỦA CHẤT KHÍ</a:t>
              </a:r>
              <a:endParaRPr lang="zh-CN" altLang="en-US" sz="4800" dirty="0">
                <a:solidFill>
                  <a:srgbClr val="33909B"/>
                </a:solidFill>
                <a:latin typeface="Arial" panose="020B0604020202020204" pitchFamily="34" charset="0"/>
                <a:ea typeface="微软雅黑" panose="020B0503020204020204" pitchFamily="34" charset="-122"/>
                <a:cs typeface="Arial" panose="020B0604020202020204" pitchFamily="34" charset="0"/>
              </a:endParaRPr>
            </a:p>
          </p:txBody>
        </p:sp>
        <p:sp>
          <p:nvSpPr>
            <p:cNvPr id="21" name="矩形 20"/>
            <p:cNvSpPr/>
            <p:nvPr/>
          </p:nvSpPr>
          <p:spPr>
            <a:xfrm>
              <a:off x="932703" y="4060717"/>
              <a:ext cx="3240000" cy="18000"/>
            </a:xfrm>
            <a:prstGeom prst="rect">
              <a:avLst/>
            </a:prstGeom>
            <a:solidFill>
              <a:srgbClr val="6DC1B5"/>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rgbClr val="33909B"/>
                </a:solidFill>
                <a:latin typeface="微软雅黑" panose="020B0503020204020204" pitchFamily="34" charset="-122"/>
                <a:ea typeface="微软雅黑" panose="020B0503020204020204" pitchFamily="34" charset="-122"/>
              </a:endParaRPr>
            </a:p>
          </p:txBody>
        </p:sp>
      </p:grpSp>
      <p:sp>
        <p:nvSpPr>
          <p:cNvPr id="22" name="MH_Number_1"/>
          <p:cNvSpPr/>
          <p:nvPr>
            <p:custDataLst>
              <p:tags r:id="rId1"/>
            </p:custDataLst>
          </p:nvPr>
        </p:nvSpPr>
        <p:spPr>
          <a:xfrm>
            <a:off x="5096949" y="743966"/>
            <a:ext cx="2025542" cy="2034018"/>
          </a:xfrm>
          <a:prstGeom prst="ellipse">
            <a:avLst/>
          </a:prstGeom>
          <a:solidFill>
            <a:srgbClr val="33909B"/>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defRPr/>
            </a:pPr>
            <a:r>
              <a:rPr lang="en-US" altLang="zh-CN" sz="6000" b="1" noProof="1">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II</a:t>
            </a:r>
            <a:endParaRPr lang="en-US" altLang="zh-CN" sz="2000" b="1" noProof="1">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p:txBody>
      </p:sp>
      <p:pic>
        <p:nvPicPr>
          <p:cNvPr id="23" name="图片 2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9882444">
            <a:off x="4489459" y="675655"/>
            <a:ext cx="1504759" cy="2149654"/>
          </a:xfrm>
          <a:prstGeom prst="rect">
            <a:avLst/>
          </a:prstGeom>
        </p:spPr>
      </p:pic>
      <p:pic>
        <p:nvPicPr>
          <p:cNvPr id="2" name="Picture 2">
            <a:extLst>
              <a:ext uri="{FF2B5EF4-FFF2-40B4-BE49-F238E27FC236}">
                <a16:creationId xmlns:a16="http://schemas.microsoft.com/office/drawing/2014/main" xmlns="" id="{FCC31A37-E883-D9EB-41B1-9D616DB2F4EE}"/>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5838" t="12471" r="17806" b="17187"/>
          <a:stretch/>
        </p:blipFill>
        <p:spPr bwMode="auto">
          <a:xfrm>
            <a:off x="8985340" y="4621233"/>
            <a:ext cx="3296059" cy="2329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527336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14:presetBounceEnd="46667">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46667">
                                          <p:cBhvr additive="base">
                                            <p:cTn id="7" dur="750" fill="hold"/>
                                            <p:tgtEl>
                                              <p:spTgt spid="8"/>
                                            </p:tgtEl>
                                            <p:attrNameLst>
                                              <p:attrName>ppt_x</p:attrName>
                                            </p:attrNameLst>
                                          </p:cBhvr>
                                          <p:tavLst>
                                            <p:tav tm="0">
                                              <p:val>
                                                <p:strVal val="1+#ppt_w/2"/>
                                              </p:val>
                                            </p:tav>
                                            <p:tav tm="100000">
                                              <p:val>
                                                <p:strVal val="#ppt_x"/>
                                              </p:val>
                                            </p:tav>
                                          </p:tavLst>
                                        </p:anim>
                                        <p:anim calcmode="lin" valueType="num" p14:bounceEnd="46667">
                                          <p:cBhvr additive="base">
                                            <p:cTn id="8" dur="75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14:presetBounceEnd="46667">
                                      <p:stCondLst>
                                        <p:cond delay="750"/>
                                      </p:stCondLst>
                                      <p:childTnLst>
                                        <p:set>
                                          <p:cBhvr>
                                            <p:cTn id="10" dur="1" fill="hold">
                                              <p:stCondLst>
                                                <p:cond delay="0"/>
                                              </p:stCondLst>
                                            </p:cTn>
                                            <p:tgtEl>
                                              <p:spTgt spid="5"/>
                                            </p:tgtEl>
                                            <p:attrNameLst>
                                              <p:attrName>style.visibility</p:attrName>
                                            </p:attrNameLst>
                                          </p:cBhvr>
                                          <p:to>
                                            <p:strVal val="visible"/>
                                          </p:to>
                                        </p:set>
                                        <p:anim calcmode="lin" valueType="num" p14:bounceEnd="46667">
                                          <p:cBhvr additive="base">
                                            <p:cTn id="11" dur="750" fill="hold"/>
                                            <p:tgtEl>
                                              <p:spTgt spid="5"/>
                                            </p:tgtEl>
                                            <p:attrNameLst>
                                              <p:attrName>ppt_x</p:attrName>
                                            </p:attrNameLst>
                                          </p:cBhvr>
                                          <p:tavLst>
                                            <p:tav tm="0">
                                              <p:val>
                                                <p:strVal val="0-#ppt_w/2"/>
                                              </p:val>
                                            </p:tav>
                                            <p:tav tm="100000">
                                              <p:val>
                                                <p:strVal val="#ppt_x"/>
                                              </p:val>
                                            </p:tav>
                                          </p:tavLst>
                                        </p:anim>
                                        <p:anim calcmode="lin" valueType="num" p14:bounceEnd="46667">
                                          <p:cBhvr additive="base">
                                            <p:cTn id="12" dur="75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12" fill="hold" nodeType="withEffect" p14:presetBounceEnd="46667">
                                      <p:stCondLst>
                                        <p:cond delay="500"/>
                                      </p:stCondLst>
                                      <p:childTnLst>
                                        <p:set>
                                          <p:cBhvr>
                                            <p:cTn id="14" dur="1" fill="hold">
                                              <p:stCondLst>
                                                <p:cond delay="0"/>
                                              </p:stCondLst>
                                            </p:cTn>
                                            <p:tgtEl>
                                              <p:spTgt spid="14"/>
                                            </p:tgtEl>
                                            <p:attrNameLst>
                                              <p:attrName>style.visibility</p:attrName>
                                            </p:attrNameLst>
                                          </p:cBhvr>
                                          <p:to>
                                            <p:strVal val="visible"/>
                                          </p:to>
                                        </p:set>
                                        <p:anim calcmode="lin" valueType="num" p14:bounceEnd="46667">
                                          <p:cBhvr additive="base">
                                            <p:cTn id="15" dur="750" fill="hold"/>
                                            <p:tgtEl>
                                              <p:spTgt spid="14"/>
                                            </p:tgtEl>
                                            <p:attrNameLst>
                                              <p:attrName>ppt_x</p:attrName>
                                            </p:attrNameLst>
                                          </p:cBhvr>
                                          <p:tavLst>
                                            <p:tav tm="0">
                                              <p:val>
                                                <p:strVal val="0-#ppt_w/2"/>
                                              </p:val>
                                            </p:tav>
                                            <p:tav tm="100000">
                                              <p:val>
                                                <p:strVal val="#ppt_x"/>
                                              </p:val>
                                            </p:tav>
                                          </p:tavLst>
                                        </p:anim>
                                        <p:anim calcmode="lin" valueType="num" p14:bounceEnd="46667">
                                          <p:cBhvr additive="base">
                                            <p:cTn id="16" dur="750" fill="hold"/>
                                            <p:tgtEl>
                                              <p:spTgt spid="14"/>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42" presetClass="entr" presetSubtype="0" fill="hold" nodeType="after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1000"/>
                                            <p:tgtEl>
                                              <p:spTgt spid="35"/>
                                            </p:tgtEl>
                                          </p:cBhvr>
                                        </p:animEffect>
                                        <p:anim calcmode="lin" valueType="num">
                                          <p:cBhvr>
                                            <p:cTn id="21" dur="1000" fill="hold"/>
                                            <p:tgtEl>
                                              <p:spTgt spid="35"/>
                                            </p:tgtEl>
                                            <p:attrNameLst>
                                              <p:attrName>ppt_x</p:attrName>
                                            </p:attrNameLst>
                                          </p:cBhvr>
                                          <p:tavLst>
                                            <p:tav tm="0">
                                              <p:val>
                                                <p:strVal val="#ppt_x"/>
                                              </p:val>
                                            </p:tav>
                                            <p:tav tm="100000">
                                              <p:val>
                                                <p:strVal val="#ppt_x"/>
                                              </p:val>
                                            </p:tav>
                                          </p:tavLst>
                                        </p:anim>
                                        <p:anim calcmode="lin" valueType="num">
                                          <p:cBhvr>
                                            <p:cTn id="22" dur="1000" fill="hold"/>
                                            <p:tgtEl>
                                              <p:spTgt spid="35"/>
                                            </p:tgtEl>
                                            <p:attrNameLst>
                                              <p:attrName>ppt_y</p:attrName>
                                            </p:attrNameLst>
                                          </p:cBhvr>
                                          <p:tavLst>
                                            <p:tav tm="0">
                                              <p:val>
                                                <p:strVal val="#ppt_y+.1"/>
                                              </p:val>
                                            </p:tav>
                                            <p:tav tm="100000">
                                              <p:val>
                                                <p:strVal val="#ppt_y"/>
                                              </p:val>
                                            </p:tav>
                                          </p:tavLst>
                                        </p:anim>
                                      </p:childTnLst>
                                    </p:cTn>
                                  </p:par>
                                </p:childTnLst>
                              </p:cTn>
                            </p:par>
                            <p:par>
                              <p:cTn id="23" fill="hold">
                                <p:stCondLst>
                                  <p:cond delay="2500"/>
                                </p:stCondLst>
                                <p:childTnLst>
                                  <p:par>
                                    <p:cTn id="24" presetID="53" presetClass="entr" presetSubtype="16" fill="hold" grpId="0" nodeType="after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p:cTn id="26" dur="500" fill="hold"/>
                                            <p:tgtEl>
                                              <p:spTgt spid="22"/>
                                            </p:tgtEl>
                                            <p:attrNameLst>
                                              <p:attrName>ppt_w</p:attrName>
                                            </p:attrNameLst>
                                          </p:cBhvr>
                                          <p:tavLst>
                                            <p:tav tm="0">
                                              <p:val>
                                                <p:fltVal val="0"/>
                                              </p:val>
                                            </p:tav>
                                            <p:tav tm="100000">
                                              <p:val>
                                                <p:strVal val="#ppt_w"/>
                                              </p:val>
                                            </p:tav>
                                          </p:tavLst>
                                        </p:anim>
                                        <p:anim calcmode="lin" valueType="num">
                                          <p:cBhvr>
                                            <p:cTn id="27" dur="500" fill="hold"/>
                                            <p:tgtEl>
                                              <p:spTgt spid="22"/>
                                            </p:tgtEl>
                                            <p:attrNameLst>
                                              <p:attrName>ppt_h</p:attrName>
                                            </p:attrNameLst>
                                          </p:cBhvr>
                                          <p:tavLst>
                                            <p:tav tm="0">
                                              <p:val>
                                                <p:fltVal val="0"/>
                                              </p:val>
                                            </p:tav>
                                            <p:tav tm="100000">
                                              <p:val>
                                                <p:strVal val="#ppt_h"/>
                                              </p:val>
                                            </p:tav>
                                          </p:tavLst>
                                        </p:anim>
                                        <p:animEffect transition="in" filter="fade">
                                          <p:cBhvr>
                                            <p:cTn id="28" dur="500"/>
                                            <p:tgtEl>
                                              <p:spTgt spid="22"/>
                                            </p:tgtEl>
                                          </p:cBhvr>
                                        </p:animEffect>
                                      </p:childTnLst>
                                    </p:cTn>
                                  </p:par>
                                </p:childTnLst>
                              </p:cTn>
                            </p:par>
                            <p:par>
                              <p:cTn id="29" fill="hold">
                                <p:stCondLst>
                                  <p:cond delay="3000"/>
                                </p:stCondLst>
                                <p:childTnLst>
                                  <p:par>
                                    <p:cTn id="30" presetID="2" presetClass="entr" presetSubtype="1" fill="hold" nodeType="afterEffect" p14:presetBounceEnd="50000">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14:bounceEnd="50000">
                                          <p:cBhvr additive="base">
                                            <p:cTn id="32" dur="500" fill="hold"/>
                                            <p:tgtEl>
                                              <p:spTgt spid="23"/>
                                            </p:tgtEl>
                                            <p:attrNameLst>
                                              <p:attrName>ppt_x</p:attrName>
                                            </p:attrNameLst>
                                          </p:cBhvr>
                                          <p:tavLst>
                                            <p:tav tm="0">
                                              <p:val>
                                                <p:strVal val="#ppt_x"/>
                                              </p:val>
                                            </p:tav>
                                            <p:tav tm="100000">
                                              <p:val>
                                                <p:strVal val="#ppt_x"/>
                                              </p:val>
                                            </p:tav>
                                          </p:tavLst>
                                        </p:anim>
                                        <p:anim calcmode="lin" valueType="num" p14:bounceEnd="50000">
                                          <p:cBhvr additive="base">
                                            <p:cTn id="33" dur="500" fill="hold"/>
                                            <p:tgtEl>
                                              <p:spTgt spid="23"/>
                                            </p:tgtEl>
                                            <p:attrNameLst>
                                              <p:attrName>ppt_y</p:attrName>
                                            </p:attrNameLst>
                                          </p:cBhvr>
                                          <p:tavLst>
                                            <p:tav tm="0">
                                              <p:val>
                                                <p:strVal val="0-#ppt_h/2"/>
                                              </p:val>
                                            </p:tav>
                                            <p:tav tm="100000">
                                              <p:val>
                                                <p:strVal val="#ppt_y"/>
                                              </p:val>
                                            </p:tav>
                                          </p:tavLst>
                                        </p:anim>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1+#ppt_w/2"/>
                                              </p:val>
                                            </p:tav>
                                            <p:tav tm="100000">
                                              <p:val>
                                                <p:strVal val="#ppt_x"/>
                                              </p:val>
                                            </p:tav>
                                          </p:tavLst>
                                        </p:anim>
                                        <p:anim calcmode="lin" valueType="num">
                                          <p:cBhvr additive="base">
                                            <p:cTn id="8" dur="75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stCondLst>
                                        <p:cond delay="75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750" fill="hold"/>
                                            <p:tgtEl>
                                              <p:spTgt spid="5"/>
                                            </p:tgtEl>
                                            <p:attrNameLst>
                                              <p:attrName>ppt_x</p:attrName>
                                            </p:attrNameLst>
                                          </p:cBhvr>
                                          <p:tavLst>
                                            <p:tav tm="0">
                                              <p:val>
                                                <p:strVal val="0-#ppt_w/2"/>
                                              </p:val>
                                            </p:tav>
                                            <p:tav tm="100000">
                                              <p:val>
                                                <p:strVal val="#ppt_x"/>
                                              </p:val>
                                            </p:tav>
                                          </p:tavLst>
                                        </p:anim>
                                        <p:anim calcmode="lin" valueType="num">
                                          <p:cBhvr additive="base">
                                            <p:cTn id="12" dur="75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12" fill="hold" nodeType="withEffect">
                                      <p:stCondLst>
                                        <p:cond delay="5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750" fill="hold"/>
                                            <p:tgtEl>
                                              <p:spTgt spid="14"/>
                                            </p:tgtEl>
                                            <p:attrNameLst>
                                              <p:attrName>ppt_x</p:attrName>
                                            </p:attrNameLst>
                                          </p:cBhvr>
                                          <p:tavLst>
                                            <p:tav tm="0">
                                              <p:val>
                                                <p:strVal val="0-#ppt_w/2"/>
                                              </p:val>
                                            </p:tav>
                                            <p:tav tm="100000">
                                              <p:val>
                                                <p:strVal val="#ppt_x"/>
                                              </p:val>
                                            </p:tav>
                                          </p:tavLst>
                                        </p:anim>
                                        <p:anim calcmode="lin" valueType="num">
                                          <p:cBhvr additive="base">
                                            <p:cTn id="16" dur="750" fill="hold"/>
                                            <p:tgtEl>
                                              <p:spTgt spid="14"/>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42" presetClass="entr" presetSubtype="0" fill="hold" nodeType="after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1000"/>
                                            <p:tgtEl>
                                              <p:spTgt spid="35"/>
                                            </p:tgtEl>
                                          </p:cBhvr>
                                        </p:animEffect>
                                        <p:anim calcmode="lin" valueType="num">
                                          <p:cBhvr>
                                            <p:cTn id="21" dur="1000" fill="hold"/>
                                            <p:tgtEl>
                                              <p:spTgt spid="35"/>
                                            </p:tgtEl>
                                            <p:attrNameLst>
                                              <p:attrName>ppt_x</p:attrName>
                                            </p:attrNameLst>
                                          </p:cBhvr>
                                          <p:tavLst>
                                            <p:tav tm="0">
                                              <p:val>
                                                <p:strVal val="#ppt_x"/>
                                              </p:val>
                                            </p:tav>
                                            <p:tav tm="100000">
                                              <p:val>
                                                <p:strVal val="#ppt_x"/>
                                              </p:val>
                                            </p:tav>
                                          </p:tavLst>
                                        </p:anim>
                                        <p:anim calcmode="lin" valueType="num">
                                          <p:cBhvr>
                                            <p:cTn id="22" dur="1000" fill="hold"/>
                                            <p:tgtEl>
                                              <p:spTgt spid="35"/>
                                            </p:tgtEl>
                                            <p:attrNameLst>
                                              <p:attrName>ppt_y</p:attrName>
                                            </p:attrNameLst>
                                          </p:cBhvr>
                                          <p:tavLst>
                                            <p:tav tm="0">
                                              <p:val>
                                                <p:strVal val="#ppt_y+.1"/>
                                              </p:val>
                                            </p:tav>
                                            <p:tav tm="100000">
                                              <p:val>
                                                <p:strVal val="#ppt_y"/>
                                              </p:val>
                                            </p:tav>
                                          </p:tavLst>
                                        </p:anim>
                                      </p:childTnLst>
                                    </p:cTn>
                                  </p:par>
                                </p:childTnLst>
                              </p:cTn>
                            </p:par>
                            <p:par>
                              <p:cTn id="23" fill="hold">
                                <p:stCondLst>
                                  <p:cond delay="2500"/>
                                </p:stCondLst>
                                <p:childTnLst>
                                  <p:par>
                                    <p:cTn id="24" presetID="53" presetClass="entr" presetSubtype="16" fill="hold" grpId="0" nodeType="after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p:cTn id="26" dur="500" fill="hold"/>
                                            <p:tgtEl>
                                              <p:spTgt spid="22"/>
                                            </p:tgtEl>
                                            <p:attrNameLst>
                                              <p:attrName>ppt_w</p:attrName>
                                            </p:attrNameLst>
                                          </p:cBhvr>
                                          <p:tavLst>
                                            <p:tav tm="0">
                                              <p:val>
                                                <p:fltVal val="0"/>
                                              </p:val>
                                            </p:tav>
                                            <p:tav tm="100000">
                                              <p:val>
                                                <p:strVal val="#ppt_w"/>
                                              </p:val>
                                            </p:tav>
                                          </p:tavLst>
                                        </p:anim>
                                        <p:anim calcmode="lin" valueType="num">
                                          <p:cBhvr>
                                            <p:cTn id="27" dur="500" fill="hold"/>
                                            <p:tgtEl>
                                              <p:spTgt spid="22"/>
                                            </p:tgtEl>
                                            <p:attrNameLst>
                                              <p:attrName>ppt_h</p:attrName>
                                            </p:attrNameLst>
                                          </p:cBhvr>
                                          <p:tavLst>
                                            <p:tav tm="0">
                                              <p:val>
                                                <p:fltVal val="0"/>
                                              </p:val>
                                            </p:tav>
                                            <p:tav tm="100000">
                                              <p:val>
                                                <p:strVal val="#ppt_h"/>
                                              </p:val>
                                            </p:tav>
                                          </p:tavLst>
                                        </p:anim>
                                        <p:animEffect transition="in" filter="fade">
                                          <p:cBhvr>
                                            <p:cTn id="28" dur="500"/>
                                            <p:tgtEl>
                                              <p:spTgt spid="22"/>
                                            </p:tgtEl>
                                          </p:cBhvr>
                                        </p:animEffect>
                                      </p:childTnLst>
                                    </p:cTn>
                                  </p:par>
                                </p:childTnLst>
                              </p:cTn>
                            </p:par>
                            <p:par>
                              <p:cTn id="29" fill="hold">
                                <p:stCondLst>
                                  <p:cond delay="3000"/>
                                </p:stCondLst>
                                <p:childTnLst>
                                  <p:par>
                                    <p:cTn id="30" presetID="2" presetClass="entr" presetSubtype="1" fill="hold" nodeType="after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additive="base">
                                            <p:cTn id="32" dur="500" fill="hold"/>
                                            <p:tgtEl>
                                              <p:spTgt spid="23"/>
                                            </p:tgtEl>
                                            <p:attrNameLst>
                                              <p:attrName>ppt_x</p:attrName>
                                            </p:attrNameLst>
                                          </p:cBhvr>
                                          <p:tavLst>
                                            <p:tav tm="0">
                                              <p:val>
                                                <p:strVal val="#ppt_x"/>
                                              </p:val>
                                            </p:tav>
                                            <p:tav tm="100000">
                                              <p:val>
                                                <p:strVal val="#ppt_x"/>
                                              </p:val>
                                            </p:tav>
                                          </p:tavLst>
                                        </p:anim>
                                        <p:anim calcmode="lin" valueType="num">
                                          <p:cBhvr additive="base">
                                            <p:cTn id="33" dur="500" fill="hold"/>
                                            <p:tgtEl>
                                              <p:spTgt spid="23"/>
                                            </p:tgtEl>
                                            <p:attrNameLst>
                                              <p:attrName>ppt_y</p:attrName>
                                            </p:attrNameLst>
                                          </p:cBhvr>
                                          <p:tavLst>
                                            <p:tav tm="0">
                                              <p:val>
                                                <p:strVal val="0-#ppt_h/2"/>
                                              </p:val>
                                            </p:tav>
                                            <p:tav tm="100000">
                                              <p:val>
                                                <p:strVal val="#ppt_y"/>
                                              </p:val>
                                            </p:tav>
                                          </p:tavLst>
                                        </p:anim>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9C47AF0D-8A35-7B8F-0714-04069B2C82E6}"/>
              </a:ext>
            </a:extLst>
          </p:cNvPr>
          <p:cNvPicPr>
            <a:picLocks noChangeAspect="1"/>
          </p:cNvPicPr>
          <p:nvPr/>
        </p:nvPicPr>
        <p:blipFill rotWithShape="1">
          <a:blip r:embed="rId3"/>
          <a:srcRect r="878" b="1505"/>
          <a:stretch/>
        </p:blipFill>
        <p:spPr>
          <a:xfrm>
            <a:off x="0" y="0"/>
            <a:ext cx="12261522" cy="6859588"/>
          </a:xfrm>
          <a:prstGeom prst="rect">
            <a:avLst/>
          </a:prstGeom>
        </p:spPr>
      </p:pic>
      <p:grpSp>
        <p:nvGrpSpPr>
          <p:cNvPr id="9" name="Group 8">
            <a:extLst>
              <a:ext uri="{FF2B5EF4-FFF2-40B4-BE49-F238E27FC236}">
                <a16:creationId xmlns:a16="http://schemas.microsoft.com/office/drawing/2014/main" xmlns="" id="{79C5F9D1-C390-0463-8CD9-A51E994EAEFB}"/>
              </a:ext>
            </a:extLst>
          </p:cNvPr>
          <p:cNvGrpSpPr/>
          <p:nvPr/>
        </p:nvGrpSpPr>
        <p:grpSpPr>
          <a:xfrm>
            <a:off x="2798618" y="2244436"/>
            <a:ext cx="1759527" cy="3477491"/>
            <a:chOff x="2798618" y="2244436"/>
            <a:chExt cx="1759527" cy="3477491"/>
          </a:xfrm>
        </p:grpSpPr>
        <p:pic>
          <p:nvPicPr>
            <p:cNvPr id="18438" name="Picture 6">
              <a:extLst>
                <a:ext uri="{FF2B5EF4-FFF2-40B4-BE49-F238E27FC236}">
                  <a16:creationId xmlns:a16="http://schemas.microsoft.com/office/drawing/2014/main" xmlns="" id="{F4A0B5CC-F171-BD54-B5F1-B00F49EEA0D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9900" t="8890" r="26883" b="5696"/>
            <a:stretch/>
          </p:blipFill>
          <p:spPr bwMode="auto">
            <a:xfrm>
              <a:off x="2798618" y="2244436"/>
              <a:ext cx="1759527" cy="347749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xmlns="" id="{CBD86373-8870-3F17-2DB9-D3B345C9E010}"/>
                </a:ext>
              </a:extLst>
            </p:cNvPr>
            <p:cNvSpPr/>
            <p:nvPr/>
          </p:nvSpPr>
          <p:spPr>
            <a:xfrm>
              <a:off x="3172182" y="2638191"/>
              <a:ext cx="856325" cy="923330"/>
            </a:xfrm>
            <a:prstGeom prst="rect">
              <a:avLst/>
            </a:prstGeom>
            <a:noFill/>
          </p:spPr>
          <p:txBody>
            <a:bodyPr wrap="none" lIns="91440" tIns="45720" rIns="91440" bIns="45720">
              <a:spAutoFit/>
            </a:bodyPr>
            <a:lstStyle/>
            <a:p>
              <a:pPr algn="ctr"/>
              <a:r>
                <a:rPr lang="en-US" sz="5400" b="1" cap="none" spc="0">
                  <a:ln w="12700">
                    <a:solidFill>
                      <a:schemeClr val="accent1"/>
                    </a:solidFill>
                    <a:prstDash val="solid"/>
                  </a:ln>
                  <a:solidFill>
                    <a:srgbClr val="FEF303"/>
                  </a:solidFill>
                  <a:effectLst>
                    <a:outerShdw dist="38100" dir="2640000" algn="bl" rotWithShape="0">
                      <a:schemeClr val="accent1"/>
                    </a:outerShdw>
                  </a:effectLst>
                </a:rPr>
                <a:t>H</a:t>
              </a:r>
              <a:r>
                <a:rPr lang="en-US" sz="5400" b="1" cap="none" spc="0" baseline="-25000">
                  <a:ln w="12700">
                    <a:solidFill>
                      <a:schemeClr val="accent1"/>
                    </a:solidFill>
                    <a:prstDash val="solid"/>
                  </a:ln>
                  <a:solidFill>
                    <a:srgbClr val="FEF303"/>
                  </a:solidFill>
                  <a:effectLst>
                    <a:outerShdw dist="38100" dir="2640000" algn="bl" rotWithShape="0">
                      <a:schemeClr val="accent1"/>
                    </a:outerShdw>
                  </a:effectLst>
                </a:rPr>
                <a:t>2</a:t>
              </a:r>
              <a:endParaRPr lang="en-US" sz="5400" b="1" cap="none" spc="0">
                <a:ln w="12700">
                  <a:solidFill>
                    <a:schemeClr val="accent1"/>
                  </a:solidFill>
                  <a:prstDash val="solid"/>
                </a:ln>
                <a:solidFill>
                  <a:srgbClr val="FEF303"/>
                </a:solidFill>
                <a:effectLst>
                  <a:outerShdw dist="38100" dir="2640000" algn="bl" rotWithShape="0">
                    <a:schemeClr val="accent1"/>
                  </a:outerShdw>
                </a:effectLst>
              </a:endParaRPr>
            </a:p>
          </p:txBody>
        </p:sp>
      </p:grpSp>
      <p:grpSp>
        <p:nvGrpSpPr>
          <p:cNvPr id="12" name="Group 11">
            <a:extLst>
              <a:ext uri="{FF2B5EF4-FFF2-40B4-BE49-F238E27FC236}">
                <a16:creationId xmlns:a16="http://schemas.microsoft.com/office/drawing/2014/main" xmlns="" id="{2D9916D9-1286-4B98-CA8E-F8D6C97D8704}"/>
              </a:ext>
            </a:extLst>
          </p:cNvPr>
          <p:cNvGrpSpPr/>
          <p:nvPr/>
        </p:nvGrpSpPr>
        <p:grpSpPr>
          <a:xfrm>
            <a:off x="7051170" y="2244436"/>
            <a:ext cx="1759527" cy="3477491"/>
            <a:chOff x="7051170" y="2105891"/>
            <a:chExt cx="1759527" cy="3477491"/>
          </a:xfrm>
        </p:grpSpPr>
        <p:pic>
          <p:nvPicPr>
            <p:cNvPr id="3" name="Picture 6">
              <a:extLst>
                <a:ext uri="{FF2B5EF4-FFF2-40B4-BE49-F238E27FC236}">
                  <a16:creationId xmlns:a16="http://schemas.microsoft.com/office/drawing/2014/main" xmlns="" id="{7BCECA48-53B9-801E-BE5E-3CF933FA4C3D}"/>
                </a:ext>
              </a:extLst>
            </p:cNvPr>
            <p:cNvPicPr>
              <a:picLocks noChangeAspect="1" noChangeArrowheads="1"/>
            </p:cNvPicPr>
            <p:nvPr/>
          </p:nvPicPr>
          <p:blipFill rotWithShape="1">
            <a:blip r:embed="rId4">
              <a:duotone>
                <a:prstClr val="black"/>
                <a:schemeClr val="accent5">
                  <a:tint val="45000"/>
                  <a:satMod val="400000"/>
                </a:schemeClr>
              </a:duotone>
              <a:extLst>
                <a:ext uri="{28A0092B-C50C-407E-A947-70E740481C1C}">
                  <a14:useLocalDpi xmlns:a14="http://schemas.microsoft.com/office/drawing/2010/main" val="0"/>
                </a:ext>
              </a:extLst>
            </a:blip>
            <a:srcRect l="29900" t="8890" r="26883" b="5696"/>
            <a:stretch/>
          </p:blipFill>
          <p:spPr bwMode="auto">
            <a:xfrm>
              <a:off x="7051170" y="2105891"/>
              <a:ext cx="1759527" cy="347749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xmlns="" id="{929BA210-E262-8488-6FFE-5622E2AF4791}"/>
                </a:ext>
              </a:extLst>
            </p:cNvPr>
            <p:cNvSpPr/>
            <p:nvPr/>
          </p:nvSpPr>
          <p:spPr>
            <a:xfrm>
              <a:off x="7487542" y="2506464"/>
              <a:ext cx="886782" cy="923330"/>
            </a:xfrm>
            <a:prstGeom prst="rect">
              <a:avLst/>
            </a:prstGeom>
            <a:noFill/>
          </p:spPr>
          <p:txBody>
            <a:bodyPr wrap="none" lIns="91440" tIns="45720" rIns="91440" bIns="45720">
              <a:spAutoFit/>
            </a:bodyPr>
            <a:lstStyle/>
            <a:p>
              <a:pPr algn="ctr"/>
              <a:r>
                <a:rPr lang="en-US" sz="5400" b="1" cap="none" spc="0">
                  <a:ln w="12700">
                    <a:solidFill>
                      <a:schemeClr val="accent1"/>
                    </a:solidFill>
                    <a:prstDash val="solid"/>
                  </a:ln>
                  <a:solidFill>
                    <a:srgbClr val="FEF303"/>
                  </a:solidFill>
                  <a:effectLst>
                    <a:outerShdw dist="38100" dir="2640000" algn="bl" rotWithShape="0">
                      <a:schemeClr val="accent1"/>
                    </a:outerShdw>
                  </a:effectLst>
                </a:rPr>
                <a:t>O</a:t>
              </a:r>
              <a:r>
                <a:rPr lang="en-US" sz="5400" b="1" cap="none" spc="0" baseline="-25000">
                  <a:ln w="12700">
                    <a:solidFill>
                      <a:schemeClr val="accent1"/>
                    </a:solidFill>
                    <a:prstDash val="solid"/>
                  </a:ln>
                  <a:solidFill>
                    <a:srgbClr val="FEF303"/>
                  </a:solidFill>
                  <a:effectLst>
                    <a:outerShdw dist="38100" dir="2640000" algn="bl" rotWithShape="0">
                      <a:schemeClr val="accent1"/>
                    </a:outerShdw>
                  </a:effectLst>
                </a:rPr>
                <a:t>2</a:t>
              </a:r>
              <a:endParaRPr lang="en-US" sz="5400" b="1" cap="none" spc="0">
                <a:ln w="12700">
                  <a:solidFill>
                    <a:schemeClr val="accent1"/>
                  </a:solidFill>
                  <a:prstDash val="solid"/>
                </a:ln>
                <a:solidFill>
                  <a:srgbClr val="FEF303"/>
                </a:solidFill>
                <a:effectLst>
                  <a:outerShdw dist="38100" dir="2640000" algn="bl" rotWithShape="0">
                    <a:schemeClr val="accent1"/>
                  </a:outerShdw>
                </a:effectLst>
              </a:endParaRPr>
            </a:p>
          </p:txBody>
        </p:sp>
      </p:grpSp>
      <p:sp>
        <p:nvSpPr>
          <p:cNvPr id="14" name="TextBox 13">
            <a:extLst>
              <a:ext uri="{FF2B5EF4-FFF2-40B4-BE49-F238E27FC236}">
                <a16:creationId xmlns:a16="http://schemas.microsoft.com/office/drawing/2014/main" xmlns="" id="{E585B62F-2D4A-588C-515B-CE7A67D9E7EA}"/>
              </a:ext>
            </a:extLst>
          </p:cNvPr>
          <p:cNvSpPr txBox="1"/>
          <p:nvPr/>
        </p:nvSpPr>
        <p:spPr>
          <a:xfrm>
            <a:off x="558822" y="477785"/>
            <a:ext cx="11281243" cy="1452642"/>
          </a:xfrm>
          <a:prstGeom prst="rect">
            <a:avLst/>
          </a:prstGeom>
          <a:noFill/>
        </p:spPr>
        <p:txBody>
          <a:bodyPr wrap="square">
            <a:spAutoFit/>
          </a:bodyPr>
          <a:lstStyle/>
          <a:p>
            <a:pPr marL="0" marR="0" algn="just">
              <a:lnSpc>
                <a:spcPct val="107000"/>
              </a:lnSpc>
              <a:spcBef>
                <a:spcPts val="0"/>
              </a:spcBef>
              <a:spcAft>
                <a:spcPts val="0"/>
              </a:spcAft>
            </a:pPr>
            <a:r>
              <a:rPr lang="nl-NL" sz="2800">
                <a:effectLst/>
                <a:latin typeface="Times New Roman" panose="02020603050405020304" pitchFamily="18" charset="0"/>
                <a:ea typeface="Calibri" panose="020F0502020204030204" pitchFamily="34" charset="0"/>
                <a:cs typeface="Times New Roman" panose="02020603050405020304" pitchFamily="18" charset="0"/>
              </a:rPr>
              <a:t>Hai quả bóng có thể tích như nhau (một quả bơm khí Hydrogen và 1 quả bơm khí Oxygen).</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nl-NL" sz="2800" b="1" i="1">
                <a:effectLst/>
                <a:latin typeface="Times New Roman" panose="02020603050405020304" pitchFamily="18" charset="0"/>
                <a:ea typeface="Calibri" panose="020F0502020204030204" pitchFamily="34" charset="0"/>
                <a:cs typeface="Times New Roman" panose="02020603050405020304" pitchFamily="18" charset="0"/>
              </a:rPr>
              <a:t>? Các em hãy cho biết điều gì sẽ xảy ra nếu thả tay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xmlns="" id="{73F5BAA7-D872-E007-B1FE-1FE9B160F84D}"/>
              </a:ext>
            </a:extLst>
          </p:cNvPr>
          <p:cNvSpPr txBox="1"/>
          <p:nvPr/>
        </p:nvSpPr>
        <p:spPr>
          <a:xfrm>
            <a:off x="859982" y="2714643"/>
            <a:ext cx="10678922" cy="1120243"/>
          </a:xfrm>
          <a:prstGeom prst="rect">
            <a:avLst/>
          </a:prstGeom>
          <a:noFill/>
        </p:spPr>
        <p:txBody>
          <a:bodyPr wrap="square">
            <a:spAutoFit/>
          </a:bodyPr>
          <a:lstStyle/>
          <a:p>
            <a:pPr marL="0" marR="0" indent="457200" algn="just">
              <a:lnSpc>
                <a:spcPct val="107000"/>
              </a:lnSpc>
              <a:spcBef>
                <a:spcPts val="0"/>
              </a:spcBef>
              <a:spcAft>
                <a:spcPts val="300"/>
              </a:spcAft>
            </a:pPr>
            <a:r>
              <a:rPr lang="nl-NL" sz="3200" b="1" i="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Như vậy trong cùng 1 điều kiện, những thể tích bằng nhau của các chất khí khác nhau thì nặng nhẹ khác nhau.</a:t>
            </a:r>
            <a:endParaRPr lang="en-US" sz="2400" b="1">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24382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nodeType="clickEffect">
                                  <p:stCondLst>
                                    <p:cond delay="0"/>
                                  </p:stCondLst>
                                  <p:childTnLst>
                                    <p:animMotion origin="layout" path="M 0.0013 0.20019 L 0.0013 0.20019 C -0.00196 0.20736 -0.01225 0.22564 -0.01264 0.23814 C -0.01277 0.24601 -0.01212 0.25434 -0.01042 0.26198 C -0.00873 0.26962 0.00468 0.29114 0.00664 0.2953 C 0.00872 0.2997 0.01054 0.30456 0.01198 0.30942 C 0.01653 0.32446 0.0164 0.32516 0.01849 0.3365 C 0.01797 0.3402 0.01862 0.3446 0.01732 0.34761 C 0.01172 0.36057 0.00664 0.36196 0.00026 0.37144 C -0.00261 0.37561 -0.00352 0.37908 -0.00508 0.38417 C -0.00339 0.39112 -0.00235 0.39829 0.00026 0.40477 C 0.00143 0.40778 0.00468 0.40801 0.0056 0.41125 C 0.00651 0.41449 0.0026 0.42421 0.00234 0.42699 C 0.00182 0.4337 0.00234 0.44064 0.00234 0.44758 L 0.00234 0.44782 L 0.00234 0.48901 " pathEditMode="relative" rAng="0" ptsTypes="AAAAAAAAAAAAAAAA">
                                      <p:cBhvr>
                                        <p:cTn id="10" dur="2000" fill="hold"/>
                                        <p:tgtEl>
                                          <p:spTgt spid="12"/>
                                        </p:tgtEl>
                                        <p:attrNameLst>
                                          <p:attrName>ppt_x</p:attrName>
                                          <p:attrName>ppt_y</p:attrName>
                                        </p:attrNameLst>
                                      </p:cBhvr>
                                      <p:rCtr x="156" y="14441"/>
                                    </p:animMotion>
                                  </p:childTnLst>
                                </p:cTn>
                              </p:par>
                              <p:par>
                                <p:cTn id="11" presetID="0" presetClass="path" presetSubtype="0" accel="50000" decel="50000" fill="hold" nodeType="withEffect">
                                  <p:stCondLst>
                                    <p:cond delay="0"/>
                                  </p:stCondLst>
                                  <p:childTnLst>
                                    <p:animMotion origin="layout" path="M 0.003 -0.28442 L 0.003 -0.28419 C -0.00247 -0.29414 -0.01224 -0.31011 -0.01367 -0.32029 C -0.01471 -0.32747 -0.01419 -0.33464 -0.0125 -0.34158 C -0.01224 -0.3432 -0.00976 -0.34436 -0.00781 -0.34506 C -0.00377 -0.34691 0.00091 -0.34806 0.00534 -0.34922 C 0.01693 -0.35269 0.01954 -0.35292 0.03165 -0.35547 C 0.03113 -0.35825 0.03217 -0.36126 0.03034 -0.3638 C 0.02735 -0.3682 0.02149 -0.37167 0.01732 -0.3756 C 0.01394 -0.37861 0.01094 -0.38185 0.00769 -0.38509 C 0.00287 -0.39921 0.00534 -0.38972 0.00534 -0.41402 L 0.00534 -0.41402 L 0.00899 -0.41472 " pathEditMode="relative" rAng="0" ptsTypes="AAAAAAAAAAAAA">
                                      <p:cBhvr>
                                        <p:cTn id="12" dur="2000" fill="hold"/>
                                        <p:tgtEl>
                                          <p:spTgt spid="9"/>
                                        </p:tgtEl>
                                        <p:attrNameLst>
                                          <p:attrName>ppt_x</p:attrName>
                                          <p:attrName>ppt_y</p:attrName>
                                        </p:attrNameLst>
                                      </p:cBhvr>
                                      <p:rCtr x="560" y="-6503"/>
                                    </p:animMotion>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1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9C47AF0D-8A35-7B8F-0714-04069B2C82E6}"/>
              </a:ext>
            </a:extLst>
          </p:cNvPr>
          <p:cNvPicPr>
            <a:picLocks noChangeAspect="1"/>
          </p:cNvPicPr>
          <p:nvPr/>
        </p:nvPicPr>
        <p:blipFill rotWithShape="1">
          <a:blip r:embed="rId2"/>
          <a:srcRect r="878" b="1505"/>
          <a:stretch/>
        </p:blipFill>
        <p:spPr>
          <a:xfrm>
            <a:off x="0" y="0"/>
            <a:ext cx="12261522" cy="6859588"/>
          </a:xfrm>
          <a:prstGeom prst="rect">
            <a:avLst/>
          </a:prstGeom>
        </p:spPr>
      </p:pic>
      <p:pic>
        <p:nvPicPr>
          <p:cNvPr id="6146" name="Picture 2">
            <a:extLst>
              <a:ext uri="{FF2B5EF4-FFF2-40B4-BE49-F238E27FC236}">
                <a16:creationId xmlns:a16="http://schemas.microsoft.com/office/drawing/2014/main" xmlns="" id="{0EDBE0BE-0AEE-58C2-B91E-D0FA918F65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2357" y="4528598"/>
            <a:ext cx="2382043" cy="2382043"/>
          </a:xfrm>
          <a:prstGeom prst="rect">
            <a:avLst/>
          </a:prstGeom>
          <a:noFill/>
          <a:extLst>
            <a:ext uri="{909E8E84-426E-40DD-AFC4-6F175D3DCCD1}">
              <a14:hiddenFill xmlns:a14="http://schemas.microsoft.com/office/drawing/2010/main">
                <a:solidFill>
                  <a:srgbClr val="FFFFFF"/>
                </a:solidFill>
              </a14:hiddenFill>
            </a:ext>
          </a:extLst>
        </p:spPr>
      </p:pic>
      <p:sp>
        <p:nvSpPr>
          <p:cNvPr id="14" name="Speech Bubble: Rectangle with Corners Rounded 13">
            <a:extLst>
              <a:ext uri="{FF2B5EF4-FFF2-40B4-BE49-F238E27FC236}">
                <a16:creationId xmlns:a16="http://schemas.microsoft.com/office/drawing/2014/main" xmlns="" id="{7EC16F5D-54FE-1DE7-844C-1DF2E2C34658}"/>
              </a:ext>
            </a:extLst>
          </p:cNvPr>
          <p:cNvSpPr/>
          <p:nvPr/>
        </p:nvSpPr>
        <p:spPr>
          <a:xfrm>
            <a:off x="568166" y="1151467"/>
            <a:ext cx="11054080" cy="2891558"/>
          </a:xfrm>
          <a:prstGeom prst="wedgeRoundRectCallout">
            <a:avLst>
              <a:gd name="adj1" fmla="val -23223"/>
              <a:gd name="adj2" fmla="val 69496"/>
              <a:gd name="adj3" fmla="val 16667"/>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xmlns="" id="{9DEE9A8F-235A-6E4F-EB79-AA02507A1AB2}"/>
              </a:ext>
            </a:extLst>
          </p:cNvPr>
          <p:cNvSpPr txBox="1"/>
          <p:nvPr/>
        </p:nvSpPr>
        <p:spPr>
          <a:xfrm>
            <a:off x="962660" y="1767039"/>
            <a:ext cx="10528300" cy="1380378"/>
          </a:xfrm>
          <a:prstGeom prst="rect">
            <a:avLst/>
          </a:prstGeom>
          <a:noFill/>
        </p:spPr>
        <p:txBody>
          <a:bodyPr wrap="square">
            <a:spAutoFit/>
          </a:bodyPr>
          <a:lstStyle/>
          <a:p>
            <a:pPr marR="45720" algn="just" fontAlgn="base">
              <a:lnSpc>
                <a:spcPct val="107000"/>
              </a:lnSpc>
            </a:pPr>
            <a:r>
              <a:rPr lang="nl-NL" sz="4000" i="1"/>
              <a:t>Để xác định khí A nặng hay nhẹ hơn khí B bao nhiêu lần, ta dựa vào cơ sở khoa học nào ?</a:t>
            </a:r>
            <a:endParaRPr lang="en-US" sz="5400" b="1">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68587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32" presetClass="emph" presetSubtype="0" fill="hold" nodeType="withEffect">
                                  <p:stCondLst>
                                    <p:cond delay="0"/>
                                  </p:stCondLst>
                                  <p:childTnLst>
                                    <p:animRot by="120000">
                                      <p:cBhvr>
                                        <p:cTn id="12" dur="100" fill="hold">
                                          <p:stCondLst>
                                            <p:cond delay="0"/>
                                          </p:stCondLst>
                                        </p:cTn>
                                        <p:tgtEl>
                                          <p:spTgt spid="6146"/>
                                        </p:tgtEl>
                                        <p:attrNameLst>
                                          <p:attrName>r</p:attrName>
                                        </p:attrNameLst>
                                      </p:cBhvr>
                                    </p:animRot>
                                    <p:animRot by="-240000">
                                      <p:cBhvr>
                                        <p:cTn id="13" dur="200" fill="hold">
                                          <p:stCondLst>
                                            <p:cond delay="200"/>
                                          </p:stCondLst>
                                        </p:cTn>
                                        <p:tgtEl>
                                          <p:spTgt spid="6146"/>
                                        </p:tgtEl>
                                        <p:attrNameLst>
                                          <p:attrName>r</p:attrName>
                                        </p:attrNameLst>
                                      </p:cBhvr>
                                    </p:animRot>
                                    <p:animRot by="240000">
                                      <p:cBhvr>
                                        <p:cTn id="14" dur="200" fill="hold">
                                          <p:stCondLst>
                                            <p:cond delay="400"/>
                                          </p:stCondLst>
                                        </p:cTn>
                                        <p:tgtEl>
                                          <p:spTgt spid="6146"/>
                                        </p:tgtEl>
                                        <p:attrNameLst>
                                          <p:attrName>r</p:attrName>
                                        </p:attrNameLst>
                                      </p:cBhvr>
                                    </p:animRot>
                                    <p:animRot by="-240000">
                                      <p:cBhvr>
                                        <p:cTn id="15" dur="200" fill="hold">
                                          <p:stCondLst>
                                            <p:cond delay="600"/>
                                          </p:stCondLst>
                                        </p:cTn>
                                        <p:tgtEl>
                                          <p:spTgt spid="6146"/>
                                        </p:tgtEl>
                                        <p:attrNameLst>
                                          <p:attrName>r</p:attrName>
                                        </p:attrNameLst>
                                      </p:cBhvr>
                                    </p:animRot>
                                    <p:animRot by="120000">
                                      <p:cBhvr>
                                        <p:cTn id="16" dur="200" fill="hold">
                                          <p:stCondLst>
                                            <p:cond delay="800"/>
                                          </p:stCondLst>
                                        </p:cTn>
                                        <p:tgtEl>
                                          <p:spTgt spid="614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9C47AF0D-8A35-7B8F-0714-04069B2C82E6}"/>
              </a:ext>
            </a:extLst>
          </p:cNvPr>
          <p:cNvPicPr>
            <a:picLocks noChangeAspect="1"/>
          </p:cNvPicPr>
          <p:nvPr/>
        </p:nvPicPr>
        <p:blipFill rotWithShape="1">
          <a:blip r:embed="rId3"/>
          <a:srcRect r="878" b="1505"/>
          <a:stretch/>
        </p:blipFill>
        <p:spPr>
          <a:xfrm>
            <a:off x="0" y="0"/>
            <a:ext cx="12261522" cy="6859588"/>
          </a:xfrm>
          <a:prstGeom prst="rect">
            <a:avLst/>
          </a:prstGeom>
        </p:spPr>
      </p:pic>
      <p:pic>
        <p:nvPicPr>
          <p:cNvPr id="6146" name="Picture 2">
            <a:extLst>
              <a:ext uri="{FF2B5EF4-FFF2-40B4-BE49-F238E27FC236}">
                <a16:creationId xmlns:a16="http://schemas.microsoft.com/office/drawing/2014/main" xmlns="" id="{0EDBE0BE-0AEE-58C2-B91E-D0FA918F65E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20438" y="4867413"/>
            <a:ext cx="2043228" cy="2043228"/>
          </a:xfrm>
          <a:prstGeom prst="rect">
            <a:avLst/>
          </a:prstGeom>
          <a:noFill/>
          <a:extLst>
            <a:ext uri="{909E8E84-426E-40DD-AFC4-6F175D3DCCD1}">
              <a14:hiddenFill xmlns:a14="http://schemas.microsoft.com/office/drawing/2010/main">
                <a:solidFill>
                  <a:srgbClr val="FFFFFF"/>
                </a:solidFill>
              </a14:hiddenFill>
            </a:ext>
          </a:extLst>
        </p:spPr>
      </p:pic>
      <p:sp>
        <p:nvSpPr>
          <p:cNvPr id="14" name="Speech Bubble: Rectangle with Corners Rounded 13">
            <a:extLst>
              <a:ext uri="{FF2B5EF4-FFF2-40B4-BE49-F238E27FC236}">
                <a16:creationId xmlns:a16="http://schemas.microsoft.com/office/drawing/2014/main" xmlns="" id="{7EC16F5D-54FE-1DE7-844C-1DF2E2C34658}"/>
              </a:ext>
            </a:extLst>
          </p:cNvPr>
          <p:cNvSpPr/>
          <p:nvPr/>
        </p:nvSpPr>
        <p:spPr>
          <a:xfrm>
            <a:off x="467360" y="1290320"/>
            <a:ext cx="11154886" cy="3100374"/>
          </a:xfrm>
          <a:prstGeom prst="wedgeRoundRectCallout">
            <a:avLst>
              <a:gd name="adj1" fmla="val -23223"/>
              <a:gd name="adj2" fmla="val 69496"/>
              <a:gd name="adj3" fmla="val 16667"/>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xmlns="" id="{9DEE9A8F-235A-6E4F-EB79-AA02507A1AB2}"/>
              </a:ext>
            </a:extLst>
          </p:cNvPr>
          <p:cNvSpPr txBox="1"/>
          <p:nvPr/>
        </p:nvSpPr>
        <p:spPr>
          <a:xfrm>
            <a:off x="831056" y="1665439"/>
            <a:ext cx="10528300" cy="2062103"/>
          </a:xfrm>
          <a:prstGeom prst="rect">
            <a:avLst/>
          </a:prstGeom>
          <a:noFill/>
        </p:spPr>
        <p:txBody>
          <a:bodyPr wrap="square">
            <a:spAutoFit/>
          </a:bodyPr>
          <a:lstStyle/>
          <a:p>
            <a:r>
              <a:rPr lang="nl-NL" sz="3200" i="1"/>
              <a:t>Để xác định khí A nặng hay nhẹ hơn khí B bao nhiêu lần, ta dựa vào </a:t>
            </a:r>
            <a:r>
              <a:rPr lang="nl-NL" sz="3200" b="1" i="1"/>
              <a:t>tỉ số giữa khối lượng mol của khí A (M</a:t>
            </a:r>
            <a:r>
              <a:rPr lang="nl-NL" sz="3200" b="1" i="1" baseline="-25000"/>
              <a:t>A</a:t>
            </a:r>
            <a:r>
              <a:rPr lang="nl-NL" sz="3200" b="1" i="1"/>
              <a:t>) và khối lượng mol của khí B (M</a:t>
            </a:r>
            <a:r>
              <a:rPr lang="nl-NL" sz="3200" b="1" i="1" baseline="-25000"/>
              <a:t>A</a:t>
            </a:r>
            <a:r>
              <a:rPr lang="nl-NL" sz="3200" b="1" i="1"/>
              <a:t>)</a:t>
            </a:r>
            <a:r>
              <a:rPr lang="nl-NL" sz="3200" i="1"/>
              <a:t>. Tỉ số này được gọi là </a:t>
            </a:r>
            <a:r>
              <a:rPr lang="nl-NL" sz="3200" b="1" i="1">
                <a:solidFill>
                  <a:srgbClr val="FF0000"/>
                </a:solidFill>
              </a:rPr>
              <a:t>tỉ khối của khí A đối với khí B</a:t>
            </a:r>
            <a:r>
              <a:rPr lang="nl-NL" sz="3200" i="1"/>
              <a:t>.</a:t>
            </a:r>
            <a:endParaRPr lang="en-US" sz="3200"/>
          </a:p>
        </p:txBody>
      </p:sp>
    </p:spTree>
    <p:extLst>
      <p:ext uri="{BB962C8B-B14F-4D97-AF65-F5344CB8AC3E}">
        <p14:creationId xmlns:p14="http://schemas.microsoft.com/office/powerpoint/2010/main" val="3725897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9C47AF0D-8A35-7B8F-0714-04069B2C82E6}"/>
              </a:ext>
            </a:extLst>
          </p:cNvPr>
          <p:cNvPicPr>
            <a:picLocks noChangeAspect="1"/>
          </p:cNvPicPr>
          <p:nvPr/>
        </p:nvPicPr>
        <p:blipFill rotWithShape="1">
          <a:blip r:embed="rId2"/>
          <a:srcRect r="878" b="1505"/>
          <a:stretch/>
        </p:blipFill>
        <p:spPr>
          <a:xfrm>
            <a:off x="0" y="0"/>
            <a:ext cx="12261522" cy="6859588"/>
          </a:xfrm>
          <a:prstGeom prst="rect">
            <a:avLst/>
          </a:prstGeom>
        </p:spPr>
      </p:pic>
      <p:pic>
        <p:nvPicPr>
          <p:cNvPr id="6146" name="Picture 2">
            <a:extLst>
              <a:ext uri="{FF2B5EF4-FFF2-40B4-BE49-F238E27FC236}">
                <a16:creationId xmlns:a16="http://schemas.microsoft.com/office/drawing/2014/main" xmlns="" id="{0EDBE0BE-0AEE-58C2-B91E-D0FA918F65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2357" y="4528598"/>
            <a:ext cx="2382043" cy="2382043"/>
          </a:xfrm>
          <a:prstGeom prst="rect">
            <a:avLst/>
          </a:prstGeom>
          <a:noFill/>
          <a:extLst>
            <a:ext uri="{909E8E84-426E-40DD-AFC4-6F175D3DCCD1}">
              <a14:hiddenFill xmlns:a14="http://schemas.microsoft.com/office/drawing/2010/main">
                <a:solidFill>
                  <a:srgbClr val="FFFFFF"/>
                </a:solidFill>
              </a14:hiddenFill>
            </a:ext>
          </a:extLst>
        </p:spPr>
      </p:pic>
      <p:sp>
        <p:nvSpPr>
          <p:cNvPr id="14" name="Speech Bubble: Rectangle with Corners Rounded 13">
            <a:extLst>
              <a:ext uri="{FF2B5EF4-FFF2-40B4-BE49-F238E27FC236}">
                <a16:creationId xmlns:a16="http://schemas.microsoft.com/office/drawing/2014/main" xmlns="" id="{7EC16F5D-54FE-1DE7-844C-1DF2E2C34658}"/>
              </a:ext>
            </a:extLst>
          </p:cNvPr>
          <p:cNvSpPr/>
          <p:nvPr/>
        </p:nvSpPr>
        <p:spPr>
          <a:xfrm>
            <a:off x="568166" y="1162756"/>
            <a:ext cx="11054080" cy="2880269"/>
          </a:xfrm>
          <a:prstGeom prst="wedgeRoundRectCallout">
            <a:avLst>
              <a:gd name="adj1" fmla="val -23223"/>
              <a:gd name="adj2" fmla="val 69496"/>
              <a:gd name="adj3" fmla="val 16667"/>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xmlns="" id="{9DEE9A8F-235A-6E4F-EB79-AA02507A1AB2}"/>
              </a:ext>
            </a:extLst>
          </p:cNvPr>
          <p:cNvSpPr txBox="1"/>
          <p:nvPr/>
        </p:nvSpPr>
        <p:spPr>
          <a:xfrm rot="10800000" flipV="1">
            <a:off x="1370497" y="1513736"/>
            <a:ext cx="9839369" cy="646331"/>
          </a:xfrm>
          <a:prstGeom prst="rect">
            <a:avLst/>
          </a:prstGeom>
          <a:noFill/>
        </p:spPr>
        <p:txBody>
          <a:bodyPr wrap="square">
            <a:spAutoFit/>
          </a:bodyPr>
          <a:lstStyle/>
          <a:p>
            <a:r>
              <a:rPr lang="nl-NL" sz="3600" i="1"/>
              <a:t>Viết CT tính tỉ khối của chất khí A đối với khí B?</a:t>
            </a:r>
            <a:endParaRPr lang="en-US" sz="3600"/>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xmlns="" id="{A18D0A6B-1B2A-3C34-2122-ED77036EEB0D}"/>
                  </a:ext>
                </a:extLst>
              </p:cNvPr>
              <p:cNvSpPr txBox="1"/>
              <p:nvPr/>
            </p:nvSpPr>
            <p:spPr>
              <a:xfrm>
                <a:off x="3860006" y="2402854"/>
                <a:ext cx="3831771" cy="1460593"/>
              </a:xfrm>
              <a:prstGeom prst="rect">
                <a:avLst/>
              </a:prstGeom>
              <a:noFill/>
            </p:spPr>
            <p:txBody>
              <a:bodyPr wrap="square">
                <a:spAutoFit/>
              </a:bodyPr>
              <a:lstStyle/>
              <a:p>
                <a:pPr marL="0" marR="0">
                  <a:lnSpc>
                    <a:spcPct val="107000"/>
                  </a:lnSpc>
                  <a:spcBef>
                    <a:spcPts val="0"/>
                  </a:spcBef>
                  <a:spcAft>
                    <a:spcPts val="800"/>
                  </a:spcAft>
                </a:pPr>
                <a:r>
                  <a:rPr lang="en-US" sz="54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d</a:t>
                </a:r>
                <a:r>
                  <a:rPr lang="en-US" sz="5400" baseline="-250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 /B </a:t>
                </a:r>
                <a:r>
                  <a:rPr lang="en-US" sz="54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f>
                      <m:fPr>
                        <m:ctrlPr>
                          <a:rPr lang="en-US" sz="5400" i="1">
                            <a:solidFill>
                              <a:srgbClr val="FF0000"/>
                            </a:solidFill>
                            <a:effectLst/>
                            <a:latin typeface="Cambria Math"/>
                            <a:ea typeface="Times New Roman" panose="02020603050405020304" pitchFamily="18" charset="0"/>
                            <a:cs typeface="Times New Roman" panose="02020603050405020304" pitchFamily="18" charset="0"/>
                          </a:rPr>
                        </m:ctrlPr>
                      </m:fPr>
                      <m:num>
                        <m:sSub>
                          <m:sSubPr>
                            <m:ctrlPr>
                              <a:rPr lang="en-US" sz="5400" i="1">
                                <a:solidFill>
                                  <a:srgbClr val="FF0000"/>
                                </a:solidFill>
                                <a:effectLst/>
                                <a:latin typeface="Cambria Math"/>
                                <a:ea typeface="Times New Roman" panose="02020603050405020304" pitchFamily="18" charset="0"/>
                                <a:cs typeface="Times New Roman" panose="02020603050405020304" pitchFamily="18" charset="0"/>
                              </a:rPr>
                            </m:ctrlPr>
                          </m:sSubPr>
                          <m:e>
                            <m:r>
                              <a:rPr lang="en-US" sz="54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𝑀</m:t>
                            </m:r>
                          </m:e>
                          <m:sub>
                            <m:r>
                              <a:rPr lang="en-US" sz="54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𝐴</m:t>
                            </m:r>
                          </m:sub>
                        </m:sSub>
                      </m:num>
                      <m:den>
                        <m:sSub>
                          <m:sSubPr>
                            <m:ctrlPr>
                              <a:rPr lang="en-US" sz="5400" i="1">
                                <a:solidFill>
                                  <a:srgbClr val="FF0000"/>
                                </a:solidFill>
                                <a:effectLst/>
                                <a:latin typeface="Cambria Math"/>
                                <a:ea typeface="Times New Roman" panose="02020603050405020304" pitchFamily="18" charset="0"/>
                                <a:cs typeface="Times New Roman" panose="02020603050405020304" pitchFamily="18" charset="0"/>
                              </a:rPr>
                            </m:ctrlPr>
                          </m:sSubPr>
                          <m:e>
                            <m:r>
                              <a:rPr lang="en-US" sz="54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𝑀</m:t>
                            </m:r>
                          </m:e>
                          <m:sub>
                            <m:r>
                              <a:rPr lang="en-US" sz="54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𝐵</m:t>
                            </m:r>
                          </m:sub>
                        </m:sSub>
                      </m:den>
                    </m:f>
                  </m:oMath>
                </a14:m>
                <a:r>
                  <a:rPr lang="en-US" sz="54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440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6" name="TextBox 5">
                <a:extLst>
                  <a:ext uri="{FF2B5EF4-FFF2-40B4-BE49-F238E27FC236}">
                    <a16:creationId xmlns:a16="http://schemas.microsoft.com/office/drawing/2014/main" id="{A18D0A6B-1B2A-3C34-2122-ED77036EEB0D}"/>
                  </a:ext>
                </a:extLst>
              </p:cNvPr>
              <p:cNvSpPr txBox="1">
                <a:spLocks noRot="1" noChangeAspect="1" noMove="1" noResize="1" noEditPoints="1" noAdjustHandles="1" noChangeArrowheads="1" noChangeShapeType="1" noTextEdit="1"/>
              </p:cNvSpPr>
              <p:nvPr/>
            </p:nvSpPr>
            <p:spPr>
              <a:xfrm>
                <a:off x="3860006" y="2402854"/>
                <a:ext cx="3831771" cy="1460593"/>
              </a:xfrm>
              <a:prstGeom prst="rect">
                <a:avLst/>
              </a:prstGeom>
              <a:blipFill>
                <a:blip r:embed="rId4"/>
                <a:stretch>
                  <a:fillRect l="-8426" b="-4583"/>
                </a:stretch>
              </a:blipFill>
            </p:spPr>
            <p:txBody>
              <a:bodyPr/>
              <a:lstStyle/>
              <a:p>
                <a:r>
                  <a:rPr lang="en-US">
                    <a:noFill/>
                  </a:rPr>
                  <a:t> </a:t>
                </a:r>
              </a:p>
            </p:txBody>
          </p:sp>
        </mc:Fallback>
      </mc:AlternateContent>
    </p:spTree>
    <p:extLst>
      <p:ext uri="{BB962C8B-B14F-4D97-AF65-F5344CB8AC3E}">
        <p14:creationId xmlns:p14="http://schemas.microsoft.com/office/powerpoint/2010/main" val="2098339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32" presetClass="emph" presetSubtype="0" fill="hold" nodeType="withEffect">
                                  <p:stCondLst>
                                    <p:cond delay="0"/>
                                  </p:stCondLst>
                                  <p:childTnLst>
                                    <p:animRot by="120000">
                                      <p:cBhvr>
                                        <p:cTn id="12" dur="100" fill="hold">
                                          <p:stCondLst>
                                            <p:cond delay="0"/>
                                          </p:stCondLst>
                                        </p:cTn>
                                        <p:tgtEl>
                                          <p:spTgt spid="6146"/>
                                        </p:tgtEl>
                                        <p:attrNameLst>
                                          <p:attrName>r</p:attrName>
                                        </p:attrNameLst>
                                      </p:cBhvr>
                                    </p:animRot>
                                    <p:animRot by="-240000">
                                      <p:cBhvr>
                                        <p:cTn id="13" dur="200" fill="hold">
                                          <p:stCondLst>
                                            <p:cond delay="200"/>
                                          </p:stCondLst>
                                        </p:cTn>
                                        <p:tgtEl>
                                          <p:spTgt spid="6146"/>
                                        </p:tgtEl>
                                        <p:attrNameLst>
                                          <p:attrName>r</p:attrName>
                                        </p:attrNameLst>
                                      </p:cBhvr>
                                    </p:animRot>
                                    <p:animRot by="240000">
                                      <p:cBhvr>
                                        <p:cTn id="14" dur="200" fill="hold">
                                          <p:stCondLst>
                                            <p:cond delay="400"/>
                                          </p:stCondLst>
                                        </p:cTn>
                                        <p:tgtEl>
                                          <p:spTgt spid="6146"/>
                                        </p:tgtEl>
                                        <p:attrNameLst>
                                          <p:attrName>r</p:attrName>
                                        </p:attrNameLst>
                                      </p:cBhvr>
                                    </p:animRot>
                                    <p:animRot by="-240000">
                                      <p:cBhvr>
                                        <p:cTn id="15" dur="200" fill="hold">
                                          <p:stCondLst>
                                            <p:cond delay="600"/>
                                          </p:stCondLst>
                                        </p:cTn>
                                        <p:tgtEl>
                                          <p:spTgt spid="6146"/>
                                        </p:tgtEl>
                                        <p:attrNameLst>
                                          <p:attrName>r</p:attrName>
                                        </p:attrNameLst>
                                      </p:cBhvr>
                                    </p:animRot>
                                    <p:animRot by="120000">
                                      <p:cBhvr>
                                        <p:cTn id="16" dur="200" fill="hold">
                                          <p:stCondLst>
                                            <p:cond delay="800"/>
                                          </p:stCondLst>
                                        </p:cTn>
                                        <p:tgtEl>
                                          <p:spTgt spid="614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9C47AF0D-8A35-7B8F-0714-04069B2C82E6}"/>
              </a:ext>
            </a:extLst>
          </p:cNvPr>
          <p:cNvPicPr>
            <a:picLocks noChangeAspect="1"/>
          </p:cNvPicPr>
          <p:nvPr/>
        </p:nvPicPr>
        <p:blipFill rotWithShape="1">
          <a:blip r:embed="rId3"/>
          <a:srcRect r="878" b="1505"/>
          <a:stretch/>
        </p:blipFill>
        <p:spPr>
          <a:xfrm>
            <a:off x="0" y="0"/>
            <a:ext cx="12261522" cy="6859588"/>
          </a:xfrm>
          <a:prstGeom prst="rect">
            <a:avLst/>
          </a:prstGeom>
        </p:spPr>
      </p:pic>
      <p:pic>
        <p:nvPicPr>
          <p:cNvPr id="6146" name="Picture 2">
            <a:extLst>
              <a:ext uri="{FF2B5EF4-FFF2-40B4-BE49-F238E27FC236}">
                <a16:creationId xmlns:a16="http://schemas.microsoft.com/office/drawing/2014/main" xmlns="" id="{0EDBE0BE-0AEE-58C2-B91E-D0FA918F65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42357" y="4528598"/>
            <a:ext cx="2382043" cy="2382043"/>
          </a:xfrm>
          <a:prstGeom prst="rect">
            <a:avLst/>
          </a:prstGeom>
          <a:noFill/>
          <a:extLst>
            <a:ext uri="{909E8E84-426E-40DD-AFC4-6F175D3DCCD1}">
              <a14:hiddenFill xmlns:a14="http://schemas.microsoft.com/office/drawing/2010/main">
                <a:solidFill>
                  <a:srgbClr val="FFFFFF"/>
                </a:solidFill>
              </a14:hiddenFill>
            </a:ext>
          </a:extLst>
        </p:spPr>
      </p:pic>
      <p:sp>
        <p:nvSpPr>
          <p:cNvPr id="14" name="Speech Bubble: Rectangle with Corners Rounded 13">
            <a:extLst>
              <a:ext uri="{FF2B5EF4-FFF2-40B4-BE49-F238E27FC236}">
                <a16:creationId xmlns:a16="http://schemas.microsoft.com/office/drawing/2014/main" xmlns="" id="{7EC16F5D-54FE-1DE7-844C-1DF2E2C34658}"/>
              </a:ext>
            </a:extLst>
          </p:cNvPr>
          <p:cNvSpPr/>
          <p:nvPr/>
        </p:nvSpPr>
        <p:spPr>
          <a:xfrm>
            <a:off x="568166" y="1004711"/>
            <a:ext cx="11054080" cy="3038314"/>
          </a:xfrm>
          <a:prstGeom prst="wedgeRoundRectCallout">
            <a:avLst>
              <a:gd name="adj1" fmla="val -23223"/>
              <a:gd name="adj2" fmla="val 69496"/>
              <a:gd name="adj3" fmla="val 16667"/>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xmlns="" id="{8D66D295-3DB7-B938-C0CA-308B95E890EE}"/>
              </a:ext>
            </a:extLst>
          </p:cNvPr>
          <p:cNvSpPr txBox="1"/>
          <p:nvPr/>
        </p:nvSpPr>
        <p:spPr>
          <a:xfrm>
            <a:off x="905354" y="1436807"/>
            <a:ext cx="10379704" cy="2174121"/>
          </a:xfrm>
          <a:prstGeom prst="rect">
            <a:avLst/>
          </a:prstGeom>
          <a:noFill/>
        </p:spPr>
        <p:txBody>
          <a:bodyPr wrap="square">
            <a:spAutoFit/>
          </a:bodyPr>
          <a:lstStyle/>
          <a:p>
            <a:pPr marL="0" marR="0" algn="just">
              <a:lnSpc>
                <a:spcPct val="107000"/>
              </a:lnSpc>
              <a:spcBef>
                <a:spcPts val="0"/>
              </a:spcBef>
              <a:spcAft>
                <a:spcPts val="300"/>
              </a:spcAft>
            </a:pPr>
            <a:r>
              <a:rPr lang="nl-NL" sz="3200" i="1">
                <a:effectLst/>
                <a:latin typeface="Times New Roman" panose="02020603050405020304" pitchFamily="18" charset="0"/>
                <a:ea typeface="Calibri" panose="020F0502020204030204" pitchFamily="34" charset="0"/>
                <a:cs typeface="Times New Roman" panose="02020603050405020304" pitchFamily="18" charset="0"/>
              </a:rPr>
              <a:t>Tại sao khi cùng thể tích, quả bóng bơm khí Hydrogen bay lên được mà quả bóng bơm khí Oxygen lại bị rơi xuống?  Làm thế nào để xác định tỉ khối của một chất khí đối với không khí bao nhiêu lần.</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7" name="Picture 16">
            <a:extLst>
              <a:ext uri="{FF2B5EF4-FFF2-40B4-BE49-F238E27FC236}">
                <a16:creationId xmlns:a16="http://schemas.microsoft.com/office/drawing/2014/main" xmlns="" id="{AD7DB9B9-1467-17C5-4736-AEF87E5AF0C9}"/>
              </a:ext>
            </a:extLst>
          </p:cNvPr>
          <p:cNvPicPr>
            <a:picLocks noChangeAspect="1"/>
          </p:cNvPicPr>
          <p:nvPr/>
        </p:nvPicPr>
        <p:blipFill>
          <a:blip r:embed="rId5"/>
          <a:stretch>
            <a:fillRect/>
          </a:stretch>
        </p:blipFill>
        <p:spPr>
          <a:xfrm>
            <a:off x="6593606" y="3429794"/>
            <a:ext cx="2614487" cy="3857674"/>
          </a:xfrm>
          <a:prstGeom prst="rect">
            <a:avLst/>
          </a:prstGeom>
        </p:spPr>
      </p:pic>
    </p:spTree>
    <p:extLst>
      <p:ext uri="{BB962C8B-B14F-4D97-AF65-F5344CB8AC3E}">
        <p14:creationId xmlns:p14="http://schemas.microsoft.com/office/powerpoint/2010/main" val="2303469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14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32" presetClass="emph" presetSubtype="0" fill="hold" nodeType="withEffect">
                                  <p:stCondLst>
                                    <p:cond delay="0"/>
                                  </p:stCondLst>
                                  <p:childTnLst>
                                    <p:animRot by="120000">
                                      <p:cBhvr>
                                        <p:cTn id="10" dur="100" fill="hold">
                                          <p:stCondLst>
                                            <p:cond delay="0"/>
                                          </p:stCondLst>
                                        </p:cTn>
                                        <p:tgtEl>
                                          <p:spTgt spid="6146"/>
                                        </p:tgtEl>
                                        <p:attrNameLst>
                                          <p:attrName>r</p:attrName>
                                        </p:attrNameLst>
                                      </p:cBhvr>
                                    </p:animRot>
                                    <p:animRot by="-240000">
                                      <p:cBhvr>
                                        <p:cTn id="11" dur="200" fill="hold">
                                          <p:stCondLst>
                                            <p:cond delay="200"/>
                                          </p:stCondLst>
                                        </p:cTn>
                                        <p:tgtEl>
                                          <p:spTgt spid="6146"/>
                                        </p:tgtEl>
                                        <p:attrNameLst>
                                          <p:attrName>r</p:attrName>
                                        </p:attrNameLst>
                                      </p:cBhvr>
                                    </p:animRot>
                                    <p:animRot by="240000">
                                      <p:cBhvr>
                                        <p:cTn id="12" dur="200" fill="hold">
                                          <p:stCondLst>
                                            <p:cond delay="400"/>
                                          </p:stCondLst>
                                        </p:cTn>
                                        <p:tgtEl>
                                          <p:spTgt spid="6146"/>
                                        </p:tgtEl>
                                        <p:attrNameLst>
                                          <p:attrName>r</p:attrName>
                                        </p:attrNameLst>
                                      </p:cBhvr>
                                    </p:animRot>
                                    <p:animRot by="-240000">
                                      <p:cBhvr>
                                        <p:cTn id="13" dur="200" fill="hold">
                                          <p:stCondLst>
                                            <p:cond delay="600"/>
                                          </p:stCondLst>
                                        </p:cTn>
                                        <p:tgtEl>
                                          <p:spTgt spid="6146"/>
                                        </p:tgtEl>
                                        <p:attrNameLst>
                                          <p:attrName>r</p:attrName>
                                        </p:attrNameLst>
                                      </p:cBhvr>
                                    </p:animRot>
                                    <p:animRot by="120000">
                                      <p:cBhvr>
                                        <p:cTn id="14" dur="200" fill="hold">
                                          <p:stCondLst>
                                            <p:cond delay="800"/>
                                          </p:stCondLst>
                                        </p:cTn>
                                        <p:tgtEl>
                                          <p:spTgt spid="614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9C47AF0D-8A35-7B8F-0714-04069B2C82E6}"/>
              </a:ext>
            </a:extLst>
          </p:cNvPr>
          <p:cNvPicPr>
            <a:picLocks noChangeAspect="1"/>
          </p:cNvPicPr>
          <p:nvPr/>
        </p:nvPicPr>
        <p:blipFill rotWithShape="1">
          <a:blip r:embed="rId3"/>
          <a:srcRect r="878" b="1505"/>
          <a:stretch/>
        </p:blipFill>
        <p:spPr>
          <a:xfrm>
            <a:off x="0" y="0"/>
            <a:ext cx="12261522" cy="6859588"/>
          </a:xfrm>
          <a:prstGeom prst="rect">
            <a:avLst/>
          </a:prstGeom>
        </p:spPr>
      </p:pic>
      <p:pic>
        <p:nvPicPr>
          <p:cNvPr id="6146" name="Picture 2">
            <a:extLst>
              <a:ext uri="{FF2B5EF4-FFF2-40B4-BE49-F238E27FC236}">
                <a16:creationId xmlns:a16="http://schemas.microsoft.com/office/drawing/2014/main" xmlns="" id="{0EDBE0BE-0AEE-58C2-B91E-D0FA918F65E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20438" y="5315435"/>
            <a:ext cx="1595206" cy="1595206"/>
          </a:xfrm>
          <a:prstGeom prst="rect">
            <a:avLst/>
          </a:prstGeom>
          <a:noFill/>
          <a:extLst>
            <a:ext uri="{909E8E84-426E-40DD-AFC4-6F175D3DCCD1}">
              <a14:hiddenFill xmlns:a14="http://schemas.microsoft.com/office/drawing/2010/main">
                <a:solidFill>
                  <a:srgbClr val="FFFFFF"/>
                </a:solidFill>
              </a14:hiddenFill>
            </a:ext>
          </a:extLst>
        </p:spPr>
      </p:pic>
      <p:sp>
        <p:nvSpPr>
          <p:cNvPr id="14" name="Speech Bubble: Rectangle with Corners Rounded 13">
            <a:extLst>
              <a:ext uri="{FF2B5EF4-FFF2-40B4-BE49-F238E27FC236}">
                <a16:creationId xmlns:a16="http://schemas.microsoft.com/office/drawing/2014/main" xmlns="" id="{7EC16F5D-54FE-1DE7-844C-1DF2E2C34658}"/>
              </a:ext>
            </a:extLst>
          </p:cNvPr>
          <p:cNvSpPr/>
          <p:nvPr/>
        </p:nvSpPr>
        <p:spPr>
          <a:xfrm>
            <a:off x="467360" y="225777"/>
            <a:ext cx="11154886" cy="4684889"/>
          </a:xfrm>
          <a:prstGeom prst="wedgeRoundRectCallout">
            <a:avLst>
              <a:gd name="adj1" fmla="val -30509"/>
              <a:gd name="adj2" fmla="val 59135"/>
              <a:gd name="adj3" fmla="val 16667"/>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xmlns="" id="{9DEE9A8F-235A-6E4F-EB79-AA02507A1AB2}"/>
              </a:ext>
            </a:extLst>
          </p:cNvPr>
          <p:cNvSpPr txBox="1"/>
          <p:nvPr/>
        </p:nvSpPr>
        <p:spPr>
          <a:xfrm>
            <a:off x="659561" y="321251"/>
            <a:ext cx="10942400" cy="3108543"/>
          </a:xfrm>
          <a:prstGeom prst="rect">
            <a:avLst/>
          </a:prstGeom>
          <a:noFill/>
        </p:spPr>
        <p:txBody>
          <a:bodyPr wrap="square">
            <a:spAutoFit/>
          </a:bodyPr>
          <a:lstStyle/>
          <a:p>
            <a:r>
              <a:rPr lang="nl-NL" sz="2800" i="1"/>
              <a:t>Quả bóng bơm khí Hydrogen bay lên được mà quả bóng bơm khí Oxygen lại bị rơi xuống vì khí hydrogen nhẹ hơn không khí, còn khí oxygen nặng hơn không khí.</a:t>
            </a:r>
            <a:endParaRPr lang="en-US" sz="2800"/>
          </a:p>
          <a:p>
            <a:r>
              <a:rPr lang="nl-NL" sz="2800"/>
              <a:t>Để xác định tỉ khối của một chất khí đối với không khí,</a:t>
            </a:r>
            <a:r>
              <a:rPr lang="nl-NL" sz="2800" i="1"/>
              <a:t> ta dựa vào tỉ số giữa khối lượng mol của khí A (M</a:t>
            </a:r>
            <a:r>
              <a:rPr lang="nl-NL" sz="2800" i="1" baseline="-25000"/>
              <a:t>A</a:t>
            </a:r>
            <a:r>
              <a:rPr lang="nl-NL" sz="2800" i="1"/>
              <a:t>) và “khối lượng mol” của không khí (M</a:t>
            </a:r>
            <a:r>
              <a:rPr lang="nl-NL" sz="2800" i="1" baseline="-25000"/>
              <a:t>kk</a:t>
            </a:r>
            <a:r>
              <a:rPr lang="nl-NL" sz="2800" i="1"/>
              <a:t>)</a:t>
            </a:r>
            <a:endParaRPr lang="en-US" sz="2800"/>
          </a:p>
          <a:p>
            <a:pPr algn="ctr"/>
            <a:r>
              <a:rPr lang="en-US" sz="2800">
                <a:solidFill>
                  <a:srgbClr val="FF0000"/>
                </a:solidFill>
              </a:rPr>
              <a:t> </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xmlns="" id="{CEB647C3-6583-DED2-9FFA-84FCA4F817D4}"/>
                  </a:ext>
                </a:extLst>
              </p:cNvPr>
              <p:cNvSpPr txBox="1"/>
              <p:nvPr/>
            </p:nvSpPr>
            <p:spPr>
              <a:xfrm>
                <a:off x="659561" y="3024341"/>
                <a:ext cx="10942400" cy="1620444"/>
              </a:xfrm>
              <a:prstGeom prst="rect">
                <a:avLst/>
              </a:prstGeom>
              <a:noFill/>
            </p:spPr>
            <p:txBody>
              <a:bodyPr wrap="square">
                <a:spAutoFit/>
              </a:bodyPr>
              <a:lstStyle/>
              <a:p>
                <a:pPr algn="ctr"/>
                <a:r>
                  <a:rPr lang="en-US" sz="2800">
                    <a:latin typeface="Arial" panose="020B0604020202020204" pitchFamily="34" charset="0"/>
                    <a:ea typeface="Tahoma" panose="020B0604030504040204" pitchFamily="34" charset="0"/>
                    <a:cs typeface="Arial" panose="020B0604020202020204" pitchFamily="34" charset="0"/>
                  </a:rPr>
                  <a:t>Vì 1 mol không khí có </a:t>
                </a:r>
                <a:r>
                  <a:rPr lang="vi-VN" sz="2800">
                    <a:latin typeface="Arial" panose="020B0604020202020204" pitchFamily="34" charset="0"/>
                    <a:ea typeface="Tahoma" panose="020B0604030504040204" pitchFamily="34" charset="0"/>
                    <a:cs typeface="Arial" panose="020B0604020202020204" pitchFamily="34" charset="0"/>
                  </a:rPr>
                  <a:t>0,8 mol khí </a:t>
                </a:r>
                <a:r>
                  <a:rPr lang="en-US" sz="2800">
                    <a:latin typeface="Arial" panose="020B0604020202020204" pitchFamily="34" charset="0"/>
                    <a:ea typeface="Tahoma" panose="020B0604030504040204" pitchFamily="34" charset="0"/>
                    <a:cs typeface="Arial" panose="020B0604020202020204" pitchFamily="34" charset="0"/>
                  </a:rPr>
                  <a:t>N</a:t>
                </a:r>
                <a:r>
                  <a:rPr lang="en-US" sz="2800" baseline="-25000">
                    <a:latin typeface="Arial" panose="020B0604020202020204" pitchFamily="34" charset="0"/>
                    <a:ea typeface="Tahoma" panose="020B0604030504040204" pitchFamily="34" charset="0"/>
                    <a:cs typeface="Arial" panose="020B0604020202020204" pitchFamily="34" charset="0"/>
                  </a:rPr>
                  <a:t>2</a:t>
                </a:r>
                <a:r>
                  <a:rPr lang="en-US" sz="2800">
                    <a:latin typeface="Arial" panose="020B0604020202020204" pitchFamily="34" charset="0"/>
                    <a:ea typeface="Tahoma" panose="020B0604030504040204" pitchFamily="34" charset="0"/>
                    <a:cs typeface="Arial" panose="020B0604020202020204" pitchFamily="34" charset="0"/>
                  </a:rPr>
                  <a:t> và </a:t>
                </a:r>
                <a:r>
                  <a:rPr lang="vi-VN" sz="2800">
                    <a:latin typeface="Arial" panose="020B0604020202020204" pitchFamily="34" charset="0"/>
                    <a:ea typeface="Tahoma" panose="020B0604030504040204" pitchFamily="34" charset="0"/>
                    <a:cs typeface="Arial" panose="020B0604020202020204" pitchFamily="34" charset="0"/>
                  </a:rPr>
                  <a:t>0,2 mol khí</a:t>
                </a:r>
                <a:r>
                  <a:rPr lang="en-US" sz="2800">
                    <a:latin typeface="Arial" panose="020B0604020202020204" pitchFamily="34" charset="0"/>
                    <a:ea typeface="Tahoma" panose="020B0604030504040204" pitchFamily="34" charset="0"/>
                    <a:cs typeface="Arial" panose="020B0604020202020204" pitchFamily="34" charset="0"/>
                  </a:rPr>
                  <a:t> O</a:t>
                </a:r>
                <a:r>
                  <a:rPr lang="en-US" sz="2800" baseline="-25000">
                    <a:latin typeface="Arial" panose="020B0604020202020204" pitchFamily="34" charset="0"/>
                    <a:ea typeface="Tahoma" panose="020B0604030504040204" pitchFamily="34" charset="0"/>
                    <a:cs typeface="Arial" panose="020B0604020202020204" pitchFamily="34" charset="0"/>
                  </a:rPr>
                  <a:t>2</a:t>
                </a:r>
                <a:r>
                  <a:rPr lang="en-US" sz="2800">
                    <a:latin typeface="Arial" panose="020B0604020202020204" pitchFamily="34" charset="0"/>
                    <a:ea typeface="Tahoma" panose="020B0604030504040204" pitchFamily="34" charset="0"/>
                    <a:cs typeface="Arial" panose="020B0604020202020204" pitchFamily="34" charset="0"/>
                  </a:rPr>
                  <a:t>. Khối lượng mol của không khí là : </a:t>
                </a:r>
                <a14:m>
                  <m:oMath xmlns:m="http://schemas.openxmlformats.org/officeDocument/2006/math">
                    <m:sSub>
                      <m:sSubPr>
                        <m:ctrlPr>
                          <a:rPr lang="en-US" sz="2800" i="1" smtClean="0">
                            <a:solidFill>
                              <a:srgbClr val="0070C0"/>
                            </a:solidFill>
                            <a:latin typeface="Cambria Math"/>
                          </a:rPr>
                        </m:ctrlPr>
                      </m:sSubPr>
                      <m:e>
                        <m:r>
                          <a:rPr lang="en-US" sz="2800" i="1">
                            <a:solidFill>
                              <a:srgbClr val="0070C0"/>
                            </a:solidFill>
                            <a:latin typeface="Cambria Math" panose="02040503050406030204" pitchFamily="18" charset="0"/>
                          </a:rPr>
                          <m:t>𝑀</m:t>
                        </m:r>
                      </m:e>
                      <m:sub>
                        <m:r>
                          <a:rPr lang="en-US" sz="2800" i="1">
                            <a:solidFill>
                              <a:srgbClr val="0070C0"/>
                            </a:solidFill>
                            <a:latin typeface="Cambria Math" panose="02040503050406030204" pitchFamily="18" charset="0"/>
                          </a:rPr>
                          <m:t>𝑘𝑘</m:t>
                        </m:r>
                      </m:sub>
                    </m:sSub>
                  </m:oMath>
                </a14:m>
                <a:r>
                  <a:rPr lang="en-US" sz="2800">
                    <a:solidFill>
                      <a:srgbClr val="0070C0"/>
                    </a:solidFill>
                    <a:latin typeface="Arial" panose="020B0604020202020204" pitchFamily="34" charset="0"/>
                    <a:cs typeface="Arial" panose="020B0604020202020204" pitchFamily="34" charset="0"/>
                  </a:rPr>
                  <a:t>= 0,2.32 + 0,8 .29 </a:t>
                </a:r>
                <a14:m>
                  <m:oMath xmlns:m="http://schemas.openxmlformats.org/officeDocument/2006/math">
                    <m:r>
                      <a:rPr lang="en-US" sz="2800" i="1" smtClean="0">
                        <a:solidFill>
                          <a:srgbClr val="0070C0"/>
                        </a:solidFill>
                        <a:latin typeface="Cambria Math" panose="02040503050406030204" pitchFamily="18" charset="0"/>
                        <a:ea typeface="Cambria Math" panose="02040503050406030204" pitchFamily="18" charset="0"/>
                      </a:rPr>
                      <m:t>≈</m:t>
                    </m:r>
                  </m:oMath>
                </a14:m>
                <a:r>
                  <a:rPr lang="en-US" sz="2800">
                    <a:solidFill>
                      <a:srgbClr val="0070C0"/>
                    </a:solidFill>
                    <a:latin typeface="Arial" panose="020B0604020202020204" pitchFamily="34" charset="0"/>
                    <a:cs typeface="Arial" panose="020B0604020202020204" pitchFamily="34" charset="0"/>
                  </a:rPr>
                  <a:t> 29 (g/mol)</a:t>
                </a:r>
              </a:p>
              <a:p>
                <a:pPr algn="ctr"/>
                <a:r>
                  <a:rPr lang="en-US" sz="2800">
                    <a:solidFill>
                      <a:srgbClr val="FF0000"/>
                    </a:solidFill>
                    <a:latin typeface="Arial" panose="020B0604020202020204" pitchFamily="34" charset="0"/>
                    <a:cs typeface="Arial" panose="020B0604020202020204" pitchFamily="34" charset="0"/>
                  </a:rPr>
                  <a:t>d</a:t>
                </a:r>
                <a:r>
                  <a:rPr lang="en-US" sz="2800" baseline="-25000">
                    <a:solidFill>
                      <a:srgbClr val="FF0000"/>
                    </a:solidFill>
                    <a:latin typeface="Arial" panose="020B0604020202020204" pitchFamily="34" charset="0"/>
                    <a:cs typeface="Arial" panose="020B0604020202020204" pitchFamily="34" charset="0"/>
                  </a:rPr>
                  <a:t>A /kk </a:t>
                </a:r>
                <a:r>
                  <a:rPr lang="en-US" sz="2800">
                    <a:solidFill>
                      <a:srgbClr val="FF0000"/>
                    </a:solidFill>
                    <a:latin typeface="Arial" panose="020B0604020202020204" pitchFamily="34" charset="0"/>
                    <a:cs typeface="Arial" panose="020B0604020202020204" pitchFamily="34" charset="0"/>
                  </a:rPr>
                  <a:t>= </a:t>
                </a:r>
                <a14:m>
                  <m:oMath xmlns:m="http://schemas.openxmlformats.org/officeDocument/2006/math">
                    <m:f>
                      <m:fPr>
                        <m:ctrlPr>
                          <a:rPr lang="en-US" sz="2800" i="1">
                            <a:solidFill>
                              <a:srgbClr val="FF0000"/>
                            </a:solidFill>
                            <a:latin typeface="Cambria Math"/>
                          </a:rPr>
                        </m:ctrlPr>
                      </m:fPr>
                      <m:num>
                        <m:sSub>
                          <m:sSubPr>
                            <m:ctrlPr>
                              <a:rPr lang="en-US" sz="2800" i="1">
                                <a:solidFill>
                                  <a:srgbClr val="FF0000"/>
                                </a:solidFill>
                                <a:latin typeface="Cambria Math"/>
                              </a:rPr>
                            </m:ctrlPr>
                          </m:sSubPr>
                          <m:e>
                            <m:r>
                              <a:rPr lang="en-US" sz="2800" i="1">
                                <a:solidFill>
                                  <a:srgbClr val="FF0000"/>
                                </a:solidFill>
                                <a:latin typeface="Cambria Math" panose="02040503050406030204" pitchFamily="18" charset="0"/>
                              </a:rPr>
                              <m:t>𝑀</m:t>
                            </m:r>
                          </m:e>
                          <m:sub>
                            <m:r>
                              <a:rPr lang="en-US" sz="2800" i="1">
                                <a:solidFill>
                                  <a:srgbClr val="FF0000"/>
                                </a:solidFill>
                                <a:latin typeface="Cambria Math" panose="02040503050406030204" pitchFamily="18" charset="0"/>
                              </a:rPr>
                              <m:t>𝐴</m:t>
                            </m:r>
                          </m:sub>
                        </m:sSub>
                      </m:num>
                      <m:den>
                        <m:sSub>
                          <m:sSubPr>
                            <m:ctrlPr>
                              <a:rPr lang="en-US" sz="2800" i="1">
                                <a:solidFill>
                                  <a:srgbClr val="FF0000"/>
                                </a:solidFill>
                                <a:latin typeface="Cambria Math"/>
                              </a:rPr>
                            </m:ctrlPr>
                          </m:sSubPr>
                          <m:e>
                            <m:r>
                              <a:rPr lang="en-US" sz="2800" i="1">
                                <a:solidFill>
                                  <a:srgbClr val="FF0000"/>
                                </a:solidFill>
                                <a:latin typeface="Cambria Math" panose="02040503050406030204" pitchFamily="18" charset="0"/>
                              </a:rPr>
                              <m:t>𝑀</m:t>
                            </m:r>
                          </m:e>
                          <m:sub>
                            <m:r>
                              <a:rPr lang="en-US" sz="2800" i="1">
                                <a:solidFill>
                                  <a:srgbClr val="FF0000"/>
                                </a:solidFill>
                                <a:latin typeface="Cambria Math" panose="02040503050406030204" pitchFamily="18" charset="0"/>
                              </a:rPr>
                              <m:t>𝑘𝑘</m:t>
                            </m:r>
                          </m:sub>
                        </m:sSub>
                      </m:den>
                    </m:f>
                    <m:r>
                      <a:rPr lang="en-US" sz="2800" i="1">
                        <a:solidFill>
                          <a:srgbClr val="FF0000"/>
                        </a:solidFill>
                        <a:latin typeface="Cambria Math" panose="02040503050406030204" pitchFamily="18" charset="0"/>
                      </a:rPr>
                      <m:t>=</m:t>
                    </m:r>
                    <m:f>
                      <m:fPr>
                        <m:ctrlPr>
                          <a:rPr lang="en-US" sz="2800" i="1">
                            <a:solidFill>
                              <a:srgbClr val="FF0000"/>
                            </a:solidFill>
                            <a:latin typeface="Cambria Math"/>
                          </a:rPr>
                        </m:ctrlPr>
                      </m:fPr>
                      <m:num>
                        <m:sSub>
                          <m:sSubPr>
                            <m:ctrlPr>
                              <a:rPr lang="en-US" sz="2800" i="1">
                                <a:solidFill>
                                  <a:srgbClr val="FF0000"/>
                                </a:solidFill>
                                <a:latin typeface="Cambria Math"/>
                              </a:rPr>
                            </m:ctrlPr>
                          </m:sSubPr>
                          <m:e>
                            <m:r>
                              <a:rPr lang="en-US" sz="2800" i="1">
                                <a:solidFill>
                                  <a:srgbClr val="FF0000"/>
                                </a:solidFill>
                                <a:latin typeface="Cambria Math" panose="02040503050406030204" pitchFamily="18" charset="0"/>
                              </a:rPr>
                              <m:t>𝑀</m:t>
                            </m:r>
                          </m:e>
                          <m:sub>
                            <m:r>
                              <a:rPr lang="en-US" sz="2800" i="1">
                                <a:solidFill>
                                  <a:srgbClr val="FF0000"/>
                                </a:solidFill>
                                <a:latin typeface="Cambria Math" panose="02040503050406030204" pitchFamily="18" charset="0"/>
                              </a:rPr>
                              <m:t>𝐴</m:t>
                            </m:r>
                          </m:sub>
                        </m:sSub>
                      </m:num>
                      <m:den>
                        <m:r>
                          <a:rPr lang="en-US" sz="2800" i="1">
                            <a:solidFill>
                              <a:srgbClr val="FF0000"/>
                            </a:solidFill>
                            <a:latin typeface="Cambria Math" panose="02040503050406030204" pitchFamily="18" charset="0"/>
                          </a:rPr>
                          <m:t>29</m:t>
                        </m:r>
                      </m:den>
                    </m:f>
                  </m:oMath>
                </a14:m>
                <a:endParaRPr lang="en-US" sz="2800">
                  <a:latin typeface="Arial" panose="020B0604020202020204" pitchFamily="34" charset="0"/>
                  <a:cs typeface="Arial" panose="020B0604020202020204" pitchFamily="34" charset="0"/>
                </a:endParaRPr>
              </a:p>
            </p:txBody>
          </p:sp>
        </mc:Choice>
        <mc:Fallback xmlns="">
          <p:sp>
            <p:nvSpPr>
              <p:cNvPr id="3" name="TextBox 2">
                <a:extLst>
                  <a:ext uri="{FF2B5EF4-FFF2-40B4-BE49-F238E27FC236}">
                    <a16:creationId xmlns:a16="http://schemas.microsoft.com/office/drawing/2014/main" id="{CEB647C3-6583-DED2-9FFA-84FCA4F817D4}"/>
                  </a:ext>
                </a:extLst>
              </p:cNvPr>
              <p:cNvSpPr txBox="1">
                <a:spLocks noRot="1" noChangeAspect="1" noMove="1" noResize="1" noEditPoints="1" noAdjustHandles="1" noChangeArrowheads="1" noChangeShapeType="1" noTextEdit="1"/>
              </p:cNvSpPr>
              <p:nvPr/>
            </p:nvSpPr>
            <p:spPr>
              <a:xfrm>
                <a:off x="659561" y="3024341"/>
                <a:ext cx="10942400" cy="1620444"/>
              </a:xfrm>
              <a:prstGeom prst="rect">
                <a:avLst/>
              </a:prstGeom>
              <a:blipFill>
                <a:blip r:embed="rId5"/>
                <a:stretch>
                  <a:fillRect t="-3759" r="-1058"/>
                </a:stretch>
              </a:blipFill>
            </p:spPr>
            <p:txBody>
              <a:bodyPr/>
              <a:lstStyle/>
              <a:p>
                <a:r>
                  <a:rPr lang="en-US">
                    <a:noFill/>
                  </a:rPr>
                  <a:t> </a:t>
                </a:r>
              </a:p>
            </p:txBody>
          </p:sp>
        </mc:Fallback>
      </mc:AlternateContent>
    </p:spTree>
    <p:extLst>
      <p:ext uri="{BB962C8B-B14F-4D97-AF65-F5344CB8AC3E}">
        <p14:creationId xmlns:p14="http://schemas.microsoft.com/office/powerpoint/2010/main" val="3825686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E81B90DC-BCE7-B26A-A99A-4549643A15E5}"/>
              </a:ext>
            </a:extLst>
          </p:cNvPr>
          <p:cNvPicPr>
            <a:picLocks noChangeAspect="1"/>
          </p:cNvPicPr>
          <p:nvPr/>
        </p:nvPicPr>
        <p:blipFill rotWithShape="1">
          <a:blip r:embed="rId2"/>
          <a:srcRect r="878" b="1505"/>
          <a:stretch/>
        </p:blipFill>
        <p:spPr>
          <a:xfrm>
            <a:off x="0" y="0"/>
            <a:ext cx="12261522" cy="6859588"/>
          </a:xfrm>
          <a:prstGeom prst="rect">
            <a:avLst/>
          </a:prstGeom>
        </p:spPr>
      </p:pic>
      <p:sp>
        <p:nvSpPr>
          <p:cNvPr id="5" name="Rectangle: Rounded Corners 4">
            <a:extLst>
              <a:ext uri="{FF2B5EF4-FFF2-40B4-BE49-F238E27FC236}">
                <a16:creationId xmlns:a16="http://schemas.microsoft.com/office/drawing/2014/main" xmlns="" id="{2D1549D1-93E8-B547-028C-3DF1E9B91903}"/>
              </a:ext>
            </a:extLst>
          </p:cNvPr>
          <p:cNvSpPr/>
          <p:nvPr/>
        </p:nvSpPr>
        <p:spPr>
          <a:xfrm>
            <a:off x="3021806" y="81280"/>
            <a:ext cx="6146800" cy="1229360"/>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FF00"/>
                </a:solidFill>
                <a:latin typeface="Arial" panose="020B0604020202020204" pitchFamily="34" charset="0"/>
                <a:cs typeface="Arial" panose="020B0604020202020204" pitchFamily="34" charset="0"/>
              </a:rPr>
              <a:t>Thảo</a:t>
            </a:r>
            <a:r>
              <a:rPr lang="en-US" sz="4000" b="1">
                <a:solidFill>
                  <a:srgbClr val="FFFF00"/>
                </a:solidFill>
                <a:latin typeface="Arial" panose="020B0604020202020204" pitchFamily="34" charset="0"/>
                <a:cs typeface="Arial" panose="020B0604020202020204" pitchFamily="34" charset="0"/>
              </a:rPr>
              <a:t> luận nhóm 5’</a:t>
            </a:r>
          </a:p>
          <a:p>
            <a:pPr algn="ctr"/>
            <a:r>
              <a:rPr lang="en-US" sz="3200">
                <a:solidFill>
                  <a:schemeClr val="bg1"/>
                </a:solidFill>
                <a:latin typeface="Arial" panose="020B0604020202020204" pitchFamily="34" charset="0"/>
                <a:cs typeface="Arial" panose="020B0604020202020204" pitchFamily="34" charset="0"/>
              </a:rPr>
              <a:t>Hoàn thành phiếu học tập số 4</a:t>
            </a:r>
          </a:p>
        </p:txBody>
      </p:sp>
      <p:pic>
        <p:nvPicPr>
          <p:cNvPr id="6" name="Picture 5">
            <a:extLst>
              <a:ext uri="{FF2B5EF4-FFF2-40B4-BE49-F238E27FC236}">
                <a16:creationId xmlns:a16="http://schemas.microsoft.com/office/drawing/2014/main" xmlns="" id="{B6EC7EE1-DE46-19F6-0E65-DA2B7DB2D125}"/>
              </a:ext>
            </a:extLst>
          </p:cNvPr>
          <p:cNvPicPr>
            <a:picLocks noChangeAspect="1"/>
          </p:cNvPicPr>
          <p:nvPr/>
        </p:nvPicPr>
        <p:blipFill rotWithShape="1">
          <a:blip r:embed="rId3"/>
          <a:srcRect l="-3420" t="25984" r="-1106" b="9163"/>
          <a:stretch/>
        </p:blipFill>
        <p:spPr>
          <a:xfrm>
            <a:off x="9386773" y="0"/>
            <a:ext cx="2656581" cy="1651588"/>
          </a:xfrm>
          <a:prstGeom prst="rect">
            <a:avLst/>
          </a:prstGeom>
        </p:spPr>
      </p:pic>
      <p:sp>
        <p:nvSpPr>
          <p:cNvPr id="3" name="Rectangle 1">
            <a:extLst>
              <a:ext uri="{FF2B5EF4-FFF2-40B4-BE49-F238E27FC236}">
                <a16:creationId xmlns:a16="http://schemas.microsoft.com/office/drawing/2014/main" xmlns="" id="{EFAE3329-3648-B65E-ADF9-240EFFC3BCF6}"/>
              </a:ext>
            </a:extLst>
          </p:cNvPr>
          <p:cNvSpPr>
            <a:spLocks noChangeArrowheads="1"/>
          </p:cNvSpPr>
          <p:nvPr/>
        </p:nvSpPr>
        <p:spPr bwMode="auto">
          <a:xfrm>
            <a:off x="310080" y="1436145"/>
            <a:ext cx="11880333" cy="4401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r>
              <a:rPr lang="en-US" sz="2800" b="1"/>
              <a:t>Bài 1</a:t>
            </a:r>
            <a:r>
              <a:rPr lang="en-US" sz="2800"/>
              <a:t>. </a:t>
            </a:r>
          </a:p>
          <a:p>
            <a:r>
              <a:rPr lang="en-US" sz="2800"/>
              <a:t>a) Khí carbon dioxide (CO</a:t>
            </a:r>
            <a:r>
              <a:rPr lang="en-US" sz="2800" baseline="-25000"/>
              <a:t>2</a:t>
            </a:r>
            <a:r>
              <a:rPr lang="en-US" sz="2800"/>
              <a:t>) nặng hay nhẹ hơn không khí bao nhiêu lần?</a:t>
            </a:r>
          </a:p>
          <a:p>
            <a:r>
              <a:rPr lang="en-US" sz="2800"/>
              <a:t>b) Trong lòng hang sâu thường xảy ra quá trình phân huỷ chất vô cơ hoặc hữu cơ, sinh ra khí carbon dioxide. Hãy cho biết khí carbon dioxide tích tụ ở trên nền hang hay bị không khí đẩy bay lên trên.</a:t>
            </a:r>
          </a:p>
          <a:p>
            <a:r>
              <a:rPr lang="pt-BR" sz="2800" b="1"/>
              <a:t>Bài 2</a:t>
            </a:r>
            <a:r>
              <a:rPr lang="pt-BR" sz="2800"/>
              <a:t>.</a:t>
            </a:r>
            <a:r>
              <a:rPr lang="en-US" sz="2800"/>
              <a:t> </a:t>
            </a:r>
          </a:p>
          <a:p>
            <a:r>
              <a:rPr lang="en-US" sz="2800"/>
              <a:t>a) Khí Hydrogen nặng hơn hay nhẹ hơn không khí bao nhiêu lần?</a:t>
            </a:r>
          </a:p>
          <a:p>
            <a:r>
              <a:rPr lang="en-US" sz="2800"/>
              <a:t>b) Khí hydrogen là một nhiên liệu sạch, chống phát thải khí nhà kính. Hãy cho biết khí hydrogen tích tụ dưới đáy giếng hay bị không khí đẩy bay lên trên.</a:t>
            </a:r>
          </a:p>
        </p:txBody>
      </p:sp>
    </p:spTree>
    <p:extLst>
      <p:ext uri="{BB962C8B-B14F-4D97-AF65-F5344CB8AC3E}">
        <p14:creationId xmlns:p14="http://schemas.microsoft.com/office/powerpoint/2010/main" val="2053692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barn(inVertical)">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barn(inVertical)">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barn(inVertical)">
                                      <p:cBhvr>
                                        <p:cTn id="25" dur="500"/>
                                        <p:tgtEl>
                                          <p:spTgt spid="3">
                                            <p:txEl>
                                              <p:pRg st="4" end="4"/>
                                            </p:txEl>
                                          </p:spTgt>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barn(inVertical)">
                                      <p:cBhvr>
                                        <p:cTn id="28"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E81B90DC-BCE7-B26A-A99A-4549643A15E5}"/>
              </a:ext>
            </a:extLst>
          </p:cNvPr>
          <p:cNvPicPr>
            <a:picLocks noChangeAspect="1"/>
          </p:cNvPicPr>
          <p:nvPr/>
        </p:nvPicPr>
        <p:blipFill rotWithShape="1">
          <a:blip r:embed="rId2"/>
          <a:srcRect r="878" b="1505"/>
          <a:stretch/>
        </p:blipFill>
        <p:spPr>
          <a:xfrm>
            <a:off x="0" y="0"/>
            <a:ext cx="12261522" cy="6859588"/>
          </a:xfrm>
          <a:prstGeom prst="rect">
            <a:avLst/>
          </a:prstGeom>
        </p:spPr>
      </p:pic>
      <p:sp>
        <p:nvSpPr>
          <p:cNvPr id="5" name="Rectangle: Rounded Corners 4">
            <a:extLst>
              <a:ext uri="{FF2B5EF4-FFF2-40B4-BE49-F238E27FC236}">
                <a16:creationId xmlns:a16="http://schemas.microsoft.com/office/drawing/2014/main" xmlns="" id="{2D1549D1-93E8-B547-028C-3DF1E9B91903}"/>
              </a:ext>
            </a:extLst>
          </p:cNvPr>
          <p:cNvSpPr/>
          <p:nvPr/>
        </p:nvSpPr>
        <p:spPr>
          <a:xfrm>
            <a:off x="3021806" y="81280"/>
            <a:ext cx="6146800" cy="1229360"/>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FF00"/>
                </a:solidFill>
                <a:latin typeface="Arial" panose="020B0604020202020204" pitchFamily="34" charset="0"/>
                <a:cs typeface="Arial" panose="020B0604020202020204" pitchFamily="34" charset="0"/>
              </a:rPr>
              <a:t>Thảo</a:t>
            </a:r>
            <a:r>
              <a:rPr lang="en-US" sz="4000" b="1">
                <a:solidFill>
                  <a:srgbClr val="FFFF00"/>
                </a:solidFill>
                <a:latin typeface="Arial" panose="020B0604020202020204" pitchFamily="34" charset="0"/>
                <a:cs typeface="Arial" panose="020B0604020202020204" pitchFamily="34" charset="0"/>
              </a:rPr>
              <a:t> luận nhóm 5’</a:t>
            </a:r>
          </a:p>
          <a:p>
            <a:pPr algn="ctr"/>
            <a:r>
              <a:rPr lang="en-US" sz="3200">
                <a:solidFill>
                  <a:schemeClr val="bg1"/>
                </a:solidFill>
                <a:latin typeface="Arial" panose="020B0604020202020204" pitchFamily="34" charset="0"/>
                <a:cs typeface="Arial" panose="020B0604020202020204" pitchFamily="34" charset="0"/>
              </a:rPr>
              <a:t>Hoàn thành phiếu học tập số 4</a:t>
            </a:r>
          </a:p>
        </p:txBody>
      </p:sp>
      <p:pic>
        <p:nvPicPr>
          <p:cNvPr id="6" name="Picture 5">
            <a:extLst>
              <a:ext uri="{FF2B5EF4-FFF2-40B4-BE49-F238E27FC236}">
                <a16:creationId xmlns:a16="http://schemas.microsoft.com/office/drawing/2014/main" xmlns="" id="{B6EC7EE1-DE46-19F6-0E65-DA2B7DB2D125}"/>
              </a:ext>
            </a:extLst>
          </p:cNvPr>
          <p:cNvPicPr>
            <a:picLocks noChangeAspect="1"/>
          </p:cNvPicPr>
          <p:nvPr/>
        </p:nvPicPr>
        <p:blipFill rotWithShape="1">
          <a:blip r:embed="rId3"/>
          <a:srcRect l="-3420" t="25984" r="-1106" b="9163"/>
          <a:stretch/>
        </p:blipFill>
        <p:spPr>
          <a:xfrm>
            <a:off x="9386773" y="0"/>
            <a:ext cx="2656581" cy="1651588"/>
          </a:xfrm>
          <a:prstGeom prst="rect">
            <a:avLst/>
          </a:prstGeom>
        </p:spPr>
      </p:pic>
      <mc:AlternateContent xmlns:mc="http://schemas.openxmlformats.org/markup-compatibility/2006" xmlns:a14="http://schemas.microsoft.com/office/drawing/2010/main">
        <mc:Choice Requires="a14">
          <p:sp>
            <p:nvSpPr>
              <p:cNvPr id="3" name="Rectangle 1">
                <a:extLst>
                  <a:ext uri="{FF2B5EF4-FFF2-40B4-BE49-F238E27FC236}">
                    <a16:creationId xmlns:a16="http://schemas.microsoft.com/office/drawing/2014/main" xmlns="" id="{EFAE3329-3648-B65E-ADF9-240EFFC3BCF6}"/>
                  </a:ext>
                </a:extLst>
              </p:cNvPr>
              <p:cNvSpPr>
                <a:spLocks noChangeArrowheads="1"/>
              </p:cNvSpPr>
              <p:nvPr/>
            </p:nvSpPr>
            <p:spPr bwMode="auto">
              <a:xfrm>
                <a:off x="310080" y="1635496"/>
                <a:ext cx="11880333" cy="4002506"/>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r>
                  <a:rPr lang="en-US" sz="2800" b="1"/>
                  <a:t>Bài 1</a:t>
                </a:r>
                <a:r>
                  <a:rPr lang="en-US" sz="2800"/>
                  <a:t>. </a:t>
                </a:r>
              </a:p>
              <a:p>
                <a:r>
                  <a:rPr lang="en-US" sz="2800"/>
                  <a:t>a) Khối lượng phân tử CO</a:t>
                </a:r>
                <a:r>
                  <a:rPr lang="en-US" sz="2800" baseline="-25000"/>
                  <a:t>2</a:t>
                </a:r>
                <a:r>
                  <a:rPr lang="en-US" sz="2800"/>
                  <a:t>: 12 + 16 . 2 = 44 (amu).</a:t>
                </a:r>
              </a:p>
              <a:p>
                <a:r>
                  <a:rPr lang="en-US" sz="2800"/>
                  <a:t>Tỉ khối của khí carbon dioxide so với không khí:</a:t>
                </a:r>
              </a:p>
              <a:p>
                <a:pPr/>
                <a14:m>
                  <m:oMathPara xmlns:m="http://schemas.openxmlformats.org/officeDocument/2006/math">
                    <m:oMathParaPr>
                      <m:jc m:val="centerGroup"/>
                    </m:oMathParaPr>
                    <m:oMath xmlns:m="http://schemas.openxmlformats.org/officeDocument/2006/math">
                      <m:sSub>
                        <m:sSubPr>
                          <m:ctrlPr>
                            <a:rPr lang="en-US" sz="2800" i="1">
                              <a:latin typeface="Cambria Math"/>
                            </a:rPr>
                          </m:ctrlPr>
                        </m:sSubPr>
                        <m:e>
                          <m:r>
                            <a:rPr lang="en-US" sz="2800" i="1">
                              <a:latin typeface="Cambria Math" panose="02040503050406030204" pitchFamily="18" charset="0"/>
                            </a:rPr>
                            <m:t>𝑑</m:t>
                          </m:r>
                        </m:e>
                        <m:sub>
                          <m:f>
                            <m:fPr>
                              <m:type m:val="lin"/>
                              <m:ctrlPr>
                                <a:rPr lang="en-US" sz="2800" i="1">
                                  <a:latin typeface="Cambria Math"/>
                                </a:rPr>
                              </m:ctrlPr>
                            </m:fPr>
                            <m:num>
                              <m:sSub>
                                <m:sSubPr>
                                  <m:ctrlPr>
                                    <a:rPr lang="en-US" sz="2800" i="1">
                                      <a:latin typeface="Cambria Math"/>
                                    </a:rPr>
                                  </m:ctrlPr>
                                </m:sSubPr>
                                <m:e>
                                  <m:r>
                                    <a:rPr lang="en-US" sz="2800" i="1">
                                      <a:latin typeface="Cambria Math" panose="02040503050406030204" pitchFamily="18" charset="0"/>
                                    </a:rPr>
                                    <m:t>𝐶𝑂</m:t>
                                  </m:r>
                                </m:e>
                                <m:sub>
                                  <m:r>
                                    <a:rPr lang="en-US" sz="2800" i="1">
                                      <a:latin typeface="Cambria Math" panose="02040503050406030204" pitchFamily="18" charset="0"/>
                                    </a:rPr>
                                    <m:t>2</m:t>
                                  </m:r>
                                </m:sub>
                              </m:sSub>
                            </m:num>
                            <m:den>
                              <m:r>
                                <a:rPr lang="en-US" sz="2800" i="1">
                                  <a:latin typeface="Cambria Math" panose="02040503050406030204" pitchFamily="18" charset="0"/>
                                </a:rPr>
                                <m:t>𝐾𝐾</m:t>
                              </m:r>
                            </m:den>
                          </m:f>
                        </m:sub>
                      </m:sSub>
                      <m:r>
                        <a:rPr lang="en-US" sz="2800" i="1">
                          <a:latin typeface="Cambria Math" panose="02040503050406030204" pitchFamily="18" charset="0"/>
                        </a:rPr>
                        <m:t>=</m:t>
                      </m:r>
                      <m:f>
                        <m:fPr>
                          <m:ctrlPr>
                            <a:rPr lang="en-US" sz="2800" i="1">
                              <a:latin typeface="Cambria Math"/>
                            </a:rPr>
                          </m:ctrlPr>
                        </m:fPr>
                        <m:num>
                          <m:sSub>
                            <m:sSubPr>
                              <m:ctrlPr>
                                <a:rPr lang="en-US" sz="2800" i="1">
                                  <a:latin typeface="Cambria Math"/>
                                </a:rPr>
                              </m:ctrlPr>
                            </m:sSubPr>
                            <m:e>
                              <m:r>
                                <a:rPr lang="en-US" sz="2800" i="1">
                                  <a:latin typeface="Cambria Math" panose="02040503050406030204" pitchFamily="18" charset="0"/>
                                </a:rPr>
                                <m:t>𝑀</m:t>
                              </m:r>
                            </m:e>
                            <m:sub>
                              <m:sSub>
                                <m:sSubPr>
                                  <m:ctrlPr>
                                    <a:rPr lang="en-US" sz="2800" i="1">
                                      <a:latin typeface="Cambria Math"/>
                                    </a:rPr>
                                  </m:ctrlPr>
                                </m:sSubPr>
                                <m:e>
                                  <m:r>
                                    <a:rPr lang="en-US" sz="2800" i="1">
                                      <a:latin typeface="Cambria Math" panose="02040503050406030204" pitchFamily="18" charset="0"/>
                                    </a:rPr>
                                    <m:t>𝐶𝑂</m:t>
                                  </m:r>
                                </m:e>
                                <m:sub>
                                  <m:r>
                                    <a:rPr lang="en-US" sz="2800" i="1">
                                      <a:latin typeface="Cambria Math" panose="02040503050406030204" pitchFamily="18" charset="0"/>
                                    </a:rPr>
                                    <m:t>2</m:t>
                                  </m:r>
                                </m:sub>
                              </m:sSub>
                            </m:sub>
                          </m:sSub>
                        </m:num>
                        <m:den>
                          <m:sSub>
                            <m:sSubPr>
                              <m:ctrlPr>
                                <a:rPr lang="en-US" sz="2800" i="1">
                                  <a:latin typeface="Cambria Math"/>
                                </a:rPr>
                              </m:ctrlPr>
                            </m:sSubPr>
                            <m:e>
                              <m:r>
                                <a:rPr lang="en-US" sz="2800" i="1">
                                  <a:latin typeface="Cambria Math" panose="02040503050406030204" pitchFamily="18" charset="0"/>
                                </a:rPr>
                                <m:t>𝑀</m:t>
                              </m:r>
                            </m:e>
                            <m:sub>
                              <m:r>
                                <a:rPr lang="en-US" sz="2800" i="1">
                                  <a:latin typeface="Cambria Math" panose="02040503050406030204" pitchFamily="18" charset="0"/>
                                </a:rPr>
                                <m:t>𝑘𝑘</m:t>
                              </m:r>
                            </m:sub>
                          </m:sSub>
                        </m:den>
                      </m:f>
                      <m:r>
                        <a:rPr lang="en-US" sz="2800" i="1">
                          <a:latin typeface="Cambria Math" panose="02040503050406030204" pitchFamily="18" charset="0"/>
                        </a:rPr>
                        <m:t>=</m:t>
                      </m:r>
                      <m:f>
                        <m:fPr>
                          <m:ctrlPr>
                            <a:rPr lang="en-US" sz="2800" i="1">
                              <a:latin typeface="Cambria Math"/>
                            </a:rPr>
                          </m:ctrlPr>
                        </m:fPr>
                        <m:num>
                          <m:r>
                            <a:rPr lang="en-US" sz="2800" i="1">
                              <a:latin typeface="Cambria Math" panose="02040503050406030204" pitchFamily="18" charset="0"/>
                            </a:rPr>
                            <m:t>44</m:t>
                          </m:r>
                        </m:num>
                        <m:den>
                          <m:r>
                            <a:rPr lang="en-US" sz="2800" i="1">
                              <a:latin typeface="Cambria Math" panose="02040503050406030204" pitchFamily="18" charset="0"/>
                            </a:rPr>
                            <m:t>29</m:t>
                          </m:r>
                        </m:den>
                      </m:f>
                      <m:r>
                        <a:rPr lang="en-US" sz="2800" i="1">
                          <a:latin typeface="Cambria Math" panose="02040503050406030204" pitchFamily="18" charset="0"/>
                        </a:rPr>
                        <m:t>≈ 1,52</m:t>
                      </m:r>
                    </m:oMath>
                  </m:oMathPara>
                </a14:m>
                <a:endParaRPr lang="en-US" sz="2800"/>
              </a:p>
              <a:p>
                <a:r>
                  <a:rPr lang="en-US" sz="2800"/>
                  <a:t>Vậy khí carbon dioxide nặng hơn không khí khoảng 1,52 lần.</a:t>
                </a:r>
              </a:p>
              <a:p>
                <a:r>
                  <a:rPr lang="en-US" sz="2800"/>
                  <a:t>b) Trong lòng hang sâu thường xảy ra quá trình phân huỷ chất vô cơ hoặc hữu cơ, sinh ra khí carbon dioxide. Do nặng hơn không khí khoảng 1,52 lần nên khí carbon dioxide tích tụ ở trên nền hang.</a:t>
                </a:r>
              </a:p>
            </p:txBody>
          </p:sp>
        </mc:Choice>
        <mc:Fallback xmlns="">
          <p:sp>
            <p:nvSpPr>
              <p:cNvPr id="3" name="Rectangle 1">
                <a:extLst>
                  <a:ext uri="{FF2B5EF4-FFF2-40B4-BE49-F238E27FC236}">
                    <a16:creationId xmlns:a16="http://schemas.microsoft.com/office/drawing/2014/main" id="{EFAE3329-3648-B65E-ADF9-240EFFC3BCF6}"/>
                  </a:ext>
                </a:extLst>
              </p:cNvPr>
              <p:cNvSpPr>
                <a:spLocks noRot="1" noChangeAspect="1" noMove="1" noResize="1" noEditPoints="1" noAdjustHandles="1" noChangeArrowheads="1" noChangeShapeType="1" noTextEdit="1"/>
              </p:cNvSpPr>
              <p:nvPr/>
            </p:nvSpPr>
            <p:spPr bwMode="auto">
              <a:xfrm>
                <a:off x="310080" y="1635496"/>
                <a:ext cx="11880333" cy="4002506"/>
              </a:xfrm>
              <a:prstGeom prst="rect">
                <a:avLst/>
              </a:prstGeom>
              <a:blipFill>
                <a:blip r:embed="rId4"/>
                <a:stretch>
                  <a:fillRect l="-1077" t="-1065" r="-1847" b="-3653"/>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Tree>
    <p:extLst>
      <p:ext uri="{BB962C8B-B14F-4D97-AF65-F5344CB8AC3E}">
        <p14:creationId xmlns:p14="http://schemas.microsoft.com/office/powerpoint/2010/main" val="1430303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arn(inVertical)">
                                      <p:cBhvr>
                                        <p:cTn id="10" dur="500"/>
                                        <p:tgtEl>
                                          <p:spTgt spid="3">
                                            <p:txEl>
                                              <p:pRg st="1" end="1"/>
                                            </p:txEl>
                                          </p:spTgt>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arn(inVertical)">
                                      <p:cBhvr>
                                        <p:cTn id="13" dur="500"/>
                                        <p:tgtEl>
                                          <p:spTgt spid="3">
                                            <p:txEl>
                                              <p:pRg st="2" end="2"/>
                                            </p:txEl>
                                          </p:spTgt>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barn(inVertical)">
                                      <p:cBhvr>
                                        <p:cTn id="16" dur="500"/>
                                        <p:tgtEl>
                                          <p:spTgt spid="3">
                                            <p:txEl>
                                              <p:pRg st="3" end="3"/>
                                            </p:txEl>
                                          </p:spTgt>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barn(inVertical)">
                                      <p:cBhvr>
                                        <p:cTn id="19" dur="500"/>
                                        <p:tgtEl>
                                          <p:spTgt spid="3">
                                            <p:txEl>
                                              <p:pRg st="4" end="4"/>
                                            </p:txEl>
                                          </p:spTgt>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barn(inVertical)">
                                      <p:cBhvr>
                                        <p:cTn id="2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E81B90DC-BCE7-B26A-A99A-4549643A15E5}"/>
              </a:ext>
            </a:extLst>
          </p:cNvPr>
          <p:cNvPicPr>
            <a:picLocks noChangeAspect="1"/>
          </p:cNvPicPr>
          <p:nvPr/>
        </p:nvPicPr>
        <p:blipFill rotWithShape="1">
          <a:blip r:embed="rId2"/>
          <a:srcRect r="878" b="1505"/>
          <a:stretch/>
        </p:blipFill>
        <p:spPr>
          <a:xfrm>
            <a:off x="0" y="0"/>
            <a:ext cx="12261522" cy="6859588"/>
          </a:xfrm>
          <a:prstGeom prst="rect">
            <a:avLst/>
          </a:prstGeom>
        </p:spPr>
      </p:pic>
      <p:sp>
        <p:nvSpPr>
          <p:cNvPr id="5" name="Rectangle: Rounded Corners 4">
            <a:extLst>
              <a:ext uri="{FF2B5EF4-FFF2-40B4-BE49-F238E27FC236}">
                <a16:creationId xmlns:a16="http://schemas.microsoft.com/office/drawing/2014/main" xmlns="" id="{2D1549D1-93E8-B547-028C-3DF1E9B91903}"/>
              </a:ext>
            </a:extLst>
          </p:cNvPr>
          <p:cNvSpPr/>
          <p:nvPr/>
        </p:nvSpPr>
        <p:spPr>
          <a:xfrm>
            <a:off x="3021806" y="81280"/>
            <a:ext cx="6146800" cy="1229360"/>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FF00"/>
                </a:solidFill>
                <a:latin typeface="Arial" panose="020B0604020202020204" pitchFamily="34" charset="0"/>
                <a:cs typeface="Arial" panose="020B0604020202020204" pitchFamily="34" charset="0"/>
              </a:rPr>
              <a:t>Thảo</a:t>
            </a:r>
            <a:r>
              <a:rPr lang="en-US" sz="4000" b="1">
                <a:solidFill>
                  <a:srgbClr val="FFFF00"/>
                </a:solidFill>
                <a:latin typeface="Arial" panose="020B0604020202020204" pitchFamily="34" charset="0"/>
                <a:cs typeface="Arial" panose="020B0604020202020204" pitchFamily="34" charset="0"/>
              </a:rPr>
              <a:t> luận nhóm 5’</a:t>
            </a:r>
          </a:p>
          <a:p>
            <a:pPr algn="ctr"/>
            <a:r>
              <a:rPr lang="en-US" sz="3200">
                <a:solidFill>
                  <a:schemeClr val="bg1"/>
                </a:solidFill>
                <a:latin typeface="Arial" panose="020B0604020202020204" pitchFamily="34" charset="0"/>
                <a:cs typeface="Arial" panose="020B0604020202020204" pitchFamily="34" charset="0"/>
              </a:rPr>
              <a:t>Hoàn thành phiếu học tập số 4</a:t>
            </a:r>
          </a:p>
        </p:txBody>
      </p:sp>
      <p:pic>
        <p:nvPicPr>
          <p:cNvPr id="6" name="Picture 5">
            <a:extLst>
              <a:ext uri="{FF2B5EF4-FFF2-40B4-BE49-F238E27FC236}">
                <a16:creationId xmlns:a16="http://schemas.microsoft.com/office/drawing/2014/main" xmlns="" id="{B6EC7EE1-DE46-19F6-0E65-DA2B7DB2D125}"/>
              </a:ext>
            </a:extLst>
          </p:cNvPr>
          <p:cNvPicPr>
            <a:picLocks noChangeAspect="1"/>
          </p:cNvPicPr>
          <p:nvPr/>
        </p:nvPicPr>
        <p:blipFill rotWithShape="1">
          <a:blip r:embed="rId3"/>
          <a:srcRect l="-3420" t="25984" r="-1106" b="9163"/>
          <a:stretch/>
        </p:blipFill>
        <p:spPr>
          <a:xfrm>
            <a:off x="9386773" y="0"/>
            <a:ext cx="2656581" cy="1651588"/>
          </a:xfrm>
          <a:prstGeom prst="rect">
            <a:avLst/>
          </a:prstGeom>
        </p:spPr>
      </p:pic>
      <mc:AlternateContent xmlns:mc="http://schemas.openxmlformats.org/markup-compatibility/2006" xmlns:a14="http://schemas.microsoft.com/office/drawing/2010/main">
        <mc:Choice Requires="a14">
          <p:sp>
            <p:nvSpPr>
              <p:cNvPr id="3" name="Rectangle 1">
                <a:extLst>
                  <a:ext uri="{FF2B5EF4-FFF2-40B4-BE49-F238E27FC236}">
                    <a16:creationId xmlns:a16="http://schemas.microsoft.com/office/drawing/2014/main" xmlns="" id="{EFAE3329-3648-B65E-ADF9-240EFFC3BCF6}"/>
                  </a:ext>
                </a:extLst>
              </p:cNvPr>
              <p:cNvSpPr>
                <a:spLocks noChangeArrowheads="1"/>
              </p:cNvSpPr>
              <p:nvPr/>
            </p:nvSpPr>
            <p:spPr bwMode="auto">
              <a:xfrm>
                <a:off x="310080" y="1879345"/>
                <a:ext cx="11880333" cy="3514808"/>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r>
                  <a:rPr lang="en-US" sz="2800" b="1"/>
                  <a:t>Bài 2</a:t>
                </a:r>
                <a:r>
                  <a:rPr lang="en-US" sz="2800"/>
                  <a:t>. </a:t>
                </a:r>
              </a:p>
              <a:p>
                <a:r>
                  <a:rPr lang="en-US" sz="3200"/>
                  <a:t>a) Tỉ khối của khí hydrogen so với không khí:</a:t>
                </a:r>
              </a:p>
              <a:p>
                <a:pPr/>
                <a14:m>
                  <m:oMathPara xmlns:m="http://schemas.openxmlformats.org/officeDocument/2006/math">
                    <m:oMathParaPr>
                      <m:jc m:val="centerGroup"/>
                    </m:oMathParaPr>
                    <m:oMath xmlns:m="http://schemas.openxmlformats.org/officeDocument/2006/math">
                      <m:sSub>
                        <m:sSubPr>
                          <m:ctrlPr>
                            <a:rPr lang="en-US" sz="3200" i="1">
                              <a:latin typeface="Cambria Math"/>
                            </a:rPr>
                          </m:ctrlPr>
                        </m:sSubPr>
                        <m:e>
                          <m:r>
                            <a:rPr lang="en-US" sz="3200" i="1">
                              <a:latin typeface="Cambria Math" panose="02040503050406030204" pitchFamily="18" charset="0"/>
                            </a:rPr>
                            <m:t>𝑑</m:t>
                          </m:r>
                        </m:e>
                        <m:sub>
                          <m:f>
                            <m:fPr>
                              <m:type m:val="lin"/>
                              <m:ctrlPr>
                                <a:rPr lang="en-US" sz="3200" i="1">
                                  <a:latin typeface="Cambria Math"/>
                                </a:rPr>
                              </m:ctrlPr>
                            </m:fPr>
                            <m:num>
                              <m:sSub>
                                <m:sSubPr>
                                  <m:ctrlPr>
                                    <a:rPr lang="en-US" sz="3200" i="1">
                                      <a:latin typeface="Cambria Math"/>
                                    </a:rPr>
                                  </m:ctrlPr>
                                </m:sSubPr>
                                <m:e>
                                  <m:r>
                                    <a:rPr lang="en-US" sz="3200" i="1">
                                      <a:latin typeface="Cambria Math" panose="02040503050406030204" pitchFamily="18" charset="0"/>
                                    </a:rPr>
                                    <m:t>𝐻</m:t>
                                  </m:r>
                                </m:e>
                                <m:sub>
                                  <m:r>
                                    <a:rPr lang="en-US" sz="3200" i="1">
                                      <a:latin typeface="Cambria Math" panose="02040503050406030204" pitchFamily="18" charset="0"/>
                                    </a:rPr>
                                    <m:t>2</m:t>
                                  </m:r>
                                </m:sub>
                              </m:sSub>
                            </m:num>
                            <m:den>
                              <m:r>
                                <a:rPr lang="en-US" sz="3200" i="1">
                                  <a:latin typeface="Cambria Math" panose="02040503050406030204" pitchFamily="18" charset="0"/>
                                </a:rPr>
                                <m:t>𝐾𝐾</m:t>
                              </m:r>
                            </m:den>
                          </m:f>
                        </m:sub>
                      </m:sSub>
                      <m:r>
                        <a:rPr lang="en-US" sz="3200" i="1">
                          <a:latin typeface="Cambria Math" panose="02040503050406030204" pitchFamily="18" charset="0"/>
                        </a:rPr>
                        <m:t>=</m:t>
                      </m:r>
                      <m:f>
                        <m:fPr>
                          <m:ctrlPr>
                            <a:rPr lang="en-US" sz="3200" i="1">
                              <a:latin typeface="Cambria Math"/>
                            </a:rPr>
                          </m:ctrlPr>
                        </m:fPr>
                        <m:num>
                          <m:sSub>
                            <m:sSubPr>
                              <m:ctrlPr>
                                <a:rPr lang="en-US" sz="3200" i="1">
                                  <a:latin typeface="Cambria Math"/>
                                </a:rPr>
                              </m:ctrlPr>
                            </m:sSubPr>
                            <m:e>
                              <m:r>
                                <a:rPr lang="en-US" sz="3200" i="1">
                                  <a:latin typeface="Cambria Math" panose="02040503050406030204" pitchFamily="18" charset="0"/>
                                </a:rPr>
                                <m:t>𝑀</m:t>
                              </m:r>
                            </m:e>
                            <m:sub>
                              <m:sSub>
                                <m:sSubPr>
                                  <m:ctrlPr>
                                    <a:rPr lang="en-US" sz="3200" i="1">
                                      <a:latin typeface="Cambria Math"/>
                                    </a:rPr>
                                  </m:ctrlPr>
                                </m:sSubPr>
                                <m:e>
                                  <m:r>
                                    <a:rPr lang="en-US" sz="3200" i="1">
                                      <a:latin typeface="Cambria Math" panose="02040503050406030204" pitchFamily="18" charset="0"/>
                                    </a:rPr>
                                    <m:t>𝐻</m:t>
                                  </m:r>
                                </m:e>
                                <m:sub>
                                  <m:r>
                                    <a:rPr lang="en-US" sz="3200" i="1">
                                      <a:latin typeface="Cambria Math" panose="02040503050406030204" pitchFamily="18" charset="0"/>
                                    </a:rPr>
                                    <m:t>2</m:t>
                                  </m:r>
                                </m:sub>
                              </m:sSub>
                            </m:sub>
                          </m:sSub>
                        </m:num>
                        <m:den>
                          <m:sSub>
                            <m:sSubPr>
                              <m:ctrlPr>
                                <a:rPr lang="en-US" sz="3200" i="1">
                                  <a:latin typeface="Cambria Math"/>
                                </a:rPr>
                              </m:ctrlPr>
                            </m:sSubPr>
                            <m:e>
                              <m:r>
                                <a:rPr lang="en-US" sz="3200" i="1">
                                  <a:latin typeface="Cambria Math" panose="02040503050406030204" pitchFamily="18" charset="0"/>
                                </a:rPr>
                                <m:t>𝑀</m:t>
                              </m:r>
                            </m:e>
                            <m:sub>
                              <m:r>
                                <a:rPr lang="en-US" sz="3200" i="1">
                                  <a:latin typeface="Cambria Math" panose="02040503050406030204" pitchFamily="18" charset="0"/>
                                </a:rPr>
                                <m:t>𝑘𝑘</m:t>
                              </m:r>
                            </m:sub>
                          </m:sSub>
                        </m:den>
                      </m:f>
                      <m:r>
                        <a:rPr lang="en-US" sz="3200" i="1">
                          <a:latin typeface="Cambria Math" panose="02040503050406030204" pitchFamily="18" charset="0"/>
                        </a:rPr>
                        <m:t>=</m:t>
                      </m:r>
                      <m:f>
                        <m:fPr>
                          <m:ctrlPr>
                            <a:rPr lang="en-US" sz="3200" i="1">
                              <a:latin typeface="Cambria Math"/>
                            </a:rPr>
                          </m:ctrlPr>
                        </m:fPr>
                        <m:num>
                          <m:r>
                            <a:rPr lang="en-US" sz="3200" i="1">
                              <a:latin typeface="Cambria Math" panose="02040503050406030204" pitchFamily="18" charset="0"/>
                            </a:rPr>
                            <m:t>2</m:t>
                          </m:r>
                        </m:num>
                        <m:den>
                          <m:r>
                            <a:rPr lang="en-US" sz="3200" i="1">
                              <a:latin typeface="Cambria Math" panose="02040503050406030204" pitchFamily="18" charset="0"/>
                            </a:rPr>
                            <m:t>29</m:t>
                          </m:r>
                        </m:den>
                      </m:f>
                      <m:r>
                        <a:rPr lang="en-US" sz="3200" i="1">
                          <a:latin typeface="Cambria Math" panose="02040503050406030204" pitchFamily="18" charset="0"/>
                        </a:rPr>
                        <m:t>≈ 0.07</m:t>
                      </m:r>
                    </m:oMath>
                  </m:oMathPara>
                </a14:m>
                <a:endParaRPr lang="en-US" sz="3200"/>
              </a:p>
              <a:p>
                <a:r>
                  <a:rPr lang="en-US" sz="3200"/>
                  <a:t>Vậy khí hydrogen nhẹ hơn không khí khoảng 0,07 lần.</a:t>
                </a:r>
              </a:p>
              <a:p>
                <a:r>
                  <a:rPr lang="en-US" sz="3200"/>
                  <a:t>b) Do nhẹ hơn không khí nên khí hydrogen sẽ bị không khí đẩy bay lên trên.</a:t>
                </a:r>
                <a:endParaRPr lang="en-US" sz="2800"/>
              </a:p>
            </p:txBody>
          </p:sp>
        </mc:Choice>
        <mc:Fallback xmlns="">
          <p:sp>
            <p:nvSpPr>
              <p:cNvPr id="3" name="Rectangle 1">
                <a:extLst>
                  <a:ext uri="{FF2B5EF4-FFF2-40B4-BE49-F238E27FC236}">
                    <a16:creationId xmlns:a16="http://schemas.microsoft.com/office/drawing/2014/main" id="{EFAE3329-3648-B65E-ADF9-240EFFC3BCF6}"/>
                  </a:ext>
                </a:extLst>
              </p:cNvPr>
              <p:cNvSpPr>
                <a:spLocks noRot="1" noChangeAspect="1" noMove="1" noResize="1" noEditPoints="1" noAdjustHandles="1" noChangeArrowheads="1" noChangeShapeType="1" noTextEdit="1"/>
              </p:cNvSpPr>
              <p:nvPr/>
            </p:nvSpPr>
            <p:spPr bwMode="auto">
              <a:xfrm>
                <a:off x="310080" y="1879345"/>
                <a:ext cx="11880333" cy="3514808"/>
              </a:xfrm>
              <a:prstGeom prst="rect">
                <a:avLst/>
              </a:prstGeom>
              <a:blipFill>
                <a:blip r:embed="rId4"/>
                <a:stretch>
                  <a:fillRect l="-1334" t="-1213" b="-5199"/>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Tree>
    <p:extLst>
      <p:ext uri="{BB962C8B-B14F-4D97-AF65-F5344CB8AC3E}">
        <p14:creationId xmlns:p14="http://schemas.microsoft.com/office/powerpoint/2010/main" val="3049837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75" y="1240"/>
            <a:ext cx="12184063" cy="6857107"/>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4737" y="2991215"/>
            <a:ext cx="3978058" cy="3978058"/>
          </a:xfrm>
          <a:prstGeom prst="rect">
            <a:avLst/>
          </a:prstGeom>
        </p:spPr>
      </p:pic>
      <p:pic>
        <p:nvPicPr>
          <p:cNvPr id="8" name="图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4928" y="155134"/>
            <a:ext cx="1961590" cy="2367700"/>
          </a:xfrm>
          <a:prstGeom prst="rect">
            <a:avLst/>
          </a:prstGeom>
        </p:spPr>
      </p:pic>
      <p:pic>
        <p:nvPicPr>
          <p:cNvPr id="14" name="图片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82822">
            <a:off x="9305391" y="89925"/>
            <a:ext cx="2335881" cy="2243502"/>
          </a:xfrm>
          <a:prstGeom prst="rect">
            <a:avLst/>
          </a:prstGeom>
        </p:spPr>
      </p:pic>
      <p:pic>
        <p:nvPicPr>
          <p:cNvPr id="35" name="图片 3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63321" y="3880150"/>
            <a:ext cx="4519940" cy="3081778"/>
          </a:xfrm>
          <a:prstGeom prst="rect">
            <a:avLst/>
          </a:prstGeom>
        </p:spPr>
      </p:pic>
      <p:grpSp>
        <p:nvGrpSpPr>
          <p:cNvPr id="18" name="组合 17"/>
          <p:cNvGrpSpPr/>
          <p:nvPr/>
        </p:nvGrpSpPr>
        <p:grpSpPr>
          <a:xfrm>
            <a:off x="4143691" y="2925957"/>
            <a:ext cx="3930789" cy="878430"/>
            <a:chOff x="932703" y="3354661"/>
            <a:chExt cx="3240000" cy="724056"/>
          </a:xfrm>
        </p:grpSpPr>
        <p:sp>
          <p:nvSpPr>
            <p:cNvPr id="20" name="文本框 19"/>
            <p:cNvSpPr txBox="1"/>
            <p:nvPr/>
          </p:nvSpPr>
          <p:spPr>
            <a:xfrm>
              <a:off x="1891927" y="3354661"/>
              <a:ext cx="1321559" cy="684959"/>
            </a:xfrm>
            <a:prstGeom prst="rect">
              <a:avLst/>
            </a:prstGeom>
            <a:noFill/>
          </p:spPr>
          <p:txBody>
            <a:bodyPr wrap="none" rtlCol="0">
              <a:spAutoFit/>
            </a:bodyPr>
            <a:lstStyle/>
            <a:p>
              <a:pPr algn="ctr"/>
              <a:r>
                <a:rPr lang="en-US" altLang="zh-CN" sz="4800">
                  <a:solidFill>
                    <a:srgbClr val="33909B"/>
                  </a:solidFill>
                  <a:latin typeface="微软雅黑" panose="020B0503020204020204" pitchFamily="34" charset="-122"/>
                  <a:ea typeface="微软雅黑" panose="020B0503020204020204" pitchFamily="34" charset="-122"/>
                  <a:cs typeface="Microsoft JhengHei Light" panose="020B0304030504040204" pitchFamily="34" charset="-122"/>
                </a:rPr>
                <a:t>MOL</a:t>
              </a:r>
              <a:endParaRPr lang="zh-CN" altLang="en-US" sz="4800" dirty="0">
                <a:solidFill>
                  <a:srgbClr val="33909B"/>
                </a:solidFill>
                <a:latin typeface="微软雅黑" panose="020B0503020204020204" pitchFamily="34" charset="-122"/>
                <a:ea typeface="微软雅黑" panose="020B0503020204020204" pitchFamily="34" charset="-122"/>
                <a:cs typeface="Microsoft JhengHei Light" panose="020B0304030504040204" pitchFamily="34" charset="-122"/>
              </a:endParaRPr>
            </a:p>
          </p:txBody>
        </p:sp>
        <p:sp>
          <p:nvSpPr>
            <p:cNvPr id="21" name="矩形 20"/>
            <p:cNvSpPr/>
            <p:nvPr/>
          </p:nvSpPr>
          <p:spPr>
            <a:xfrm>
              <a:off x="932703" y="4060717"/>
              <a:ext cx="3240000" cy="18000"/>
            </a:xfrm>
            <a:prstGeom prst="rect">
              <a:avLst/>
            </a:prstGeom>
            <a:solidFill>
              <a:srgbClr val="6DC1B5"/>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rgbClr val="33909B"/>
                </a:solidFill>
                <a:latin typeface="微软雅黑" panose="020B0503020204020204" pitchFamily="34" charset="-122"/>
                <a:ea typeface="微软雅黑" panose="020B0503020204020204" pitchFamily="34" charset="-122"/>
              </a:endParaRPr>
            </a:p>
          </p:txBody>
        </p:sp>
      </p:grpSp>
      <p:sp>
        <p:nvSpPr>
          <p:cNvPr id="22" name="MH_Number_1"/>
          <p:cNvSpPr/>
          <p:nvPr>
            <p:custDataLst>
              <p:tags r:id="rId1"/>
            </p:custDataLst>
          </p:nvPr>
        </p:nvSpPr>
        <p:spPr>
          <a:xfrm>
            <a:off x="5096949" y="743966"/>
            <a:ext cx="2025542" cy="2034018"/>
          </a:xfrm>
          <a:prstGeom prst="ellipse">
            <a:avLst/>
          </a:prstGeom>
          <a:solidFill>
            <a:srgbClr val="33909B"/>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defRPr/>
            </a:pPr>
            <a:r>
              <a:rPr lang="en-US" altLang="zh-CN" sz="6000" b="1" noProof="1">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I</a:t>
            </a:r>
            <a:endParaRPr lang="en-US" altLang="zh-CN" sz="2000" b="1" noProof="1">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p:txBody>
      </p:sp>
      <p:pic>
        <p:nvPicPr>
          <p:cNvPr id="23" name="图片 2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9882444">
            <a:off x="4489459" y="675655"/>
            <a:ext cx="1504759" cy="2149654"/>
          </a:xfrm>
          <a:prstGeom prst="rect">
            <a:avLst/>
          </a:prstGeom>
        </p:spPr>
      </p:pic>
      <p:pic>
        <p:nvPicPr>
          <p:cNvPr id="2" name="Picture 2">
            <a:extLst>
              <a:ext uri="{FF2B5EF4-FFF2-40B4-BE49-F238E27FC236}">
                <a16:creationId xmlns:a16="http://schemas.microsoft.com/office/drawing/2014/main" xmlns="" id="{FCC31A37-E883-D9EB-41B1-9D616DB2F4EE}"/>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5838" t="12471" r="17806" b="17187"/>
          <a:stretch/>
        </p:blipFill>
        <p:spPr bwMode="auto">
          <a:xfrm>
            <a:off x="8985340" y="4621233"/>
            <a:ext cx="3296059" cy="2329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877737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14:presetBounceEnd="46667">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46667">
                                          <p:cBhvr additive="base">
                                            <p:cTn id="7" dur="750" fill="hold"/>
                                            <p:tgtEl>
                                              <p:spTgt spid="8"/>
                                            </p:tgtEl>
                                            <p:attrNameLst>
                                              <p:attrName>ppt_x</p:attrName>
                                            </p:attrNameLst>
                                          </p:cBhvr>
                                          <p:tavLst>
                                            <p:tav tm="0">
                                              <p:val>
                                                <p:strVal val="1+#ppt_w/2"/>
                                              </p:val>
                                            </p:tav>
                                            <p:tav tm="100000">
                                              <p:val>
                                                <p:strVal val="#ppt_x"/>
                                              </p:val>
                                            </p:tav>
                                          </p:tavLst>
                                        </p:anim>
                                        <p:anim calcmode="lin" valueType="num" p14:bounceEnd="46667">
                                          <p:cBhvr additive="base">
                                            <p:cTn id="8" dur="75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14:presetBounceEnd="46667">
                                      <p:stCondLst>
                                        <p:cond delay="750"/>
                                      </p:stCondLst>
                                      <p:childTnLst>
                                        <p:set>
                                          <p:cBhvr>
                                            <p:cTn id="10" dur="1" fill="hold">
                                              <p:stCondLst>
                                                <p:cond delay="0"/>
                                              </p:stCondLst>
                                            </p:cTn>
                                            <p:tgtEl>
                                              <p:spTgt spid="5"/>
                                            </p:tgtEl>
                                            <p:attrNameLst>
                                              <p:attrName>style.visibility</p:attrName>
                                            </p:attrNameLst>
                                          </p:cBhvr>
                                          <p:to>
                                            <p:strVal val="visible"/>
                                          </p:to>
                                        </p:set>
                                        <p:anim calcmode="lin" valueType="num" p14:bounceEnd="46667">
                                          <p:cBhvr additive="base">
                                            <p:cTn id="11" dur="750" fill="hold"/>
                                            <p:tgtEl>
                                              <p:spTgt spid="5"/>
                                            </p:tgtEl>
                                            <p:attrNameLst>
                                              <p:attrName>ppt_x</p:attrName>
                                            </p:attrNameLst>
                                          </p:cBhvr>
                                          <p:tavLst>
                                            <p:tav tm="0">
                                              <p:val>
                                                <p:strVal val="0-#ppt_w/2"/>
                                              </p:val>
                                            </p:tav>
                                            <p:tav tm="100000">
                                              <p:val>
                                                <p:strVal val="#ppt_x"/>
                                              </p:val>
                                            </p:tav>
                                          </p:tavLst>
                                        </p:anim>
                                        <p:anim calcmode="lin" valueType="num" p14:bounceEnd="46667">
                                          <p:cBhvr additive="base">
                                            <p:cTn id="12" dur="75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12" fill="hold" nodeType="withEffect" p14:presetBounceEnd="46667">
                                      <p:stCondLst>
                                        <p:cond delay="500"/>
                                      </p:stCondLst>
                                      <p:childTnLst>
                                        <p:set>
                                          <p:cBhvr>
                                            <p:cTn id="14" dur="1" fill="hold">
                                              <p:stCondLst>
                                                <p:cond delay="0"/>
                                              </p:stCondLst>
                                            </p:cTn>
                                            <p:tgtEl>
                                              <p:spTgt spid="14"/>
                                            </p:tgtEl>
                                            <p:attrNameLst>
                                              <p:attrName>style.visibility</p:attrName>
                                            </p:attrNameLst>
                                          </p:cBhvr>
                                          <p:to>
                                            <p:strVal val="visible"/>
                                          </p:to>
                                        </p:set>
                                        <p:anim calcmode="lin" valueType="num" p14:bounceEnd="46667">
                                          <p:cBhvr additive="base">
                                            <p:cTn id="15" dur="750" fill="hold"/>
                                            <p:tgtEl>
                                              <p:spTgt spid="14"/>
                                            </p:tgtEl>
                                            <p:attrNameLst>
                                              <p:attrName>ppt_x</p:attrName>
                                            </p:attrNameLst>
                                          </p:cBhvr>
                                          <p:tavLst>
                                            <p:tav tm="0">
                                              <p:val>
                                                <p:strVal val="0-#ppt_w/2"/>
                                              </p:val>
                                            </p:tav>
                                            <p:tav tm="100000">
                                              <p:val>
                                                <p:strVal val="#ppt_x"/>
                                              </p:val>
                                            </p:tav>
                                          </p:tavLst>
                                        </p:anim>
                                        <p:anim calcmode="lin" valueType="num" p14:bounceEnd="46667">
                                          <p:cBhvr additive="base">
                                            <p:cTn id="16" dur="750" fill="hold"/>
                                            <p:tgtEl>
                                              <p:spTgt spid="14"/>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42" presetClass="entr" presetSubtype="0" fill="hold" nodeType="after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1000"/>
                                            <p:tgtEl>
                                              <p:spTgt spid="35"/>
                                            </p:tgtEl>
                                          </p:cBhvr>
                                        </p:animEffect>
                                        <p:anim calcmode="lin" valueType="num">
                                          <p:cBhvr>
                                            <p:cTn id="21" dur="1000" fill="hold"/>
                                            <p:tgtEl>
                                              <p:spTgt spid="35"/>
                                            </p:tgtEl>
                                            <p:attrNameLst>
                                              <p:attrName>ppt_x</p:attrName>
                                            </p:attrNameLst>
                                          </p:cBhvr>
                                          <p:tavLst>
                                            <p:tav tm="0">
                                              <p:val>
                                                <p:strVal val="#ppt_x"/>
                                              </p:val>
                                            </p:tav>
                                            <p:tav tm="100000">
                                              <p:val>
                                                <p:strVal val="#ppt_x"/>
                                              </p:val>
                                            </p:tav>
                                          </p:tavLst>
                                        </p:anim>
                                        <p:anim calcmode="lin" valueType="num">
                                          <p:cBhvr>
                                            <p:cTn id="22" dur="1000" fill="hold"/>
                                            <p:tgtEl>
                                              <p:spTgt spid="35"/>
                                            </p:tgtEl>
                                            <p:attrNameLst>
                                              <p:attrName>ppt_y</p:attrName>
                                            </p:attrNameLst>
                                          </p:cBhvr>
                                          <p:tavLst>
                                            <p:tav tm="0">
                                              <p:val>
                                                <p:strVal val="#ppt_y+.1"/>
                                              </p:val>
                                            </p:tav>
                                            <p:tav tm="100000">
                                              <p:val>
                                                <p:strVal val="#ppt_y"/>
                                              </p:val>
                                            </p:tav>
                                          </p:tavLst>
                                        </p:anim>
                                      </p:childTnLst>
                                    </p:cTn>
                                  </p:par>
                                </p:childTnLst>
                              </p:cTn>
                            </p:par>
                            <p:par>
                              <p:cTn id="23" fill="hold">
                                <p:stCondLst>
                                  <p:cond delay="2500"/>
                                </p:stCondLst>
                                <p:childTnLst>
                                  <p:par>
                                    <p:cTn id="24" presetID="53" presetClass="entr" presetSubtype="16" fill="hold" grpId="0" nodeType="after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p:cTn id="26" dur="500" fill="hold"/>
                                            <p:tgtEl>
                                              <p:spTgt spid="22"/>
                                            </p:tgtEl>
                                            <p:attrNameLst>
                                              <p:attrName>ppt_w</p:attrName>
                                            </p:attrNameLst>
                                          </p:cBhvr>
                                          <p:tavLst>
                                            <p:tav tm="0">
                                              <p:val>
                                                <p:fltVal val="0"/>
                                              </p:val>
                                            </p:tav>
                                            <p:tav tm="100000">
                                              <p:val>
                                                <p:strVal val="#ppt_w"/>
                                              </p:val>
                                            </p:tav>
                                          </p:tavLst>
                                        </p:anim>
                                        <p:anim calcmode="lin" valueType="num">
                                          <p:cBhvr>
                                            <p:cTn id="27" dur="500" fill="hold"/>
                                            <p:tgtEl>
                                              <p:spTgt spid="22"/>
                                            </p:tgtEl>
                                            <p:attrNameLst>
                                              <p:attrName>ppt_h</p:attrName>
                                            </p:attrNameLst>
                                          </p:cBhvr>
                                          <p:tavLst>
                                            <p:tav tm="0">
                                              <p:val>
                                                <p:fltVal val="0"/>
                                              </p:val>
                                            </p:tav>
                                            <p:tav tm="100000">
                                              <p:val>
                                                <p:strVal val="#ppt_h"/>
                                              </p:val>
                                            </p:tav>
                                          </p:tavLst>
                                        </p:anim>
                                        <p:animEffect transition="in" filter="fade">
                                          <p:cBhvr>
                                            <p:cTn id="28" dur="500"/>
                                            <p:tgtEl>
                                              <p:spTgt spid="22"/>
                                            </p:tgtEl>
                                          </p:cBhvr>
                                        </p:animEffect>
                                      </p:childTnLst>
                                    </p:cTn>
                                  </p:par>
                                </p:childTnLst>
                              </p:cTn>
                            </p:par>
                            <p:par>
                              <p:cTn id="29" fill="hold">
                                <p:stCondLst>
                                  <p:cond delay="3000"/>
                                </p:stCondLst>
                                <p:childTnLst>
                                  <p:par>
                                    <p:cTn id="30" presetID="2" presetClass="entr" presetSubtype="1" fill="hold" nodeType="afterEffect" p14:presetBounceEnd="50000">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14:bounceEnd="50000">
                                          <p:cBhvr additive="base">
                                            <p:cTn id="32" dur="500" fill="hold"/>
                                            <p:tgtEl>
                                              <p:spTgt spid="23"/>
                                            </p:tgtEl>
                                            <p:attrNameLst>
                                              <p:attrName>ppt_x</p:attrName>
                                            </p:attrNameLst>
                                          </p:cBhvr>
                                          <p:tavLst>
                                            <p:tav tm="0">
                                              <p:val>
                                                <p:strVal val="#ppt_x"/>
                                              </p:val>
                                            </p:tav>
                                            <p:tav tm="100000">
                                              <p:val>
                                                <p:strVal val="#ppt_x"/>
                                              </p:val>
                                            </p:tav>
                                          </p:tavLst>
                                        </p:anim>
                                        <p:anim calcmode="lin" valueType="num" p14:bounceEnd="50000">
                                          <p:cBhvr additive="base">
                                            <p:cTn id="33" dur="500" fill="hold"/>
                                            <p:tgtEl>
                                              <p:spTgt spid="23"/>
                                            </p:tgtEl>
                                            <p:attrNameLst>
                                              <p:attrName>ppt_y</p:attrName>
                                            </p:attrNameLst>
                                          </p:cBhvr>
                                          <p:tavLst>
                                            <p:tav tm="0">
                                              <p:val>
                                                <p:strVal val="0-#ppt_h/2"/>
                                              </p:val>
                                            </p:tav>
                                            <p:tav tm="100000">
                                              <p:val>
                                                <p:strVal val="#ppt_y"/>
                                              </p:val>
                                            </p:tav>
                                          </p:tavLst>
                                        </p:anim>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1+#ppt_w/2"/>
                                              </p:val>
                                            </p:tav>
                                            <p:tav tm="100000">
                                              <p:val>
                                                <p:strVal val="#ppt_x"/>
                                              </p:val>
                                            </p:tav>
                                          </p:tavLst>
                                        </p:anim>
                                        <p:anim calcmode="lin" valueType="num">
                                          <p:cBhvr additive="base">
                                            <p:cTn id="8" dur="75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stCondLst>
                                        <p:cond delay="75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750" fill="hold"/>
                                            <p:tgtEl>
                                              <p:spTgt spid="5"/>
                                            </p:tgtEl>
                                            <p:attrNameLst>
                                              <p:attrName>ppt_x</p:attrName>
                                            </p:attrNameLst>
                                          </p:cBhvr>
                                          <p:tavLst>
                                            <p:tav tm="0">
                                              <p:val>
                                                <p:strVal val="0-#ppt_w/2"/>
                                              </p:val>
                                            </p:tav>
                                            <p:tav tm="100000">
                                              <p:val>
                                                <p:strVal val="#ppt_x"/>
                                              </p:val>
                                            </p:tav>
                                          </p:tavLst>
                                        </p:anim>
                                        <p:anim calcmode="lin" valueType="num">
                                          <p:cBhvr additive="base">
                                            <p:cTn id="12" dur="75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12" fill="hold" nodeType="withEffect">
                                      <p:stCondLst>
                                        <p:cond delay="5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750" fill="hold"/>
                                            <p:tgtEl>
                                              <p:spTgt spid="14"/>
                                            </p:tgtEl>
                                            <p:attrNameLst>
                                              <p:attrName>ppt_x</p:attrName>
                                            </p:attrNameLst>
                                          </p:cBhvr>
                                          <p:tavLst>
                                            <p:tav tm="0">
                                              <p:val>
                                                <p:strVal val="0-#ppt_w/2"/>
                                              </p:val>
                                            </p:tav>
                                            <p:tav tm="100000">
                                              <p:val>
                                                <p:strVal val="#ppt_x"/>
                                              </p:val>
                                            </p:tav>
                                          </p:tavLst>
                                        </p:anim>
                                        <p:anim calcmode="lin" valueType="num">
                                          <p:cBhvr additive="base">
                                            <p:cTn id="16" dur="750" fill="hold"/>
                                            <p:tgtEl>
                                              <p:spTgt spid="14"/>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42" presetClass="entr" presetSubtype="0" fill="hold" nodeType="after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1000"/>
                                            <p:tgtEl>
                                              <p:spTgt spid="35"/>
                                            </p:tgtEl>
                                          </p:cBhvr>
                                        </p:animEffect>
                                        <p:anim calcmode="lin" valueType="num">
                                          <p:cBhvr>
                                            <p:cTn id="21" dur="1000" fill="hold"/>
                                            <p:tgtEl>
                                              <p:spTgt spid="35"/>
                                            </p:tgtEl>
                                            <p:attrNameLst>
                                              <p:attrName>ppt_x</p:attrName>
                                            </p:attrNameLst>
                                          </p:cBhvr>
                                          <p:tavLst>
                                            <p:tav tm="0">
                                              <p:val>
                                                <p:strVal val="#ppt_x"/>
                                              </p:val>
                                            </p:tav>
                                            <p:tav tm="100000">
                                              <p:val>
                                                <p:strVal val="#ppt_x"/>
                                              </p:val>
                                            </p:tav>
                                          </p:tavLst>
                                        </p:anim>
                                        <p:anim calcmode="lin" valueType="num">
                                          <p:cBhvr>
                                            <p:cTn id="22" dur="1000" fill="hold"/>
                                            <p:tgtEl>
                                              <p:spTgt spid="35"/>
                                            </p:tgtEl>
                                            <p:attrNameLst>
                                              <p:attrName>ppt_y</p:attrName>
                                            </p:attrNameLst>
                                          </p:cBhvr>
                                          <p:tavLst>
                                            <p:tav tm="0">
                                              <p:val>
                                                <p:strVal val="#ppt_y+.1"/>
                                              </p:val>
                                            </p:tav>
                                            <p:tav tm="100000">
                                              <p:val>
                                                <p:strVal val="#ppt_y"/>
                                              </p:val>
                                            </p:tav>
                                          </p:tavLst>
                                        </p:anim>
                                      </p:childTnLst>
                                    </p:cTn>
                                  </p:par>
                                </p:childTnLst>
                              </p:cTn>
                            </p:par>
                            <p:par>
                              <p:cTn id="23" fill="hold">
                                <p:stCondLst>
                                  <p:cond delay="2500"/>
                                </p:stCondLst>
                                <p:childTnLst>
                                  <p:par>
                                    <p:cTn id="24" presetID="53" presetClass="entr" presetSubtype="16" fill="hold" grpId="0" nodeType="after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p:cTn id="26" dur="500" fill="hold"/>
                                            <p:tgtEl>
                                              <p:spTgt spid="22"/>
                                            </p:tgtEl>
                                            <p:attrNameLst>
                                              <p:attrName>ppt_w</p:attrName>
                                            </p:attrNameLst>
                                          </p:cBhvr>
                                          <p:tavLst>
                                            <p:tav tm="0">
                                              <p:val>
                                                <p:fltVal val="0"/>
                                              </p:val>
                                            </p:tav>
                                            <p:tav tm="100000">
                                              <p:val>
                                                <p:strVal val="#ppt_w"/>
                                              </p:val>
                                            </p:tav>
                                          </p:tavLst>
                                        </p:anim>
                                        <p:anim calcmode="lin" valueType="num">
                                          <p:cBhvr>
                                            <p:cTn id="27" dur="500" fill="hold"/>
                                            <p:tgtEl>
                                              <p:spTgt spid="22"/>
                                            </p:tgtEl>
                                            <p:attrNameLst>
                                              <p:attrName>ppt_h</p:attrName>
                                            </p:attrNameLst>
                                          </p:cBhvr>
                                          <p:tavLst>
                                            <p:tav tm="0">
                                              <p:val>
                                                <p:fltVal val="0"/>
                                              </p:val>
                                            </p:tav>
                                            <p:tav tm="100000">
                                              <p:val>
                                                <p:strVal val="#ppt_h"/>
                                              </p:val>
                                            </p:tav>
                                          </p:tavLst>
                                        </p:anim>
                                        <p:animEffect transition="in" filter="fade">
                                          <p:cBhvr>
                                            <p:cTn id="28" dur="500"/>
                                            <p:tgtEl>
                                              <p:spTgt spid="22"/>
                                            </p:tgtEl>
                                          </p:cBhvr>
                                        </p:animEffect>
                                      </p:childTnLst>
                                    </p:cTn>
                                  </p:par>
                                </p:childTnLst>
                              </p:cTn>
                            </p:par>
                            <p:par>
                              <p:cTn id="29" fill="hold">
                                <p:stCondLst>
                                  <p:cond delay="3000"/>
                                </p:stCondLst>
                                <p:childTnLst>
                                  <p:par>
                                    <p:cTn id="30" presetID="2" presetClass="entr" presetSubtype="1" fill="hold" nodeType="after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additive="base">
                                            <p:cTn id="32" dur="500" fill="hold"/>
                                            <p:tgtEl>
                                              <p:spTgt spid="23"/>
                                            </p:tgtEl>
                                            <p:attrNameLst>
                                              <p:attrName>ppt_x</p:attrName>
                                            </p:attrNameLst>
                                          </p:cBhvr>
                                          <p:tavLst>
                                            <p:tav tm="0">
                                              <p:val>
                                                <p:strVal val="#ppt_x"/>
                                              </p:val>
                                            </p:tav>
                                            <p:tav tm="100000">
                                              <p:val>
                                                <p:strVal val="#ppt_x"/>
                                              </p:val>
                                            </p:tav>
                                          </p:tavLst>
                                        </p:anim>
                                        <p:anim calcmode="lin" valueType="num">
                                          <p:cBhvr additive="base">
                                            <p:cTn id="33" dur="500" fill="hold"/>
                                            <p:tgtEl>
                                              <p:spTgt spid="23"/>
                                            </p:tgtEl>
                                            <p:attrNameLst>
                                              <p:attrName>ppt_y</p:attrName>
                                            </p:attrNameLst>
                                          </p:cBhvr>
                                          <p:tavLst>
                                            <p:tav tm="0">
                                              <p:val>
                                                <p:strVal val="0-#ppt_h/2"/>
                                              </p:val>
                                            </p:tav>
                                            <p:tav tm="100000">
                                              <p:val>
                                                <p:strVal val="#ppt_y"/>
                                              </p:val>
                                            </p:tav>
                                          </p:tavLst>
                                        </p:anim>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F0595A86-7B77-87DD-7414-DF17EB3A53E6}"/>
              </a:ext>
            </a:extLst>
          </p:cNvPr>
          <p:cNvPicPr>
            <a:picLocks noChangeAspect="1"/>
          </p:cNvPicPr>
          <p:nvPr/>
        </p:nvPicPr>
        <p:blipFill rotWithShape="1">
          <a:blip r:embed="rId2"/>
          <a:srcRect r="878" b="1505"/>
          <a:stretch/>
        </p:blipFill>
        <p:spPr>
          <a:xfrm>
            <a:off x="6556" y="0"/>
            <a:ext cx="12261522" cy="6859588"/>
          </a:xfrm>
          <a:prstGeom prst="rect">
            <a:avLst/>
          </a:prstGeom>
        </p:spPr>
      </p:pic>
      <p:pic>
        <p:nvPicPr>
          <p:cNvPr id="29702" name="Picture 6">
            <a:extLst>
              <a:ext uri="{FF2B5EF4-FFF2-40B4-BE49-F238E27FC236}">
                <a16:creationId xmlns:a16="http://schemas.microsoft.com/office/drawing/2014/main" xmlns="" id="{1487B75C-3857-549A-E199-A11C4A826FBC}"/>
              </a:ext>
            </a:extLst>
          </p:cNvPr>
          <p:cNvPicPr>
            <a:picLocks noChangeAspect="1" noChangeArrowheads="1" noCrop="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800000" flipV="1">
            <a:off x="195882" y="901420"/>
            <a:ext cx="609741" cy="427137"/>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xmlns="" id="{640369B5-67A2-3BB1-A9BE-414308B0B646}"/>
              </a:ext>
            </a:extLst>
          </p:cNvPr>
          <p:cNvGrpSpPr/>
          <p:nvPr/>
        </p:nvGrpSpPr>
        <p:grpSpPr>
          <a:xfrm>
            <a:off x="2852522" y="144113"/>
            <a:ext cx="6556477" cy="715217"/>
            <a:chOff x="3251199" y="373355"/>
            <a:chExt cx="6556477" cy="715217"/>
          </a:xfrm>
        </p:grpSpPr>
        <p:sp>
          <p:nvSpPr>
            <p:cNvPr id="9" name="矩形: 圆角 1">
              <a:extLst>
                <a:ext uri="{FF2B5EF4-FFF2-40B4-BE49-F238E27FC236}">
                  <a16:creationId xmlns:a16="http://schemas.microsoft.com/office/drawing/2014/main" xmlns="" id="{A5B2595C-2371-1052-FFFD-C8DC638B1AFA}"/>
                </a:ext>
              </a:extLst>
            </p:cNvPr>
            <p:cNvSpPr/>
            <p:nvPr/>
          </p:nvSpPr>
          <p:spPr>
            <a:xfrm>
              <a:off x="3251199" y="373355"/>
              <a:ext cx="6556477"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a:extLst>
                <a:ext uri="{FF2B5EF4-FFF2-40B4-BE49-F238E27FC236}">
                  <a16:creationId xmlns:a16="http://schemas.microsoft.com/office/drawing/2014/main" xmlns="" id="{1DD6716A-00B0-D592-68B7-93B3D6B4991E}"/>
                </a:ext>
              </a:extLst>
            </p:cNvPr>
            <p:cNvSpPr txBox="1"/>
            <p:nvPr/>
          </p:nvSpPr>
          <p:spPr>
            <a:xfrm>
              <a:off x="3470788" y="373355"/>
              <a:ext cx="6130412" cy="707886"/>
            </a:xfrm>
            <a:prstGeom prst="rect">
              <a:avLst/>
            </a:prstGeom>
            <a:noFill/>
          </p:spPr>
          <p:txBody>
            <a:bodyPr wrap="square" rtlCol="0">
              <a:spAutoFit/>
            </a:bodyPr>
            <a:lstStyle/>
            <a:p>
              <a:r>
                <a:rPr lang="en-US" sz="4000" b="1">
                  <a:solidFill>
                    <a:schemeClr val="bg1"/>
                  </a:solidFill>
                </a:rPr>
                <a:t>II. Tỉ khối của chất khí</a:t>
              </a:r>
            </a:p>
          </p:txBody>
        </p:sp>
      </p:grpSp>
      <mc:AlternateContent xmlns:mc="http://schemas.openxmlformats.org/markup-compatibility/2006" xmlns:a14="http://schemas.microsoft.com/office/drawing/2010/main">
        <mc:Choice Requires="a14">
          <p:sp>
            <p:nvSpPr>
              <p:cNvPr id="14" name="Rectangle 2">
                <a:extLst>
                  <a:ext uri="{FF2B5EF4-FFF2-40B4-BE49-F238E27FC236}">
                    <a16:creationId xmlns:a16="http://schemas.microsoft.com/office/drawing/2014/main" xmlns="" id="{0B160093-20A9-FF59-BD7D-A2EA8FA7B081}"/>
                  </a:ext>
                </a:extLst>
              </p:cNvPr>
              <p:cNvSpPr>
                <a:spLocks noChangeArrowheads="1"/>
              </p:cNvSpPr>
              <p:nvPr/>
            </p:nvSpPr>
            <p:spPr bwMode="auto">
              <a:xfrm>
                <a:off x="835922" y="875292"/>
                <a:ext cx="10518567" cy="5541197"/>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pPr marL="457200" indent="-457200">
                  <a:buFontTx/>
                  <a:buChar char="-"/>
                </a:pPr>
                <a:r>
                  <a:rPr lang="nl-NL" sz="3200" i="1" kern="0">
                    <a:solidFill>
                      <a:srgbClr val="7030A0"/>
                    </a:solidFill>
                    <a:effectLst/>
                    <a:ea typeface="Calibri" panose="020F0502020204030204" pitchFamily="34" charset="0"/>
                    <a:cs typeface="Arial" panose="020B0604020202020204" pitchFamily="34" charset="0"/>
                  </a:rPr>
                  <a:t>Tỉ khối của khí A đối với khí B : </a:t>
                </a:r>
              </a:p>
              <a:p>
                <a:r>
                  <a:rPr lang="nl-NL" sz="3200" i="1" kern="0">
                    <a:solidFill>
                      <a:srgbClr val="FF0000"/>
                    </a:solidFill>
                    <a:ea typeface="Calibri" panose="020F0502020204030204" pitchFamily="34" charset="0"/>
                    <a:cs typeface="Arial" panose="020B0604020202020204" pitchFamily="34" charset="0"/>
                  </a:rPr>
                  <a:t>			</a:t>
                </a:r>
                <a:r>
                  <a:rPr lang="en-US" sz="3200">
                    <a:solidFill>
                      <a:schemeClr val="tx1"/>
                    </a:solidFill>
                    <a:effectLst/>
                    <a:ea typeface="Calibri" panose="020F0502020204030204" pitchFamily="34" charset="0"/>
                    <a:cs typeface="Arial" panose="020B0604020202020204" pitchFamily="34" charset="0"/>
                  </a:rPr>
                  <a:t>d</a:t>
                </a:r>
                <a:r>
                  <a:rPr lang="en-US" sz="3200" baseline="-25000">
                    <a:solidFill>
                      <a:schemeClr val="tx1"/>
                    </a:solidFill>
                    <a:effectLst/>
                    <a:ea typeface="Calibri" panose="020F0502020204030204" pitchFamily="34" charset="0"/>
                    <a:cs typeface="Arial" panose="020B0604020202020204" pitchFamily="34" charset="0"/>
                  </a:rPr>
                  <a:t>A /B </a:t>
                </a:r>
                <a:r>
                  <a:rPr lang="en-US" sz="3200">
                    <a:solidFill>
                      <a:schemeClr val="tx1"/>
                    </a:solidFill>
                    <a:effectLst/>
                    <a:ea typeface="Calibri" panose="020F0502020204030204" pitchFamily="34" charset="0"/>
                    <a:cs typeface="Arial" panose="020B0604020202020204" pitchFamily="34" charset="0"/>
                  </a:rPr>
                  <a:t>= </a:t>
                </a:r>
                <a14:m>
                  <m:oMath xmlns:m="http://schemas.openxmlformats.org/officeDocument/2006/math">
                    <m:f>
                      <m:fPr>
                        <m:ctrlPr>
                          <a:rPr lang="en-US" sz="3200" i="1">
                            <a:solidFill>
                              <a:schemeClr val="tx1"/>
                            </a:solidFill>
                            <a:effectLst/>
                            <a:latin typeface="Cambria Math"/>
                            <a:ea typeface="Times New Roman" panose="02020603050405020304" pitchFamily="18" charset="0"/>
                            <a:cs typeface="Times New Roman" panose="02020603050405020304" pitchFamily="18" charset="0"/>
                          </a:rPr>
                        </m:ctrlPr>
                      </m:fPr>
                      <m:num>
                        <m:sSub>
                          <m:sSubPr>
                            <m:ctrlPr>
                              <a:rPr lang="en-US" sz="3200" i="1">
                                <a:solidFill>
                                  <a:schemeClr val="tx1"/>
                                </a:solidFill>
                                <a:effectLst/>
                                <a:latin typeface="Cambria Math"/>
                                <a:ea typeface="Times New Roman" panose="02020603050405020304" pitchFamily="18" charset="0"/>
                                <a:cs typeface="Times New Roman" panose="02020603050405020304" pitchFamily="18" charset="0"/>
                              </a:rPr>
                            </m:ctrlPr>
                          </m:sSubPr>
                          <m:e>
                            <m: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𝑀</m:t>
                            </m:r>
                          </m:e>
                          <m:sub>
                            <m: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𝐴</m:t>
                            </m:r>
                          </m:sub>
                        </m:sSub>
                      </m:num>
                      <m:den>
                        <m:sSub>
                          <m:sSubPr>
                            <m:ctrlPr>
                              <a:rPr lang="en-US" sz="3200" i="1">
                                <a:solidFill>
                                  <a:schemeClr val="tx1"/>
                                </a:solidFill>
                                <a:effectLst/>
                                <a:latin typeface="Cambria Math"/>
                                <a:ea typeface="Times New Roman" panose="02020603050405020304" pitchFamily="18" charset="0"/>
                                <a:cs typeface="Times New Roman" panose="02020603050405020304" pitchFamily="18" charset="0"/>
                              </a:rPr>
                            </m:ctrlPr>
                          </m:sSubPr>
                          <m:e>
                            <m: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𝑀</m:t>
                            </m:r>
                          </m:e>
                          <m:sub>
                            <m: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𝐵</m:t>
                            </m:r>
                          </m:sub>
                        </m:sSub>
                      </m:den>
                    </m:f>
                  </m:oMath>
                </a14:m>
                <a:r>
                  <a:rPr lang="en-US" sz="3200">
                    <a:solidFill>
                      <a:schemeClr val="tx1"/>
                    </a:solidFill>
                    <a:effectLst/>
                    <a:ea typeface="Calibri" panose="020F0502020204030204" pitchFamily="34" charset="0"/>
                    <a:cs typeface="Arial" panose="020B0604020202020204" pitchFamily="34" charset="0"/>
                  </a:rPr>
                  <a:t> </a:t>
                </a:r>
                <a:endParaRPr lang="en-US" sz="3200">
                  <a:effectLst/>
                  <a:ea typeface="Calibri" panose="020F0502020204030204" pitchFamily="34" charset="0"/>
                  <a:cs typeface="Arial" panose="020B0604020202020204" pitchFamily="34" charset="0"/>
                </a:endParaRPr>
              </a:p>
              <a:p>
                <a:r>
                  <a:rPr lang="en-US" sz="3200" kern="0">
                    <a:effectLst/>
                    <a:ea typeface="Calibri" panose="020F0502020204030204" pitchFamily="34" charset="0"/>
                    <a:cs typeface="Arial" panose="020B0604020202020204" pitchFamily="34" charset="0"/>
                  </a:rPr>
                  <a:t>	</a:t>
                </a:r>
              </a:p>
              <a:p>
                <a:endParaRPr lang="en-US" sz="3200" kern="0">
                  <a:ea typeface="Calibri" panose="020F0502020204030204" pitchFamily="34" charset="0"/>
                  <a:cs typeface="Arial" panose="020B0604020202020204" pitchFamily="34" charset="0"/>
                </a:endParaRPr>
              </a:p>
              <a:p>
                <a:r>
                  <a:rPr lang="en-US" sz="3200" kern="0">
                    <a:effectLst/>
                    <a:ea typeface="Calibri" panose="020F0502020204030204" pitchFamily="34" charset="0"/>
                    <a:cs typeface="Arial" panose="020B0604020202020204" pitchFamily="34" charset="0"/>
                  </a:rPr>
                  <a:t>=&gt; M</a:t>
                </a:r>
                <a:r>
                  <a:rPr lang="en-US" sz="3200" kern="0" baseline="-25000">
                    <a:effectLst/>
                    <a:ea typeface="Calibri" panose="020F0502020204030204" pitchFamily="34" charset="0"/>
                    <a:cs typeface="Arial" panose="020B0604020202020204" pitchFamily="34" charset="0"/>
                  </a:rPr>
                  <a:t>A</a:t>
                </a:r>
                <a:r>
                  <a:rPr lang="en-US" sz="3200" kern="0">
                    <a:effectLst/>
                    <a:ea typeface="Calibri" panose="020F0502020204030204" pitchFamily="34" charset="0"/>
                    <a:cs typeface="Arial" panose="020B0604020202020204" pitchFamily="34" charset="0"/>
                  </a:rPr>
                  <a:t> =d</a:t>
                </a:r>
                <a:r>
                  <a:rPr lang="en-US" sz="3200" kern="0" baseline="-25000">
                    <a:effectLst/>
                    <a:ea typeface="Calibri" panose="020F0502020204030204" pitchFamily="34" charset="0"/>
                    <a:cs typeface="Arial" panose="020B0604020202020204" pitchFamily="34" charset="0"/>
                  </a:rPr>
                  <a:t>A/B</a:t>
                </a:r>
                <a:r>
                  <a:rPr lang="en-US" sz="3200" kern="0">
                    <a:effectLst/>
                    <a:ea typeface="Calibri" panose="020F0502020204030204" pitchFamily="34" charset="0"/>
                    <a:cs typeface="Arial" panose="020B0604020202020204" pitchFamily="34" charset="0"/>
                  </a:rPr>
                  <a:t> . M</a:t>
                </a:r>
                <a:r>
                  <a:rPr lang="en-US" sz="3200" kern="0" baseline="-25000">
                    <a:effectLst/>
                    <a:ea typeface="Calibri" panose="020F0502020204030204" pitchFamily="34" charset="0"/>
                    <a:cs typeface="Arial" panose="020B0604020202020204" pitchFamily="34" charset="0"/>
                  </a:rPr>
                  <a:t>B </a:t>
                </a:r>
                <a:r>
                  <a:rPr lang="en-US" sz="3200" kern="0">
                    <a:effectLst/>
                    <a:ea typeface="Calibri" panose="020F0502020204030204" pitchFamily="34" charset="0"/>
                    <a:cs typeface="Arial" panose="020B0604020202020204" pitchFamily="34" charset="0"/>
                  </a:rPr>
                  <a:t> 	;		 M</a:t>
                </a:r>
                <a:r>
                  <a:rPr lang="en-US" sz="3200" kern="0" baseline="-25000">
                    <a:effectLst/>
                    <a:ea typeface="Calibri" panose="020F0502020204030204" pitchFamily="34" charset="0"/>
                    <a:cs typeface="Arial" panose="020B0604020202020204" pitchFamily="34" charset="0"/>
                  </a:rPr>
                  <a:t>B</a:t>
                </a:r>
                <a:r>
                  <a:rPr lang="en-US" sz="3200" kern="0">
                    <a:effectLst/>
                    <a:ea typeface="Calibri" panose="020F0502020204030204" pitchFamily="34" charset="0"/>
                    <a:cs typeface="Arial" panose="020B0604020202020204" pitchFamily="34" charset="0"/>
                  </a:rPr>
                  <a:t> </a:t>
                </a:r>
                <a:r>
                  <a:rPr lang="en-US" sz="3200">
                    <a:effectLst/>
                    <a:ea typeface="Calibri" panose="020F0502020204030204" pitchFamily="34" charset="0"/>
                    <a:cs typeface="Arial" panose="020B0604020202020204" pitchFamily="34" charset="0"/>
                  </a:rPr>
                  <a:t>= </a:t>
                </a:r>
                <a14:m>
                  <m:oMath xmlns:m="http://schemas.openxmlformats.org/officeDocument/2006/math">
                    <m:f>
                      <m:fPr>
                        <m:ctrlPr>
                          <a:rPr lang="en-US" sz="3200" i="1">
                            <a:effectLst/>
                            <a:latin typeface="Cambria Math"/>
                            <a:ea typeface="Times New Roman" panose="02020603050405020304" pitchFamily="18" charset="0"/>
                            <a:cs typeface="Times New Roman" panose="02020603050405020304" pitchFamily="18" charset="0"/>
                          </a:rPr>
                        </m:ctrlPr>
                      </m:fPr>
                      <m:num>
                        <m:sSub>
                          <m:sSubPr>
                            <m:ctrlPr>
                              <a:rPr lang="en-US" sz="3200" i="1">
                                <a:effectLst/>
                                <a:latin typeface="Cambria Math"/>
                                <a:ea typeface="Times New Roman" panose="02020603050405020304" pitchFamily="18" charset="0"/>
                                <a:cs typeface="Times New Roman" panose="02020603050405020304" pitchFamily="18" charset="0"/>
                              </a:rPr>
                            </m:ctrlPr>
                          </m:sSubPr>
                          <m:e>
                            <m:r>
                              <a:rPr lang="en-US" sz="3200" i="1">
                                <a:effectLst/>
                                <a:latin typeface="Cambria Math" panose="02040503050406030204" pitchFamily="18" charset="0"/>
                                <a:ea typeface="Times New Roman" panose="02020603050405020304" pitchFamily="18" charset="0"/>
                                <a:cs typeface="Times New Roman" panose="02020603050405020304" pitchFamily="18" charset="0"/>
                              </a:rPr>
                              <m:t>𝑀</m:t>
                            </m:r>
                          </m:e>
                          <m:sub>
                            <m:r>
                              <a:rPr lang="en-US" sz="3200" i="1">
                                <a:effectLst/>
                                <a:latin typeface="Cambria Math" panose="02040503050406030204" pitchFamily="18" charset="0"/>
                                <a:ea typeface="Times New Roman" panose="02020603050405020304" pitchFamily="18" charset="0"/>
                                <a:cs typeface="Times New Roman" panose="02020603050405020304" pitchFamily="18" charset="0"/>
                              </a:rPr>
                              <m:t>𝐴</m:t>
                            </m:r>
                          </m:sub>
                        </m:sSub>
                      </m:num>
                      <m:den>
                        <m:r>
                          <m:rPr>
                            <m:nor/>
                          </m:rPr>
                          <a:rPr lang="en-US" sz="3200">
                            <a:ea typeface="Calibri" panose="020F0502020204030204" pitchFamily="34" charset="0"/>
                            <a:cs typeface="Arial" panose="020B0604020202020204" pitchFamily="34" charset="0"/>
                          </a:rPr>
                          <m:t>d</m:t>
                        </m:r>
                        <m:r>
                          <m:rPr>
                            <m:nor/>
                          </m:rPr>
                          <a:rPr lang="en-US" sz="3200" baseline="-25000">
                            <a:ea typeface="Calibri" panose="020F0502020204030204" pitchFamily="34" charset="0"/>
                            <a:cs typeface="Arial" panose="020B0604020202020204" pitchFamily="34" charset="0"/>
                          </a:rPr>
                          <m:t>A</m:t>
                        </m:r>
                        <m:r>
                          <m:rPr>
                            <m:nor/>
                          </m:rPr>
                          <a:rPr lang="en-US" sz="3200" baseline="-25000">
                            <a:ea typeface="Calibri" panose="020F0502020204030204" pitchFamily="34" charset="0"/>
                            <a:cs typeface="Arial" panose="020B0604020202020204" pitchFamily="34" charset="0"/>
                          </a:rPr>
                          <m:t> /</m:t>
                        </m:r>
                        <m:r>
                          <m:rPr>
                            <m:nor/>
                          </m:rPr>
                          <a:rPr lang="en-US" sz="3200" baseline="-25000">
                            <a:ea typeface="Calibri" panose="020F0502020204030204" pitchFamily="34" charset="0"/>
                            <a:cs typeface="Arial" panose="020B0604020202020204" pitchFamily="34" charset="0"/>
                          </a:rPr>
                          <m:t>B</m:t>
                        </m:r>
                      </m:den>
                    </m:f>
                  </m:oMath>
                </a14:m>
                <a:r>
                  <a:rPr lang="en-US" sz="3200">
                    <a:effectLst/>
                    <a:ea typeface="Calibri" panose="020F0502020204030204" pitchFamily="34" charset="0"/>
                    <a:cs typeface="Arial" panose="020B0604020202020204" pitchFamily="34" charset="0"/>
                  </a:rPr>
                  <a:t> </a:t>
                </a:r>
              </a:p>
              <a:p>
                <a:pPr marL="0" marR="0" algn="just">
                  <a:lnSpc>
                    <a:spcPct val="107000"/>
                  </a:lnSpc>
                  <a:spcBef>
                    <a:spcPts val="0"/>
                  </a:spcBef>
                  <a:spcAft>
                    <a:spcPts val="300"/>
                  </a:spcAft>
                </a:pPr>
                <a:r>
                  <a:rPr lang="nl-NL" sz="3200" i="1">
                    <a:solidFill>
                      <a:srgbClr val="7030A0"/>
                    </a:solidFill>
                    <a:effectLst/>
                    <a:ea typeface="Calibri" panose="020F0502020204030204" pitchFamily="34" charset="0"/>
                    <a:cs typeface="Arial" panose="020B0604020202020204" pitchFamily="34" charset="0"/>
                  </a:rPr>
                  <a:t>- Tỉ khối của khí A đối với không khí (</a:t>
                </a:r>
                <a:r>
                  <a:rPr lang="vi-VN" sz="3200">
                    <a:latin typeface="Arial" panose="020B0604020202020204" pitchFamily="34" charset="0"/>
                    <a:cs typeface="Arial" panose="020B0604020202020204" pitchFamily="34" charset="0"/>
                  </a:rPr>
                  <a:t>d</a:t>
                </a:r>
                <a:r>
                  <a:rPr lang="vi-VN" sz="3200" baseline="-25000">
                    <a:latin typeface="Arial" panose="020B0604020202020204" pitchFamily="34" charset="0"/>
                    <a:cs typeface="Arial" panose="020B0604020202020204" pitchFamily="34" charset="0"/>
                  </a:rPr>
                  <a:t>A/</a:t>
                </a:r>
                <a:r>
                  <a:rPr lang="en-US" sz="3200" baseline="-25000">
                    <a:latin typeface="Arial" panose="020B0604020202020204" pitchFamily="34" charset="0"/>
                    <a:cs typeface="Arial" panose="020B0604020202020204" pitchFamily="34" charset="0"/>
                  </a:rPr>
                  <a:t>kk</a:t>
                </a:r>
                <a:r>
                  <a:rPr lang="en-US" sz="3200">
                    <a:latin typeface="Arial" panose="020B0604020202020204" pitchFamily="34" charset="0"/>
                    <a:cs typeface="Arial" panose="020B0604020202020204" pitchFamily="34" charset="0"/>
                  </a:rPr>
                  <a:t>)</a:t>
                </a:r>
                <a:r>
                  <a:rPr lang="nl-NL" sz="3200" i="1">
                    <a:solidFill>
                      <a:srgbClr val="7030A0"/>
                    </a:solidFill>
                    <a:effectLst/>
                    <a:ea typeface="Calibri" panose="020F0502020204030204" pitchFamily="34" charset="0"/>
                    <a:cs typeface="Arial" panose="020B0604020202020204" pitchFamily="34" charset="0"/>
                  </a:rPr>
                  <a:t>:    </a:t>
                </a:r>
              </a:p>
              <a:p>
                <a:pPr marL="0" marR="0" algn="just">
                  <a:lnSpc>
                    <a:spcPct val="107000"/>
                  </a:lnSpc>
                  <a:spcBef>
                    <a:spcPts val="0"/>
                  </a:spcBef>
                  <a:spcAft>
                    <a:spcPts val="300"/>
                  </a:spcAft>
                </a:pPr>
                <a:r>
                  <a:rPr lang="nl-NL" sz="3200" i="1">
                    <a:ea typeface="Calibri" panose="020F0502020204030204" pitchFamily="34" charset="0"/>
                    <a:cs typeface="Arial" panose="020B0604020202020204" pitchFamily="34" charset="0"/>
                  </a:rPr>
                  <a:t>			</a:t>
                </a:r>
                <a:r>
                  <a:rPr lang="nl-NL" sz="3200" i="1">
                    <a:effectLst/>
                    <a:ea typeface="Calibri" panose="020F0502020204030204" pitchFamily="34" charset="0"/>
                    <a:cs typeface="Arial" panose="020B0604020202020204" pitchFamily="34" charset="0"/>
                  </a:rPr>
                  <a:t> </a:t>
                </a:r>
                <a:r>
                  <a:rPr lang="en-US" sz="3200">
                    <a:solidFill>
                      <a:schemeClr val="tx1"/>
                    </a:solidFill>
                    <a:effectLst/>
                    <a:ea typeface="Calibri" panose="020F0502020204030204" pitchFamily="34" charset="0"/>
                    <a:cs typeface="Arial" panose="020B0604020202020204" pitchFamily="34" charset="0"/>
                  </a:rPr>
                  <a:t>d</a:t>
                </a:r>
                <a:r>
                  <a:rPr lang="en-US" sz="3200" baseline="-25000">
                    <a:solidFill>
                      <a:schemeClr val="tx1"/>
                    </a:solidFill>
                    <a:effectLst/>
                    <a:ea typeface="Calibri" panose="020F0502020204030204" pitchFamily="34" charset="0"/>
                    <a:cs typeface="Arial" panose="020B0604020202020204" pitchFamily="34" charset="0"/>
                  </a:rPr>
                  <a:t>A /kk </a:t>
                </a:r>
                <a:r>
                  <a:rPr lang="en-US" sz="3200">
                    <a:solidFill>
                      <a:schemeClr val="tx1"/>
                    </a:solidFill>
                    <a:effectLst/>
                    <a:ea typeface="Calibri" panose="020F0502020204030204" pitchFamily="34" charset="0"/>
                    <a:cs typeface="Arial" panose="020B0604020202020204" pitchFamily="34" charset="0"/>
                  </a:rPr>
                  <a:t>= </a:t>
                </a:r>
                <a14:m>
                  <m:oMath xmlns:m="http://schemas.openxmlformats.org/officeDocument/2006/math">
                    <m:f>
                      <m:fPr>
                        <m:ctrlPr>
                          <a:rPr lang="en-US" sz="3200" i="1">
                            <a:solidFill>
                              <a:schemeClr val="tx1"/>
                            </a:solidFill>
                            <a:effectLst/>
                            <a:latin typeface="Cambria Math"/>
                            <a:ea typeface="Times New Roman" panose="02020603050405020304" pitchFamily="18" charset="0"/>
                            <a:cs typeface="Times New Roman" panose="02020603050405020304" pitchFamily="18" charset="0"/>
                          </a:rPr>
                        </m:ctrlPr>
                      </m:fPr>
                      <m:num>
                        <m:sSub>
                          <m:sSubPr>
                            <m:ctrlPr>
                              <a:rPr lang="en-US" sz="3200" i="1">
                                <a:solidFill>
                                  <a:schemeClr val="tx1"/>
                                </a:solidFill>
                                <a:effectLst/>
                                <a:latin typeface="Cambria Math"/>
                                <a:ea typeface="Times New Roman" panose="02020603050405020304" pitchFamily="18" charset="0"/>
                                <a:cs typeface="Times New Roman" panose="02020603050405020304" pitchFamily="18" charset="0"/>
                              </a:rPr>
                            </m:ctrlPr>
                          </m:sSubPr>
                          <m:e>
                            <m: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𝑀</m:t>
                            </m:r>
                          </m:e>
                          <m:sub>
                            <m: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𝐴</m:t>
                            </m:r>
                          </m:sub>
                        </m:sSub>
                      </m:num>
                      <m:den>
                        <m:sSub>
                          <m:sSubPr>
                            <m:ctrlPr>
                              <a:rPr lang="en-US" sz="3200" i="1">
                                <a:solidFill>
                                  <a:schemeClr val="tx1"/>
                                </a:solidFill>
                                <a:effectLst/>
                                <a:latin typeface="Cambria Math"/>
                                <a:ea typeface="Times New Roman" panose="02020603050405020304" pitchFamily="18" charset="0"/>
                                <a:cs typeface="Times New Roman" panose="02020603050405020304" pitchFamily="18" charset="0"/>
                              </a:rPr>
                            </m:ctrlPr>
                          </m:sSubPr>
                          <m:e>
                            <m: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𝑀</m:t>
                            </m:r>
                          </m:e>
                          <m:sub>
                            <m: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𝑘𝑘</m:t>
                            </m:r>
                          </m:sub>
                        </m:sSub>
                      </m:den>
                    </m:f>
                    <m: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200" i="1">
                            <a:solidFill>
                              <a:schemeClr val="tx1"/>
                            </a:solidFill>
                            <a:effectLst/>
                            <a:latin typeface="Cambria Math"/>
                            <a:ea typeface="Times New Roman" panose="02020603050405020304" pitchFamily="18" charset="0"/>
                            <a:cs typeface="Times New Roman" panose="02020603050405020304" pitchFamily="18" charset="0"/>
                          </a:rPr>
                        </m:ctrlPr>
                      </m:fPr>
                      <m:num>
                        <m:sSub>
                          <m:sSubPr>
                            <m:ctrlPr>
                              <a:rPr lang="en-US" sz="3200" i="1">
                                <a:solidFill>
                                  <a:schemeClr val="tx1"/>
                                </a:solidFill>
                                <a:effectLst/>
                                <a:latin typeface="Cambria Math"/>
                                <a:ea typeface="Times New Roman" panose="02020603050405020304" pitchFamily="18" charset="0"/>
                                <a:cs typeface="Times New Roman" panose="02020603050405020304" pitchFamily="18" charset="0"/>
                              </a:rPr>
                            </m:ctrlPr>
                          </m:sSubPr>
                          <m:e>
                            <m: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𝑀</m:t>
                            </m:r>
                          </m:e>
                          <m:sub>
                            <m: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𝐴</m:t>
                            </m:r>
                          </m:sub>
                        </m:sSub>
                      </m:num>
                      <m:den>
                        <m: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29</m:t>
                        </m:r>
                      </m:den>
                    </m:f>
                  </m:oMath>
                </a14:m>
                <a:r>
                  <a:rPr lang="en-US" sz="3200">
                    <a:solidFill>
                      <a:srgbClr val="FF0000"/>
                    </a:solidFill>
                    <a:effectLst/>
                    <a:ea typeface="Times New Roman" panose="02020603050405020304" pitchFamily="18" charset="0"/>
                    <a:cs typeface="Arial" panose="020B0604020202020204" pitchFamily="34" charset="0"/>
                  </a:rPr>
                  <a:t> </a:t>
                </a:r>
                <a:endParaRPr lang="en-US" sz="3200">
                  <a:effectLst/>
                  <a:ea typeface="Calibri" panose="020F0502020204030204" pitchFamily="34" charset="0"/>
                  <a:cs typeface="Arial" panose="020B0604020202020204" pitchFamily="34" charset="0"/>
                </a:endParaRPr>
              </a:p>
              <a:p>
                <a:pPr marL="0" marR="0" algn="just">
                  <a:lnSpc>
                    <a:spcPct val="120000"/>
                  </a:lnSpc>
                  <a:spcBef>
                    <a:spcPts val="0"/>
                  </a:spcBef>
                  <a:spcAft>
                    <a:spcPts val="0"/>
                  </a:spcAft>
                </a:pPr>
                <a:r>
                  <a:rPr lang="vi-VN" sz="3200" b="1">
                    <a:effectLst/>
                    <a:ea typeface="Calibri" panose="020F0502020204030204" pitchFamily="34" charset="0"/>
                    <a:cs typeface="Arial" panose="020B0604020202020204" pitchFamily="34" charset="0"/>
                  </a:rPr>
                  <a:t>	</a:t>
                </a:r>
                <a:r>
                  <a:rPr lang="en-US" sz="3200" b="1">
                    <a:effectLst/>
                    <a:ea typeface="Calibri" panose="020F0502020204030204" pitchFamily="34" charset="0"/>
                    <a:cs typeface="Arial" panose="020B0604020202020204" pitchFamily="34" charset="0"/>
                  </a:rPr>
                  <a:t>	=&gt; </a:t>
                </a:r>
                <a:r>
                  <a:rPr lang="fr-FR" sz="3200">
                    <a:effectLst/>
                    <a:ea typeface="Calibri" panose="020F0502020204030204" pitchFamily="34" charset="0"/>
                    <a:cs typeface="Arial" panose="020B0604020202020204" pitchFamily="34" charset="0"/>
                  </a:rPr>
                  <a:t>M</a:t>
                </a:r>
                <a:r>
                  <a:rPr lang="fr-FR" sz="3200" baseline="-25000">
                    <a:effectLst/>
                    <a:ea typeface="Calibri" panose="020F0502020204030204" pitchFamily="34" charset="0"/>
                    <a:cs typeface="Arial" panose="020B0604020202020204" pitchFamily="34" charset="0"/>
                  </a:rPr>
                  <a:t>A</a:t>
                </a:r>
                <a:r>
                  <a:rPr lang="fr-FR" sz="3200">
                    <a:effectLst/>
                    <a:ea typeface="Calibri" panose="020F0502020204030204" pitchFamily="34" charset="0"/>
                    <a:cs typeface="Arial" panose="020B0604020202020204" pitchFamily="34" charset="0"/>
                  </a:rPr>
                  <a:t> = d</a:t>
                </a:r>
                <a:r>
                  <a:rPr lang="fr-FR" sz="3200" baseline="-25000">
                    <a:effectLst/>
                    <a:ea typeface="Calibri" panose="020F0502020204030204" pitchFamily="34" charset="0"/>
                    <a:cs typeface="Arial" panose="020B0604020202020204" pitchFamily="34" charset="0"/>
                  </a:rPr>
                  <a:t>A/KK</a:t>
                </a:r>
                <a:r>
                  <a:rPr lang="fr-FR" sz="3200">
                    <a:effectLst/>
                    <a:ea typeface="Calibri" panose="020F0502020204030204" pitchFamily="34" charset="0"/>
                    <a:cs typeface="Arial" panose="020B0604020202020204" pitchFamily="34" charset="0"/>
                  </a:rPr>
                  <a:t>. 29</a:t>
                </a:r>
                <a:endParaRPr lang="en-US" sz="3200">
                  <a:effectLst/>
                  <a:ea typeface="Calibri" panose="020F050202020403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pPr>
                <a:endParaRPr kumimoji="0" lang="en-US" altLang="en-US" sz="3200" b="0" i="0" u="none" strike="noStrike" cap="none" normalizeH="0" baseline="0">
                  <a:ln>
                    <a:noFill/>
                  </a:ln>
                  <a:solidFill>
                    <a:srgbClr val="FF0000"/>
                  </a:solidFill>
                  <a:effectLst/>
                  <a:cs typeface="Arial" panose="020B0604020202020204" pitchFamily="34" charset="0"/>
                </a:endParaRPr>
              </a:p>
            </p:txBody>
          </p:sp>
        </mc:Choice>
        <mc:Fallback xmlns="">
          <p:sp>
            <p:nvSpPr>
              <p:cNvPr id="14" name="Rectangle 2">
                <a:extLst>
                  <a:ext uri="{FF2B5EF4-FFF2-40B4-BE49-F238E27FC236}">
                    <a16:creationId xmlns:a16="http://schemas.microsoft.com/office/drawing/2014/main" id="{0B160093-20A9-FF59-BD7D-A2EA8FA7B081}"/>
                  </a:ext>
                </a:extLst>
              </p:cNvPr>
              <p:cNvSpPr>
                <a:spLocks noRot="1" noChangeAspect="1" noMove="1" noResize="1" noEditPoints="1" noAdjustHandles="1" noChangeArrowheads="1" noChangeShapeType="1" noTextEdit="1"/>
              </p:cNvSpPr>
              <p:nvPr/>
            </p:nvSpPr>
            <p:spPr bwMode="auto">
              <a:xfrm>
                <a:off x="835922" y="875292"/>
                <a:ext cx="10518567" cy="5541197"/>
              </a:xfrm>
              <a:prstGeom prst="rect">
                <a:avLst/>
              </a:prstGeom>
              <a:blipFill>
                <a:blip r:embed="rId4"/>
                <a:stretch>
                  <a:fillRect l="-1448" t="-990"/>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11" name="TextBox 16">
            <a:extLst>
              <a:ext uri="{FF2B5EF4-FFF2-40B4-BE49-F238E27FC236}">
                <a16:creationId xmlns:a16="http://schemas.microsoft.com/office/drawing/2014/main" xmlns="" id="{053355F0-3C87-826D-83CF-67DAC4F37800}"/>
              </a:ext>
            </a:extLst>
          </p:cNvPr>
          <p:cNvSpPr txBox="1">
            <a:spLocks noChangeArrowheads="1"/>
          </p:cNvSpPr>
          <p:nvPr/>
        </p:nvSpPr>
        <p:spPr bwMode="auto">
          <a:xfrm>
            <a:off x="6912390" y="1266323"/>
            <a:ext cx="5136101"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r>
              <a:rPr lang="vi-VN" sz="2400">
                <a:latin typeface="Arial" panose="020B0604020202020204" pitchFamily="34" charset="0"/>
                <a:cs typeface="Arial" panose="020B0604020202020204" pitchFamily="34" charset="0"/>
              </a:rPr>
              <a:t>Trong đó:</a:t>
            </a:r>
          </a:p>
          <a:p>
            <a:pPr eaLnBrk="1" hangingPunct="1"/>
            <a:r>
              <a:rPr lang="vi-VN" sz="2400">
                <a:latin typeface="Arial" panose="020B0604020202020204" pitchFamily="34" charset="0"/>
                <a:cs typeface="Arial" panose="020B0604020202020204" pitchFamily="34" charset="0"/>
              </a:rPr>
              <a:t>d</a:t>
            </a:r>
            <a:r>
              <a:rPr lang="vi-VN" sz="2400" baseline="-25000">
                <a:latin typeface="Arial" panose="020B0604020202020204" pitchFamily="34" charset="0"/>
                <a:cs typeface="Arial" panose="020B0604020202020204" pitchFamily="34" charset="0"/>
              </a:rPr>
              <a:t>A/</a:t>
            </a:r>
            <a:r>
              <a:rPr lang="en-US" sz="2400" baseline="-25000">
                <a:latin typeface="Arial" panose="020B0604020202020204" pitchFamily="34" charset="0"/>
                <a:cs typeface="Arial" panose="020B0604020202020204" pitchFamily="34" charset="0"/>
              </a:rPr>
              <a:t>B</a:t>
            </a:r>
            <a:r>
              <a:rPr lang="vi-VN" sz="2400" baseline="-25000">
                <a:latin typeface="Arial" panose="020B0604020202020204" pitchFamily="34" charset="0"/>
                <a:cs typeface="Arial" panose="020B0604020202020204" pitchFamily="34" charset="0"/>
              </a:rPr>
              <a:t>:</a:t>
            </a:r>
            <a:r>
              <a:rPr lang="vi-VN" sz="2400">
                <a:latin typeface="Arial" panose="020B0604020202020204" pitchFamily="34" charset="0"/>
                <a:cs typeface="Arial" panose="020B0604020202020204" pitchFamily="34" charset="0"/>
              </a:rPr>
              <a:t> là tỉ khối của khí A đối với khí</a:t>
            </a:r>
            <a:r>
              <a:rPr lang="en-US" sz="2400">
                <a:latin typeface="Arial" panose="020B0604020202020204" pitchFamily="34" charset="0"/>
                <a:cs typeface="Arial" panose="020B0604020202020204" pitchFamily="34" charset="0"/>
              </a:rPr>
              <a:t> B</a:t>
            </a:r>
            <a:r>
              <a:rPr lang="vi-VN" sz="2400">
                <a:latin typeface="Arial" panose="020B0604020202020204" pitchFamily="34" charset="0"/>
                <a:cs typeface="Arial" panose="020B0604020202020204" pitchFamily="34" charset="0"/>
              </a:rPr>
              <a:t>.</a:t>
            </a:r>
          </a:p>
          <a:p>
            <a:pPr eaLnBrk="1" hangingPunct="1"/>
            <a:r>
              <a:rPr lang="vi-VN" sz="2400">
                <a:latin typeface="Arial" panose="020B0604020202020204" pitchFamily="34" charset="0"/>
                <a:cs typeface="Arial" panose="020B0604020202020204" pitchFamily="34" charset="0"/>
              </a:rPr>
              <a:t>M</a:t>
            </a:r>
            <a:r>
              <a:rPr lang="vi-VN" sz="2400" baseline="-25000">
                <a:latin typeface="Arial" panose="020B0604020202020204" pitchFamily="34" charset="0"/>
                <a:cs typeface="Arial" panose="020B0604020202020204" pitchFamily="34" charset="0"/>
              </a:rPr>
              <a:t>A</a:t>
            </a:r>
            <a:r>
              <a:rPr lang="vi-VN" sz="2400">
                <a:latin typeface="Arial" panose="020B0604020202020204" pitchFamily="34" charset="0"/>
                <a:cs typeface="Arial" panose="020B0604020202020204" pitchFamily="34" charset="0"/>
              </a:rPr>
              <a:t> : là khối lượng mol của khí A.</a:t>
            </a:r>
          </a:p>
          <a:p>
            <a:pPr eaLnBrk="1" hangingPunct="1"/>
            <a:r>
              <a:rPr lang="vi-VN" sz="2400">
                <a:latin typeface="Arial" panose="020B0604020202020204" pitchFamily="34" charset="0"/>
                <a:cs typeface="Arial" panose="020B0604020202020204" pitchFamily="34" charset="0"/>
              </a:rPr>
              <a:t>M</a:t>
            </a:r>
            <a:r>
              <a:rPr lang="vi-VN" sz="2400" baseline="-25000">
                <a:latin typeface="Arial" panose="020B0604020202020204" pitchFamily="34" charset="0"/>
                <a:cs typeface="Arial" panose="020B0604020202020204" pitchFamily="34" charset="0"/>
              </a:rPr>
              <a:t>B </a:t>
            </a:r>
            <a:r>
              <a:rPr lang="vi-VN" sz="2400">
                <a:latin typeface="Arial" panose="020B0604020202020204" pitchFamily="34" charset="0"/>
                <a:cs typeface="Arial" panose="020B0604020202020204" pitchFamily="34" charset="0"/>
              </a:rPr>
              <a:t> : là khối lượng mol của khí B</a:t>
            </a:r>
            <a:endParaRPr lang="en-US" sz="2800" baseline="-25000" dirty="0">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xmlns="" id="{824B9EF4-CB88-4B99-EA2F-63F8C49F96F0}"/>
              </a:ext>
            </a:extLst>
          </p:cNvPr>
          <p:cNvSpPr/>
          <p:nvPr/>
        </p:nvSpPr>
        <p:spPr>
          <a:xfrm>
            <a:off x="4749740" y="1443043"/>
            <a:ext cx="1907823" cy="880534"/>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xmlns="" id="{B98E493D-BDBF-4FE5-F351-CF4AAA0A46CD}"/>
              </a:ext>
            </a:extLst>
          </p:cNvPr>
          <p:cNvSpPr/>
          <p:nvPr/>
        </p:nvSpPr>
        <p:spPr>
          <a:xfrm>
            <a:off x="3769963" y="4440243"/>
            <a:ext cx="3059815" cy="880534"/>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67665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97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75" y="1240"/>
            <a:ext cx="12184063" cy="6857107"/>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4737" y="2991215"/>
            <a:ext cx="3978058" cy="3978058"/>
          </a:xfrm>
          <a:prstGeom prst="rect">
            <a:avLst/>
          </a:prstGeom>
        </p:spPr>
      </p:pic>
      <p:pic>
        <p:nvPicPr>
          <p:cNvPr id="8" name="图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4928" y="155134"/>
            <a:ext cx="1961590" cy="2367700"/>
          </a:xfrm>
          <a:prstGeom prst="rect">
            <a:avLst/>
          </a:prstGeom>
        </p:spPr>
      </p:pic>
      <p:pic>
        <p:nvPicPr>
          <p:cNvPr id="14" name="图片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82822">
            <a:off x="9305391" y="89925"/>
            <a:ext cx="2335881" cy="2243502"/>
          </a:xfrm>
          <a:prstGeom prst="rect">
            <a:avLst/>
          </a:prstGeom>
        </p:spPr>
      </p:pic>
      <p:pic>
        <p:nvPicPr>
          <p:cNvPr id="35" name="图片 3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63321" y="3880150"/>
            <a:ext cx="4519940" cy="3081778"/>
          </a:xfrm>
          <a:prstGeom prst="rect">
            <a:avLst/>
          </a:prstGeom>
        </p:spPr>
      </p:pic>
      <p:grpSp>
        <p:nvGrpSpPr>
          <p:cNvPr id="18" name="组合 17"/>
          <p:cNvGrpSpPr/>
          <p:nvPr/>
        </p:nvGrpSpPr>
        <p:grpSpPr>
          <a:xfrm>
            <a:off x="4143690" y="2925957"/>
            <a:ext cx="3930789" cy="878430"/>
            <a:chOff x="932703" y="3354661"/>
            <a:chExt cx="3240000" cy="724056"/>
          </a:xfrm>
        </p:grpSpPr>
        <p:sp>
          <p:nvSpPr>
            <p:cNvPr id="20" name="文本框 19"/>
            <p:cNvSpPr txBox="1"/>
            <p:nvPr/>
          </p:nvSpPr>
          <p:spPr>
            <a:xfrm>
              <a:off x="1071356" y="3354661"/>
              <a:ext cx="2962712" cy="684959"/>
            </a:xfrm>
            <a:prstGeom prst="rect">
              <a:avLst/>
            </a:prstGeom>
            <a:noFill/>
          </p:spPr>
          <p:txBody>
            <a:bodyPr wrap="none" rtlCol="0">
              <a:spAutoFit/>
            </a:bodyPr>
            <a:lstStyle/>
            <a:p>
              <a:pPr algn="ctr"/>
              <a:r>
                <a:rPr lang="en-US" altLang="zh-CN" sz="4800">
                  <a:solidFill>
                    <a:srgbClr val="33909B"/>
                  </a:solidFill>
                  <a:latin typeface="Arial" panose="020B0604020202020204" pitchFamily="34" charset="0"/>
                  <a:ea typeface="微软雅黑" panose="020B0503020204020204" pitchFamily="34" charset="-122"/>
                  <a:cs typeface="Arial" panose="020B0604020202020204" pitchFamily="34" charset="0"/>
                </a:rPr>
                <a:t>LUYỆN TẬP</a:t>
              </a:r>
              <a:endParaRPr lang="zh-CN" altLang="en-US" sz="4800" dirty="0">
                <a:solidFill>
                  <a:srgbClr val="33909B"/>
                </a:solidFill>
                <a:latin typeface="Arial" panose="020B0604020202020204" pitchFamily="34" charset="0"/>
                <a:ea typeface="微软雅黑" panose="020B0503020204020204" pitchFamily="34" charset="-122"/>
                <a:cs typeface="Arial" panose="020B0604020202020204" pitchFamily="34" charset="0"/>
              </a:endParaRPr>
            </a:p>
          </p:txBody>
        </p:sp>
        <p:sp>
          <p:nvSpPr>
            <p:cNvPr id="21" name="矩形 20"/>
            <p:cNvSpPr/>
            <p:nvPr/>
          </p:nvSpPr>
          <p:spPr>
            <a:xfrm>
              <a:off x="932703" y="4060717"/>
              <a:ext cx="3240000" cy="18000"/>
            </a:xfrm>
            <a:prstGeom prst="rect">
              <a:avLst/>
            </a:prstGeom>
            <a:solidFill>
              <a:srgbClr val="6DC1B5"/>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rgbClr val="33909B"/>
                </a:solidFill>
                <a:latin typeface="微软雅黑" panose="020B0503020204020204" pitchFamily="34" charset="-122"/>
                <a:ea typeface="微软雅黑" panose="020B0503020204020204" pitchFamily="34" charset="-122"/>
              </a:endParaRPr>
            </a:p>
          </p:txBody>
        </p:sp>
      </p:grpSp>
      <p:sp>
        <p:nvSpPr>
          <p:cNvPr id="22" name="MH_Number_1"/>
          <p:cNvSpPr/>
          <p:nvPr>
            <p:custDataLst>
              <p:tags r:id="rId1"/>
            </p:custDataLst>
          </p:nvPr>
        </p:nvSpPr>
        <p:spPr>
          <a:xfrm>
            <a:off x="5096949" y="743966"/>
            <a:ext cx="2025542" cy="2034018"/>
          </a:xfrm>
          <a:prstGeom prst="ellipse">
            <a:avLst/>
          </a:prstGeom>
          <a:solidFill>
            <a:srgbClr val="33909B"/>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defRPr/>
            </a:pPr>
            <a:endParaRPr lang="en-US" altLang="zh-CN" sz="2000" b="1" noProof="1">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p:txBody>
      </p:sp>
      <p:pic>
        <p:nvPicPr>
          <p:cNvPr id="23" name="图片 2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9882444">
            <a:off x="4489459" y="675655"/>
            <a:ext cx="1504759" cy="2149654"/>
          </a:xfrm>
          <a:prstGeom prst="rect">
            <a:avLst/>
          </a:prstGeom>
        </p:spPr>
      </p:pic>
      <p:pic>
        <p:nvPicPr>
          <p:cNvPr id="2" name="Picture 2">
            <a:extLst>
              <a:ext uri="{FF2B5EF4-FFF2-40B4-BE49-F238E27FC236}">
                <a16:creationId xmlns:a16="http://schemas.microsoft.com/office/drawing/2014/main" xmlns="" id="{FCC31A37-E883-D9EB-41B1-9D616DB2F4EE}"/>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5838" t="12471" r="17806" b="17187"/>
          <a:stretch/>
        </p:blipFill>
        <p:spPr bwMode="auto">
          <a:xfrm>
            <a:off x="8985340" y="4621233"/>
            <a:ext cx="3296059" cy="2329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117606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14:presetBounceEnd="46667">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46667">
                                          <p:cBhvr additive="base">
                                            <p:cTn id="7" dur="750" fill="hold"/>
                                            <p:tgtEl>
                                              <p:spTgt spid="8"/>
                                            </p:tgtEl>
                                            <p:attrNameLst>
                                              <p:attrName>ppt_x</p:attrName>
                                            </p:attrNameLst>
                                          </p:cBhvr>
                                          <p:tavLst>
                                            <p:tav tm="0">
                                              <p:val>
                                                <p:strVal val="1+#ppt_w/2"/>
                                              </p:val>
                                            </p:tav>
                                            <p:tav tm="100000">
                                              <p:val>
                                                <p:strVal val="#ppt_x"/>
                                              </p:val>
                                            </p:tav>
                                          </p:tavLst>
                                        </p:anim>
                                        <p:anim calcmode="lin" valueType="num" p14:bounceEnd="46667">
                                          <p:cBhvr additive="base">
                                            <p:cTn id="8" dur="75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14:presetBounceEnd="46667">
                                      <p:stCondLst>
                                        <p:cond delay="750"/>
                                      </p:stCondLst>
                                      <p:childTnLst>
                                        <p:set>
                                          <p:cBhvr>
                                            <p:cTn id="10" dur="1" fill="hold">
                                              <p:stCondLst>
                                                <p:cond delay="0"/>
                                              </p:stCondLst>
                                            </p:cTn>
                                            <p:tgtEl>
                                              <p:spTgt spid="5"/>
                                            </p:tgtEl>
                                            <p:attrNameLst>
                                              <p:attrName>style.visibility</p:attrName>
                                            </p:attrNameLst>
                                          </p:cBhvr>
                                          <p:to>
                                            <p:strVal val="visible"/>
                                          </p:to>
                                        </p:set>
                                        <p:anim calcmode="lin" valueType="num" p14:bounceEnd="46667">
                                          <p:cBhvr additive="base">
                                            <p:cTn id="11" dur="750" fill="hold"/>
                                            <p:tgtEl>
                                              <p:spTgt spid="5"/>
                                            </p:tgtEl>
                                            <p:attrNameLst>
                                              <p:attrName>ppt_x</p:attrName>
                                            </p:attrNameLst>
                                          </p:cBhvr>
                                          <p:tavLst>
                                            <p:tav tm="0">
                                              <p:val>
                                                <p:strVal val="0-#ppt_w/2"/>
                                              </p:val>
                                            </p:tav>
                                            <p:tav tm="100000">
                                              <p:val>
                                                <p:strVal val="#ppt_x"/>
                                              </p:val>
                                            </p:tav>
                                          </p:tavLst>
                                        </p:anim>
                                        <p:anim calcmode="lin" valueType="num" p14:bounceEnd="46667">
                                          <p:cBhvr additive="base">
                                            <p:cTn id="12" dur="75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12" fill="hold" nodeType="withEffect" p14:presetBounceEnd="46667">
                                      <p:stCondLst>
                                        <p:cond delay="500"/>
                                      </p:stCondLst>
                                      <p:childTnLst>
                                        <p:set>
                                          <p:cBhvr>
                                            <p:cTn id="14" dur="1" fill="hold">
                                              <p:stCondLst>
                                                <p:cond delay="0"/>
                                              </p:stCondLst>
                                            </p:cTn>
                                            <p:tgtEl>
                                              <p:spTgt spid="14"/>
                                            </p:tgtEl>
                                            <p:attrNameLst>
                                              <p:attrName>style.visibility</p:attrName>
                                            </p:attrNameLst>
                                          </p:cBhvr>
                                          <p:to>
                                            <p:strVal val="visible"/>
                                          </p:to>
                                        </p:set>
                                        <p:anim calcmode="lin" valueType="num" p14:bounceEnd="46667">
                                          <p:cBhvr additive="base">
                                            <p:cTn id="15" dur="750" fill="hold"/>
                                            <p:tgtEl>
                                              <p:spTgt spid="14"/>
                                            </p:tgtEl>
                                            <p:attrNameLst>
                                              <p:attrName>ppt_x</p:attrName>
                                            </p:attrNameLst>
                                          </p:cBhvr>
                                          <p:tavLst>
                                            <p:tav tm="0">
                                              <p:val>
                                                <p:strVal val="0-#ppt_w/2"/>
                                              </p:val>
                                            </p:tav>
                                            <p:tav tm="100000">
                                              <p:val>
                                                <p:strVal val="#ppt_x"/>
                                              </p:val>
                                            </p:tav>
                                          </p:tavLst>
                                        </p:anim>
                                        <p:anim calcmode="lin" valueType="num" p14:bounceEnd="46667">
                                          <p:cBhvr additive="base">
                                            <p:cTn id="16" dur="750" fill="hold"/>
                                            <p:tgtEl>
                                              <p:spTgt spid="14"/>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42" presetClass="entr" presetSubtype="0" fill="hold" nodeType="after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1000"/>
                                            <p:tgtEl>
                                              <p:spTgt spid="35"/>
                                            </p:tgtEl>
                                          </p:cBhvr>
                                        </p:animEffect>
                                        <p:anim calcmode="lin" valueType="num">
                                          <p:cBhvr>
                                            <p:cTn id="21" dur="1000" fill="hold"/>
                                            <p:tgtEl>
                                              <p:spTgt spid="35"/>
                                            </p:tgtEl>
                                            <p:attrNameLst>
                                              <p:attrName>ppt_x</p:attrName>
                                            </p:attrNameLst>
                                          </p:cBhvr>
                                          <p:tavLst>
                                            <p:tav tm="0">
                                              <p:val>
                                                <p:strVal val="#ppt_x"/>
                                              </p:val>
                                            </p:tav>
                                            <p:tav tm="100000">
                                              <p:val>
                                                <p:strVal val="#ppt_x"/>
                                              </p:val>
                                            </p:tav>
                                          </p:tavLst>
                                        </p:anim>
                                        <p:anim calcmode="lin" valueType="num">
                                          <p:cBhvr>
                                            <p:cTn id="22" dur="1000" fill="hold"/>
                                            <p:tgtEl>
                                              <p:spTgt spid="35"/>
                                            </p:tgtEl>
                                            <p:attrNameLst>
                                              <p:attrName>ppt_y</p:attrName>
                                            </p:attrNameLst>
                                          </p:cBhvr>
                                          <p:tavLst>
                                            <p:tav tm="0">
                                              <p:val>
                                                <p:strVal val="#ppt_y+.1"/>
                                              </p:val>
                                            </p:tav>
                                            <p:tav tm="100000">
                                              <p:val>
                                                <p:strVal val="#ppt_y"/>
                                              </p:val>
                                            </p:tav>
                                          </p:tavLst>
                                        </p:anim>
                                      </p:childTnLst>
                                    </p:cTn>
                                  </p:par>
                                </p:childTnLst>
                              </p:cTn>
                            </p:par>
                            <p:par>
                              <p:cTn id="23" fill="hold">
                                <p:stCondLst>
                                  <p:cond delay="2500"/>
                                </p:stCondLst>
                                <p:childTnLst>
                                  <p:par>
                                    <p:cTn id="24" presetID="53" presetClass="entr" presetSubtype="16" fill="hold" grpId="0" nodeType="after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p:cTn id="26" dur="500" fill="hold"/>
                                            <p:tgtEl>
                                              <p:spTgt spid="22"/>
                                            </p:tgtEl>
                                            <p:attrNameLst>
                                              <p:attrName>ppt_w</p:attrName>
                                            </p:attrNameLst>
                                          </p:cBhvr>
                                          <p:tavLst>
                                            <p:tav tm="0">
                                              <p:val>
                                                <p:fltVal val="0"/>
                                              </p:val>
                                            </p:tav>
                                            <p:tav tm="100000">
                                              <p:val>
                                                <p:strVal val="#ppt_w"/>
                                              </p:val>
                                            </p:tav>
                                          </p:tavLst>
                                        </p:anim>
                                        <p:anim calcmode="lin" valueType="num">
                                          <p:cBhvr>
                                            <p:cTn id="27" dur="500" fill="hold"/>
                                            <p:tgtEl>
                                              <p:spTgt spid="22"/>
                                            </p:tgtEl>
                                            <p:attrNameLst>
                                              <p:attrName>ppt_h</p:attrName>
                                            </p:attrNameLst>
                                          </p:cBhvr>
                                          <p:tavLst>
                                            <p:tav tm="0">
                                              <p:val>
                                                <p:fltVal val="0"/>
                                              </p:val>
                                            </p:tav>
                                            <p:tav tm="100000">
                                              <p:val>
                                                <p:strVal val="#ppt_h"/>
                                              </p:val>
                                            </p:tav>
                                          </p:tavLst>
                                        </p:anim>
                                        <p:animEffect transition="in" filter="fade">
                                          <p:cBhvr>
                                            <p:cTn id="28" dur="500"/>
                                            <p:tgtEl>
                                              <p:spTgt spid="22"/>
                                            </p:tgtEl>
                                          </p:cBhvr>
                                        </p:animEffect>
                                      </p:childTnLst>
                                    </p:cTn>
                                  </p:par>
                                </p:childTnLst>
                              </p:cTn>
                            </p:par>
                            <p:par>
                              <p:cTn id="29" fill="hold">
                                <p:stCondLst>
                                  <p:cond delay="3000"/>
                                </p:stCondLst>
                                <p:childTnLst>
                                  <p:par>
                                    <p:cTn id="30" presetID="2" presetClass="entr" presetSubtype="1" fill="hold" nodeType="afterEffect" p14:presetBounceEnd="50000">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14:bounceEnd="50000">
                                          <p:cBhvr additive="base">
                                            <p:cTn id="32" dur="500" fill="hold"/>
                                            <p:tgtEl>
                                              <p:spTgt spid="23"/>
                                            </p:tgtEl>
                                            <p:attrNameLst>
                                              <p:attrName>ppt_x</p:attrName>
                                            </p:attrNameLst>
                                          </p:cBhvr>
                                          <p:tavLst>
                                            <p:tav tm="0">
                                              <p:val>
                                                <p:strVal val="#ppt_x"/>
                                              </p:val>
                                            </p:tav>
                                            <p:tav tm="100000">
                                              <p:val>
                                                <p:strVal val="#ppt_x"/>
                                              </p:val>
                                            </p:tav>
                                          </p:tavLst>
                                        </p:anim>
                                        <p:anim calcmode="lin" valueType="num" p14:bounceEnd="50000">
                                          <p:cBhvr additive="base">
                                            <p:cTn id="33" dur="500" fill="hold"/>
                                            <p:tgtEl>
                                              <p:spTgt spid="23"/>
                                            </p:tgtEl>
                                            <p:attrNameLst>
                                              <p:attrName>ppt_y</p:attrName>
                                            </p:attrNameLst>
                                          </p:cBhvr>
                                          <p:tavLst>
                                            <p:tav tm="0">
                                              <p:val>
                                                <p:strVal val="0-#ppt_h/2"/>
                                              </p:val>
                                            </p:tav>
                                            <p:tav tm="100000">
                                              <p:val>
                                                <p:strVal val="#ppt_y"/>
                                              </p:val>
                                            </p:tav>
                                          </p:tavLst>
                                        </p:anim>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1+#ppt_w/2"/>
                                              </p:val>
                                            </p:tav>
                                            <p:tav tm="100000">
                                              <p:val>
                                                <p:strVal val="#ppt_x"/>
                                              </p:val>
                                            </p:tav>
                                          </p:tavLst>
                                        </p:anim>
                                        <p:anim calcmode="lin" valueType="num">
                                          <p:cBhvr additive="base">
                                            <p:cTn id="8" dur="75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stCondLst>
                                        <p:cond delay="75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750" fill="hold"/>
                                            <p:tgtEl>
                                              <p:spTgt spid="5"/>
                                            </p:tgtEl>
                                            <p:attrNameLst>
                                              <p:attrName>ppt_x</p:attrName>
                                            </p:attrNameLst>
                                          </p:cBhvr>
                                          <p:tavLst>
                                            <p:tav tm="0">
                                              <p:val>
                                                <p:strVal val="0-#ppt_w/2"/>
                                              </p:val>
                                            </p:tav>
                                            <p:tav tm="100000">
                                              <p:val>
                                                <p:strVal val="#ppt_x"/>
                                              </p:val>
                                            </p:tav>
                                          </p:tavLst>
                                        </p:anim>
                                        <p:anim calcmode="lin" valueType="num">
                                          <p:cBhvr additive="base">
                                            <p:cTn id="12" dur="75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12" fill="hold" nodeType="withEffect">
                                      <p:stCondLst>
                                        <p:cond delay="5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750" fill="hold"/>
                                            <p:tgtEl>
                                              <p:spTgt spid="14"/>
                                            </p:tgtEl>
                                            <p:attrNameLst>
                                              <p:attrName>ppt_x</p:attrName>
                                            </p:attrNameLst>
                                          </p:cBhvr>
                                          <p:tavLst>
                                            <p:tav tm="0">
                                              <p:val>
                                                <p:strVal val="0-#ppt_w/2"/>
                                              </p:val>
                                            </p:tav>
                                            <p:tav tm="100000">
                                              <p:val>
                                                <p:strVal val="#ppt_x"/>
                                              </p:val>
                                            </p:tav>
                                          </p:tavLst>
                                        </p:anim>
                                        <p:anim calcmode="lin" valueType="num">
                                          <p:cBhvr additive="base">
                                            <p:cTn id="16" dur="750" fill="hold"/>
                                            <p:tgtEl>
                                              <p:spTgt spid="14"/>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42" presetClass="entr" presetSubtype="0" fill="hold" nodeType="after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1000"/>
                                            <p:tgtEl>
                                              <p:spTgt spid="35"/>
                                            </p:tgtEl>
                                          </p:cBhvr>
                                        </p:animEffect>
                                        <p:anim calcmode="lin" valueType="num">
                                          <p:cBhvr>
                                            <p:cTn id="21" dur="1000" fill="hold"/>
                                            <p:tgtEl>
                                              <p:spTgt spid="35"/>
                                            </p:tgtEl>
                                            <p:attrNameLst>
                                              <p:attrName>ppt_x</p:attrName>
                                            </p:attrNameLst>
                                          </p:cBhvr>
                                          <p:tavLst>
                                            <p:tav tm="0">
                                              <p:val>
                                                <p:strVal val="#ppt_x"/>
                                              </p:val>
                                            </p:tav>
                                            <p:tav tm="100000">
                                              <p:val>
                                                <p:strVal val="#ppt_x"/>
                                              </p:val>
                                            </p:tav>
                                          </p:tavLst>
                                        </p:anim>
                                        <p:anim calcmode="lin" valueType="num">
                                          <p:cBhvr>
                                            <p:cTn id="22" dur="1000" fill="hold"/>
                                            <p:tgtEl>
                                              <p:spTgt spid="35"/>
                                            </p:tgtEl>
                                            <p:attrNameLst>
                                              <p:attrName>ppt_y</p:attrName>
                                            </p:attrNameLst>
                                          </p:cBhvr>
                                          <p:tavLst>
                                            <p:tav tm="0">
                                              <p:val>
                                                <p:strVal val="#ppt_y+.1"/>
                                              </p:val>
                                            </p:tav>
                                            <p:tav tm="100000">
                                              <p:val>
                                                <p:strVal val="#ppt_y"/>
                                              </p:val>
                                            </p:tav>
                                          </p:tavLst>
                                        </p:anim>
                                      </p:childTnLst>
                                    </p:cTn>
                                  </p:par>
                                </p:childTnLst>
                              </p:cTn>
                            </p:par>
                            <p:par>
                              <p:cTn id="23" fill="hold">
                                <p:stCondLst>
                                  <p:cond delay="2500"/>
                                </p:stCondLst>
                                <p:childTnLst>
                                  <p:par>
                                    <p:cTn id="24" presetID="53" presetClass="entr" presetSubtype="16" fill="hold" grpId="0" nodeType="after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p:cTn id="26" dur="500" fill="hold"/>
                                            <p:tgtEl>
                                              <p:spTgt spid="22"/>
                                            </p:tgtEl>
                                            <p:attrNameLst>
                                              <p:attrName>ppt_w</p:attrName>
                                            </p:attrNameLst>
                                          </p:cBhvr>
                                          <p:tavLst>
                                            <p:tav tm="0">
                                              <p:val>
                                                <p:fltVal val="0"/>
                                              </p:val>
                                            </p:tav>
                                            <p:tav tm="100000">
                                              <p:val>
                                                <p:strVal val="#ppt_w"/>
                                              </p:val>
                                            </p:tav>
                                          </p:tavLst>
                                        </p:anim>
                                        <p:anim calcmode="lin" valueType="num">
                                          <p:cBhvr>
                                            <p:cTn id="27" dur="500" fill="hold"/>
                                            <p:tgtEl>
                                              <p:spTgt spid="22"/>
                                            </p:tgtEl>
                                            <p:attrNameLst>
                                              <p:attrName>ppt_h</p:attrName>
                                            </p:attrNameLst>
                                          </p:cBhvr>
                                          <p:tavLst>
                                            <p:tav tm="0">
                                              <p:val>
                                                <p:fltVal val="0"/>
                                              </p:val>
                                            </p:tav>
                                            <p:tav tm="100000">
                                              <p:val>
                                                <p:strVal val="#ppt_h"/>
                                              </p:val>
                                            </p:tav>
                                          </p:tavLst>
                                        </p:anim>
                                        <p:animEffect transition="in" filter="fade">
                                          <p:cBhvr>
                                            <p:cTn id="28" dur="500"/>
                                            <p:tgtEl>
                                              <p:spTgt spid="22"/>
                                            </p:tgtEl>
                                          </p:cBhvr>
                                        </p:animEffect>
                                      </p:childTnLst>
                                    </p:cTn>
                                  </p:par>
                                </p:childTnLst>
                              </p:cTn>
                            </p:par>
                            <p:par>
                              <p:cTn id="29" fill="hold">
                                <p:stCondLst>
                                  <p:cond delay="3000"/>
                                </p:stCondLst>
                                <p:childTnLst>
                                  <p:par>
                                    <p:cTn id="30" presetID="2" presetClass="entr" presetSubtype="1" fill="hold" nodeType="after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additive="base">
                                            <p:cTn id="32" dur="500" fill="hold"/>
                                            <p:tgtEl>
                                              <p:spTgt spid="23"/>
                                            </p:tgtEl>
                                            <p:attrNameLst>
                                              <p:attrName>ppt_x</p:attrName>
                                            </p:attrNameLst>
                                          </p:cBhvr>
                                          <p:tavLst>
                                            <p:tav tm="0">
                                              <p:val>
                                                <p:strVal val="#ppt_x"/>
                                              </p:val>
                                            </p:tav>
                                            <p:tav tm="100000">
                                              <p:val>
                                                <p:strVal val="#ppt_x"/>
                                              </p:val>
                                            </p:tav>
                                          </p:tavLst>
                                        </p:anim>
                                        <p:anim calcmode="lin" valueType="num">
                                          <p:cBhvr additive="base">
                                            <p:cTn id="33" dur="500" fill="hold"/>
                                            <p:tgtEl>
                                              <p:spTgt spid="23"/>
                                            </p:tgtEl>
                                            <p:attrNameLst>
                                              <p:attrName>ppt_y</p:attrName>
                                            </p:attrNameLst>
                                          </p:cBhvr>
                                          <p:tavLst>
                                            <p:tav tm="0">
                                              <p:val>
                                                <p:strVal val="0-#ppt_h/2"/>
                                              </p:val>
                                            </p:tav>
                                            <p:tav tm="100000">
                                              <p:val>
                                                <p:strVal val="#ppt_y"/>
                                              </p:val>
                                            </p:tav>
                                          </p:tavLst>
                                        </p:anim>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E81B90DC-BCE7-B26A-A99A-4549643A15E5}"/>
              </a:ext>
            </a:extLst>
          </p:cNvPr>
          <p:cNvPicPr>
            <a:picLocks noChangeAspect="1"/>
          </p:cNvPicPr>
          <p:nvPr/>
        </p:nvPicPr>
        <p:blipFill rotWithShape="1">
          <a:blip r:embed="rId2"/>
          <a:srcRect r="878" b="1505"/>
          <a:stretch/>
        </p:blipFill>
        <p:spPr>
          <a:xfrm>
            <a:off x="0" y="0"/>
            <a:ext cx="12261522" cy="6859588"/>
          </a:xfrm>
          <a:prstGeom prst="rect">
            <a:avLst/>
          </a:prstGeom>
        </p:spPr>
      </p:pic>
      <p:sp>
        <p:nvSpPr>
          <p:cNvPr id="5" name="Rectangle: Rounded Corners 4">
            <a:extLst>
              <a:ext uri="{FF2B5EF4-FFF2-40B4-BE49-F238E27FC236}">
                <a16:creationId xmlns:a16="http://schemas.microsoft.com/office/drawing/2014/main" xmlns="" id="{2D1549D1-93E8-B547-028C-3DF1E9B91903}"/>
              </a:ext>
            </a:extLst>
          </p:cNvPr>
          <p:cNvSpPr/>
          <p:nvPr/>
        </p:nvSpPr>
        <p:spPr>
          <a:xfrm>
            <a:off x="3436490" y="23227"/>
            <a:ext cx="6146800" cy="1139529"/>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FF00"/>
                </a:solidFill>
                <a:latin typeface="Arial" panose="020B0604020202020204" pitchFamily="34" charset="0"/>
                <a:cs typeface="Arial" panose="020B0604020202020204" pitchFamily="34" charset="0"/>
              </a:rPr>
              <a:t>Hoạt động cá nhân</a:t>
            </a:r>
          </a:p>
          <a:p>
            <a:pPr algn="ctr"/>
            <a:r>
              <a:rPr lang="en-US" sz="3200">
                <a:solidFill>
                  <a:schemeClr val="bg1"/>
                </a:solidFill>
                <a:latin typeface="Arial" panose="020B0604020202020204" pitchFamily="34" charset="0"/>
                <a:cs typeface="Arial" panose="020B0604020202020204" pitchFamily="34" charset="0"/>
              </a:rPr>
              <a:t>Hoàn thành phiếu học tập số 5</a:t>
            </a:r>
          </a:p>
        </p:txBody>
      </p:sp>
      <p:sp>
        <p:nvSpPr>
          <p:cNvPr id="3" name="Rectangle 1">
            <a:extLst>
              <a:ext uri="{FF2B5EF4-FFF2-40B4-BE49-F238E27FC236}">
                <a16:creationId xmlns:a16="http://schemas.microsoft.com/office/drawing/2014/main" xmlns="" id="{EFAE3329-3648-B65E-ADF9-240EFFC3BCF6}"/>
              </a:ext>
            </a:extLst>
          </p:cNvPr>
          <p:cNvSpPr>
            <a:spLocks noChangeArrowheads="1"/>
          </p:cNvSpPr>
          <p:nvPr/>
        </p:nvSpPr>
        <p:spPr bwMode="auto">
          <a:xfrm>
            <a:off x="640539" y="1071738"/>
            <a:ext cx="11239792" cy="2016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pPr>
              <a:lnSpc>
                <a:spcPct val="107000"/>
              </a:lnSpc>
              <a:spcBef>
                <a:spcPts val="0"/>
              </a:spcBef>
              <a:spcAft>
                <a:spcPts val="800"/>
              </a:spcAft>
            </a:pPr>
            <a:r>
              <a:rPr lang="en-US" sz="2800" b="1" u="sng">
                <a:latin typeface="Times New Roman" panose="02020603050405020304" pitchFamily="18" charset="0"/>
                <a:ea typeface="Calibri" panose="020F0502020204030204" pitchFamily="34" charset="0"/>
                <a:cs typeface="Times New Roman" panose="02020603050405020304" pitchFamily="18" charset="0"/>
              </a:rPr>
              <a:t>Bài tập 1</a:t>
            </a:r>
            <a:r>
              <a:rPr lang="en-US" sz="2800" b="1">
                <a:latin typeface="Times New Roman" panose="02020603050405020304" pitchFamily="18" charset="0"/>
                <a:ea typeface="Calibri" panose="020F0502020204030204" pitchFamily="34" charset="0"/>
                <a:cs typeface="Times New Roman" panose="02020603050405020304" pitchFamily="18" charset="0"/>
              </a:rPr>
              <a:t>:</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pt-BR" sz="2800">
                <a:latin typeface="Times New Roman" panose="02020603050405020304" pitchFamily="18" charset="0"/>
                <a:ea typeface="Calibri" panose="020F0502020204030204" pitchFamily="34" charset="0"/>
                <a:cs typeface="Times New Roman" panose="02020603050405020304" pitchFamily="18" charset="0"/>
              </a:rPr>
              <a:t>Tính số mol của</a:t>
            </a:r>
            <a:endParaRPr lang="en-US" sz="200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lphaLcParenR"/>
              <a:tabLst>
                <a:tab pos="457200" algn="l"/>
              </a:tabLst>
            </a:pPr>
            <a:r>
              <a:rPr lang="pt-BR" sz="2800">
                <a:latin typeface="Times New Roman" panose="02020603050405020304" pitchFamily="18" charset="0"/>
                <a:ea typeface="Calibri" panose="020F0502020204030204" pitchFamily="34" charset="0"/>
                <a:cs typeface="Times New Roman" panose="02020603050405020304" pitchFamily="18" charset="0"/>
              </a:rPr>
              <a:t>4,958 lít khí CH</a:t>
            </a:r>
            <a:r>
              <a:rPr lang="pt-BR" sz="2800" baseline="-25000">
                <a:latin typeface="Times New Roman" panose="02020603050405020304" pitchFamily="18" charset="0"/>
                <a:ea typeface="Calibri" panose="020F0502020204030204" pitchFamily="34" charset="0"/>
                <a:cs typeface="Times New Roman" panose="02020603050405020304" pitchFamily="18" charset="0"/>
              </a:rPr>
              <a:t>4</a:t>
            </a:r>
            <a:r>
              <a:rPr lang="pt-BR" sz="2800">
                <a:latin typeface="Times New Roman" panose="02020603050405020304" pitchFamily="18" charset="0"/>
                <a:ea typeface="Calibri" panose="020F0502020204030204" pitchFamily="34" charset="0"/>
                <a:cs typeface="Times New Roman" panose="02020603050405020304" pitchFamily="18" charset="0"/>
              </a:rPr>
              <a:t> (ở đkc 25</a:t>
            </a:r>
            <a:r>
              <a:rPr lang="pt-BR" sz="2800" baseline="30000">
                <a:latin typeface="Times New Roman" panose="02020603050405020304" pitchFamily="18" charset="0"/>
                <a:ea typeface="Calibri" panose="020F0502020204030204" pitchFamily="34" charset="0"/>
                <a:cs typeface="Times New Roman" panose="02020603050405020304" pitchFamily="18" charset="0"/>
              </a:rPr>
              <a:t>o</a:t>
            </a:r>
            <a:r>
              <a:rPr lang="pt-BR" sz="2800">
                <a:latin typeface="Times New Roman" panose="02020603050405020304" pitchFamily="18" charset="0"/>
                <a:ea typeface="Calibri" panose="020F0502020204030204" pitchFamily="34" charset="0"/>
                <a:cs typeface="Times New Roman" panose="02020603050405020304" pitchFamily="18" charset="0"/>
              </a:rPr>
              <a:t>C, 1 bar).</a:t>
            </a:r>
            <a:endParaRPr lang="en-US" sz="200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lphaLcParenR"/>
              <a:tabLst>
                <a:tab pos="457200" algn="l"/>
              </a:tabLst>
            </a:pPr>
            <a:r>
              <a:rPr lang="pt-BR" sz="2800">
                <a:latin typeface="Times New Roman" panose="02020603050405020304" pitchFamily="18" charset="0"/>
                <a:ea typeface="Calibri" panose="020F0502020204030204" pitchFamily="34" charset="0"/>
                <a:cs typeface="Times New Roman" panose="02020603050405020304" pitchFamily="18" charset="0"/>
              </a:rPr>
              <a:t>19,5 g Zn.</a:t>
            </a:r>
            <a:endParaRPr lang="en-US" sz="200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Bef>
                <a:spcPts val="0"/>
              </a:spcBef>
              <a:spcAft>
                <a:spcPts val="0"/>
              </a:spcAft>
            </a:pPr>
            <a:r>
              <a:rPr lang="en-US" sz="2800" b="1" u="sng">
                <a:latin typeface="Times New Roman" panose="02020603050405020304" pitchFamily="18" charset="0"/>
                <a:ea typeface="Calibri" panose="020F0502020204030204" pitchFamily="34" charset="0"/>
                <a:cs typeface="Times New Roman" panose="02020603050405020304" pitchFamily="18" charset="0"/>
              </a:rPr>
              <a:t>Bài tập 2</a:t>
            </a:r>
            <a:r>
              <a:rPr lang="en-US" sz="2800" b="1">
                <a:latin typeface="Times New Roman" panose="02020603050405020304" pitchFamily="18" charset="0"/>
                <a:ea typeface="Calibri" panose="020F0502020204030204" pitchFamily="34" charset="0"/>
                <a:cs typeface="Times New Roman" panose="02020603050405020304" pitchFamily="18" charset="0"/>
              </a:rPr>
              <a:t>:</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Hoàn thành bảng sau:</a:t>
            </a:r>
            <a:endParaRPr lang="en-US" sz="2000">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2" name="Table 1">
            <a:extLst>
              <a:ext uri="{FF2B5EF4-FFF2-40B4-BE49-F238E27FC236}">
                <a16:creationId xmlns:a16="http://schemas.microsoft.com/office/drawing/2014/main" xmlns="" id="{403C2610-6F81-0291-5FB8-354D5B2445AA}"/>
              </a:ext>
            </a:extLst>
          </p:cNvPr>
          <p:cNvGraphicFramePr>
            <a:graphicFrameLocks noGrp="1"/>
          </p:cNvGraphicFramePr>
          <p:nvPr>
            <p:extLst>
              <p:ext uri="{D42A27DB-BD31-4B8C-83A1-F6EECF244321}">
                <p14:modId xmlns:p14="http://schemas.microsoft.com/office/powerpoint/2010/main" val="3208551998"/>
              </p:ext>
            </p:extLst>
          </p:nvPr>
        </p:nvGraphicFramePr>
        <p:xfrm>
          <a:off x="640539" y="3111223"/>
          <a:ext cx="10909333" cy="3725138"/>
        </p:xfrm>
        <a:graphic>
          <a:graphicData uri="http://schemas.openxmlformats.org/drawingml/2006/table">
            <a:tbl>
              <a:tblPr firstRow="1" firstCol="1" bandRow="1">
                <a:tableStyleId>{5C22544A-7EE6-4342-B048-85BDC9FD1C3A}</a:tableStyleId>
              </a:tblPr>
              <a:tblGrid>
                <a:gridCol w="1023351">
                  <a:extLst>
                    <a:ext uri="{9D8B030D-6E8A-4147-A177-3AD203B41FA5}">
                      <a16:colId xmlns:a16="http://schemas.microsoft.com/office/drawing/2014/main" xmlns="" val="1309484666"/>
                    </a:ext>
                  </a:extLst>
                </a:gridCol>
                <a:gridCol w="1363667">
                  <a:extLst>
                    <a:ext uri="{9D8B030D-6E8A-4147-A177-3AD203B41FA5}">
                      <a16:colId xmlns:a16="http://schemas.microsoft.com/office/drawing/2014/main" xmlns="" val="464488353"/>
                    </a:ext>
                  </a:extLst>
                </a:gridCol>
                <a:gridCol w="1363667">
                  <a:extLst>
                    <a:ext uri="{9D8B030D-6E8A-4147-A177-3AD203B41FA5}">
                      <a16:colId xmlns:a16="http://schemas.microsoft.com/office/drawing/2014/main" xmlns="" val="368580540"/>
                    </a:ext>
                  </a:extLst>
                </a:gridCol>
                <a:gridCol w="1363667">
                  <a:extLst>
                    <a:ext uri="{9D8B030D-6E8A-4147-A177-3AD203B41FA5}">
                      <a16:colId xmlns:a16="http://schemas.microsoft.com/office/drawing/2014/main" xmlns="" val="1877149354"/>
                    </a:ext>
                  </a:extLst>
                </a:gridCol>
                <a:gridCol w="1363667">
                  <a:extLst>
                    <a:ext uri="{9D8B030D-6E8A-4147-A177-3AD203B41FA5}">
                      <a16:colId xmlns:a16="http://schemas.microsoft.com/office/drawing/2014/main" xmlns="" val="296000950"/>
                    </a:ext>
                  </a:extLst>
                </a:gridCol>
                <a:gridCol w="1363667">
                  <a:extLst>
                    <a:ext uri="{9D8B030D-6E8A-4147-A177-3AD203B41FA5}">
                      <a16:colId xmlns:a16="http://schemas.microsoft.com/office/drawing/2014/main" xmlns="" val="382161565"/>
                    </a:ext>
                  </a:extLst>
                </a:gridCol>
                <a:gridCol w="1703980">
                  <a:extLst>
                    <a:ext uri="{9D8B030D-6E8A-4147-A177-3AD203B41FA5}">
                      <a16:colId xmlns:a16="http://schemas.microsoft.com/office/drawing/2014/main" xmlns="" val="348209129"/>
                    </a:ext>
                  </a:extLst>
                </a:gridCol>
                <a:gridCol w="1363667">
                  <a:extLst>
                    <a:ext uri="{9D8B030D-6E8A-4147-A177-3AD203B41FA5}">
                      <a16:colId xmlns:a16="http://schemas.microsoft.com/office/drawing/2014/main" xmlns="" val="1193503739"/>
                    </a:ext>
                  </a:extLst>
                </a:gridCol>
              </a:tblGrid>
              <a:tr h="1052042">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Câu</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CTHH của A</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M</a:t>
                      </a:r>
                      <a:r>
                        <a:rPr lang="en-US" sz="2800" kern="100" baseline="-25000">
                          <a:effectLst/>
                          <a:latin typeface="Arial" panose="020B0604020202020204" pitchFamily="34" charset="0"/>
                          <a:cs typeface="Arial" panose="020B0604020202020204" pitchFamily="34" charset="0"/>
                        </a:rPr>
                        <a:t>A</a:t>
                      </a:r>
                      <a:endParaRPr lang="en-US" sz="2800" kern="100">
                        <a:effectLst/>
                        <a:latin typeface="Arial" panose="020B0604020202020204" pitchFamily="34" charset="0"/>
                        <a:cs typeface="Arial" panose="020B0604020202020204" pitchFamily="34" charset="0"/>
                      </a:endParaRP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(g/mol)</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M</a:t>
                      </a:r>
                      <a:r>
                        <a:rPr lang="en-US" sz="2800" kern="100" baseline="-25000">
                          <a:effectLst/>
                          <a:latin typeface="Arial" panose="020B0604020202020204" pitchFamily="34" charset="0"/>
                          <a:cs typeface="Arial" panose="020B0604020202020204" pitchFamily="34" charset="0"/>
                        </a:rPr>
                        <a:t>B</a:t>
                      </a:r>
                      <a:endParaRPr lang="en-US" sz="2800" kern="100">
                        <a:effectLst/>
                        <a:latin typeface="Arial" panose="020B0604020202020204" pitchFamily="34" charset="0"/>
                        <a:cs typeface="Arial" panose="020B0604020202020204" pitchFamily="34" charset="0"/>
                      </a:endParaRP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(g/mol)</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d</a:t>
                      </a:r>
                      <a:r>
                        <a:rPr lang="en-US" sz="2800" kern="100" baseline="-25000">
                          <a:effectLst/>
                          <a:latin typeface="Arial" panose="020B0604020202020204" pitchFamily="34" charset="0"/>
                          <a:cs typeface="Arial" panose="020B0604020202020204" pitchFamily="34" charset="0"/>
                        </a:rPr>
                        <a:t>A/B</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d</a:t>
                      </a:r>
                      <a:r>
                        <a:rPr lang="en-US" sz="2800" kern="100" baseline="-25000">
                          <a:effectLst/>
                          <a:latin typeface="Arial" panose="020B0604020202020204" pitchFamily="34" charset="0"/>
                          <a:cs typeface="Arial" panose="020B0604020202020204" pitchFamily="34" charset="0"/>
                        </a:rPr>
                        <a:t>A/KK</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fr-FR" sz="2800" kern="100">
                          <a:effectLst/>
                          <a:latin typeface="Arial" panose="020B0604020202020204" pitchFamily="34" charset="0"/>
                          <a:cs typeface="Arial" panose="020B0604020202020204" pitchFamily="34" charset="0"/>
                        </a:rPr>
                        <a:t>X hoặc Y là NTHH</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CTHH </a:t>
                      </a: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của A</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xmlns="" val="1484936785"/>
                  </a:ext>
                </a:extLst>
              </a:tr>
              <a:tr h="816092">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 </a:t>
                      </a: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 </a:t>
                      </a: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XO</a:t>
                      </a:r>
                      <a:r>
                        <a:rPr lang="en-US" sz="2800" kern="100" baseline="-25000">
                          <a:effectLst/>
                          <a:latin typeface="Arial" panose="020B0604020202020204" pitchFamily="34" charset="0"/>
                          <a:cs typeface="Arial" panose="020B0604020202020204" pitchFamily="34" charset="0"/>
                        </a:rPr>
                        <a:t>2</a:t>
                      </a:r>
                      <a:endParaRPr lang="en-US" sz="2800" kern="100">
                        <a:effectLst/>
                        <a:latin typeface="Arial" panose="020B0604020202020204" pitchFamily="34" charset="0"/>
                        <a:cs typeface="Arial" panose="020B0604020202020204" pitchFamily="34" charset="0"/>
                      </a:endParaRP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 </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2</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22</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xmlns="" val="1739473836"/>
                  </a:ext>
                </a:extLst>
              </a:tr>
              <a:tr h="1212906">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 </a:t>
                      </a: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b</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 </a:t>
                      </a: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YH</a:t>
                      </a:r>
                      <a:r>
                        <a:rPr lang="en-US" sz="2800" kern="100" baseline="-25000">
                          <a:effectLst/>
                          <a:latin typeface="Arial" panose="020B0604020202020204" pitchFamily="34" charset="0"/>
                          <a:cs typeface="Arial" panose="020B0604020202020204" pitchFamily="34" charset="0"/>
                        </a:rPr>
                        <a:t>4</a:t>
                      </a:r>
                      <a:endParaRPr lang="en-US" sz="2800" kern="100">
                        <a:effectLst/>
                        <a:latin typeface="Arial" panose="020B0604020202020204" pitchFamily="34" charset="0"/>
                        <a:cs typeface="Arial" panose="020B0604020202020204" pitchFamily="34" charset="0"/>
                      </a:endParaRP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 </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32</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0,552</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xmlns="" val="2140799765"/>
                  </a:ext>
                </a:extLst>
              </a:tr>
            </a:tbl>
          </a:graphicData>
        </a:graphic>
      </p:graphicFrame>
    </p:spTree>
    <p:extLst>
      <p:ext uri="{BB962C8B-B14F-4D97-AF65-F5344CB8AC3E}">
        <p14:creationId xmlns:p14="http://schemas.microsoft.com/office/powerpoint/2010/main" val="2408530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E81B90DC-BCE7-B26A-A99A-4549643A15E5}"/>
              </a:ext>
            </a:extLst>
          </p:cNvPr>
          <p:cNvPicPr>
            <a:picLocks noChangeAspect="1"/>
          </p:cNvPicPr>
          <p:nvPr/>
        </p:nvPicPr>
        <p:blipFill rotWithShape="1">
          <a:blip r:embed="rId3"/>
          <a:srcRect r="878" b="1505"/>
          <a:stretch/>
        </p:blipFill>
        <p:spPr>
          <a:xfrm>
            <a:off x="0" y="0"/>
            <a:ext cx="12261522" cy="6859588"/>
          </a:xfrm>
          <a:prstGeom prst="rect">
            <a:avLst/>
          </a:prstGeom>
        </p:spPr>
      </p:pic>
      <p:sp>
        <p:nvSpPr>
          <p:cNvPr id="5" name="Rectangle: Rounded Corners 4">
            <a:extLst>
              <a:ext uri="{FF2B5EF4-FFF2-40B4-BE49-F238E27FC236}">
                <a16:creationId xmlns:a16="http://schemas.microsoft.com/office/drawing/2014/main" xmlns="" id="{2D1549D1-93E8-B547-028C-3DF1E9B91903}"/>
              </a:ext>
            </a:extLst>
          </p:cNvPr>
          <p:cNvSpPr/>
          <p:nvPr/>
        </p:nvSpPr>
        <p:spPr>
          <a:xfrm>
            <a:off x="3436490" y="23227"/>
            <a:ext cx="6146800" cy="1139529"/>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FF00"/>
                </a:solidFill>
                <a:latin typeface="Arial" panose="020B0604020202020204" pitchFamily="34" charset="0"/>
                <a:cs typeface="Arial" panose="020B0604020202020204" pitchFamily="34" charset="0"/>
              </a:rPr>
              <a:t>Hoạt động cá nhân</a:t>
            </a:r>
          </a:p>
          <a:p>
            <a:pPr algn="ctr"/>
            <a:r>
              <a:rPr lang="en-US" sz="3200">
                <a:solidFill>
                  <a:schemeClr val="bg1"/>
                </a:solidFill>
                <a:latin typeface="Arial" panose="020B0604020202020204" pitchFamily="34" charset="0"/>
                <a:cs typeface="Arial" panose="020B0604020202020204" pitchFamily="34" charset="0"/>
              </a:rPr>
              <a:t>Hoàn thành phiếu học tập số 5</a:t>
            </a:r>
          </a:p>
        </p:txBody>
      </p:sp>
      <mc:AlternateContent xmlns:mc="http://schemas.openxmlformats.org/markup-compatibility/2006" xmlns:a14="http://schemas.microsoft.com/office/drawing/2010/main">
        <mc:Choice Requires="a14">
          <p:sp>
            <p:nvSpPr>
              <p:cNvPr id="3" name="Rectangle 1">
                <a:extLst>
                  <a:ext uri="{FF2B5EF4-FFF2-40B4-BE49-F238E27FC236}">
                    <a16:creationId xmlns:a16="http://schemas.microsoft.com/office/drawing/2014/main" xmlns="" id="{EFAE3329-3648-B65E-ADF9-240EFFC3BCF6}"/>
                  </a:ext>
                </a:extLst>
              </p:cNvPr>
              <p:cNvSpPr>
                <a:spLocks noChangeArrowheads="1"/>
              </p:cNvSpPr>
              <p:nvPr/>
            </p:nvSpPr>
            <p:spPr bwMode="auto">
              <a:xfrm>
                <a:off x="510865" y="1491955"/>
                <a:ext cx="11239792" cy="2823273"/>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r>
                  <a:rPr lang="en-US" sz="3600" b="1" u="sng">
                    <a:latin typeface="Times New Roman" panose="02020603050405020304" pitchFamily="18" charset="0"/>
                    <a:ea typeface="Calibri" panose="020F0502020204030204" pitchFamily="34" charset="0"/>
                    <a:cs typeface="Times New Roman" panose="02020603050405020304" pitchFamily="18" charset="0"/>
                  </a:rPr>
                  <a:t>Bài tập 1</a:t>
                </a:r>
                <a:r>
                  <a:rPr lang="en-US" sz="3600" b="1">
                    <a:latin typeface="Times New Roman" panose="02020603050405020304" pitchFamily="18" charset="0"/>
                    <a:ea typeface="Calibri" panose="020F0502020204030204" pitchFamily="34" charset="0"/>
                    <a:cs typeface="Times New Roman" panose="02020603050405020304" pitchFamily="18" charset="0"/>
                  </a:rPr>
                  <a:t>:</a:t>
                </a:r>
                <a:r>
                  <a:rPr lang="en-US" sz="3600">
                    <a:latin typeface="Times New Roman" panose="02020603050405020304" pitchFamily="18" charset="0"/>
                    <a:ea typeface="Calibri" panose="020F0502020204030204" pitchFamily="34" charset="0"/>
                    <a:cs typeface="Times New Roman" panose="02020603050405020304" pitchFamily="18" charset="0"/>
                  </a:rPr>
                  <a:t> </a:t>
                </a:r>
              </a:p>
              <a:p>
                <a:r>
                  <a:rPr lang="pt-BR" sz="4000"/>
                  <a:t>a) </a:t>
                </a:r>
                <a14:m>
                  <m:oMath xmlns:m="http://schemas.openxmlformats.org/officeDocument/2006/math">
                    <m:sSub>
                      <m:sSubPr>
                        <m:ctrlPr>
                          <a:rPr lang="en-US" sz="4000" i="1">
                            <a:latin typeface="Cambria Math"/>
                          </a:rPr>
                        </m:ctrlPr>
                      </m:sSubPr>
                      <m:e>
                        <m:r>
                          <a:rPr lang="en-US" sz="4000" i="1">
                            <a:latin typeface="Cambria Math" panose="02040503050406030204" pitchFamily="18" charset="0"/>
                          </a:rPr>
                          <m:t>𝑛</m:t>
                        </m:r>
                      </m:e>
                      <m:sub>
                        <m:sSub>
                          <m:sSubPr>
                            <m:ctrlPr>
                              <a:rPr lang="en-US" sz="4000" i="1">
                                <a:latin typeface="Cambria Math"/>
                              </a:rPr>
                            </m:ctrlPr>
                          </m:sSubPr>
                          <m:e>
                            <m:r>
                              <a:rPr lang="en-US" sz="4000" i="1">
                                <a:latin typeface="Cambria Math" panose="02040503050406030204" pitchFamily="18" charset="0"/>
                              </a:rPr>
                              <m:t>𝐶𝐻</m:t>
                            </m:r>
                          </m:e>
                          <m:sub>
                            <m:r>
                              <a:rPr lang="en-US" sz="4000" i="1">
                                <a:latin typeface="Cambria Math" panose="02040503050406030204" pitchFamily="18" charset="0"/>
                              </a:rPr>
                              <m:t>4</m:t>
                            </m:r>
                          </m:sub>
                        </m:sSub>
                      </m:sub>
                    </m:sSub>
                    <m:r>
                      <a:rPr lang="en-US" sz="4000" i="1">
                        <a:latin typeface="Cambria Math" panose="02040503050406030204" pitchFamily="18" charset="0"/>
                      </a:rPr>
                      <m:t>=</m:t>
                    </m:r>
                    <m:f>
                      <m:fPr>
                        <m:ctrlPr>
                          <a:rPr lang="en-US" sz="4000" i="1">
                            <a:latin typeface="Cambria Math"/>
                          </a:rPr>
                        </m:ctrlPr>
                      </m:fPr>
                      <m:num>
                        <m:r>
                          <a:rPr lang="en-US" sz="4000" i="1">
                            <a:latin typeface="Cambria Math" panose="02040503050406030204" pitchFamily="18" charset="0"/>
                          </a:rPr>
                          <m:t>𝑉</m:t>
                        </m:r>
                      </m:num>
                      <m:den>
                        <m:r>
                          <a:rPr lang="en-US" sz="4000" i="1">
                            <a:latin typeface="Cambria Math" panose="02040503050406030204" pitchFamily="18" charset="0"/>
                          </a:rPr>
                          <m:t>24,79</m:t>
                        </m:r>
                      </m:den>
                    </m:f>
                    <m:r>
                      <a:rPr lang="en-US" sz="4000" i="1">
                        <a:latin typeface="Cambria Math" panose="02040503050406030204" pitchFamily="18" charset="0"/>
                      </a:rPr>
                      <m:t>= </m:t>
                    </m:r>
                    <m:f>
                      <m:fPr>
                        <m:ctrlPr>
                          <a:rPr lang="en-US" sz="4000" i="1">
                            <a:latin typeface="Cambria Math"/>
                          </a:rPr>
                        </m:ctrlPr>
                      </m:fPr>
                      <m:num>
                        <m:r>
                          <a:rPr lang="en-US" sz="4000" i="1">
                            <a:latin typeface="Cambria Math" panose="02040503050406030204" pitchFamily="18" charset="0"/>
                          </a:rPr>
                          <m:t>4,958</m:t>
                        </m:r>
                      </m:num>
                      <m:den>
                        <m:r>
                          <a:rPr lang="en-US" sz="4000" i="1">
                            <a:latin typeface="Cambria Math" panose="02040503050406030204" pitchFamily="18" charset="0"/>
                          </a:rPr>
                          <m:t>24,79</m:t>
                        </m:r>
                      </m:den>
                    </m:f>
                    <m:r>
                      <a:rPr lang="en-US" sz="4000" i="1">
                        <a:latin typeface="Cambria Math" panose="02040503050406030204" pitchFamily="18" charset="0"/>
                      </a:rPr>
                      <m:t>= 0,2 </m:t>
                    </m:r>
                    <m:d>
                      <m:dPr>
                        <m:ctrlPr>
                          <a:rPr lang="en-US" sz="4000" i="1">
                            <a:latin typeface="Cambria Math"/>
                          </a:rPr>
                        </m:ctrlPr>
                      </m:dPr>
                      <m:e>
                        <m:r>
                          <a:rPr lang="en-US" sz="4000" i="1">
                            <a:latin typeface="Cambria Math" panose="02040503050406030204" pitchFamily="18" charset="0"/>
                          </a:rPr>
                          <m:t>𝑚𝑜𝑙</m:t>
                        </m:r>
                      </m:e>
                    </m:d>
                    <m:r>
                      <a:rPr lang="en-US" sz="4000" b="0" i="1" smtClean="0">
                        <a:latin typeface="Cambria Math" panose="02040503050406030204" pitchFamily="18" charset="0"/>
                      </a:rPr>
                      <m:t> </m:t>
                    </m:r>
                    <m:r>
                      <a:rPr lang="en-US" sz="4000" i="1">
                        <a:latin typeface="Cambria Math" panose="02040503050406030204" pitchFamily="18" charset="0"/>
                      </a:rPr>
                      <m:t> </m:t>
                    </m:r>
                  </m:oMath>
                </a14:m>
                <a:endParaRPr lang="en-US" sz="4000"/>
              </a:p>
              <a:p>
                <a:endParaRPr lang="en-US" sz="4000"/>
              </a:p>
              <a:p>
                <a:r>
                  <a:rPr lang="en-US" sz="4000"/>
                  <a:t>b) </a:t>
                </a:r>
              </a:p>
            </p:txBody>
          </p:sp>
        </mc:Choice>
        <mc:Fallback xmlns="">
          <p:sp>
            <p:nvSpPr>
              <p:cNvPr id="3" name="Rectangle 1">
                <a:extLst>
                  <a:ext uri="{FF2B5EF4-FFF2-40B4-BE49-F238E27FC236}">
                    <a16:creationId xmlns:a16="http://schemas.microsoft.com/office/drawing/2014/main" id="{EFAE3329-3648-B65E-ADF9-240EFFC3BCF6}"/>
                  </a:ext>
                </a:extLst>
              </p:cNvPr>
              <p:cNvSpPr>
                <a:spLocks noRot="1" noChangeAspect="1" noMove="1" noResize="1" noEditPoints="1" noAdjustHandles="1" noChangeArrowheads="1" noChangeShapeType="1" noTextEdit="1"/>
              </p:cNvSpPr>
              <p:nvPr/>
            </p:nvSpPr>
            <p:spPr bwMode="auto">
              <a:xfrm>
                <a:off x="510865" y="1491955"/>
                <a:ext cx="11239792" cy="2823273"/>
              </a:xfrm>
              <a:prstGeom prst="rect">
                <a:avLst/>
              </a:prstGeom>
              <a:blipFill>
                <a:blip r:embed="rId4"/>
                <a:stretch>
                  <a:fillRect l="-1952" t="-3240" b="-8855"/>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8" name="Rectangle 4">
            <a:extLst>
              <a:ext uri="{FF2B5EF4-FFF2-40B4-BE49-F238E27FC236}">
                <a16:creationId xmlns:a16="http://schemas.microsoft.com/office/drawing/2014/main" xmlns="" id="{ABB9402D-BF08-EABB-66D7-12CEEC291CC1}"/>
              </a:ext>
            </a:extLst>
          </p:cNvPr>
          <p:cNvSpPr>
            <a:spLocks noChangeArrowheads="1"/>
          </p:cNvSpPr>
          <p:nvPr/>
        </p:nvSpPr>
        <p:spPr bwMode="auto">
          <a:xfrm>
            <a:off x="0" y="0"/>
            <a:ext cx="12190413"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9" name="Object 8">
            <a:extLst>
              <a:ext uri="{FF2B5EF4-FFF2-40B4-BE49-F238E27FC236}">
                <a16:creationId xmlns:a16="http://schemas.microsoft.com/office/drawing/2014/main" xmlns="" id="{256AF578-678A-2178-8B9F-C860517BDA30}"/>
              </a:ext>
            </a:extLst>
          </p:cNvPr>
          <p:cNvGraphicFramePr>
            <a:graphicFrameLocks noChangeAspect="1"/>
          </p:cNvGraphicFramePr>
          <p:nvPr>
            <p:extLst>
              <p:ext uri="{D42A27DB-BD31-4B8C-83A1-F6EECF244321}">
                <p14:modId xmlns:p14="http://schemas.microsoft.com/office/powerpoint/2010/main" val="3956400123"/>
              </p:ext>
            </p:extLst>
          </p:nvPr>
        </p:nvGraphicFramePr>
        <p:xfrm>
          <a:off x="1467555" y="3279866"/>
          <a:ext cx="5791200" cy="1364561"/>
        </p:xfrm>
        <a:graphic>
          <a:graphicData uri="http://schemas.openxmlformats.org/presentationml/2006/ole">
            <mc:AlternateContent xmlns:mc="http://schemas.openxmlformats.org/markup-compatibility/2006">
              <mc:Choice xmlns:v="urn:schemas-microsoft-com:vml" Requires="v">
                <p:oleObj spid="_x0000_s3074" r:id="rId5" imgW="1688367" imgH="393529" progId="Equation.DSMT4">
                  <p:embed/>
                </p:oleObj>
              </mc:Choice>
              <mc:Fallback>
                <p:oleObj r:id="rId5" imgW="1688367" imgH="393529" progId="Equation.DSMT4">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67555" y="3279866"/>
                        <a:ext cx="5791200" cy="1364561"/>
                      </a:xfrm>
                      <a:prstGeom prst="rect">
                        <a:avLst/>
                      </a:prstGeom>
                      <a:noFill/>
                    </p:spPr>
                  </p:pic>
                </p:oleObj>
              </mc:Fallback>
            </mc:AlternateContent>
          </a:graphicData>
        </a:graphic>
      </p:graphicFrame>
    </p:spTree>
    <p:extLst>
      <p:ext uri="{BB962C8B-B14F-4D97-AF65-F5344CB8AC3E}">
        <p14:creationId xmlns:p14="http://schemas.microsoft.com/office/powerpoint/2010/main" val="224667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arn(inVertic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E81B90DC-BCE7-B26A-A99A-4549643A15E5}"/>
              </a:ext>
            </a:extLst>
          </p:cNvPr>
          <p:cNvPicPr>
            <a:picLocks noChangeAspect="1"/>
          </p:cNvPicPr>
          <p:nvPr/>
        </p:nvPicPr>
        <p:blipFill rotWithShape="1">
          <a:blip r:embed="rId2"/>
          <a:srcRect r="878" b="1505"/>
          <a:stretch/>
        </p:blipFill>
        <p:spPr>
          <a:xfrm>
            <a:off x="0" y="-40377"/>
            <a:ext cx="12261522" cy="6859588"/>
          </a:xfrm>
          <a:prstGeom prst="rect">
            <a:avLst/>
          </a:prstGeom>
        </p:spPr>
      </p:pic>
      <p:sp>
        <p:nvSpPr>
          <p:cNvPr id="5" name="Rectangle: Rounded Corners 4">
            <a:extLst>
              <a:ext uri="{FF2B5EF4-FFF2-40B4-BE49-F238E27FC236}">
                <a16:creationId xmlns:a16="http://schemas.microsoft.com/office/drawing/2014/main" xmlns="" id="{2D1549D1-93E8-B547-028C-3DF1E9B91903}"/>
              </a:ext>
            </a:extLst>
          </p:cNvPr>
          <p:cNvSpPr/>
          <p:nvPr/>
        </p:nvSpPr>
        <p:spPr>
          <a:xfrm>
            <a:off x="3436490" y="23227"/>
            <a:ext cx="6146800" cy="1139529"/>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FF00"/>
                </a:solidFill>
                <a:latin typeface="Arial" panose="020B0604020202020204" pitchFamily="34" charset="0"/>
                <a:cs typeface="Arial" panose="020B0604020202020204" pitchFamily="34" charset="0"/>
              </a:rPr>
              <a:t>Hoạt động cá nhân</a:t>
            </a:r>
          </a:p>
          <a:p>
            <a:pPr algn="ctr"/>
            <a:r>
              <a:rPr lang="en-US" sz="3200">
                <a:solidFill>
                  <a:schemeClr val="bg1"/>
                </a:solidFill>
                <a:latin typeface="Arial" panose="020B0604020202020204" pitchFamily="34" charset="0"/>
                <a:cs typeface="Arial" panose="020B0604020202020204" pitchFamily="34" charset="0"/>
              </a:rPr>
              <a:t>Hoàn thành phiếu học tập số 5</a:t>
            </a:r>
          </a:p>
        </p:txBody>
      </p:sp>
      <p:sp>
        <p:nvSpPr>
          <p:cNvPr id="3" name="Rectangle 1">
            <a:extLst>
              <a:ext uri="{FF2B5EF4-FFF2-40B4-BE49-F238E27FC236}">
                <a16:creationId xmlns:a16="http://schemas.microsoft.com/office/drawing/2014/main" xmlns="" id="{EFAE3329-3648-B65E-ADF9-240EFFC3BCF6}"/>
              </a:ext>
            </a:extLst>
          </p:cNvPr>
          <p:cNvSpPr>
            <a:spLocks noChangeArrowheads="1"/>
          </p:cNvSpPr>
          <p:nvPr/>
        </p:nvSpPr>
        <p:spPr bwMode="auto">
          <a:xfrm>
            <a:off x="753428" y="1290315"/>
            <a:ext cx="11239792" cy="530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pPr algn="just">
              <a:lnSpc>
                <a:spcPct val="107000"/>
              </a:lnSpc>
              <a:spcBef>
                <a:spcPts val="0"/>
              </a:spcBef>
              <a:spcAft>
                <a:spcPts val="0"/>
              </a:spcAft>
            </a:pPr>
            <a:r>
              <a:rPr lang="en-US" sz="2800" b="1" u="sng">
                <a:latin typeface="Times New Roman" panose="02020603050405020304" pitchFamily="18" charset="0"/>
                <a:ea typeface="Calibri" panose="020F0502020204030204" pitchFamily="34" charset="0"/>
                <a:cs typeface="Times New Roman" panose="02020603050405020304" pitchFamily="18" charset="0"/>
              </a:rPr>
              <a:t>Bài tập 2</a:t>
            </a:r>
            <a:r>
              <a:rPr lang="en-US" sz="2800" b="1">
                <a:latin typeface="Times New Roman" panose="02020603050405020304" pitchFamily="18" charset="0"/>
                <a:ea typeface="Calibri" panose="020F0502020204030204" pitchFamily="34" charset="0"/>
                <a:cs typeface="Times New Roman" panose="02020603050405020304" pitchFamily="18" charset="0"/>
              </a:rPr>
              <a:t>:</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Hoàn thành bảng sau:</a:t>
            </a:r>
            <a:endParaRPr lang="en-US" sz="2000">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2" name="Table 1">
            <a:extLst>
              <a:ext uri="{FF2B5EF4-FFF2-40B4-BE49-F238E27FC236}">
                <a16:creationId xmlns:a16="http://schemas.microsoft.com/office/drawing/2014/main" xmlns="" id="{403C2610-6F81-0291-5FB8-354D5B2445AA}"/>
              </a:ext>
            </a:extLst>
          </p:cNvPr>
          <p:cNvGraphicFramePr>
            <a:graphicFrameLocks noGrp="1"/>
          </p:cNvGraphicFramePr>
          <p:nvPr>
            <p:extLst>
              <p:ext uri="{D42A27DB-BD31-4B8C-83A1-F6EECF244321}">
                <p14:modId xmlns:p14="http://schemas.microsoft.com/office/powerpoint/2010/main" val="4219085912"/>
              </p:ext>
            </p:extLst>
          </p:nvPr>
        </p:nvGraphicFramePr>
        <p:xfrm>
          <a:off x="516362" y="2050068"/>
          <a:ext cx="10909333" cy="3725138"/>
        </p:xfrm>
        <a:graphic>
          <a:graphicData uri="http://schemas.openxmlformats.org/drawingml/2006/table">
            <a:tbl>
              <a:tblPr firstRow="1" firstCol="1" bandRow="1">
                <a:tableStyleId>{5C22544A-7EE6-4342-B048-85BDC9FD1C3A}</a:tableStyleId>
              </a:tblPr>
              <a:tblGrid>
                <a:gridCol w="1023351">
                  <a:extLst>
                    <a:ext uri="{9D8B030D-6E8A-4147-A177-3AD203B41FA5}">
                      <a16:colId xmlns:a16="http://schemas.microsoft.com/office/drawing/2014/main" xmlns="" val="1309484666"/>
                    </a:ext>
                  </a:extLst>
                </a:gridCol>
                <a:gridCol w="1363667">
                  <a:extLst>
                    <a:ext uri="{9D8B030D-6E8A-4147-A177-3AD203B41FA5}">
                      <a16:colId xmlns:a16="http://schemas.microsoft.com/office/drawing/2014/main" xmlns="" val="464488353"/>
                    </a:ext>
                  </a:extLst>
                </a:gridCol>
                <a:gridCol w="1363667">
                  <a:extLst>
                    <a:ext uri="{9D8B030D-6E8A-4147-A177-3AD203B41FA5}">
                      <a16:colId xmlns:a16="http://schemas.microsoft.com/office/drawing/2014/main" xmlns="" val="368580540"/>
                    </a:ext>
                  </a:extLst>
                </a:gridCol>
                <a:gridCol w="1363667">
                  <a:extLst>
                    <a:ext uri="{9D8B030D-6E8A-4147-A177-3AD203B41FA5}">
                      <a16:colId xmlns:a16="http://schemas.microsoft.com/office/drawing/2014/main" xmlns="" val="1877149354"/>
                    </a:ext>
                  </a:extLst>
                </a:gridCol>
                <a:gridCol w="1363667">
                  <a:extLst>
                    <a:ext uri="{9D8B030D-6E8A-4147-A177-3AD203B41FA5}">
                      <a16:colId xmlns:a16="http://schemas.microsoft.com/office/drawing/2014/main" xmlns="" val="296000950"/>
                    </a:ext>
                  </a:extLst>
                </a:gridCol>
                <a:gridCol w="1363667">
                  <a:extLst>
                    <a:ext uri="{9D8B030D-6E8A-4147-A177-3AD203B41FA5}">
                      <a16:colId xmlns:a16="http://schemas.microsoft.com/office/drawing/2014/main" xmlns="" val="382161565"/>
                    </a:ext>
                  </a:extLst>
                </a:gridCol>
                <a:gridCol w="1703980">
                  <a:extLst>
                    <a:ext uri="{9D8B030D-6E8A-4147-A177-3AD203B41FA5}">
                      <a16:colId xmlns:a16="http://schemas.microsoft.com/office/drawing/2014/main" xmlns="" val="348209129"/>
                    </a:ext>
                  </a:extLst>
                </a:gridCol>
                <a:gridCol w="1363667">
                  <a:extLst>
                    <a:ext uri="{9D8B030D-6E8A-4147-A177-3AD203B41FA5}">
                      <a16:colId xmlns:a16="http://schemas.microsoft.com/office/drawing/2014/main" xmlns="" val="1193503739"/>
                    </a:ext>
                  </a:extLst>
                </a:gridCol>
              </a:tblGrid>
              <a:tr h="1052042">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Câu</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CTHH của A</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M</a:t>
                      </a:r>
                      <a:r>
                        <a:rPr lang="en-US" sz="2800" kern="100" baseline="-25000">
                          <a:effectLst/>
                          <a:latin typeface="Arial" panose="020B0604020202020204" pitchFamily="34" charset="0"/>
                          <a:cs typeface="Arial" panose="020B0604020202020204" pitchFamily="34" charset="0"/>
                        </a:rPr>
                        <a:t>A</a:t>
                      </a:r>
                      <a:endParaRPr lang="en-US" sz="2800" kern="100">
                        <a:effectLst/>
                        <a:latin typeface="Arial" panose="020B0604020202020204" pitchFamily="34" charset="0"/>
                        <a:cs typeface="Arial" panose="020B0604020202020204" pitchFamily="34" charset="0"/>
                      </a:endParaRP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(g/mol)</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M</a:t>
                      </a:r>
                      <a:r>
                        <a:rPr lang="en-US" sz="2800" kern="100" baseline="-25000">
                          <a:effectLst/>
                          <a:latin typeface="Arial" panose="020B0604020202020204" pitchFamily="34" charset="0"/>
                          <a:cs typeface="Arial" panose="020B0604020202020204" pitchFamily="34" charset="0"/>
                        </a:rPr>
                        <a:t>B</a:t>
                      </a:r>
                      <a:endParaRPr lang="en-US" sz="2800" kern="100">
                        <a:effectLst/>
                        <a:latin typeface="Arial" panose="020B0604020202020204" pitchFamily="34" charset="0"/>
                        <a:cs typeface="Arial" panose="020B0604020202020204" pitchFamily="34" charset="0"/>
                      </a:endParaRP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(g/mol)</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d</a:t>
                      </a:r>
                      <a:r>
                        <a:rPr lang="en-US" sz="2800" kern="100" baseline="-25000">
                          <a:effectLst/>
                          <a:latin typeface="Arial" panose="020B0604020202020204" pitchFamily="34" charset="0"/>
                          <a:cs typeface="Arial" panose="020B0604020202020204" pitchFamily="34" charset="0"/>
                        </a:rPr>
                        <a:t>A/B</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d</a:t>
                      </a:r>
                      <a:r>
                        <a:rPr lang="en-US" sz="2800" kern="100" baseline="-25000">
                          <a:effectLst/>
                          <a:latin typeface="Arial" panose="020B0604020202020204" pitchFamily="34" charset="0"/>
                          <a:cs typeface="Arial" panose="020B0604020202020204" pitchFamily="34" charset="0"/>
                        </a:rPr>
                        <a:t>A/KK</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fr-FR" sz="2800" kern="100">
                          <a:effectLst/>
                          <a:latin typeface="Arial" panose="020B0604020202020204" pitchFamily="34" charset="0"/>
                          <a:cs typeface="Arial" panose="020B0604020202020204" pitchFamily="34" charset="0"/>
                        </a:rPr>
                        <a:t>X hoặc Y là NTHH</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CTHH </a:t>
                      </a: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của A</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xmlns="" val="1484936785"/>
                  </a:ext>
                </a:extLst>
              </a:tr>
              <a:tr h="816092">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 </a:t>
                      </a: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 </a:t>
                      </a: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XO</a:t>
                      </a:r>
                      <a:r>
                        <a:rPr lang="en-US" sz="2800" kern="100" baseline="-25000">
                          <a:effectLst/>
                          <a:latin typeface="Arial" panose="020B0604020202020204" pitchFamily="34" charset="0"/>
                          <a:cs typeface="Arial" panose="020B0604020202020204" pitchFamily="34" charset="0"/>
                        </a:rPr>
                        <a:t>2</a:t>
                      </a:r>
                      <a:endParaRPr lang="en-US" sz="2800" kern="100">
                        <a:effectLst/>
                        <a:latin typeface="Arial" panose="020B0604020202020204" pitchFamily="34" charset="0"/>
                        <a:cs typeface="Arial" panose="020B0604020202020204" pitchFamily="34" charset="0"/>
                      </a:endParaRP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 </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2</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22</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xmlns="" val="1739473836"/>
                  </a:ext>
                </a:extLst>
              </a:tr>
              <a:tr h="1212906">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 </a:t>
                      </a: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b</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 </a:t>
                      </a: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YH</a:t>
                      </a:r>
                      <a:r>
                        <a:rPr lang="en-US" sz="2800" kern="100" baseline="-25000">
                          <a:effectLst/>
                          <a:latin typeface="Arial" panose="020B0604020202020204" pitchFamily="34" charset="0"/>
                          <a:cs typeface="Arial" panose="020B0604020202020204" pitchFamily="34" charset="0"/>
                        </a:rPr>
                        <a:t>4</a:t>
                      </a:r>
                      <a:endParaRPr lang="en-US" sz="2800" kern="100">
                        <a:effectLst/>
                        <a:latin typeface="Arial" panose="020B0604020202020204" pitchFamily="34" charset="0"/>
                        <a:cs typeface="Arial" panose="020B0604020202020204" pitchFamily="34" charset="0"/>
                      </a:endParaRP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 </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32</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0,552</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xmlns="" val="2140799765"/>
                  </a:ext>
                </a:extLst>
              </a:tr>
            </a:tbl>
          </a:graphicData>
        </a:graphic>
      </p:graphicFrame>
      <p:sp>
        <p:nvSpPr>
          <p:cNvPr id="6" name="TextBox 5">
            <a:extLst>
              <a:ext uri="{FF2B5EF4-FFF2-40B4-BE49-F238E27FC236}">
                <a16:creationId xmlns:a16="http://schemas.microsoft.com/office/drawing/2014/main" xmlns="" id="{2F900968-924F-37B8-8CAD-1BE4461D3921}"/>
              </a:ext>
            </a:extLst>
          </p:cNvPr>
          <p:cNvSpPr txBox="1"/>
          <p:nvPr/>
        </p:nvSpPr>
        <p:spPr>
          <a:xfrm>
            <a:off x="3115733" y="3429794"/>
            <a:ext cx="1963290" cy="523220"/>
          </a:xfrm>
          <a:prstGeom prst="rect">
            <a:avLst/>
          </a:prstGeom>
          <a:noFill/>
        </p:spPr>
        <p:txBody>
          <a:bodyPr wrap="square" rtlCol="0">
            <a:spAutoFit/>
          </a:bodyPr>
          <a:lstStyle/>
          <a:p>
            <a:r>
              <a:rPr lang="en-US" sz="2800">
                <a:solidFill>
                  <a:srgbClr val="FF0000"/>
                </a:solidFill>
                <a:latin typeface="Arial" panose="020B0604020202020204" pitchFamily="34" charset="0"/>
                <a:cs typeface="Arial" panose="020B0604020202020204" pitchFamily="34" charset="0"/>
              </a:rPr>
              <a:t>44</a:t>
            </a:r>
          </a:p>
        </p:txBody>
      </p:sp>
      <p:sp>
        <p:nvSpPr>
          <p:cNvPr id="7" name="TextBox 6">
            <a:extLst>
              <a:ext uri="{FF2B5EF4-FFF2-40B4-BE49-F238E27FC236}">
                <a16:creationId xmlns:a16="http://schemas.microsoft.com/office/drawing/2014/main" xmlns="" id="{4D298ED9-1B80-1212-020B-0EE6E3A1A3A2}"/>
              </a:ext>
            </a:extLst>
          </p:cNvPr>
          <p:cNvSpPr txBox="1"/>
          <p:nvPr/>
        </p:nvSpPr>
        <p:spPr>
          <a:xfrm>
            <a:off x="7270714" y="3389417"/>
            <a:ext cx="1963290" cy="523220"/>
          </a:xfrm>
          <a:prstGeom prst="rect">
            <a:avLst/>
          </a:prstGeom>
          <a:noFill/>
        </p:spPr>
        <p:txBody>
          <a:bodyPr wrap="square" rtlCol="0">
            <a:spAutoFit/>
          </a:bodyPr>
          <a:lstStyle/>
          <a:p>
            <a:r>
              <a:rPr lang="en-US" sz="2800">
                <a:solidFill>
                  <a:srgbClr val="FF0000"/>
                </a:solidFill>
                <a:latin typeface="Arial" panose="020B0604020202020204" pitchFamily="34" charset="0"/>
                <a:cs typeface="Arial" panose="020B0604020202020204" pitchFamily="34" charset="0"/>
              </a:rPr>
              <a:t>1,52</a:t>
            </a:r>
          </a:p>
        </p:txBody>
      </p:sp>
      <p:sp>
        <p:nvSpPr>
          <p:cNvPr id="8" name="TextBox 7">
            <a:extLst>
              <a:ext uri="{FF2B5EF4-FFF2-40B4-BE49-F238E27FC236}">
                <a16:creationId xmlns:a16="http://schemas.microsoft.com/office/drawing/2014/main" xmlns="" id="{4F53C344-63D1-4F41-ABED-548D984314DB}"/>
              </a:ext>
            </a:extLst>
          </p:cNvPr>
          <p:cNvSpPr txBox="1"/>
          <p:nvPr/>
        </p:nvSpPr>
        <p:spPr>
          <a:xfrm>
            <a:off x="8601645" y="3389417"/>
            <a:ext cx="1963290" cy="523220"/>
          </a:xfrm>
          <a:prstGeom prst="rect">
            <a:avLst/>
          </a:prstGeom>
          <a:noFill/>
        </p:spPr>
        <p:txBody>
          <a:bodyPr wrap="square" rtlCol="0">
            <a:spAutoFit/>
          </a:bodyPr>
          <a:lstStyle/>
          <a:p>
            <a:r>
              <a:rPr lang="en-US" sz="2800">
                <a:solidFill>
                  <a:srgbClr val="FF0000"/>
                </a:solidFill>
                <a:latin typeface="Arial" panose="020B0604020202020204" pitchFamily="34" charset="0"/>
                <a:cs typeface="Arial" panose="020B0604020202020204" pitchFamily="34" charset="0"/>
              </a:rPr>
              <a:t>Carbon</a:t>
            </a:r>
          </a:p>
        </p:txBody>
      </p:sp>
      <p:sp>
        <p:nvSpPr>
          <p:cNvPr id="9" name="TextBox 8">
            <a:extLst>
              <a:ext uri="{FF2B5EF4-FFF2-40B4-BE49-F238E27FC236}">
                <a16:creationId xmlns:a16="http://schemas.microsoft.com/office/drawing/2014/main" xmlns="" id="{269DEA65-58D9-2958-4048-DB6064F7ADB6}"/>
              </a:ext>
            </a:extLst>
          </p:cNvPr>
          <p:cNvSpPr txBox="1"/>
          <p:nvPr/>
        </p:nvSpPr>
        <p:spPr>
          <a:xfrm>
            <a:off x="10224457" y="3429794"/>
            <a:ext cx="1963290" cy="523220"/>
          </a:xfrm>
          <a:prstGeom prst="rect">
            <a:avLst/>
          </a:prstGeom>
          <a:noFill/>
        </p:spPr>
        <p:txBody>
          <a:bodyPr wrap="square" rtlCol="0">
            <a:spAutoFit/>
          </a:bodyPr>
          <a:lstStyle/>
          <a:p>
            <a:r>
              <a:rPr lang="en-US" sz="2800">
                <a:solidFill>
                  <a:srgbClr val="FF0000"/>
                </a:solidFill>
                <a:latin typeface="Arial" panose="020B0604020202020204" pitchFamily="34" charset="0"/>
                <a:cs typeface="Arial" panose="020B0604020202020204" pitchFamily="34" charset="0"/>
              </a:rPr>
              <a:t>CO</a:t>
            </a:r>
            <a:r>
              <a:rPr lang="en-US" sz="2800" baseline="-25000">
                <a:solidFill>
                  <a:srgbClr val="FF0000"/>
                </a:solidFill>
                <a:latin typeface="Arial" panose="020B0604020202020204" pitchFamily="34" charset="0"/>
                <a:cs typeface="Arial" panose="020B0604020202020204" pitchFamily="34" charset="0"/>
              </a:rPr>
              <a:t>2</a:t>
            </a:r>
          </a:p>
        </p:txBody>
      </p:sp>
      <p:sp>
        <p:nvSpPr>
          <p:cNvPr id="10" name="TextBox 9">
            <a:extLst>
              <a:ext uri="{FF2B5EF4-FFF2-40B4-BE49-F238E27FC236}">
                <a16:creationId xmlns:a16="http://schemas.microsoft.com/office/drawing/2014/main" xmlns="" id="{A1687E38-26E1-CF6B-D0FB-70CE6EA5980F}"/>
              </a:ext>
            </a:extLst>
          </p:cNvPr>
          <p:cNvSpPr txBox="1"/>
          <p:nvPr/>
        </p:nvSpPr>
        <p:spPr>
          <a:xfrm>
            <a:off x="3189508" y="4769143"/>
            <a:ext cx="1963290" cy="523220"/>
          </a:xfrm>
          <a:prstGeom prst="rect">
            <a:avLst/>
          </a:prstGeom>
          <a:noFill/>
        </p:spPr>
        <p:txBody>
          <a:bodyPr wrap="square" rtlCol="0">
            <a:spAutoFit/>
          </a:bodyPr>
          <a:lstStyle/>
          <a:p>
            <a:r>
              <a:rPr lang="en-US" sz="2800">
                <a:solidFill>
                  <a:srgbClr val="FF0000"/>
                </a:solidFill>
                <a:latin typeface="Arial" panose="020B0604020202020204" pitchFamily="34" charset="0"/>
                <a:cs typeface="Arial" panose="020B0604020202020204" pitchFamily="34" charset="0"/>
              </a:rPr>
              <a:t>16</a:t>
            </a:r>
          </a:p>
        </p:txBody>
      </p:sp>
      <p:sp>
        <p:nvSpPr>
          <p:cNvPr id="11" name="TextBox 10">
            <a:extLst>
              <a:ext uri="{FF2B5EF4-FFF2-40B4-BE49-F238E27FC236}">
                <a16:creationId xmlns:a16="http://schemas.microsoft.com/office/drawing/2014/main" xmlns="" id="{8378DFE4-96FB-830F-6502-2AC45BE5E9E6}"/>
              </a:ext>
            </a:extLst>
          </p:cNvPr>
          <p:cNvSpPr txBox="1"/>
          <p:nvPr/>
        </p:nvSpPr>
        <p:spPr>
          <a:xfrm>
            <a:off x="5862654" y="4728766"/>
            <a:ext cx="1963290" cy="523220"/>
          </a:xfrm>
          <a:prstGeom prst="rect">
            <a:avLst/>
          </a:prstGeom>
          <a:noFill/>
        </p:spPr>
        <p:txBody>
          <a:bodyPr wrap="square" rtlCol="0">
            <a:spAutoFit/>
          </a:bodyPr>
          <a:lstStyle/>
          <a:p>
            <a:r>
              <a:rPr lang="en-US" sz="2800">
                <a:solidFill>
                  <a:srgbClr val="FF0000"/>
                </a:solidFill>
                <a:latin typeface="Arial" panose="020B0604020202020204" pitchFamily="34" charset="0"/>
                <a:cs typeface="Arial" panose="020B0604020202020204" pitchFamily="34" charset="0"/>
              </a:rPr>
              <a:t>0,5</a:t>
            </a:r>
          </a:p>
        </p:txBody>
      </p:sp>
      <p:sp>
        <p:nvSpPr>
          <p:cNvPr id="12" name="TextBox 11">
            <a:extLst>
              <a:ext uri="{FF2B5EF4-FFF2-40B4-BE49-F238E27FC236}">
                <a16:creationId xmlns:a16="http://schemas.microsoft.com/office/drawing/2014/main" xmlns="" id="{85F9F1C3-25D9-338B-B0C1-2549CFE7D0D1}"/>
              </a:ext>
            </a:extLst>
          </p:cNvPr>
          <p:cNvSpPr txBox="1"/>
          <p:nvPr/>
        </p:nvSpPr>
        <p:spPr>
          <a:xfrm>
            <a:off x="8675420" y="4728766"/>
            <a:ext cx="1963290" cy="523220"/>
          </a:xfrm>
          <a:prstGeom prst="rect">
            <a:avLst/>
          </a:prstGeom>
          <a:noFill/>
        </p:spPr>
        <p:txBody>
          <a:bodyPr wrap="square" rtlCol="0">
            <a:spAutoFit/>
          </a:bodyPr>
          <a:lstStyle/>
          <a:p>
            <a:r>
              <a:rPr lang="en-US" sz="2800">
                <a:solidFill>
                  <a:srgbClr val="FF0000"/>
                </a:solidFill>
                <a:latin typeface="Arial" panose="020B0604020202020204" pitchFamily="34" charset="0"/>
                <a:cs typeface="Arial" panose="020B0604020202020204" pitchFamily="34" charset="0"/>
              </a:rPr>
              <a:t>Carbon</a:t>
            </a:r>
          </a:p>
        </p:txBody>
      </p:sp>
      <p:sp>
        <p:nvSpPr>
          <p:cNvPr id="13" name="TextBox 12">
            <a:extLst>
              <a:ext uri="{FF2B5EF4-FFF2-40B4-BE49-F238E27FC236}">
                <a16:creationId xmlns:a16="http://schemas.microsoft.com/office/drawing/2014/main" xmlns="" id="{94CEC6F4-3C9F-2A77-8726-FA66D3C88BA6}"/>
              </a:ext>
            </a:extLst>
          </p:cNvPr>
          <p:cNvSpPr txBox="1"/>
          <p:nvPr/>
        </p:nvSpPr>
        <p:spPr>
          <a:xfrm>
            <a:off x="10298232" y="4769143"/>
            <a:ext cx="1963290" cy="523220"/>
          </a:xfrm>
          <a:prstGeom prst="rect">
            <a:avLst/>
          </a:prstGeom>
          <a:noFill/>
        </p:spPr>
        <p:txBody>
          <a:bodyPr wrap="square" rtlCol="0">
            <a:spAutoFit/>
          </a:bodyPr>
          <a:lstStyle/>
          <a:p>
            <a:r>
              <a:rPr lang="en-US" sz="2800">
                <a:solidFill>
                  <a:srgbClr val="FF0000"/>
                </a:solidFill>
                <a:latin typeface="Arial" panose="020B0604020202020204" pitchFamily="34" charset="0"/>
                <a:cs typeface="Arial" panose="020B0604020202020204" pitchFamily="34" charset="0"/>
              </a:rPr>
              <a:t>CH</a:t>
            </a:r>
            <a:r>
              <a:rPr lang="en-US" sz="2800" baseline="-25000">
                <a:solidFill>
                  <a:srgbClr val="FF0000"/>
                </a:solidFill>
                <a:latin typeface="Arial" panose="020B0604020202020204" pitchFamily="34" charset="0"/>
                <a:cs typeface="Arial" panose="020B0604020202020204" pitchFamily="34" charset="0"/>
              </a:rPr>
              <a:t>4</a:t>
            </a:r>
          </a:p>
        </p:txBody>
      </p:sp>
    </p:spTree>
    <p:extLst>
      <p:ext uri="{BB962C8B-B14F-4D97-AF65-F5344CB8AC3E}">
        <p14:creationId xmlns:p14="http://schemas.microsoft.com/office/powerpoint/2010/main" val="3051124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75" y="1240"/>
            <a:ext cx="12184063" cy="6857107"/>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4737" y="2991215"/>
            <a:ext cx="3978058" cy="3978058"/>
          </a:xfrm>
          <a:prstGeom prst="rect">
            <a:avLst/>
          </a:prstGeom>
        </p:spPr>
      </p:pic>
      <p:pic>
        <p:nvPicPr>
          <p:cNvPr id="8" name="图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4928" y="155134"/>
            <a:ext cx="1961590" cy="2367700"/>
          </a:xfrm>
          <a:prstGeom prst="rect">
            <a:avLst/>
          </a:prstGeom>
        </p:spPr>
      </p:pic>
      <p:pic>
        <p:nvPicPr>
          <p:cNvPr id="14" name="图片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82822">
            <a:off x="9305391" y="89925"/>
            <a:ext cx="2335881" cy="2243502"/>
          </a:xfrm>
          <a:prstGeom prst="rect">
            <a:avLst/>
          </a:prstGeom>
        </p:spPr>
      </p:pic>
      <p:pic>
        <p:nvPicPr>
          <p:cNvPr id="35" name="图片 3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63321" y="3880150"/>
            <a:ext cx="4519940" cy="3081778"/>
          </a:xfrm>
          <a:prstGeom prst="rect">
            <a:avLst/>
          </a:prstGeom>
        </p:spPr>
      </p:pic>
      <p:grpSp>
        <p:nvGrpSpPr>
          <p:cNvPr id="18" name="组合 17"/>
          <p:cNvGrpSpPr/>
          <p:nvPr/>
        </p:nvGrpSpPr>
        <p:grpSpPr>
          <a:xfrm>
            <a:off x="4143690" y="2925957"/>
            <a:ext cx="3930789" cy="878430"/>
            <a:chOff x="932703" y="3354661"/>
            <a:chExt cx="3240000" cy="724056"/>
          </a:xfrm>
        </p:grpSpPr>
        <p:sp>
          <p:nvSpPr>
            <p:cNvPr id="20" name="文本框 19"/>
            <p:cNvSpPr txBox="1"/>
            <p:nvPr/>
          </p:nvSpPr>
          <p:spPr>
            <a:xfrm>
              <a:off x="1138132" y="3354661"/>
              <a:ext cx="2829156" cy="684959"/>
            </a:xfrm>
            <a:prstGeom prst="rect">
              <a:avLst/>
            </a:prstGeom>
            <a:noFill/>
          </p:spPr>
          <p:txBody>
            <a:bodyPr wrap="none" rtlCol="0">
              <a:spAutoFit/>
            </a:bodyPr>
            <a:lstStyle/>
            <a:p>
              <a:pPr algn="ctr"/>
              <a:r>
                <a:rPr lang="en-US" altLang="zh-CN" sz="4800">
                  <a:solidFill>
                    <a:srgbClr val="33909B"/>
                  </a:solidFill>
                  <a:latin typeface="Arial" panose="020B0604020202020204" pitchFamily="34" charset="0"/>
                  <a:ea typeface="微软雅黑" panose="020B0503020204020204" pitchFamily="34" charset="-122"/>
                  <a:cs typeface="Arial" panose="020B0604020202020204" pitchFamily="34" charset="0"/>
                </a:rPr>
                <a:t>VẬN DỤNG</a:t>
              </a:r>
              <a:endParaRPr lang="zh-CN" altLang="en-US" sz="4800" dirty="0">
                <a:solidFill>
                  <a:srgbClr val="33909B"/>
                </a:solidFill>
                <a:latin typeface="Arial" panose="020B0604020202020204" pitchFamily="34" charset="0"/>
                <a:ea typeface="微软雅黑" panose="020B0503020204020204" pitchFamily="34" charset="-122"/>
                <a:cs typeface="Arial" panose="020B0604020202020204" pitchFamily="34" charset="0"/>
              </a:endParaRPr>
            </a:p>
          </p:txBody>
        </p:sp>
        <p:sp>
          <p:nvSpPr>
            <p:cNvPr id="21" name="矩形 20"/>
            <p:cNvSpPr/>
            <p:nvPr/>
          </p:nvSpPr>
          <p:spPr>
            <a:xfrm>
              <a:off x="932703" y="4060717"/>
              <a:ext cx="3240000" cy="18000"/>
            </a:xfrm>
            <a:prstGeom prst="rect">
              <a:avLst/>
            </a:prstGeom>
            <a:solidFill>
              <a:srgbClr val="6DC1B5"/>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rgbClr val="33909B"/>
                </a:solidFill>
                <a:latin typeface="微软雅黑" panose="020B0503020204020204" pitchFamily="34" charset="-122"/>
                <a:ea typeface="微软雅黑" panose="020B0503020204020204" pitchFamily="34" charset="-122"/>
              </a:endParaRPr>
            </a:p>
          </p:txBody>
        </p:sp>
      </p:grpSp>
      <p:sp>
        <p:nvSpPr>
          <p:cNvPr id="22" name="MH_Number_1"/>
          <p:cNvSpPr/>
          <p:nvPr>
            <p:custDataLst>
              <p:tags r:id="rId1"/>
            </p:custDataLst>
          </p:nvPr>
        </p:nvSpPr>
        <p:spPr>
          <a:xfrm>
            <a:off x="5096949" y="743966"/>
            <a:ext cx="2025542" cy="2034018"/>
          </a:xfrm>
          <a:prstGeom prst="ellipse">
            <a:avLst/>
          </a:prstGeom>
          <a:solidFill>
            <a:srgbClr val="33909B"/>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defRPr/>
            </a:pPr>
            <a:endParaRPr lang="en-US" altLang="zh-CN" sz="2000" b="1" noProof="1">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p:txBody>
      </p:sp>
      <p:pic>
        <p:nvPicPr>
          <p:cNvPr id="23" name="图片 2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9882444">
            <a:off x="4489459" y="675655"/>
            <a:ext cx="1504759" cy="2149654"/>
          </a:xfrm>
          <a:prstGeom prst="rect">
            <a:avLst/>
          </a:prstGeom>
        </p:spPr>
      </p:pic>
      <p:pic>
        <p:nvPicPr>
          <p:cNvPr id="2" name="Picture 2">
            <a:extLst>
              <a:ext uri="{FF2B5EF4-FFF2-40B4-BE49-F238E27FC236}">
                <a16:creationId xmlns:a16="http://schemas.microsoft.com/office/drawing/2014/main" xmlns="" id="{FCC31A37-E883-D9EB-41B1-9D616DB2F4EE}"/>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5838" t="12471" r="17806" b="17187"/>
          <a:stretch/>
        </p:blipFill>
        <p:spPr bwMode="auto">
          <a:xfrm>
            <a:off x="8985340" y="4621233"/>
            <a:ext cx="3296059" cy="2329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668208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14:presetBounceEnd="46667">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46667">
                                          <p:cBhvr additive="base">
                                            <p:cTn id="7" dur="750" fill="hold"/>
                                            <p:tgtEl>
                                              <p:spTgt spid="8"/>
                                            </p:tgtEl>
                                            <p:attrNameLst>
                                              <p:attrName>ppt_x</p:attrName>
                                            </p:attrNameLst>
                                          </p:cBhvr>
                                          <p:tavLst>
                                            <p:tav tm="0">
                                              <p:val>
                                                <p:strVal val="1+#ppt_w/2"/>
                                              </p:val>
                                            </p:tav>
                                            <p:tav tm="100000">
                                              <p:val>
                                                <p:strVal val="#ppt_x"/>
                                              </p:val>
                                            </p:tav>
                                          </p:tavLst>
                                        </p:anim>
                                        <p:anim calcmode="lin" valueType="num" p14:bounceEnd="46667">
                                          <p:cBhvr additive="base">
                                            <p:cTn id="8" dur="75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14:presetBounceEnd="46667">
                                      <p:stCondLst>
                                        <p:cond delay="750"/>
                                      </p:stCondLst>
                                      <p:childTnLst>
                                        <p:set>
                                          <p:cBhvr>
                                            <p:cTn id="10" dur="1" fill="hold">
                                              <p:stCondLst>
                                                <p:cond delay="0"/>
                                              </p:stCondLst>
                                            </p:cTn>
                                            <p:tgtEl>
                                              <p:spTgt spid="5"/>
                                            </p:tgtEl>
                                            <p:attrNameLst>
                                              <p:attrName>style.visibility</p:attrName>
                                            </p:attrNameLst>
                                          </p:cBhvr>
                                          <p:to>
                                            <p:strVal val="visible"/>
                                          </p:to>
                                        </p:set>
                                        <p:anim calcmode="lin" valueType="num" p14:bounceEnd="46667">
                                          <p:cBhvr additive="base">
                                            <p:cTn id="11" dur="750" fill="hold"/>
                                            <p:tgtEl>
                                              <p:spTgt spid="5"/>
                                            </p:tgtEl>
                                            <p:attrNameLst>
                                              <p:attrName>ppt_x</p:attrName>
                                            </p:attrNameLst>
                                          </p:cBhvr>
                                          <p:tavLst>
                                            <p:tav tm="0">
                                              <p:val>
                                                <p:strVal val="0-#ppt_w/2"/>
                                              </p:val>
                                            </p:tav>
                                            <p:tav tm="100000">
                                              <p:val>
                                                <p:strVal val="#ppt_x"/>
                                              </p:val>
                                            </p:tav>
                                          </p:tavLst>
                                        </p:anim>
                                        <p:anim calcmode="lin" valueType="num" p14:bounceEnd="46667">
                                          <p:cBhvr additive="base">
                                            <p:cTn id="12" dur="75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12" fill="hold" nodeType="withEffect" p14:presetBounceEnd="46667">
                                      <p:stCondLst>
                                        <p:cond delay="500"/>
                                      </p:stCondLst>
                                      <p:childTnLst>
                                        <p:set>
                                          <p:cBhvr>
                                            <p:cTn id="14" dur="1" fill="hold">
                                              <p:stCondLst>
                                                <p:cond delay="0"/>
                                              </p:stCondLst>
                                            </p:cTn>
                                            <p:tgtEl>
                                              <p:spTgt spid="14"/>
                                            </p:tgtEl>
                                            <p:attrNameLst>
                                              <p:attrName>style.visibility</p:attrName>
                                            </p:attrNameLst>
                                          </p:cBhvr>
                                          <p:to>
                                            <p:strVal val="visible"/>
                                          </p:to>
                                        </p:set>
                                        <p:anim calcmode="lin" valueType="num" p14:bounceEnd="46667">
                                          <p:cBhvr additive="base">
                                            <p:cTn id="15" dur="750" fill="hold"/>
                                            <p:tgtEl>
                                              <p:spTgt spid="14"/>
                                            </p:tgtEl>
                                            <p:attrNameLst>
                                              <p:attrName>ppt_x</p:attrName>
                                            </p:attrNameLst>
                                          </p:cBhvr>
                                          <p:tavLst>
                                            <p:tav tm="0">
                                              <p:val>
                                                <p:strVal val="0-#ppt_w/2"/>
                                              </p:val>
                                            </p:tav>
                                            <p:tav tm="100000">
                                              <p:val>
                                                <p:strVal val="#ppt_x"/>
                                              </p:val>
                                            </p:tav>
                                          </p:tavLst>
                                        </p:anim>
                                        <p:anim calcmode="lin" valueType="num" p14:bounceEnd="46667">
                                          <p:cBhvr additive="base">
                                            <p:cTn id="16" dur="750" fill="hold"/>
                                            <p:tgtEl>
                                              <p:spTgt spid="14"/>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42" presetClass="entr" presetSubtype="0" fill="hold" nodeType="after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1000"/>
                                            <p:tgtEl>
                                              <p:spTgt spid="35"/>
                                            </p:tgtEl>
                                          </p:cBhvr>
                                        </p:animEffect>
                                        <p:anim calcmode="lin" valueType="num">
                                          <p:cBhvr>
                                            <p:cTn id="21" dur="1000" fill="hold"/>
                                            <p:tgtEl>
                                              <p:spTgt spid="35"/>
                                            </p:tgtEl>
                                            <p:attrNameLst>
                                              <p:attrName>ppt_x</p:attrName>
                                            </p:attrNameLst>
                                          </p:cBhvr>
                                          <p:tavLst>
                                            <p:tav tm="0">
                                              <p:val>
                                                <p:strVal val="#ppt_x"/>
                                              </p:val>
                                            </p:tav>
                                            <p:tav tm="100000">
                                              <p:val>
                                                <p:strVal val="#ppt_x"/>
                                              </p:val>
                                            </p:tav>
                                          </p:tavLst>
                                        </p:anim>
                                        <p:anim calcmode="lin" valueType="num">
                                          <p:cBhvr>
                                            <p:cTn id="22" dur="1000" fill="hold"/>
                                            <p:tgtEl>
                                              <p:spTgt spid="35"/>
                                            </p:tgtEl>
                                            <p:attrNameLst>
                                              <p:attrName>ppt_y</p:attrName>
                                            </p:attrNameLst>
                                          </p:cBhvr>
                                          <p:tavLst>
                                            <p:tav tm="0">
                                              <p:val>
                                                <p:strVal val="#ppt_y+.1"/>
                                              </p:val>
                                            </p:tav>
                                            <p:tav tm="100000">
                                              <p:val>
                                                <p:strVal val="#ppt_y"/>
                                              </p:val>
                                            </p:tav>
                                          </p:tavLst>
                                        </p:anim>
                                      </p:childTnLst>
                                    </p:cTn>
                                  </p:par>
                                </p:childTnLst>
                              </p:cTn>
                            </p:par>
                            <p:par>
                              <p:cTn id="23" fill="hold">
                                <p:stCondLst>
                                  <p:cond delay="2500"/>
                                </p:stCondLst>
                                <p:childTnLst>
                                  <p:par>
                                    <p:cTn id="24" presetID="53" presetClass="entr" presetSubtype="16" fill="hold" grpId="0" nodeType="after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p:cTn id="26" dur="500" fill="hold"/>
                                            <p:tgtEl>
                                              <p:spTgt spid="22"/>
                                            </p:tgtEl>
                                            <p:attrNameLst>
                                              <p:attrName>ppt_w</p:attrName>
                                            </p:attrNameLst>
                                          </p:cBhvr>
                                          <p:tavLst>
                                            <p:tav tm="0">
                                              <p:val>
                                                <p:fltVal val="0"/>
                                              </p:val>
                                            </p:tav>
                                            <p:tav tm="100000">
                                              <p:val>
                                                <p:strVal val="#ppt_w"/>
                                              </p:val>
                                            </p:tav>
                                          </p:tavLst>
                                        </p:anim>
                                        <p:anim calcmode="lin" valueType="num">
                                          <p:cBhvr>
                                            <p:cTn id="27" dur="500" fill="hold"/>
                                            <p:tgtEl>
                                              <p:spTgt spid="22"/>
                                            </p:tgtEl>
                                            <p:attrNameLst>
                                              <p:attrName>ppt_h</p:attrName>
                                            </p:attrNameLst>
                                          </p:cBhvr>
                                          <p:tavLst>
                                            <p:tav tm="0">
                                              <p:val>
                                                <p:fltVal val="0"/>
                                              </p:val>
                                            </p:tav>
                                            <p:tav tm="100000">
                                              <p:val>
                                                <p:strVal val="#ppt_h"/>
                                              </p:val>
                                            </p:tav>
                                          </p:tavLst>
                                        </p:anim>
                                        <p:animEffect transition="in" filter="fade">
                                          <p:cBhvr>
                                            <p:cTn id="28" dur="500"/>
                                            <p:tgtEl>
                                              <p:spTgt spid="22"/>
                                            </p:tgtEl>
                                          </p:cBhvr>
                                        </p:animEffect>
                                      </p:childTnLst>
                                    </p:cTn>
                                  </p:par>
                                </p:childTnLst>
                              </p:cTn>
                            </p:par>
                            <p:par>
                              <p:cTn id="29" fill="hold">
                                <p:stCondLst>
                                  <p:cond delay="3000"/>
                                </p:stCondLst>
                                <p:childTnLst>
                                  <p:par>
                                    <p:cTn id="30" presetID="2" presetClass="entr" presetSubtype="1" fill="hold" nodeType="afterEffect" p14:presetBounceEnd="50000">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14:bounceEnd="50000">
                                          <p:cBhvr additive="base">
                                            <p:cTn id="32" dur="500" fill="hold"/>
                                            <p:tgtEl>
                                              <p:spTgt spid="23"/>
                                            </p:tgtEl>
                                            <p:attrNameLst>
                                              <p:attrName>ppt_x</p:attrName>
                                            </p:attrNameLst>
                                          </p:cBhvr>
                                          <p:tavLst>
                                            <p:tav tm="0">
                                              <p:val>
                                                <p:strVal val="#ppt_x"/>
                                              </p:val>
                                            </p:tav>
                                            <p:tav tm="100000">
                                              <p:val>
                                                <p:strVal val="#ppt_x"/>
                                              </p:val>
                                            </p:tav>
                                          </p:tavLst>
                                        </p:anim>
                                        <p:anim calcmode="lin" valueType="num" p14:bounceEnd="50000">
                                          <p:cBhvr additive="base">
                                            <p:cTn id="33" dur="500" fill="hold"/>
                                            <p:tgtEl>
                                              <p:spTgt spid="23"/>
                                            </p:tgtEl>
                                            <p:attrNameLst>
                                              <p:attrName>ppt_y</p:attrName>
                                            </p:attrNameLst>
                                          </p:cBhvr>
                                          <p:tavLst>
                                            <p:tav tm="0">
                                              <p:val>
                                                <p:strVal val="0-#ppt_h/2"/>
                                              </p:val>
                                            </p:tav>
                                            <p:tav tm="100000">
                                              <p:val>
                                                <p:strVal val="#ppt_y"/>
                                              </p:val>
                                            </p:tav>
                                          </p:tavLst>
                                        </p:anim>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1+#ppt_w/2"/>
                                              </p:val>
                                            </p:tav>
                                            <p:tav tm="100000">
                                              <p:val>
                                                <p:strVal val="#ppt_x"/>
                                              </p:val>
                                            </p:tav>
                                          </p:tavLst>
                                        </p:anim>
                                        <p:anim calcmode="lin" valueType="num">
                                          <p:cBhvr additive="base">
                                            <p:cTn id="8" dur="75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stCondLst>
                                        <p:cond delay="75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750" fill="hold"/>
                                            <p:tgtEl>
                                              <p:spTgt spid="5"/>
                                            </p:tgtEl>
                                            <p:attrNameLst>
                                              <p:attrName>ppt_x</p:attrName>
                                            </p:attrNameLst>
                                          </p:cBhvr>
                                          <p:tavLst>
                                            <p:tav tm="0">
                                              <p:val>
                                                <p:strVal val="0-#ppt_w/2"/>
                                              </p:val>
                                            </p:tav>
                                            <p:tav tm="100000">
                                              <p:val>
                                                <p:strVal val="#ppt_x"/>
                                              </p:val>
                                            </p:tav>
                                          </p:tavLst>
                                        </p:anim>
                                        <p:anim calcmode="lin" valueType="num">
                                          <p:cBhvr additive="base">
                                            <p:cTn id="12" dur="75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12" fill="hold" nodeType="withEffect">
                                      <p:stCondLst>
                                        <p:cond delay="5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750" fill="hold"/>
                                            <p:tgtEl>
                                              <p:spTgt spid="14"/>
                                            </p:tgtEl>
                                            <p:attrNameLst>
                                              <p:attrName>ppt_x</p:attrName>
                                            </p:attrNameLst>
                                          </p:cBhvr>
                                          <p:tavLst>
                                            <p:tav tm="0">
                                              <p:val>
                                                <p:strVal val="0-#ppt_w/2"/>
                                              </p:val>
                                            </p:tav>
                                            <p:tav tm="100000">
                                              <p:val>
                                                <p:strVal val="#ppt_x"/>
                                              </p:val>
                                            </p:tav>
                                          </p:tavLst>
                                        </p:anim>
                                        <p:anim calcmode="lin" valueType="num">
                                          <p:cBhvr additive="base">
                                            <p:cTn id="16" dur="750" fill="hold"/>
                                            <p:tgtEl>
                                              <p:spTgt spid="14"/>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42" presetClass="entr" presetSubtype="0" fill="hold" nodeType="after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1000"/>
                                            <p:tgtEl>
                                              <p:spTgt spid="35"/>
                                            </p:tgtEl>
                                          </p:cBhvr>
                                        </p:animEffect>
                                        <p:anim calcmode="lin" valueType="num">
                                          <p:cBhvr>
                                            <p:cTn id="21" dur="1000" fill="hold"/>
                                            <p:tgtEl>
                                              <p:spTgt spid="35"/>
                                            </p:tgtEl>
                                            <p:attrNameLst>
                                              <p:attrName>ppt_x</p:attrName>
                                            </p:attrNameLst>
                                          </p:cBhvr>
                                          <p:tavLst>
                                            <p:tav tm="0">
                                              <p:val>
                                                <p:strVal val="#ppt_x"/>
                                              </p:val>
                                            </p:tav>
                                            <p:tav tm="100000">
                                              <p:val>
                                                <p:strVal val="#ppt_x"/>
                                              </p:val>
                                            </p:tav>
                                          </p:tavLst>
                                        </p:anim>
                                        <p:anim calcmode="lin" valueType="num">
                                          <p:cBhvr>
                                            <p:cTn id="22" dur="1000" fill="hold"/>
                                            <p:tgtEl>
                                              <p:spTgt spid="35"/>
                                            </p:tgtEl>
                                            <p:attrNameLst>
                                              <p:attrName>ppt_y</p:attrName>
                                            </p:attrNameLst>
                                          </p:cBhvr>
                                          <p:tavLst>
                                            <p:tav tm="0">
                                              <p:val>
                                                <p:strVal val="#ppt_y+.1"/>
                                              </p:val>
                                            </p:tav>
                                            <p:tav tm="100000">
                                              <p:val>
                                                <p:strVal val="#ppt_y"/>
                                              </p:val>
                                            </p:tav>
                                          </p:tavLst>
                                        </p:anim>
                                      </p:childTnLst>
                                    </p:cTn>
                                  </p:par>
                                </p:childTnLst>
                              </p:cTn>
                            </p:par>
                            <p:par>
                              <p:cTn id="23" fill="hold">
                                <p:stCondLst>
                                  <p:cond delay="2500"/>
                                </p:stCondLst>
                                <p:childTnLst>
                                  <p:par>
                                    <p:cTn id="24" presetID="53" presetClass="entr" presetSubtype="16" fill="hold" grpId="0" nodeType="after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p:cTn id="26" dur="500" fill="hold"/>
                                            <p:tgtEl>
                                              <p:spTgt spid="22"/>
                                            </p:tgtEl>
                                            <p:attrNameLst>
                                              <p:attrName>ppt_w</p:attrName>
                                            </p:attrNameLst>
                                          </p:cBhvr>
                                          <p:tavLst>
                                            <p:tav tm="0">
                                              <p:val>
                                                <p:fltVal val="0"/>
                                              </p:val>
                                            </p:tav>
                                            <p:tav tm="100000">
                                              <p:val>
                                                <p:strVal val="#ppt_w"/>
                                              </p:val>
                                            </p:tav>
                                          </p:tavLst>
                                        </p:anim>
                                        <p:anim calcmode="lin" valueType="num">
                                          <p:cBhvr>
                                            <p:cTn id="27" dur="500" fill="hold"/>
                                            <p:tgtEl>
                                              <p:spTgt spid="22"/>
                                            </p:tgtEl>
                                            <p:attrNameLst>
                                              <p:attrName>ppt_h</p:attrName>
                                            </p:attrNameLst>
                                          </p:cBhvr>
                                          <p:tavLst>
                                            <p:tav tm="0">
                                              <p:val>
                                                <p:fltVal val="0"/>
                                              </p:val>
                                            </p:tav>
                                            <p:tav tm="100000">
                                              <p:val>
                                                <p:strVal val="#ppt_h"/>
                                              </p:val>
                                            </p:tav>
                                          </p:tavLst>
                                        </p:anim>
                                        <p:animEffect transition="in" filter="fade">
                                          <p:cBhvr>
                                            <p:cTn id="28" dur="500"/>
                                            <p:tgtEl>
                                              <p:spTgt spid="22"/>
                                            </p:tgtEl>
                                          </p:cBhvr>
                                        </p:animEffect>
                                      </p:childTnLst>
                                    </p:cTn>
                                  </p:par>
                                </p:childTnLst>
                              </p:cTn>
                            </p:par>
                            <p:par>
                              <p:cTn id="29" fill="hold">
                                <p:stCondLst>
                                  <p:cond delay="3000"/>
                                </p:stCondLst>
                                <p:childTnLst>
                                  <p:par>
                                    <p:cTn id="30" presetID="2" presetClass="entr" presetSubtype="1" fill="hold" nodeType="after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additive="base">
                                            <p:cTn id="32" dur="500" fill="hold"/>
                                            <p:tgtEl>
                                              <p:spTgt spid="23"/>
                                            </p:tgtEl>
                                            <p:attrNameLst>
                                              <p:attrName>ppt_x</p:attrName>
                                            </p:attrNameLst>
                                          </p:cBhvr>
                                          <p:tavLst>
                                            <p:tav tm="0">
                                              <p:val>
                                                <p:strVal val="#ppt_x"/>
                                              </p:val>
                                            </p:tav>
                                            <p:tav tm="100000">
                                              <p:val>
                                                <p:strVal val="#ppt_x"/>
                                              </p:val>
                                            </p:tav>
                                          </p:tavLst>
                                        </p:anim>
                                        <p:anim calcmode="lin" valueType="num">
                                          <p:cBhvr additive="base">
                                            <p:cTn id="33" dur="500" fill="hold"/>
                                            <p:tgtEl>
                                              <p:spTgt spid="23"/>
                                            </p:tgtEl>
                                            <p:attrNameLst>
                                              <p:attrName>ppt_y</p:attrName>
                                            </p:attrNameLst>
                                          </p:cBhvr>
                                          <p:tavLst>
                                            <p:tav tm="0">
                                              <p:val>
                                                <p:strVal val="0-#ppt_h/2"/>
                                              </p:val>
                                            </p:tav>
                                            <p:tav tm="100000">
                                              <p:val>
                                                <p:strVal val="#ppt_y"/>
                                              </p:val>
                                            </p:tav>
                                          </p:tavLst>
                                        </p:anim>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CCB5743E-87F9-4111-3352-E38B8174CBBA}"/>
              </a:ext>
            </a:extLst>
          </p:cNvPr>
          <p:cNvPicPr>
            <a:picLocks noChangeAspect="1"/>
          </p:cNvPicPr>
          <p:nvPr/>
        </p:nvPicPr>
        <p:blipFill>
          <a:blip r:embed="rId6"/>
          <a:stretch>
            <a:fillRect/>
          </a:stretch>
        </p:blipFill>
        <p:spPr>
          <a:xfrm>
            <a:off x="-12703" y="0"/>
            <a:ext cx="12192000" cy="6804465"/>
          </a:xfrm>
          <a:prstGeom prst="rect">
            <a:avLst/>
          </a:prstGeom>
        </p:spPr>
      </p:pic>
      <p:pic>
        <p:nvPicPr>
          <p:cNvPr id="1026" name="Picture 2">
            <a:extLst>
              <a:ext uri="{FF2B5EF4-FFF2-40B4-BE49-F238E27FC236}">
                <a16:creationId xmlns:a16="http://schemas.microsoft.com/office/drawing/2014/main" xmlns="" id="{199962E3-C8DD-E946-420F-CFB66C92F82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61268" y="1178899"/>
            <a:ext cx="7552544" cy="458887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xmlns="" id="{031DDAD9-6270-7CFC-A209-4DDE6DC4959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91968" y="1101452"/>
            <a:ext cx="1168595" cy="1168595"/>
          </a:xfrm>
          <a:prstGeom prst="rect">
            <a:avLst/>
          </a:prstGeom>
        </p:spPr>
      </p:pic>
      <p:pic>
        <p:nvPicPr>
          <p:cNvPr id="19" name="Picture 18">
            <a:extLst>
              <a:ext uri="{FF2B5EF4-FFF2-40B4-BE49-F238E27FC236}">
                <a16:creationId xmlns:a16="http://schemas.microsoft.com/office/drawing/2014/main" xmlns="" id="{D1FFEF51-1218-EB78-D1F8-CD49A8E587D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703" y="883975"/>
            <a:ext cx="1061107" cy="1061107"/>
          </a:xfrm>
          <a:prstGeom prst="rect">
            <a:avLst/>
          </a:prstGeom>
        </p:spPr>
      </p:pic>
      <p:pic>
        <p:nvPicPr>
          <p:cNvPr id="20" name="Picture 19">
            <a:extLst>
              <a:ext uri="{FF2B5EF4-FFF2-40B4-BE49-F238E27FC236}">
                <a16:creationId xmlns:a16="http://schemas.microsoft.com/office/drawing/2014/main" xmlns="" id="{77E868D9-0442-E888-F364-F93B807FA47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888250" y="1738168"/>
            <a:ext cx="1127571" cy="1127571"/>
          </a:xfrm>
          <a:prstGeom prst="rect">
            <a:avLst/>
          </a:prstGeom>
        </p:spPr>
      </p:pic>
      <p:pic>
        <p:nvPicPr>
          <p:cNvPr id="21" name="Picture 20">
            <a:extLst>
              <a:ext uri="{FF2B5EF4-FFF2-40B4-BE49-F238E27FC236}">
                <a16:creationId xmlns:a16="http://schemas.microsoft.com/office/drawing/2014/main" xmlns="" id="{CF536455-8035-07AF-AEC6-F5A489A8118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37939" y="5085116"/>
            <a:ext cx="647700" cy="904875"/>
          </a:xfrm>
          <a:prstGeom prst="rect">
            <a:avLst/>
          </a:prstGeom>
        </p:spPr>
      </p:pic>
      <p:pic>
        <p:nvPicPr>
          <p:cNvPr id="28" name="Ba người Ngạt Khí Dưới Giếng Sâu một người tử vong - VTC14">
            <a:hlinkClick r:id="" action="ppaction://media"/>
            <a:extLst>
              <a:ext uri="{FF2B5EF4-FFF2-40B4-BE49-F238E27FC236}">
                <a16:creationId xmlns:a16="http://schemas.microsoft.com/office/drawing/2014/main" xmlns="" id="{46119E29-7F74-803B-E1E5-97F26789BED5}"/>
              </a:ext>
            </a:extLst>
          </p:cNvPr>
          <p:cNvPicPr>
            <a:picLocks noChangeAspect="1"/>
          </p:cNvPicPr>
          <p:nvPr>
            <a:videoFile r:link="rId1"/>
            <p:extLst>
              <p:ext uri="{DAA4B4D4-6D71-4841-9C94-3DE7FCFB9230}">
                <p14:media xmlns:p14="http://schemas.microsoft.com/office/powerpoint/2010/main" r:embed="rId2">
                  <p14:trim st="13816" end="39265"/>
                </p14:media>
              </p:ext>
            </p:extLst>
          </p:nvPr>
        </p:nvPicPr>
        <p:blipFill>
          <a:blip r:embed="rId12"/>
          <a:stretch>
            <a:fillRect/>
          </a:stretch>
        </p:blipFill>
        <p:spPr>
          <a:xfrm>
            <a:off x="4265128" y="1218664"/>
            <a:ext cx="7554117" cy="4572000"/>
          </a:xfrm>
          <a:prstGeom prst="rect">
            <a:avLst/>
          </a:prstGeom>
        </p:spPr>
      </p:pic>
      <p:sp>
        <p:nvSpPr>
          <p:cNvPr id="29" name="TextBox 28">
            <a:extLst>
              <a:ext uri="{FF2B5EF4-FFF2-40B4-BE49-F238E27FC236}">
                <a16:creationId xmlns:a16="http://schemas.microsoft.com/office/drawing/2014/main" xmlns="" id="{815971A2-3CD2-E1A4-93E6-22FCBCDCC3F0}"/>
              </a:ext>
            </a:extLst>
          </p:cNvPr>
          <p:cNvSpPr txBox="1"/>
          <p:nvPr/>
        </p:nvSpPr>
        <p:spPr>
          <a:xfrm>
            <a:off x="4115594" y="2705724"/>
            <a:ext cx="7038350" cy="1569660"/>
          </a:xfrm>
          <a:prstGeom prst="rect">
            <a:avLst/>
          </a:prstGeom>
          <a:noFill/>
        </p:spPr>
        <p:txBody>
          <a:bodyPr wrap="square" rtlCol="0">
            <a:spAutoFit/>
          </a:bodyPr>
          <a:lstStyle/>
          <a:p>
            <a:pPr algn="ctr"/>
            <a:r>
              <a:rPr lang="en-US" sz="4800">
                <a:highlight>
                  <a:srgbClr val="FEF303"/>
                </a:highlight>
              </a:rPr>
              <a:t>Em hãy giải thích </a:t>
            </a:r>
          </a:p>
          <a:p>
            <a:pPr algn="ctr"/>
            <a:r>
              <a:rPr lang="en-US" sz="4800">
                <a:highlight>
                  <a:srgbClr val="FEF303"/>
                </a:highlight>
              </a:rPr>
              <a:t>hiện tượng trên ?</a:t>
            </a:r>
          </a:p>
        </p:txBody>
      </p:sp>
      <p:sp>
        <p:nvSpPr>
          <p:cNvPr id="30" name="Rectangle 29">
            <a:extLst>
              <a:ext uri="{FF2B5EF4-FFF2-40B4-BE49-F238E27FC236}">
                <a16:creationId xmlns:a16="http://schemas.microsoft.com/office/drawing/2014/main" xmlns="" id="{B4DCB145-AEB7-B999-DBF4-7EF7C634F3A1}"/>
              </a:ext>
            </a:extLst>
          </p:cNvPr>
          <p:cNvSpPr/>
          <p:nvPr/>
        </p:nvSpPr>
        <p:spPr>
          <a:xfrm>
            <a:off x="4280823" y="1218664"/>
            <a:ext cx="3756717" cy="2286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hlinkClick r:id="rId13" action="ppaction://hlinksldjump"/>
            <a:extLst>
              <a:ext uri="{FF2B5EF4-FFF2-40B4-BE49-F238E27FC236}">
                <a16:creationId xmlns:a16="http://schemas.microsoft.com/office/drawing/2014/main" xmlns="" id="{CD25A294-6CFD-819A-0D11-32C891B92947}"/>
              </a:ext>
            </a:extLst>
          </p:cNvPr>
          <p:cNvSpPr/>
          <p:nvPr/>
        </p:nvSpPr>
        <p:spPr>
          <a:xfrm>
            <a:off x="4280823" y="1173701"/>
            <a:ext cx="3773744" cy="2286000"/>
          </a:xfrm>
          <a:prstGeom prst="rect">
            <a:avLst/>
          </a:prstGeom>
          <a:solidFill>
            <a:srgbClr val="FF00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3800" b="1"/>
              <a:t>1</a:t>
            </a:r>
          </a:p>
        </p:txBody>
      </p:sp>
      <p:pic>
        <p:nvPicPr>
          <p:cNvPr id="27" name="latmanhghep">
            <a:hlinkClick r:id="" action="ppaction://media"/>
            <a:extLst>
              <a:ext uri="{FF2B5EF4-FFF2-40B4-BE49-F238E27FC236}">
                <a16:creationId xmlns:a16="http://schemas.microsoft.com/office/drawing/2014/main" xmlns="" id="{60E6D336-B411-A880-D44E-798554628279}"/>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2435269" y="2301953"/>
            <a:ext cx="609600" cy="609600"/>
          </a:xfrm>
          <a:prstGeom prst="rect">
            <a:avLst/>
          </a:prstGeom>
        </p:spPr>
      </p:pic>
      <p:sp>
        <p:nvSpPr>
          <p:cNvPr id="41" name="Rectangle 40">
            <a:extLst>
              <a:ext uri="{FF2B5EF4-FFF2-40B4-BE49-F238E27FC236}">
                <a16:creationId xmlns:a16="http://schemas.microsoft.com/office/drawing/2014/main" xmlns="" id="{4EF1D03A-72A3-2275-688D-60CBD49C2C81}"/>
              </a:ext>
            </a:extLst>
          </p:cNvPr>
          <p:cNvSpPr/>
          <p:nvPr/>
        </p:nvSpPr>
        <p:spPr>
          <a:xfrm>
            <a:off x="8037540" y="1198333"/>
            <a:ext cx="3756717" cy="2286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hlinkClick r:id="rId15" action="ppaction://hlinksldjump"/>
            <a:extLst>
              <a:ext uri="{FF2B5EF4-FFF2-40B4-BE49-F238E27FC236}">
                <a16:creationId xmlns:a16="http://schemas.microsoft.com/office/drawing/2014/main" xmlns="" id="{8E4E0ECF-EABE-7DEF-7F91-CB86AEE953D9}"/>
              </a:ext>
            </a:extLst>
          </p:cNvPr>
          <p:cNvSpPr/>
          <p:nvPr/>
        </p:nvSpPr>
        <p:spPr>
          <a:xfrm>
            <a:off x="8062528" y="1173701"/>
            <a:ext cx="3756717" cy="2286000"/>
          </a:xfrm>
          <a:prstGeom prst="rect">
            <a:avLst/>
          </a:prstGeom>
          <a:solidFill>
            <a:srgbClr val="FF00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3800" b="1"/>
              <a:t>2</a:t>
            </a:r>
          </a:p>
        </p:txBody>
      </p:sp>
      <p:sp>
        <p:nvSpPr>
          <p:cNvPr id="43" name="Rectangle 42">
            <a:extLst>
              <a:ext uri="{FF2B5EF4-FFF2-40B4-BE49-F238E27FC236}">
                <a16:creationId xmlns:a16="http://schemas.microsoft.com/office/drawing/2014/main" xmlns="" id="{D2196382-C7F8-5EAA-F0C3-20569C2BC52F}"/>
              </a:ext>
            </a:extLst>
          </p:cNvPr>
          <p:cNvSpPr/>
          <p:nvPr/>
        </p:nvSpPr>
        <p:spPr>
          <a:xfrm>
            <a:off x="4280823" y="3489353"/>
            <a:ext cx="3756717" cy="2286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hlinkClick r:id="rId16" action="ppaction://hlinksldjump"/>
            <a:extLst>
              <a:ext uri="{FF2B5EF4-FFF2-40B4-BE49-F238E27FC236}">
                <a16:creationId xmlns:a16="http://schemas.microsoft.com/office/drawing/2014/main" xmlns="" id="{7BAB3AC9-B045-7FB5-3D4A-177EEFB1B7A0}"/>
              </a:ext>
            </a:extLst>
          </p:cNvPr>
          <p:cNvSpPr/>
          <p:nvPr/>
        </p:nvSpPr>
        <p:spPr>
          <a:xfrm>
            <a:off x="4288785" y="3464721"/>
            <a:ext cx="3773744" cy="2310632"/>
          </a:xfrm>
          <a:prstGeom prst="rect">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3800" b="1"/>
              <a:t>3</a:t>
            </a:r>
          </a:p>
        </p:txBody>
      </p:sp>
      <p:sp>
        <p:nvSpPr>
          <p:cNvPr id="45" name="Rectangle 44">
            <a:extLst>
              <a:ext uri="{FF2B5EF4-FFF2-40B4-BE49-F238E27FC236}">
                <a16:creationId xmlns:a16="http://schemas.microsoft.com/office/drawing/2014/main" xmlns="" id="{372E7751-5998-8F4F-5892-06D9CA6EFDD0}"/>
              </a:ext>
            </a:extLst>
          </p:cNvPr>
          <p:cNvSpPr/>
          <p:nvPr/>
        </p:nvSpPr>
        <p:spPr>
          <a:xfrm>
            <a:off x="8043928" y="3506401"/>
            <a:ext cx="3756717" cy="2286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hlinkClick r:id="rId17" action="ppaction://hlinksldjump"/>
            <a:extLst>
              <a:ext uri="{FF2B5EF4-FFF2-40B4-BE49-F238E27FC236}">
                <a16:creationId xmlns:a16="http://schemas.microsoft.com/office/drawing/2014/main" xmlns="" id="{D24140BE-EFE2-D5E1-A126-DE35EAC9E448}"/>
              </a:ext>
            </a:extLst>
          </p:cNvPr>
          <p:cNvSpPr/>
          <p:nvPr/>
        </p:nvSpPr>
        <p:spPr>
          <a:xfrm>
            <a:off x="8068916" y="3481769"/>
            <a:ext cx="3756717" cy="2286000"/>
          </a:xfrm>
          <a:prstGeom prst="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3800" b="1"/>
              <a:t>4</a:t>
            </a:r>
          </a:p>
        </p:txBody>
      </p:sp>
      <p:pic>
        <p:nvPicPr>
          <p:cNvPr id="47" name="Picture 46">
            <a:extLst>
              <a:ext uri="{FF2B5EF4-FFF2-40B4-BE49-F238E27FC236}">
                <a16:creationId xmlns:a16="http://schemas.microsoft.com/office/drawing/2014/main" xmlns="" id="{9800825A-DE8F-D21D-319A-166DBE0E91B9}"/>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99190" y="-974833"/>
            <a:ext cx="1761897" cy="6059949"/>
          </a:xfrm>
          <a:prstGeom prst="rect">
            <a:avLst/>
          </a:prstGeom>
        </p:spPr>
      </p:pic>
      <p:sp>
        <p:nvSpPr>
          <p:cNvPr id="3" name="Arrow: Right 2">
            <a:hlinkClick r:id="rId19" action="ppaction://hlinksldjump"/>
            <a:extLst>
              <a:ext uri="{FF2B5EF4-FFF2-40B4-BE49-F238E27FC236}">
                <a16:creationId xmlns:a16="http://schemas.microsoft.com/office/drawing/2014/main" xmlns="" id="{51E3965E-29E6-6089-4DF8-AE3A44154EEC}"/>
              </a:ext>
            </a:extLst>
          </p:cNvPr>
          <p:cNvSpPr/>
          <p:nvPr/>
        </p:nvSpPr>
        <p:spPr>
          <a:xfrm>
            <a:off x="10727703" y="6338789"/>
            <a:ext cx="584462" cy="33936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0994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854" fill="hold"/>
                                        <p:tgtEl>
                                          <p:spTgt spid="27"/>
                                        </p:tgtEl>
                                      </p:cBhvr>
                                    </p:cmd>
                                  </p:childTnLst>
                                </p:cTn>
                              </p:par>
                            </p:childTnLst>
                          </p:cTn>
                        </p:par>
                      </p:childTnLst>
                    </p:cTn>
                  </p:par>
                  <p:par>
                    <p:cTn id="7" fill="hold">
                      <p:stCondLst>
                        <p:cond delay="indefinite"/>
                      </p:stCondLst>
                      <p:childTnLst>
                        <p:par>
                          <p:cTn id="8" fill="hold">
                            <p:stCondLst>
                              <p:cond delay="0"/>
                            </p:stCondLst>
                            <p:childTnLst>
                              <p:par>
                                <p:cTn id="9" presetID="3" presetClass="mediacall" presetSubtype="0" fill="hold" nodeType="clickEffect">
                                  <p:stCondLst>
                                    <p:cond delay="0"/>
                                  </p:stCondLst>
                                  <p:childTnLst>
                                    <p:cmd type="call" cmd="stop">
                                      <p:cBhvr>
                                        <p:cTn id="10" dur="1" fill="hold"/>
                                        <p:tgtEl>
                                          <p:spTgt spid="27"/>
                                        </p:tgtEl>
                                      </p:cBhvr>
                                    </p:cmd>
                                  </p:childTnLst>
                                </p:cTn>
                              </p:par>
                              <p:par>
                                <p:cTn id="11" presetID="32" presetClass="emph" presetSubtype="0" repeatCount="indefinite" fill="hold" nodeType="withEffect">
                                  <p:stCondLst>
                                    <p:cond delay="0"/>
                                  </p:stCondLst>
                                  <p:childTnLst>
                                    <p:animRot by="120000">
                                      <p:cBhvr>
                                        <p:cTn id="12" dur="275" fill="hold">
                                          <p:stCondLst>
                                            <p:cond delay="0"/>
                                          </p:stCondLst>
                                        </p:cTn>
                                        <p:tgtEl>
                                          <p:spTgt spid="47"/>
                                        </p:tgtEl>
                                        <p:attrNameLst>
                                          <p:attrName>r</p:attrName>
                                        </p:attrNameLst>
                                      </p:cBhvr>
                                    </p:animRot>
                                    <p:animRot by="-240000">
                                      <p:cBhvr>
                                        <p:cTn id="13" dur="550" fill="hold">
                                          <p:stCondLst>
                                            <p:cond delay="550"/>
                                          </p:stCondLst>
                                        </p:cTn>
                                        <p:tgtEl>
                                          <p:spTgt spid="47"/>
                                        </p:tgtEl>
                                        <p:attrNameLst>
                                          <p:attrName>r</p:attrName>
                                        </p:attrNameLst>
                                      </p:cBhvr>
                                    </p:animRot>
                                    <p:animRot by="240000">
                                      <p:cBhvr>
                                        <p:cTn id="14" dur="550" fill="hold">
                                          <p:stCondLst>
                                            <p:cond delay="1100"/>
                                          </p:stCondLst>
                                        </p:cTn>
                                        <p:tgtEl>
                                          <p:spTgt spid="47"/>
                                        </p:tgtEl>
                                        <p:attrNameLst>
                                          <p:attrName>r</p:attrName>
                                        </p:attrNameLst>
                                      </p:cBhvr>
                                    </p:animRot>
                                    <p:animRot by="-240000">
                                      <p:cBhvr>
                                        <p:cTn id="15" dur="550" fill="hold">
                                          <p:stCondLst>
                                            <p:cond delay="1650"/>
                                          </p:stCondLst>
                                        </p:cTn>
                                        <p:tgtEl>
                                          <p:spTgt spid="47"/>
                                        </p:tgtEl>
                                        <p:attrNameLst>
                                          <p:attrName>r</p:attrName>
                                        </p:attrNameLst>
                                      </p:cBhvr>
                                    </p:animRot>
                                    <p:animRot by="120000">
                                      <p:cBhvr>
                                        <p:cTn id="16" dur="550" fill="hold">
                                          <p:stCondLst>
                                            <p:cond delay="2200"/>
                                          </p:stCondLst>
                                        </p:cTn>
                                        <p:tgtEl>
                                          <p:spTgt spid="4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27"/>
                </p:tgtEl>
              </p:cMediaNode>
            </p:audio>
            <p:video>
              <p:cMediaNode vol="80000">
                <p:cTn id="18" fill="hold" display="0">
                  <p:stCondLst>
                    <p:cond delay="indefinite"/>
                  </p:stCondLst>
                </p:cTn>
                <p:tgtEl>
                  <p:spTgt spid="28"/>
                </p:tgtEl>
              </p:cMediaNode>
            </p:video>
            <p:seq concurrent="1" nextAc="seek">
              <p:cTn id="19" restart="whenNotActive" fill="hold" evtFilter="cancelBubble" nodeType="interactiveSeq">
                <p:stCondLst>
                  <p:cond evt="onClick" delay="0">
                    <p:tgtEl>
                      <p:spTgt spid="30"/>
                    </p:tgtEl>
                  </p:cond>
                </p:stCondLst>
                <p:endSync evt="end" delay="0">
                  <p:rtn val="all"/>
                </p:endSync>
                <p:childTnLst>
                  <p:par>
                    <p:cTn id="20" fill="hold">
                      <p:stCondLst>
                        <p:cond delay="0"/>
                      </p:stCondLst>
                      <p:childTnLst>
                        <p:par>
                          <p:cTn id="21" fill="hold">
                            <p:stCondLst>
                              <p:cond delay="0"/>
                            </p:stCondLst>
                            <p:childTnLst>
                              <p:par>
                                <p:cTn id="22" presetID="1" presetClass="exit" presetSubtype="0" fill="hold" grpId="1" nodeType="clickEffect">
                                  <p:stCondLst>
                                    <p:cond delay="0"/>
                                  </p:stCondLst>
                                  <p:childTnLst>
                                    <p:set>
                                      <p:cBhvr>
                                        <p:cTn id="23" dur="1" fill="hold">
                                          <p:stCondLst>
                                            <p:cond delay="0"/>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4" restart="whenNotActive" fill="hold" evtFilter="cancelBubble" nodeType="interactiveSeq">
                <p:stCondLst>
                  <p:cond evt="onClick" delay="0">
                    <p:tgtEl>
                      <p:spTgt spid="31"/>
                    </p:tgtEl>
                  </p:cond>
                </p:stCondLst>
                <p:endSync evt="end" delay="0">
                  <p:rtn val="all"/>
                </p:endSync>
                <p:childTnLst>
                  <p:par>
                    <p:cTn id="25" fill="hold">
                      <p:stCondLst>
                        <p:cond delay="0"/>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29" restart="whenNotActive" fill="hold" evtFilter="cancelBubble" nodeType="interactiveSeq">
                <p:stCondLst>
                  <p:cond evt="onClick" delay="0">
                    <p:tgtEl>
                      <p:spTgt spid="41"/>
                    </p:tgtEl>
                  </p:cond>
                </p:stCondLst>
                <p:endSync evt="end" delay="0">
                  <p:rtn val="all"/>
                </p:endSync>
                <p:childTnLst>
                  <p:par>
                    <p:cTn id="30" fill="hold">
                      <p:stCondLst>
                        <p:cond delay="0"/>
                      </p:stCondLst>
                      <p:childTnLst>
                        <p:par>
                          <p:cTn id="31" fill="hold">
                            <p:stCondLst>
                              <p:cond delay="0"/>
                            </p:stCondLst>
                            <p:childTnLst>
                              <p:par>
                                <p:cTn id="32" presetID="1" presetClass="exit" presetSubtype="0" fill="hold" grpId="0" nodeType="clickEffect">
                                  <p:stCondLst>
                                    <p:cond delay="0"/>
                                  </p:stCondLst>
                                  <p:childTnLst>
                                    <p:set>
                                      <p:cBhvr>
                                        <p:cTn id="33" dur="1" fill="hold">
                                          <p:stCondLst>
                                            <p:cond delay="0"/>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34" restart="whenNotActive" fill="hold" evtFilter="cancelBubble" nodeType="interactiveSeq">
                <p:stCondLst>
                  <p:cond evt="onClick" delay="0">
                    <p:tgtEl>
                      <p:spTgt spid="42"/>
                    </p:tgtEl>
                  </p:cond>
                </p:stCondLst>
                <p:endSync evt="end" delay="0">
                  <p:rtn val="all"/>
                </p:endSync>
                <p:childTnLst>
                  <p:par>
                    <p:cTn id="35" fill="hold">
                      <p:stCondLst>
                        <p:cond delay="0"/>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39" restart="whenNotActive" fill="hold" evtFilter="cancelBubble" nodeType="interactiveSeq">
                <p:stCondLst>
                  <p:cond evt="onClick" delay="0">
                    <p:tgtEl>
                      <p:spTgt spid="43"/>
                    </p:tgtEl>
                  </p:cond>
                </p:stCondLst>
                <p:endSync evt="end" delay="0">
                  <p:rtn val="all"/>
                </p:endSync>
                <p:childTnLst>
                  <p:par>
                    <p:cTn id="40" fill="hold">
                      <p:stCondLst>
                        <p:cond delay="0"/>
                      </p:stCondLst>
                      <p:childTnLst>
                        <p:par>
                          <p:cTn id="41" fill="hold">
                            <p:stCondLst>
                              <p:cond delay="0"/>
                            </p:stCondLst>
                            <p:childTnLst>
                              <p:par>
                                <p:cTn id="42" presetID="1" presetClass="exit" presetSubtype="0" fill="hold" grpId="0" nodeType="clickEffect">
                                  <p:stCondLst>
                                    <p:cond delay="0"/>
                                  </p:stCondLst>
                                  <p:childTnLst>
                                    <p:set>
                                      <p:cBhvr>
                                        <p:cTn id="43" dur="1" fill="hold">
                                          <p:stCondLst>
                                            <p:cond delay="0"/>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44" restart="whenNotActive" fill="hold" evtFilter="cancelBubble" nodeType="interactiveSeq">
                <p:stCondLst>
                  <p:cond evt="onClick" delay="0">
                    <p:tgtEl>
                      <p:spTgt spid="44"/>
                    </p:tgtEl>
                  </p:cond>
                </p:stCondLst>
                <p:endSync evt="end" delay="0">
                  <p:rtn val="all"/>
                </p:endSync>
                <p:childTnLst>
                  <p:par>
                    <p:cTn id="45" fill="hold">
                      <p:stCondLst>
                        <p:cond delay="0"/>
                      </p:stCondLst>
                      <p:childTnLst>
                        <p:par>
                          <p:cTn id="46" fill="hold">
                            <p:stCondLst>
                              <p:cond delay="0"/>
                            </p:stCondLst>
                            <p:childTnLst>
                              <p:par>
                                <p:cTn id="47" presetID="1" presetClass="exit" presetSubtype="0" fill="hold" grpId="0" nodeType="clickEffect">
                                  <p:stCondLst>
                                    <p:cond delay="0"/>
                                  </p:stCondLst>
                                  <p:childTnLst>
                                    <p:set>
                                      <p:cBhvr>
                                        <p:cTn id="48" dur="1" fill="hold">
                                          <p:stCondLst>
                                            <p:cond delay="0"/>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49" restart="whenNotActive" fill="hold" evtFilter="cancelBubble" nodeType="interactiveSeq">
                <p:stCondLst>
                  <p:cond evt="onClick" delay="0">
                    <p:tgtEl>
                      <p:spTgt spid="45"/>
                    </p:tgtEl>
                  </p:cond>
                </p:stCondLst>
                <p:endSync evt="end" delay="0">
                  <p:rtn val="all"/>
                </p:endSync>
                <p:childTnLst>
                  <p:par>
                    <p:cTn id="50" fill="hold">
                      <p:stCondLst>
                        <p:cond delay="0"/>
                      </p:stCondLst>
                      <p:childTnLst>
                        <p:par>
                          <p:cTn id="51" fill="hold">
                            <p:stCondLst>
                              <p:cond delay="0"/>
                            </p:stCondLst>
                            <p:childTnLst>
                              <p:par>
                                <p:cTn id="52" presetID="1" presetClass="exit" presetSubtype="0" fill="hold" grpId="0" nodeType="clickEffect">
                                  <p:stCondLst>
                                    <p:cond delay="0"/>
                                  </p:stCondLst>
                                  <p:childTnLst>
                                    <p:set>
                                      <p:cBhvr>
                                        <p:cTn id="53" dur="1" fill="hold">
                                          <p:stCondLst>
                                            <p:cond delay="0"/>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54" restart="whenNotActive" fill="hold" evtFilter="cancelBubble" nodeType="interactiveSeq">
                <p:stCondLst>
                  <p:cond evt="onClick" delay="0">
                    <p:tgtEl>
                      <p:spTgt spid="46"/>
                    </p:tgtEl>
                  </p:cond>
                </p:stCondLst>
                <p:endSync evt="end" delay="0">
                  <p:rtn val="all"/>
                </p:endSync>
                <p:childTnLst>
                  <p:par>
                    <p:cTn id="55" fill="hold">
                      <p:stCondLst>
                        <p:cond delay="0"/>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59" restart="whenNotActive" fill="hold" evtFilter="cancelBubble" nodeType="interactiveSeq">
                <p:stCondLst>
                  <p:cond evt="onClick" delay="0">
                    <p:tgtEl>
                      <p:spTgt spid="1026"/>
                    </p:tgtEl>
                  </p:cond>
                </p:stCondLst>
                <p:endSync evt="end" delay="0">
                  <p:rtn val="all"/>
                </p:endSync>
                <p:childTnLst>
                  <p:par>
                    <p:cTn id="60" fill="hold">
                      <p:stCondLst>
                        <p:cond delay="0"/>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1026"/>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xit" presetSubtype="0" fill="hold" nodeType="clickEffect">
                                  <p:stCondLst>
                                    <p:cond delay="0"/>
                                  </p:stCondLst>
                                  <p:childTnLst>
                                    <p:set>
                                      <p:cBhvr>
                                        <p:cTn id="67" dur="1" fill="hold">
                                          <p:stCondLst>
                                            <p:cond delay="0"/>
                                          </p:stCondLst>
                                        </p:cTn>
                                        <p:tgtEl>
                                          <p:spTgt spid="1026"/>
                                        </p:tgtEl>
                                        <p:attrNameLst>
                                          <p:attrName>style.visibility</p:attrName>
                                        </p:attrNameLst>
                                      </p:cBhvr>
                                      <p:to>
                                        <p:strVal val="hidden"/>
                                      </p:to>
                                    </p:set>
                                  </p:childTnLst>
                                </p:cTn>
                              </p:par>
                              <p:par>
                                <p:cTn id="68" presetID="2" presetClass="mediacall" presetSubtype="0" fill="hold" nodeType="withEffect">
                                  <p:stCondLst>
                                    <p:cond delay="0"/>
                                  </p:stCondLst>
                                  <p:childTnLst>
                                    <p:cmd type="call" cmd="togglePause">
                                      <p:cBhvr>
                                        <p:cTn id="69" dur="1" fill="hold"/>
                                        <p:tgtEl>
                                          <p:spTgt spid="28"/>
                                        </p:tgtEl>
                                      </p:cBhvr>
                                    </p:cmd>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grpId="0" nodeType="clickEffect">
                                  <p:stCondLst>
                                    <p:cond delay="0"/>
                                  </p:stCondLst>
                                  <p:childTnLst>
                                    <p:set>
                                      <p:cBhvr>
                                        <p:cTn id="73" dur="1" fill="hold">
                                          <p:stCondLst>
                                            <p:cond delay="0"/>
                                          </p:stCondLst>
                                        </p:cTn>
                                        <p:tgtEl>
                                          <p:spTgt spid="29"/>
                                        </p:tgtEl>
                                        <p:attrNameLst>
                                          <p:attrName>style.visibility</p:attrName>
                                        </p:attrNameLst>
                                      </p:cBhvr>
                                      <p:to>
                                        <p:strVal val="visible"/>
                                      </p:to>
                                    </p:set>
                                  </p:childTnLst>
                                </p:cTn>
                              </p:par>
                            </p:childTnLst>
                          </p:cTn>
                        </p:par>
                      </p:childTnLst>
                    </p:cTn>
                  </p:par>
                </p:childTnLst>
              </p:cTn>
              <p:nextCondLst>
                <p:cond evt="onClick" delay="0">
                  <p:tgtEl>
                    <p:spTgt spid="1026"/>
                  </p:tgtEl>
                </p:cond>
              </p:nextCondLst>
            </p:seq>
          </p:childTnLst>
        </p:cTn>
      </p:par>
    </p:tnLst>
    <p:bldLst>
      <p:bldP spid="29" grpId="0"/>
      <p:bldP spid="30" grpId="1" animBg="1"/>
      <p:bldP spid="31" grpId="1" animBg="1"/>
      <p:bldP spid="41" grpId="0" animBg="1"/>
      <p:bldP spid="42" grpId="0" animBg="1"/>
      <p:bldP spid="43" grpId="0" animBg="1"/>
      <p:bldP spid="44" grpId="0" animBg="1"/>
      <p:bldP spid="45" grpId="0" animBg="1"/>
      <p:bldP spid="4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53C9FD80-59AC-59A9-6763-E4CD7AB1BDDC}"/>
              </a:ext>
            </a:extLst>
          </p:cNvPr>
          <p:cNvPicPr>
            <a:picLocks noChangeAspect="1"/>
          </p:cNvPicPr>
          <p:nvPr/>
        </p:nvPicPr>
        <p:blipFill rotWithShape="1">
          <a:blip r:embed="rId2"/>
          <a:srcRect r="878" b="1505"/>
          <a:stretch/>
        </p:blipFill>
        <p:spPr>
          <a:xfrm>
            <a:off x="0" y="0"/>
            <a:ext cx="12261522" cy="6859588"/>
          </a:xfrm>
          <a:prstGeom prst="rect">
            <a:avLst/>
          </a:prstGeom>
        </p:spPr>
      </p:pic>
      <p:grpSp>
        <p:nvGrpSpPr>
          <p:cNvPr id="7" name="Group 6">
            <a:extLst>
              <a:ext uri="{FF2B5EF4-FFF2-40B4-BE49-F238E27FC236}">
                <a16:creationId xmlns:a16="http://schemas.microsoft.com/office/drawing/2014/main" xmlns="" id="{28A6515E-20A0-FC6D-1038-9732DA93EFE7}"/>
              </a:ext>
            </a:extLst>
          </p:cNvPr>
          <p:cNvGrpSpPr/>
          <p:nvPr/>
        </p:nvGrpSpPr>
        <p:grpSpPr>
          <a:xfrm>
            <a:off x="5002710" y="459996"/>
            <a:ext cx="2184991" cy="715217"/>
            <a:chOff x="3251199" y="373355"/>
            <a:chExt cx="6556477" cy="715217"/>
          </a:xfrm>
        </p:grpSpPr>
        <p:sp>
          <p:nvSpPr>
            <p:cNvPr id="8" name="矩形: 圆角 1">
              <a:extLst>
                <a:ext uri="{FF2B5EF4-FFF2-40B4-BE49-F238E27FC236}">
                  <a16:creationId xmlns:a16="http://schemas.microsoft.com/office/drawing/2014/main" xmlns="" id="{DD4A0ECB-4870-6485-5CA5-68A63982F500}"/>
                </a:ext>
              </a:extLst>
            </p:cNvPr>
            <p:cNvSpPr/>
            <p:nvPr/>
          </p:nvSpPr>
          <p:spPr>
            <a:xfrm>
              <a:off x="3251199" y="373355"/>
              <a:ext cx="6556477"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TextBox 8">
              <a:extLst>
                <a:ext uri="{FF2B5EF4-FFF2-40B4-BE49-F238E27FC236}">
                  <a16:creationId xmlns:a16="http://schemas.microsoft.com/office/drawing/2014/main" xmlns="" id="{32204D61-67D6-9C6F-DAFD-12748BF32D26}"/>
                </a:ext>
              </a:extLst>
            </p:cNvPr>
            <p:cNvSpPr txBox="1"/>
            <p:nvPr/>
          </p:nvSpPr>
          <p:spPr>
            <a:xfrm>
              <a:off x="3470788" y="373355"/>
              <a:ext cx="6130412" cy="707886"/>
            </a:xfrm>
            <a:prstGeom prst="rect">
              <a:avLst/>
            </a:prstGeom>
            <a:noFill/>
          </p:spPr>
          <p:txBody>
            <a:bodyPr wrap="square" rtlCol="0">
              <a:spAutoFit/>
            </a:bodyPr>
            <a:lstStyle/>
            <a:p>
              <a:r>
                <a:rPr lang="en-US" sz="4000" b="1">
                  <a:solidFill>
                    <a:schemeClr val="bg1"/>
                  </a:solidFill>
                </a:rPr>
                <a:t>Câu 1</a:t>
              </a:r>
            </a:p>
          </p:txBody>
        </p:sp>
      </p:grpSp>
      <p:sp>
        <p:nvSpPr>
          <p:cNvPr id="11" name="TextBox 10">
            <a:extLst>
              <a:ext uri="{FF2B5EF4-FFF2-40B4-BE49-F238E27FC236}">
                <a16:creationId xmlns:a16="http://schemas.microsoft.com/office/drawing/2014/main" xmlns="" id="{201A5000-31D9-DF33-E43E-954C752D974D}"/>
              </a:ext>
            </a:extLst>
          </p:cNvPr>
          <p:cNvSpPr txBox="1"/>
          <p:nvPr/>
        </p:nvSpPr>
        <p:spPr>
          <a:xfrm>
            <a:off x="720774" y="1167882"/>
            <a:ext cx="10819973" cy="991618"/>
          </a:xfrm>
          <a:prstGeom prst="rect">
            <a:avLst/>
          </a:prstGeom>
          <a:noFill/>
        </p:spPr>
        <p:txBody>
          <a:bodyPr wrap="square">
            <a:spAutoFit/>
          </a:bodyPr>
          <a:lstStyle/>
          <a:p>
            <a:pPr marL="0" marR="0" algn="ctr">
              <a:lnSpc>
                <a:spcPct val="107000"/>
              </a:lnSpc>
              <a:spcBef>
                <a:spcPts val="0"/>
              </a:spcBef>
              <a:spcAft>
                <a:spcPts val="0"/>
              </a:spcAft>
            </a:pPr>
            <a:r>
              <a:rPr lang="vi-VN" sz="2800" b="1">
                <a:effectLst/>
                <a:latin typeface="Times New Roman" panose="02020603050405020304" pitchFamily="18" charset="0"/>
                <a:ea typeface="Calibri" panose="020F0502020204030204" pitchFamily="34" charset="0"/>
                <a:cs typeface="Times New Roman" panose="02020603050405020304" pitchFamily="18" charset="0"/>
              </a:rPr>
              <a:t>Khí nào được thu bằng cách đẩy không khí trong hình dưới đây: </a:t>
            </a:r>
            <a:endParaRPr lang="en-US" sz="2800" b="1">
              <a:effectLst/>
              <a:latin typeface="Calibri" panose="020F0502020204030204" pitchFamily="34" charset="0"/>
              <a:ea typeface="Calibri" panose="020F0502020204030204" pitchFamily="34" charset="0"/>
              <a:cs typeface="Times New Roman" panose="02020603050405020304" pitchFamily="18" charset="0"/>
            </a:endParaRPr>
          </a:p>
          <a:p>
            <a:pPr marL="0" marR="0" indent="457200" algn="ctr">
              <a:lnSpc>
                <a:spcPct val="107000"/>
              </a:lnSpc>
              <a:spcBef>
                <a:spcPts val="0"/>
              </a:spcBef>
              <a:spcAft>
                <a:spcPts val="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Biết O = 16; H= 1; C= 12; Cl= 35,5</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2" name="Picture 11">
            <a:extLst>
              <a:ext uri="{FF2B5EF4-FFF2-40B4-BE49-F238E27FC236}">
                <a16:creationId xmlns:a16="http://schemas.microsoft.com/office/drawing/2014/main" xmlns="" id="{05F176E4-248C-C2FB-ED7E-36FB71E41F9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21711" y="2181120"/>
            <a:ext cx="5707395" cy="3510586"/>
          </a:xfrm>
          <a:prstGeom prst="rect">
            <a:avLst/>
          </a:prstGeom>
          <a:noFill/>
          <a:ln>
            <a:noFill/>
          </a:ln>
        </p:spPr>
      </p:pic>
      <p:sp>
        <p:nvSpPr>
          <p:cNvPr id="14" name="TextBox 13">
            <a:extLst>
              <a:ext uri="{FF2B5EF4-FFF2-40B4-BE49-F238E27FC236}">
                <a16:creationId xmlns:a16="http://schemas.microsoft.com/office/drawing/2014/main" xmlns="" id="{7A52D5E8-946C-633A-14D5-97F96B343E16}"/>
              </a:ext>
            </a:extLst>
          </p:cNvPr>
          <p:cNvSpPr txBox="1"/>
          <p:nvPr/>
        </p:nvSpPr>
        <p:spPr>
          <a:xfrm>
            <a:off x="1679676" y="5868998"/>
            <a:ext cx="9755943" cy="530594"/>
          </a:xfrm>
          <a:prstGeom prst="rect">
            <a:avLst/>
          </a:prstGeom>
          <a:noFill/>
        </p:spPr>
        <p:txBody>
          <a:bodyPr wrap="square">
            <a:spAutoFit/>
          </a:bodyPr>
          <a:lstStyle/>
          <a:p>
            <a:pPr marL="342900" marR="0" lvl="0" indent="-342900" algn="just">
              <a:lnSpc>
                <a:spcPct val="107000"/>
              </a:lnSpc>
              <a:spcBef>
                <a:spcPts val="0"/>
              </a:spcBef>
              <a:spcAft>
                <a:spcPts val="0"/>
              </a:spcAft>
              <a:buFont typeface="+mj-lt"/>
              <a:buAutoNum type="alphaUcPeriod"/>
            </a:pPr>
            <a:r>
              <a:rPr lang="en-US" sz="2800" b="1">
                <a:effectLst/>
                <a:latin typeface="Times New Roman" panose="02020603050405020304" pitchFamily="18" charset="0"/>
                <a:ea typeface="Calibri" panose="020F0502020204030204" pitchFamily="34" charset="0"/>
                <a:cs typeface="Times New Roman" panose="02020603050405020304" pitchFamily="18" charset="0"/>
              </a:rPr>
              <a:t> O</a:t>
            </a:r>
            <a:r>
              <a:rPr lang="en-US" sz="2800" b="1" baseline="-25000">
                <a:effectLst/>
                <a:latin typeface="Times New Roman" panose="02020603050405020304" pitchFamily="18" charset="0"/>
                <a:ea typeface="Calibri" panose="020F0502020204030204" pitchFamily="34" charset="0"/>
                <a:cs typeface="Times New Roman" panose="02020603050405020304" pitchFamily="18" charset="0"/>
              </a:rPr>
              <a:t>2</a:t>
            </a:r>
            <a:r>
              <a:rPr lang="en-US" sz="2800" b="1">
                <a:effectLst/>
                <a:latin typeface="Times New Roman" panose="02020603050405020304" pitchFamily="18" charset="0"/>
                <a:ea typeface="Calibri" panose="020F0502020204030204" pitchFamily="34" charset="0"/>
                <a:cs typeface="Times New Roman" panose="02020603050405020304" pitchFamily="18" charset="0"/>
              </a:rPr>
              <a:t>		       B. H</a:t>
            </a:r>
            <a:r>
              <a:rPr lang="en-US" sz="2800" b="1" baseline="-25000">
                <a:effectLst/>
                <a:latin typeface="Times New Roman" panose="02020603050405020304" pitchFamily="18" charset="0"/>
                <a:ea typeface="Calibri" panose="020F0502020204030204" pitchFamily="34" charset="0"/>
                <a:cs typeface="Times New Roman" panose="02020603050405020304" pitchFamily="18" charset="0"/>
              </a:rPr>
              <a:t>2</a:t>
            </a:r>
            <a:r>
              <a:rPr lang="en-US" sz="2800" b="1">
                <a:effectLst/>
                <a:latin typeface="Times New Roman" panose="02020603050405020304" pitchFamily="18" charset="0"/>
                <a:ea typeface="Calibri" panose="020F0502020204030204" pitchFamily="34" charset="0"/>
                <a:cs typeface="Times New Roman" panose="02020603050405020304" pitchFamily="18" charset="0"/>
              </a:rPr>
              <a:t>	              C. CO</a:t>
            </a:r>
            <a:r>
              <a:rPr lang="en-US" sz="2800" b="1" baseline="-25000">
                <a:effectLst/>
                <a:latin typeface="Times New Roman" panose="02020603050405020304" pitchFamily="18" charset="0"/>
                <a:ea typeface="Calibri" panose="020F0502020204030204" pitchFamily="34" charset="0"/>
                <a:cs typeface="Times New Roman" panose="02020603050405020304" pitchFamily="18" charset="0"/>
              </a:rPr>
              <a:t>2</a:t>
            </a:r>
            <a:r>
              <a:rPr lang="en-US" sz="2800" b="1">
                <a:effectLst/>
                <a:latin typeface="Times New Roman" panose="02020603050405020304" pitchFamily="18" charset="0"/>
                <a:ea typeface="Calibri" panose="020F0502020204030204" pitchFamily="34" charset="0"/>
                <a:cs typeface="Times New Roman" panose="02020603050405020304" pitchFamily="18" charset="0"/>
              </a:rPr>
              <a:t>		D. Cl</a:t>
            </a:r>
            <a:r>
              <a:rPr lang="en-US" sz="2800" b="1" baseline="-25000">
                <a:effectLst/>
                <a:latin typeface="Times New Roman" panose="02020603050405020304" pitchFamily="18" charset="0"/>
                <a:ea typeface="Calibri" panose="020F0502020204030204" pitchFamily="34" charset="0"/>
                <a:cs typeface="Times New Roman" panose="02020603050405020304" pitchFamily="18" charset="0"/>
              </a:rPr>
              <a:t>2</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Oval 14">
            <a:extLst>
              <a:ext uri="{FF2B5EF4-FFF2-40B4-BE49-F238E27FC236}">
                <a16:creationId xmlns:a16="http://schemas.microsoft.com/office/drawing/2014/main" xmlns="" id="{E26A8AE3-7389-DEF0-56A4-5945E0FB573D}"/>
              </a:ext>
            </a:extLst>
          </p:cNvPr>
          <p:cNvSpPr/>
          <p:nvPr/>
        </p:nvSpPr>
        <p:spPr>
          <a:xfrm>
            <a:off x="4031225" y="5868998"/>
            <a:ext cx="560439" cy="552214"/>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rrow: Right 1">
            <a:hlinkClick r:id="rId4" action="ppaction://hlinksldjump"/>
            <a:extLst>
              <a:ext uri="{FF2B5EF4-FFF2-40B4-BE49-F238E27FC236}">
                <a16:creationId xmlns:a16="http://schemas.microsoft.com/office/drawing/2014/main" xmlns="" id="{29191B6D-4B3B-49B3-9624-5555A3CCA667}"/>
              </a:ext>
            </a:extLst>
          </p:cNvPr>
          <p:cNvSpPr/>
          <p:nvPr/>
        </p:nvSpPr>
        <p:spPr>
          <a:xfrm flipH="1">
            <a:off x="11135395" y="163788"/>
            <a:ext cx="405352" cy="296208"/>
          </a:xfrm>
          <a:prstGeom prst="right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69004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53C9FD80-59AC-59A9-6763-E4CD7AB1BDDC}"/>
              </a:ext>
            </a:extLst>
          </p:cNvPr>
          <p:cNvPicPr>
            <a:picLocks noChangeAspect="1"/>
          </p:cNvPicPr>
          <p:nvPr/>
        </p:nvPicPr>
        <p:blipFill rotWithShape="1">
          <a:blip r:embed="rId2"/>
          <a:srcRect r="878" b="1505"/>
          <a:stretch/>
        </p:blipFill>
        <p:spPr>
          <a:xfrm>
            <a:off x="37689" y="-30357"/>
            <a:ext cx="12261522" cy="6859588"/>
          </a:xfrm>
          <a:prstGeom prst="rect">
            <a:avLst/>
          </a:prstGeom>
        </p:spPr>
      </p:pic>
      <p:grpSp>
        <p:nvGrpSpPr>
          <p:cNvPr id="7" name="Group 6">
            <a:extLst>
              <a:ext uri="{FF2B5EF4-FFF2-40B4-BE49-F238E27FC236}">
                <a16:creationId xmlns:a16="http://schemas.microsoft.com/office/drawing/2014/main" xmlns="" id="{28A6515E-20A0-FC6D-1038-9732DA93EFE7}"/>
              </a:ext>
            </a:extLst>
          </p:cNvPr>
          <p:cNvGrpSpPr/>
          <p:nvPr/>
        </p:nvGrpSpPr>
        <p:grpSpPr>
          <a:xfrm>
            <a:off x="5002710" y="459996"/>
            <a:ext cx="2184991" cy="715217"/>
            <a:chOff x="3251199" y="373355"/>
            <a:chExt cx="6556477" cy="715217"/>
          </a:xfrm>
        </p:grpSpPr>
        <p:sp>
          <p:nvSpPr>
            <p:cNvPr id="8" name="矩形: 圆角 1">
              <a:extLst>
                <a:ext uri="{FF2B5EF4-FFF2-40B4-BE49-F238E27FC236}">
                  <a16:creationId xmlns:a16="http://schemas.microsoft.com/office/drawing/2014/main" xmlns="" id="{DD4A0ECB-4870-6485-5CA5-68A63982F500}"/>
                </a:ext>
              </a:extLst>
            </p:cNvPr>
            <p:cNvSpPr/>
            <p:nvPr/>
          </p:nvSpPr>
          <p:spPr>
            <a:xfrm>
              <a:off x="3251199" y="373355"/>
              <a:ext cx="6556477"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TextBox 8">
              <a:extLst>
                <a:ext uri="{FF2B5EF4-FFF2-40B4-BE49-F238E27FC236}">
                  <a16:creationId xmlns:a16="http://schemas.microsoft.com/office/drawing/2014/main" xmlns="" id="{32204D61-67D6-9C6F-DAFD-12748BF32D26}"/>
                </a:ext>
              </a:extLst>
            </p:cNvPr>
            <p:cNvSpPr txBox="1"/>
            <p:nvPr/>
          </p:nvSpPr>
          <p:spPr>
            <a:xfrm>
              <a:off x="3470788" y="373355"/>
              <a:ext cx="6130412" cy="707886"/>
            </a:xfrm>
            <a:prstGeom prst="rect">
              <a:avLst/>
            </a:prstGeom>
            <a:noFill/>
          </p:spPr>
          <p:txBody>
            <a:bodyPr wrap="square" rtlCol="0">
              <a:spAutoFit/>
            </a:bodyPr>
            <a:lstStyle/>
            <a:p>
              <a:r>
                <a:rPr lang="en-US" sz="4000" b="1">
                  <a:solidFill>
                    <a:schemeClr val="bg1"/>
                  </a:solidFill>
                </a:rPr>
                <a:t>Câu 2</a:t>
              </a:r>
            </a:p>
          </p:txBody>
        </p:sp>
      </p:grpSp>
      <p:sp>
        <p:nvSpPr>
          <p:cNvPr id="11" name="TextBox 10">
            <a:extLst>
              <a:ext uri="{FF2B5EF4-FFF2-40B4-BE49-F238E27FC236}">
                <a16:creationId xmlns:a16="http://schemas.microsoft.com/office/drawing/2014/main" xmlns="" id="{201A5000-31D9-DF33-E43E-954C752D974D}"/>
              </a:ext>
            </a:extLst>
          </p:cNvPr>
          <p:cNvSpPr txBox="1"/>
          <p:nvPr/>
        </p:nvSpPr>
        <p:spPr>
          <a:xfrm>
            <a:off x="838760" y="1657227"/>
            <a:ext cx="10819973" cy="3690241"/>
          </a:xfrm>
          <a:prstGeom prst="rect">
            <a:avLst/>
          </a:prstGeom>
          <a:noFill/>
        </p:spPr>
        <p:txBody>
          <a:bodyPr wrap="square">
            <a:spAutoFit/>
          </a:bodyPr>
          <a:lstStyle/>
          <a:p>
            <a:pPr>
              <a:lnSpc>
                <a:spcPct val="150000"/>
              </a:lnSpc>
            </a:pPr>
            <a:r>
              <a:rPr lang="en-US" sz="4000"/>
              <a:t>Khí A có tỉ khối so với không khí là 2,4483. Khối lượng mol của khí A là  </a:t>
            </a:r>
          </a:p>
          <a:p>
            <a:pPr lvl="0">
              <a:lnSpc>
                <a:spcPct val="150000"/>
              </a:lnSpc>
            </a:pPr>
            <a:r>
              <a:rPr lang="en-US" sz="4000"/>
              <a:t>	A. 44			B. 71			</a:t>
            </a:r>
          </a:p>
          <a:p>
            <a:pPr lvl="0">
              <a:lnSpc>
                <a:spcPct val="150000"/>
              </a:lnSpc>
            </a:pPr>
            <a:r>
              <a:rPr lang="en-US" sz="4000"/>
              <a:t>	C. 64			D. 58</a:t>
            </a:r>
          </a:p>
        </p:txBody>
      </p:sp>
      <p:sp>
        <p:nvSpPr>
          <p:cNvPr id="15" name="Oval 14">
            <a:extLst>
              <a:ext uri="{FF2B5EF4-FFF2-40B4-BE49-F238E27FC236}">
                <a16:creationId xmlns:a16="http://schemas.microsoft.com/office/drawing/2014/main" xmlns="" id="{E26A8AE3-7389-DEF0-56A4-5945E0FB573D}"/>
              </a:ext>
            </a:extLst>
          </p:cNvPr>
          <p:cNvSpPr/>
          <p:nvPr/>
        </p:nvSpPr>
        <p:spPr>
          <a:xfrm>
            <a:off x="5388077" y="3804224"/>
            <a:ext cx="560439" cy="552214"/>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rrow: Right 1">
            <a:hlinkClick r:id="rId3" action="ppaction://hlinksldjump"/>
            <a:extLst>
              <a:ext uri="{FF2B5EF4-FFF2-40B4-BE49-F238E27FC236}">
                <a16:creationId xmlns:a16="http://schemas.microsoft.com/office/drawing/2014/main" xmlns="" id="{5E29BAC2-1619-453D-1072-7B84E73EDCE3}"/>
              </a:ext>
            </a:extLst>
          </p:cNvPr>
          <p:cNvSpPr/>
          <p:nvPr/>
        </p:nvSpPr>
        <p:spPr>
          <a:xfrm flipH="1">
            <a:off x="11135395" y="163788"/>
            <a:ext cx="405352" cy="296208"/>
          </a:xfrm>
          <a:prstGeom prst="right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4957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53C9FD80-59AC-59A9-6763-E4CD7AB1BDDC}"/>
              </a:ext>
            </a:extLst>
          </p:cNvPr>
          <p:cNvPicPr>
            <a:picLocks noChangeAspect="1"/>
          </p:cNvPicPr>
          <p:nvPr/>
        </p:nvPicPr>
        <p:blipFill rotWithShape="1">
          <a:blip r:embed="rId2"/>
          <a:srcRect r="878" b="1505"/>
          <a:stretch/>
        </p:blipFill>
        <p:spPr>
          <a:xfrm>
            <a:off x="37689" y="-30357"/>
            <a:ext cx="12261522" cy="6859588"/>
          </a:xfrm>
          <a:prstGeom prst="rect">
            <a:avLst/>
          </a:prstGeom>
        </p:spPr>
      </p:pic>
      <p:grpSp>
        <p:nvGrpSpPr>
          <p:cNvPr id="7" name="Group 6">
            <a:extLst>
              <a:ext uri="{FF2B5EF4-FFF2-40B4-BE49-F238E27FC236}">
                <a16:creationId xmlns:a16="http://schemas.microsoft.com/office/drawing/2014/main" xmlns="" id="{28A6515E-20A0-FC6D-1038-9732DA93EFE7}"/>
              </a:ext>
            </a:extLst>
          </p:cNvPr>
          <p:cNvGrpSpPr/>
          <p:nvPr/>
        </p:nvGrpSpPr>
        <p:grpSpPr>
          <a:xfrm>
            <a:off x="5002710" y="459996"/>
            <a:ext cx="2184991" cy="715217"/>
            <a:chOff x="3251199" y="373355"/>
            <a:chExt cx="6556477" cy="715217"/>
          </a:xfrm>
        </p:grpSpPr>
        <p:sp>
          <p:nvSpPr>
            <p:cNvPr id="8" name="矩形: 圆角 1">
              <a:extLst>
                <a:ext uri="{FF2B5EF4-FFF2-40B4-BE49-F238E27FC236}">
                  <a16:creationId xmlns:a16="http://schemas.microsoft.com/office/drawing/2014/main" xmlns="" id="{DD4A0ECB-4870-6485-5CA5-68A63982F500}"/>
                </a:ext>
              </a:extLst>
            </p:cNvPr>
            <p:cNvSpPr/>
            <p:nvPr/>
          </p:nvSpPr>
          <p:spPr>
            <a:xfrm>
              <a:off x="3251199" y="373355"/>
              <a:ext cx="6556477"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TextBox 8">
              <a:extLst>
                <a:ext uri="{FF2B5EF4-FFF2-40B4-BE49-F238E27FC236}">
                  <a16:creationId xmlns:a16="http://schemas.microsoft.com/office/drawing/2014/main" xmlns="" id="{32204D61-67D6-9C6F-DAFD-12748BF32D26}"/>
                </a:ext>
              </a:extLst>
            </p:cNvPr>
            <p:cNvSpPr txBox="1"/>
            <p:nvPr/>
          </p:nvSpPr>
          <p:spPr>
            <a:xfrm>
              <a:off x="3470788" y="373355"/>
              <a:ext cx="6130412" cy="707886"/>
            </a:xfrm>
            <a:prstGeom prst="rect">
              <a:avLst/>
            </a:prstGeom>
            <a:noFill/>
          </p:spPr>
          <p:txBody>
            <a:bodyPr wrap="square" rtlCol="0">
              <a:spAutoFit/>
            </a:bodyPr>
            <a:lstStyle/>
            <a:p>
              <a:r>
                <a:rPr lang="en-US" sz="4000" b="1">
                  <a:solidFill>
                    <a:schemeClr val="bg1"/>
                  </a:solidFill>
                </a:rPr>
                <a:t>Câu 3</a:t>
              </a:r>
            </a:p>
          </p:txBody>
        </p:sp>
      </p:grpSp>
      <p:sp>
        <p:nvSpPr>
          <p:cNvPr id="11" name="TextBox 10">
            <a:extLst>
              <a:ext uri="{FF2B5EF4-FFF2-40B4-BE49-F238E27FC236}">
                <a16:creationId xmlns:a16="http://schemas.microsoft.com/office/drawing/2014/main" xmlns="" id="{201A5000-31D9-DF33-E43E-954C752D974D}"/>
              </a:ext>
            </a:extLst>
          </p:cNvPr>
          <p:cNvSpPr txBox="1"/>
          <p:nvPr/>
        </p:nvSpPr>
        <p:spPr>
          <a:xfrm>
            <a:off x="1064902" y="1658235"/>
            <a:ext cx="10819973" cy="2485745"/>
          </a:xfrm>
          <a:prstGeom prst="rect">
            <a:avLst/>
          </a:prstGeom>
          <a:noFill/>
        </p:spPr>
        <p:txBody>
          <a:bodyPr wrap="square">
            <a:spAutoFit/>
          </a:bodyPr>
          <a:lstStyle/>
          <a:p>
            <a:pPr marL="0" marR="0" fontAlgn="base">
              <a:lnSpc>
                <a:spcPct val="150000"/>
              </a:lnSpc>
              <a:spcBef>
                <a:spcPts val="0"/>
              </a:spcBef>
              <a:spcAft>
                <a:spcPts val="0"/>
              </a:spcAft>
            </a:pPr>
            <a:r>
              <a:rPr lang="en-US" sz="3600" kern="1200">
                <a:solidFill>
                  <a:srgbClr val="000000"/>
                </a:solidFill>
                <a:effectLst/>
                <a:latin typeface="Times New Roman" panose="02020603050405020304" pitchFamily="18" charset="0"/>
                <a:ea typeface="+mn-ea"/>
              </a:rPr>
              <a:t>Khí nào là khí nhẹ nhất trong các khí sau?</a:t>
            </a:r>
            <a:endParaRPr lang="en-US" sz="3600">
              <a:effectLst/>
              <a:latin typeface="Times New Roman" panose="02020603050405020304" pitchFamily="18" charset="0"/>
              <a:ea typeface="Times New Roman" panose="02020603050405020304" pitchFamily="18" charset="0"/>
            </a:endParaRPr>
          </a:p>
          <a:p>
            <a:pPr marR="0" lvl="0" fontAlgn="base">
              <a:lnSpc>
                <a:spcPct val="150000"/>
              </a:lnSpc>
              <a:spcBef>
                <a:spcPts val="0"/>
              </a:spcBef>
              <a:spcAft>
                <a:spcPts val="0"/>
              </a:spcAft>
              <a:buClr>
                <a:srgbClr val="000000"/>
              </a:buClr>
            </a:pPr>
            <a:r>
              <a:rPr lang="en-US" sz="3600">
                <a:latin typeface="Times New Roman" panose="02020603050405020304" pitchFamily="18" charset="0"/>
                <a:cs typeface="Arial" panose="020B0604020202020204" pitchFamily="34" charset="0"/>
              </a:rPr>
              <a:t>	A. </a:t>
            </a:r>
            <a:r>
              <a:rPr lang="en-US" sz="3600">
                <a:effectLst/>
                <a:latin typeface="Times New Roman" panose="02020603050405020304" pitchFamily="18" charset="0"/>
                <a:ea typeface="+mn-ea"/>
                <a:cs typeface="Arial" panose="020B0604020202020204" pitchFamily="34" charset="0"/>
              </a:rPr>
              <a:t>O</a:t>
            </a:r>
            <a:r>
              <a:rPr lang="en-US" sz="3600" baseline="-25000">
                <a:effectLst/>
                <a:latin typeface="Times New Roman" panose="02020603050405020304" pitchFamily="18" charset="0"/>
                <a:ea typeface="+mn-ea"/>
                <a:cs typeface="Arial" panose="020B0604020202020204" pitchFamily="34" charset="0"/>
              </a:rPr>
              <a:t>2</a:t>
            </a:r>
            <a:r>
              <a:rPr lang="en-US" sz="3600">
                <a:effectLst/>
                <a:latin typeface="Times New Roman" panose="02020603050405020304" pitchFamily="18" charset="0"/>
                <a:ea typeface="+mn-ea"/>
                <a:cs typeface="Arial" panose="020B0604020202020204" pitchFamily="34" charset="0"/>
              </a:rPr>
              <a:t> 			B. He			</a:t>
            </a:r>
          </a:p>
          <a:p>
            <a:pPr marR="0" lvl="0" fontAlgn="base">
              <a:lnSpc>
                <a:spcPct val="150000"/>
              </a:lnSpc>
              <a:spcBef>
                <a:spcPts val="0"/>
              </a:spcBef>
              <a:spcAft>
                <a:spcPts val="0"/>
              </a:spcAft>
              <a:buClr>
                <a:srgbClr val="000000"/>
              </a:buClr>
            </a:pPr>
            <a:r>
              <a:rPr lang="en-US" sz="3600">
                <a:effectLst/>
                <a:latin typeface="Times New Roman" panose="02020603050405020304" pitchFamily="18" charset="0"/>
                <a:ea typeface="+mn-ea"/>
                <a:cs typeface="Arial" panose="020B0604020202020204" pitchFamily="34" charset="0"/>
              </a:rPr>
              <a:t>	C. H</a:t>
            </a:r>
            <a:r>
              <a:rPr lang="en-US" sz="3600" baseline="-25000">
                <a:effectLst/>
                <a:latin typeface="Times New Roman" panose="02020603050405020304" pitchFamily="18" charset="0"/>
                <a:ea typeface="+mn-ea"/>
                <a:cs typeface="Arial" panose="020B0604020202020204" pitchFamily="34" charset="0"/>
              </a:rPr>
              <a:t>2</a:t>
            </a:r>
            <a:r>
              <a:rPr lang="en-US" sz="3600">
                <a:effectLst/>
                <a:latin typeface="Times New Roman" panose="02020603050405020304" pitchFamily="18" charset="0"/>
                <a:ea typeface="+mn-ea"/>
                <a:cs typeface="Arial" panose="020B0604020202020204" pitchFamily="34" charset="0"/>
              </a:rPr>
              <a:t> 			D. CO</a:t>
            </a:r>
          </a:p>
        </p:txBody>
      </p:sp>
      <p:sp>
        <p:nvSpPr>
          <p:cNvPr id="15" name="Oval 14">
            <a:extLst>
              <a:ext uri="{FF2B5EF4-FFF2-40B4-BE49-F238E27FC236}">
                <a16:creationId xmlns:a16="http://schemas.microsoft.com/office/drawing/2014/main" xmlns="" id="{E26A8AE3-7389-DEF0-56A4-5945E0FB573D}"/>
              </a:ext>
            </a:extLst>
          </p:cNvPr>
          <p:cNvSpPr/>
          <p:nvPr/>
        </p:nvSpPr>
        <p:spPr>
          <a:xfrm>
            <a:off x="1976284" y="3499424"/>
            <a:ext cx="560439" cy="552214"/>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rrow: Right 1">
            <a:hlinkClick r:id="rId3" action="ppaction://hlinksldjump"/>
            <a:extLst>
              <a:ext uri="{FF2B5EF4-FFF2-40B4-BE49-F238E27FC236}">
                <a16:creationId xmlns:a16="http://schemas.microsoft.com/office/drawing/2014/main" xmlns="" id="{EC32027A-2FEB-9EB1-C2BD-A2E6099DC051}"/>
              </a:ext>
            </a:extLst>
          </p:cNvPr>
          <p:cNvSpPr/>
          <p:nvPr/>
        </p:nvSpPr>
        <p:spPr>
          <a:xfrm flipH="1">
            <a:off x="11135395" y="163788"/>
            <a:ext cx="405352" cy="296208"/>
          </a:xfrm>
          <a:prstGeom prst="right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31540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9C47AF0D-8A35-7B8F-0714-04069B2C82E6}"/>
              </a:ext>
            </a:extLst>
          </p:cNvPr>
          <p:cNvPicPr>
            <a:picLocks noChangeAspect="1"/>
          </p:cNvPicPr>
          <p:nvPr/>
        </p:nvPicPr>
        <p:blipFill rotWithShape="1">
          <a:blip r:embed="rId2"/>
          <a:srcRect r="878" b="1505"/>
          <a:stretch/>
        </p:blipFill>
        <p:spPr>
          <a:xfrm>
            <a:off x="0" y="0"/>
            <a:ext cx="12261522" cy="6859588"/>
          </a:xfrm>
          <a:prstGeom prst="rect">
            <a:avLst/>
          </a:prstGeom>
        </p:spPr>
      </p:pic>
      <p:grpSp>
        <p:nvGrpSpPr>
          <p:cNvPr id="11" name="Group 10">
            <a:extLst>
              <a:ext uri="{FF2B5EF4-FFF2-40B4-BE49-F238E27FC236}">
                <a16:creationId xmlns:a16="http://schemas.microsoft.com/office/drawing/2014/main" xmlns="" id="{FEEA00CE-43DC-3C6A-967F-342F0E39689A}"/>
              </a:ext>
            </a:extLst>
          </p:cNvPr>
          <p:cNvGrpSpPr/>
          <p:nvPr/>
        </p:nvGrpSpPr>
        <p:grpSpPr>
          <a:xfrm>
            <a:off x="3251200" y="373355"/>
            <a:ext cx="5689600" cy="715217"/>
            <a:chOff x="3251200" y="373355"/>
            <a:chExt cx="5689600" cy="715217"/>
          </a:xfrm>
        </p:grpSpPr>
        <p:sp>
          <p:nvSpPr>
            <p:cNvPr id="8" name="矩形: 圆角 1">
              <a:extLst>
                <a:ext uri="{FF2B5EF4-FFF2-40B4-BE49-F238E27FC236}">
                  <a16:creationId xmlns:a16="http://schemas.microsoft.com/office/drawing/2014/main" xmlns="" id="{BFC240CC-8B24-2D2D-AA1E-CFE2B752A47C}"/>
                </a:ext>
              </a:extLst>
            </p:cNvPr>
            <p:cNvSpPr/>
            <p:nvPr/>
          </p:nvSpPr>
          <p:spPr>
            <a:xfrm>
              <a:off x="3251200" y="373355"/>
              <a:ext cx="5689600"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a:extLst>
                <a:ext uri="{FF2B5EF4-FFF2-40B4-BE49-F238E27FC236}">
                  <a16:creationId xmlns:a16="http://schemas.microsoft.com/office/drawing/2014/main" xmlns="" id="{B7FFC0D4-56DC-6F5D-15C7-191F922B1A93}"/>
                </a:ext>
              </a:extLst>
            </p:cNvPr>
            <p:cNvSpPr txBox="1"/>
            <p:nvPr/>
          </p:nvSpPr>
          <p:spPr>
            <a:xfrm>
              <a:off x="4724400" y="377020"/>
              <a:ext cx="3495040" cy="707886"/>
            </a:xfrm>
            <a:prstGeom prst="rect">
              <a:avLst/>
            </a:prstGeom>
            <a:noFill/>
          </p:spPr>
          <p:txBody>
            <a:bodyPr wrap="square" rtlCol="0">
              <a:spAutoFit/>
            </a:bodyPr>
            <a:lstStyle/>
            <a:p>
              <a:r>
                <a:rPr lang="en-US" sz="4000" b="1">
                  <a:solidFill>
                    <a:schemeClr val="bg1"/>
                  </a:solidFill>
                </a:rPr>
                <a:t>1. Khái niệm</a:t>
              </a:r>
            </a:p>
          </p:txBody>
        </p:sp>
      </p:grpSp>
      <p:pic>
        <p:nvPicPr>
          <p:cNvPr id="6146" name="Picture 2">
            <a:extLst>
              <a:ext uri="{FF2B5EF4-FFF2-40B4-BE49-F238E27FC236}">
                <a16:creationId xmlns:a16="http://schemas.microsoft.com/office/drawing/2014/main" xmlns="" id="{0EDBE0BE-0AEE-58C2-B91E-D0FA918F65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2357" y="4528598"/>
            <a:ext cx="2382043" cy="2382043"/>
          </a:xfrm>
          <a:prstGeom prst="rect">
            <a:avLst/>
          </a:prstGeom>
          <a:noFill/>
          <a:extLst>
            <a:ext uri="{909E8E84-426E-40DD-AFC4-6F175D3DCCD1}">
              <a14:hiddenFill xmlns:a14="http://schemas.microsoft.com/office/drawing/2010/main">
                <a:solidFill>
                  <a:srgbClr val="FFFFFF"/>
                </a:solidFill>
              </a14:hiddenFill>
            </a:ext>
          </a:extLst>
        </p:spPr>
      </p:pic>
      <p:sp>
        <p:nvSpPr>
          <p:cNvPr id="14" name="Speech Bubble: Rectangle with Corners Rounded 13">
            <a:extLst>
              <a:ext uri="{FF2B5EF4-FFF2-40B4-BE49-F238E27FC236}">
                <a16:creationId xmlns:a16="http://schemas.microsoft.com/office/drawing/2014/main" xmlns="" id="{7EC16F5D-54FE-1DE7-844C-1DF2E2C34658}"/>
              </a:ext>
            </a:extLst>
          </p:cNvPr>
          <p:cNvSpPr/>
          <p:nvPr/>
        </p:nvSpPr>
        <p:spPr>
          <a:xfrm>
            <a:off x="568166" y="1574145"/>
            <a:ext cx="11054080" cy="2468880"/>
          </a:xfrm>
          <a:prstGeom prst="wedgeRoundRectCallout">
            <a:avLst>
              <a:gd name="adj1" fmla="val -23223"/>
              <a:gd name="adj2" fmla="val 69496"/>
              <a:gd name="adj3" fmla="val 16667"/>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xmlns="" id="{9DEE9A8F-235A-6E4F-EB79-AA02507A1AB2}"/>
              </a:ext>
            </a:extLst>
          </p:cNvPr>
          <p:cNvSpPr txBox="1"/>
          <p:nvPr/>
        </p:nvSpPr>
        <p:spPr>
          <a:xfrm>
            <a:off x="962660" y="1767039"/>
            <a:ext cx="10528300" cy="1841466"/>
          </a:xfrm>
          <a:prstGeom prst="rect">
            <a:avLst/>
          </a:prstGeom>
          <a:noFill/>
        </p:spPr>
        <p:txBody>
          <a:bodyPr wrap="square">
            <a:spAutoFit/>
          </a:bodyPr>
          <a:lstStyle/>
          <a:p>
            <a:pPr marL="0" marR="45720" algn="just" fontAlgn="base">
              <a:lnSpc>
                <a:spcPct val="107000"/>
              </a:lnSpc>
              <a:spcBef>
                <a:spcPts val="0"/>
              </a:spcBef>
              <a:spcAft>
                <a:spcPts val="0"/>
              </a:spcAft>
            </a:pPr>
            <a:r>
              <a:rPr lang="en-US" sz="3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HS đọc thông tin SGK và quan sát hình 3.1 cho biết:</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p>
            <a:pPr marL="0" marR="45720" algn="just" fontAlgn="base">
              <a:lnSpc>
                <a:spcPct val="107000"/>
              </a:lnSpc>
              <a:spcBef>
                <a:spcPts val="0"/>
              </a:spcBef>
              <a:spcAft>
                <a:spcPts val="0"/>
              </a:spcAft>
            </a:pPr>
            <a:r>
              <a:rPr lang="en-US" sz="36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 Thế nào </a:t>
            </a:r>
            <a:r>
              <a:rPr lang="en-US" sz="3600" b="1"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là đơn vị khối lượng nguyên tử (amu) ?</a:t>
            </a:r>
            <a:endParaRPr lang="en-US" sz="2800" b="1">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36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 Nêu khái niệm mol.</a:t>
            </a:r>
            <a:endParaRPr lang="en-US" sz="2800" b="1">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2308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32" presetClass="emph" presetSubtype="0" fill="hold" nodeType="withEffect">
                                  <p:stCondLst>
                                    <p:cond delay="0"/>
                                  </p:stCondLst>
                                  <p:childTnLst>
                                    <p:animRot by="120000">
                                      <p:cBhvr>
                                        <p:cTn id="12" dur="100" fill="hold">
                                          <p:stCondLst>
                                            <p:cond delay="0"/>
                                          </p:stCondLst>
                                        </p:cTn>
                                        <p:tgtEl>
                                          <p:spTgt spid="6146"/>
                                        </p:tgtEl>
                                        <p:attrNameLst>
                                          <p:attrName>r</p:attrName>
                                        </p:attrNameLst>
                                      </p:cBhvr>
                                    </p:animRot>
                                    <p:animRot by="-240000">
                                      <p:cBhvr>
                                        <p:cTn id="13" dur="200" fill="hold">
                                          <p:stCondLst>
                                            <p:cond delay="200"/>
                                          </p:stCondLst>
                                        </p:cTn>
                                        <p:tgtEl>
                                          <p:spTgt spid="6146"/>
                                        </p:tgtEl>
                                        <p:attrNameLst>
                                          <p:attrName>r</p:attrName>
                                        </p:attrNameLst>
                                      </p:cBhvr>
                                    </p:animRot>
                                    <p:animRot by="240000">
                                      <p:cBhvr>
                                        <p:cTn id="14" dur="200" fill="hold">
                                          <p:stCondLst>
                                            <p:cond delay="400"/>
                                          </p:stCondLst>
                                        </p:cTn>
                                        <p:tgtEl>
                                          <p:spTgt spid="6146"/>
                                        </p:tgtEl>
                                        <p:attrNameLst>
                                          <p:attrName>r</p:attrName>
                                        </p:attrNameLst>
                                      </p:cBhvr>
                                    </p:animRot>
                                    <p:animRot by="-240000">
                                      <p:cBhvr>
                                        <p:cTn id="15" dur="200" fill="hold">
                                          <p:stCondLst>
                                            <p:cond delay="600"/>
                                          </p:stCondLst>
                                        </p:cTn>
                                        <p:tgtEl>
                                          <p:spTgt spid="6146"/>
                                        </p:tgtEl>
                                        <p:attrNameLst>
                                          <p:attrName>r</p:attrName>
                                        </p:attrNameLst>
                                      </p:cBhvr>
                                    </p:animRot>
                                    <p:animRot by="120000">
                                      <p:cBhvr>
                                        <p:cTn id="16" dur="200" fill="hold">
                                          <p:stCondLst>
                                            <p:cond delay="800"/>
                                          </p:stCondLst>
                                        </p:cTn>
                                        <p:tgtEl>
                                          <p:spTgt spid="614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53C9FD80-59AC-59A9-6763-E4CD7AB1BDDC}"/>
              </a:ext>
            </a:extLst>
          </p:cNvPr>
          <p:cNvPicPr>
            <a:picLocks noChangeAspect="1"/>
          </p:cNvPicPr>
          <p:nvPr/>
        </p:nvPicPr>
        <p:blipFill rotWithShape="1">
          <a:blip r:embed="rId5"/>
          <a:srcRect r="878" b="1505"/>
          <a:stretch/>
        </p:blipFill>
        <p:spPr>
          <a:xfrm>
            <a:off x="0" y="0"/>
            <a:ext cx="12261522" cy="6859588"/>
          </a:xfrm>
          <a:prstGeom prst="rect">
            <a:avLst/>
          </a:prstGeom>
        </p:spPr>
      </p:pic>
      <p:grpSp>
        <p:nvGrpSpPr>
          <p:cNvPr id="7" name="Group 6">
            <a:extLst>
              <a:ext uri="{FF2B5EF4-FFF2-40B4-BE49-F238E27FC236}">
                <a16:creationId xmlns:a16="http://schemas.microsoft.com/office/drawing/2014/main" xmlns="" id="{28A6515E-20A0-FC6D-1038-9732DA93EFE7}"/>
              </a:ext>
            </a:extLst>
          </p:cNvPr>
          <p:cNvGrpSpPr/>
          <p:nvPr/>
        </p:nvGrpSpPr>
        <p:grpSpPr>
          <a:xfrm>
            <a:off x="5002710" y="459996"/>
            <a:ext cx="2184991" cy="715217"/>
            <a:chOff x="3251199" y="373355"/>
            <a:chExt cx="6556477" cy="715217"/>
          </a:xfrm>
        </p:grpSpPr>
        <p:sp>
          <p:nvSpPr>
            <p:cNvPr id="8" name="矩形: 圆角 1">
              <a:extLst>
                <a:ext uri="{FF2B5EF4-FFF2-40B4-BE49-F238E27FC236}">
                  <a16:creationId xmlns:a16="http://schemas.microsoft.com/office/drawing/2014/main" xmlns="" id="{DD4A0ECB-4870-6485-5CA5-68A63982F500}"/>
                </a:ext>
              </a:extLst>
            </p:cNvPr>
            <p:cNvSpPr/>
            <p:nvPr/>
          </p:nvSpPr>
          <p:spPr>
            <a:xfrm>
              <a:off x="3251199" y="373355"/>
              <a:ext cx="6556477"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TextBox 8">
              <a:extLst>
                <a:ext uri="{FF2B5EF4-FFF2-40B4-BE49-F238E27FC236}">
                  <a16:creationId xmlns:a16="http://schemas.microsoft.com/office/drawing/2014/main" xmlns="" id="{32204D61-67D6-9C6F-DAFD-12748BF32D26}"/>
                </a:ext>
              </a:extLst>
            </p:cNvPr>
            <p:cNvSpPr txBox="1"/>
            <p:nvPr/>
          </p:nvSpPr>
          <p:spPr>
            <a:xfrm>
              <a:off x="3470788" y="373355"/>
              <a:ext cx="6130412" cy="707886"/>
            </a:xfrm>
            <a:prstGeom prst="rect">
              <a:avLst/>
            </a:prstGeom>
            <a:noFill/>
          </p:spPr>
          <p:txBody>
            <a:bodyPr wrap="square" rtlCol="0">
              <a:spAutoFit/>
            </a:bodyPr>
            <a:lstStyle/>
            <a:p>
              <a:r>
                <a:rPr lang="en-US" sz="4000" b="1">
                  <a:solidFill>
                    <a:schemeClr val="bg1"/>
                  </a:solidFill>
                </a:rPr>
                <a:t>Câu 4</a:t>
              </a:r>
            </a:p>
          </p:txBody>
        </p:sp>
      </p:grpSp>
      <p:sp>
        <p:nvSpPr>
          <p:cNvPr id="11" name="TextBox 10">
            <a:extLst>
              <a:ext uri="{FF2B5EF4-FFF2-40B4-BE49-F238E27FC236}">
                <a16:creationId xmlns:a16="http://schemas.microsoft.com/office/drawing/2014/main" xmlns="" id="{201A5000-31D9-DF33-E43E-954C752D974D}"/>
              </a:ext>
            </a:extLst>
          </p:cNvPr>
          <p:cNvSpPr txBox="1"/>
          <p:nvPr/>
        </p:nvSpPr>
        <p:spPr>
          <a:xfrm>
            <a:off x="426272" y="1167882"/>
            <a:ext cx="10819973" cy="991618"/>
          </a:xfrm>
          <a:prstGeom prst="rect">
            <a:avLst/>
          </a:prstGeom>
          <a:noFill/>
        </p:spPr>
        <p:txBody>
          <a:bodyPr wrap="square">
            <a:spAutoFit/>
          </a:bodyPr>
          <a:lstStyle/>
          <a:p>
            <a:pPr marL="0" marR="0" algn="just">
              <a:lnSpc>
                <a:spcPct val="107000"/>
              </a:lnSpc>
              <a:spcBef>
                <a:spcPts val="0"/>
              </a:spcBef>
              <a:spcAft>
                <a:spcPts val="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Theo dõi clip sau trả lời câu hỏi: </a:t>
            </a:r>
          </a:p>
          <a:p>
            <a:pPr marL="0" marR="0" algn="ctr">
              <a:lnSpc>
                <a:spcPct val="107000"/>
              </a:lnSpc>
              <a:spcBef>
                <a:spcPts val="0"/>
              </a:spcBef>
              <a:spcAft>
                <a:spcPts val="0"/>
              </a:spcAft>
            </a:pPr>
            <a:r>
              <a:rPr lang="en-US" sz="2800" b="1" i="1">
                <a:effectLst/>
                <a:latin typeface="Times New Roman" panose="02020603050405020304" pitchFamily="18" charset="0"/>
                <a:ea typeface="Calibri" panose="020F0502020204030204" pitchFamily="34" charset="0"/>
                <a:cs typeface="Times New Roman" panose="02020603050405020304" pitchFamily="18" charset="0"/>
              </a:rPr>
              <a:t>Vì sao chiếc đèn trời có thể bay lên được ?</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Đèn Trời">
            <a:hlinkClick r:id="" action="ppaction://media"/>
            <a:extLst>
              <a:ext uri="{FF2B5EF4-FFF2-40B4-BE49-F238E27FC236}">
                <a16:creationId xmlns:a16="http://schemas.microsoft.com/office/drawing/2014/main" xmlns="" id="{F5D49FBC-62FD-F9AB-B540-DFA7E20923B7}"/>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963396" y="2159500"/>
            <a:ext cx="8263619" cy="4648286"/>
          </a:xfrm>
          <a:prstGeom prst="rect">
            <a:avLst/>
          </a:prstGeom>
        </p:spPr>
      </p:pic>
      <p:sp>
        <p:nvSpPr>
          <p:cNvPr id="3" name="Arrow: Right 2">
            <a:hlinkClick r:id="rId7" action="ppaction://hlinksldjump"/>
            <a:extLst>
              <a:ext uri="{FF2B5EF4-FFF2-40B4-BE49-F238E27FC236}">
                <a16:creationId xmlns:a16="http://schemas.microsoft.com/office/drawing/2014/main" xmlns="" id="{899B61D1-C096-6B22-CA9B-1C474F8B9820}"/>
              </a:ext>
            </a:extLst>
          </p:cNvPr>
          <p:cNvSpPr/>
          <p:nvPr/>
        </p:nvSpPr>
        <p:spPr>
          <a:xfrm flipH="1">
            <a:off x="11135395" y="163788"/>
            <a:ext cx="405352" cy="296208"/>
          </a:xfrm>
          <a:prstGeom prst="right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73598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53C9FD80-59AC-59A9-6763-E4CD7AB1BDDC}"/>
              </a:ext>
            </a:extLst>
          </p:cNvPr>
          <p:cNvPicPr>
            <a:picLocks noChangeAspect="1"/>
          </p:cNvPicPr>
          <p:nvPr/>
        </p:nvPicPr>
        <p:blipFill rotWithShape="1">
          <a:blip r:embed="rId5"/>
          <a:srcRect r="878" b="1505"/>
          <a:stretch/>
        </p:blipFill>
        <p:spPr>
          <a:xfrm>
            <a:off x="0" y="0"/>
            <a:ext cx="12261522" cy="6859588"/>
          </a:xfrm>
          <a:prstGeom prst="rect">
            <a:avLst/>
          </a:prstGeom>
        </p:spPr>
      </p:pic>
      <p:grpSp>
        <p:nvGrpSpPr>
          <p:cNvPr id="7" name="Group 6">
            <a:extLst>
              <a:ext uri="{FF2B5EF4-FFF2-40B4-BE49-F238E27FC236}">
                <a16:creationId xmlns:a16="http://schemas.microsoft.com/office/drawing/2014/main" xmlns="" id="{28A6515E-20A0-FC6D-1038-9732DA93EFE7}"/>
              </a:ext>
            </a:extLst>
          </p:cNvPr>
          <p:cNvGrpSpPr/>
          <p:nvPr/>
        </p:nvGrpSpPr>
        <p:grpSpPr>
          <a:xfrm>
            <a:off x="5002710" y="459996"/>
            <a:ext cx="2184991" cy="715217"/>
            <a:chOff x="3251199" y="373355"/>
            <a:chExt cx="6556477" cy="715217"/>
          </a:xfrm>
        </p:grpSpPr>
        <p:sp>
          <p:nvSpPr>
            <p:cNvPr id="8" name="矩形: 圆角 1">
              <a:extLst>
                <a:ext uri="{FF2B5EF4-FFF2-40B4-BE49-F238E27FC236}">
                  <a16:creationId xmlns:a16="http://schemas.microsoft.com/office/drawing/2014/main" xmlns="" id="{DD4A0ECB-4870-6485-5CA5-68A63982F500}"/>
                </a:ext>
              </a:extLst>
            </p:cNvPr>
            <p:cNvSpPr/>
            <p:nvPr/>
          </p:nvSpPr>
          <p:spPr>
            <a:xfrm>
              <a:off x="3251199" y="373355"/>
              <a:ext cx="6556477"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TextBox 8">
              <a:extLst>
                <a:ext uri="{FF2B5EF4-FFF2-40B4-BE49-F238E27FC236}">
                  <a16:creationId xmlns:a16="http://schemas.microsoft.com/office/drawing/2014/main" xmlns="" id="{32204D61-67D6-9C6F-DAFD-12748BF32D26}"/>
                </a:ext>
              </a:extLst>
            </p:cNvPr>
            <p:cNvSpPr txBox="1"/>
            <p:nvPr/>
          </p:nvSpPr>
          <p:spPr>
            <a:xfrm>
              <a:off x="3470788" y="373355"/>
              <a:ext cx="6130412" cy="707886"/>
            </a:xfrm>
            <a:prstGeom prst="rect">
              <a:avLst/>
            </a:prstGeom>
            <a:noFill/>
          </p:spPr>
          <p:txBody>
            <a:bodyPr wrap="square" rtlCol="0">
              <a:spAutoFit/>
            </a:bodyPr>
            <a:lstStyle/>
            <a:p>
              <a:r>
                <a:rPr lang="en-US" sz="4000" b="1">
                  <a:solidFill>
                    <a:schemeClr val="bg1"/>
                  </a:solidFill>
                </a:rPr>
                <a:t>Câu 4</a:t>
              </a:r>
            </a:p>
          </p:txBody>
        </p:sp>
      </p:grpSp>
      <p:sp>
        <p:nvSpPr>
          <p:cNvPr id="11" name="TextBox 10">
            <a:extLst>
              <a:ext uri="{FF2B5EF4-FFF2-40B4-BE49-F238E27FC236}">
                <a16:creationId xmlns:a16="http://schemas.microsoft.com/office/drawing/2014/main" xmlns="" id="{201A5000-31D9-DF33-E43E-954C752D974D}"/>
              </a:ext>
            </a:extLst>
          </p:cNvPr>
          <p:cNvSpPr txBox="1"/>
          <p:nvPr/>
        </p:nvSpPr>
        <p:spPr>
          <a:xfrm>
            <a:off x="426272" y="1167882"/>
            <a:ext cx="10819973" cy="2835713"/>
          </a:xfrm>
          <a:prstGeom prst="rect">
            <a:avLst/>
          </a:prstGeom>
          <a:noFill/>
        </p:spPr>
        <p:txBody>
          <a:bodyPr wrap="square">
            <a:spAutoFit/>
          </a:bodyPr>
          <a:lstStyle/>
          <a:p>
            <a:pPr marL="0" marR="0">
              <a:lnSpc>
                <a:spcPct val="107000"/>
              </a:lnSpc>
              <a:spcBef>
                <a:spcPts val="0"/>
              </a:spcBef>
              <a:spcAft>
                <a:spcPts val="0"/>
              </a:spcAft>
            </a:pPr>
            <a:r>
              <a:rPr lang="en-US" sz="2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Người ta thường thả đèn trời trong các dịp lễ hội. Đó là một khung nhẹ hình trụ được</a:t>
            </a:r>
            <a:r>
              <a:rPr lang="en-US" sz="2800" spc="15">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bọc vải hoặc giấy, phía dưới treo một ngọn đèn. </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2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Khi đốt sẽ tạo không khí nóng đi vào bên trong của đèn trời, mà khối lượng riêng của</a:t>
            </a:r>
            <a:r>
              <a:rPr lang="en-US" sz="2800" spc="15">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 khí nóng nhẹ hơn khối lượng riêng của không khí bình thường nên theo đối lưu</a:t>
            </a:r>
            <a:r>
              <a:rPr lang="en-US" sz="2800" spc="15">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 khí nóng sẽ đi lên trên, kéo theo đèn trời bay lên.</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Đèn Trời">
            <a:hlinkClick r:id="" action="ppaction://media"/>
            <a:extLst>
              <a:ext uri="{FF2B5EF4-FFF2-40B4-BE49-F238E27FC236}">
                <a16:creationId xmlns:a16="http://schemas.microsoft.com/office/drawing/2014/main" xmlns="" id="{F5D49FBC-62FD-F9AB-B540-DFA7E20923B7}"/>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330643" y="4471222"/>
            <a:ext cx="4045518" cy="2275604"/>
          </a:xfrm>
          <a:prstGeom prst="rect">
            <a:avLst/>
          </a:prstGeom>
        </p:spPr>
      </p:pic>
      <p:sp>
        <p:nvSpPr>
          <p:cNvPr id="3" name="Arrow: Right 2">
            <a:hlinkClick r:id="rId7" action="ppaction://hlinksldjump"/>
            <a:extLst>
              <a:ext uri="{FF2B5EF4-FFF2-40B4-BE49-F238E27FC236}">
                <a16:creationId xmlns:a16="http://schemas.microsoft.com/office/drawing/2014/main" xmlns="" id="{32293837-5F5D-33D2-7D22-4FD878C41230}"/>
              </a:ext>
            </a:extLst>
          </p:cNvPr>
          <p:cNvSpPr/>
          <p:nvPr/>
        </p:nvSpPr>
        <p:spPr>
          <a:xfrm flipH="1">
            <a:off x="11135395" y="163788"/>
            <a:ext cx="405352" cy="296208"/>
          </a:xfrm>
          <a:prstGeom prst="right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04880754"/>
      </p:ext>
    </p:extLst>
  </p:cSld>
  <p:clrMapOvr>
    <a:masterClrMapping/>
  </p:clrMapOvr>
  <p:timing>
    <p:tnLst>
      <p:par>
        <p:cTn id="1" dur="indefinite" restart="never" nodeType="tmRoot">
          <p:childTnLst>
            <p:video>
              <p:cMediaNode vol="80000">
                <p:cTn id="2" fill="hold" display="0">
                  <p:stCondLst>
                    <p:cond delay="indefinite"/>
                  </p:stCondLst>
                </p:cTn>
                <p:tgtEl>
                  <p:spTgt spid="2"/>
                </p:tgtEl>
              </p:cMediaNode>
            </p:vide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53C9FD80-59AC-59A9-6763-E4CD7AB1BDDC}"/>
              </a:ext>
            </a:extLst>
          </p:cNvPr>
          <p:cNvPicPr>
            <a:picLocks noChangeAspect="1"/>
          </p:cNvPicPr>
          <p:nvPr/>
        </p:nvPicPr>
        <p:blipFill rotWithShape="1">
          <a:blip r:embed="rId3"/>
          <a:srcRect r="878" b="1505"/>
          <a:stretch/>
        </p:blipFill>
        <p:spPr>
          <a:xfrm>
            <a:off x="0" y="0"/>
            <a:ext cx="12261522" cy="6859588"/>
          </a:xfrm>
          <a:prstGeom prst="rect">
            <a:avLst/>
          </a:prstGeom>
        </p:spPr>
      </p:pic>
      <p:sp>
        <p:nvSpPr>
          <p:cNvPr id="11" name="TextBox 10">
            <a:extLst>
              <a:ext uri="{FF2B5EF4-FFF2-40B4-BE49-F238E27FC236}">
                <a16:creationId xmlns:a16="http://schemas.microsoft.com/office/drawing/2014/main" xmlns="" id="{201A5000-31D9-DF33-E43E-954C752D974D}"/>
              </a:ext>
            </a:extLst>
          </p:cNvPr>
          <p:cNvSpPr txBox="1"/>
          <p:nvPr/>
        </p:nvSpPr>
        <p:spPr>
          <a:xfrm>
            <a:off x="378519" y="2539496"/>
            <a:ext cx="10819973" cy="2477281"/>
          </a:xfrm>
          <a:prstGeom prst="rect">
            <a:avLst/>
          </a:prstGeom>
          <a:noFill/>
        </p:spPr>
        <p:txBody>
          <a:bodyPr wrap="square">
            <a:spAutoFit/>
          </a:bodyPr>
          <a:lstStyle/>
          <a:p>
            <a:pPr marL="0" marR="0" algn="just">
              <a:lnSpc>
                <a:spcPct val="107000"/>
              </a:lnSpc>
              <a:spcBef>
                <a:spcPts val="0"/>
              </a:spcBef>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a:effectLst/>
                <a:latin typeface="Times New Roman" panose="02020603050405020304" pitchFamily="18" charset="0"/>
                <a:ea typeface="Calibri" panose="020F0502020204030204" pitchFamily="34" charset="0"/>
                <a:cs typeface="Times New Roman" panose="02020603050405020304" pitchFamily="18" charset="0"/>
              </a:rPr>
              <a:t>Giải thích nguyên nhân gây ra tai nạn chết người khi đào và súc rửa giếng nước (nhất là đối với những giếng khơi sâu, hoặc những giếng đã cạn từ lâu ngày) vẫn thi thoảng xảy ra ở nhiều địa phương ?</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nl-NL" sz="2800" i="1">
                <a:effectLst/>
                <a:latin typeface="Times New Roman" panose="02020603050405020304" pitchFamily="18" charset="0"/>
                <a:ea typeface="Calibri" panose="020F0502020204030204" pitchFamily="34" charset="0"/>
                <a:cs typeface="Times New Roman" panose="02020603050405020304" pitchFamily="18" charset="0"/>
              </a:rPr>
              <a:t>Để đảm bảo an toàn khi xuống những nơi này theo các em chúng ta cần phải làm gì?</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1746" name="Picture 2">
            <a:extLst>
              <a:ext uri="{FF2B5EF4-FFF2-40B4-BE49-F238E27FC236}">
                <a16:creationId xmlns:a16="http://schemas.microsoft.com/office/drawing/2014/main" xmlns="" id="{23735A91-C246-4C9A-F472-8F6FAE7D82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1012" y="102860"/>
            <a:ext cx="5694988" cy="19854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755838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A_MakeIt Last.mp3">
            <a:hlinkClick r:id="" action="ppaction://media"/>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7" cstate="print"/>
          <a:stretch>
            <a:fillRect/>
          </a:stretch>
        </p:blipFill>
        <p:spPr>
          <a:xfrm>
            <a:off x="-519537" y="-964792"/>
            <a:ext cx="519537" cy="623719"/>
          </a:xfrm>
          <a:prstGeom prst="rect">
            <a:avLst/>
          </a:prstGeom>
        </p:spPr>
      </p:pic>
      <p:pic>
        <p:nvPicPr>
          <p:cNvPr id="3" name="图片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75" y="1240"/>
            <a:ext cx="12184063" cy="6857107"/>
          </a:xfrm>
          <a:prstGeom prst="rect">
            <a:avLst/>
          </a:prstGeom>
        </p:spPr>
      </p:pic>
      <p:pic>
        <p:nvPicPr>
          <p:cNvPr id="8" name="图片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74928" y="155134"/>
            <a:ext cx="1961590" cy="2367700"/>
          </a:xfrm>
          <a:prstGeom prst="rect">
            <a:avLst/>
          </a:prstGeom>
        </p:spPr>
      </p:pic>
      <p:pic>
        <p:nvPicPr>
          <p:cNvPr id="10" name="图片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63784" y="3821767"/>
            <a:ext cx="2197293" cy="3107110"/>
          </a:xfrm>
          <a:prstGeom prst="rect">
            <a:avLst/>
          </a:prstGeom>
        </p:spPr>
      </p:pic>
      <p:pic>
        <p:nvPicPr>
          <p:cNvPr id="14" name="图片 1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582822">
            <a:off x="9305391" y="89925"/>
            <a:ext cx="2335881" cy="2243502"/>
          </a:xfrm>
          <a:prstGeom prst="rect">
            <a:avLst/>
          </a:prstGeom>
        </p:spPr>
      </p:pic>
      <p:sp>
        <p:nvSpPr>
          <p:cNvPr id="29" name="18"/>
          <p:cNvSpPr>
            <a:spLocks noChangeArrowheads="1"/>
          </p:cNvSpPr>
          <p:nvPr>
            <p:custDataLst>
              <p:tags r:id="rId4"/>
            </p:custDataLst>
          </p:nvPr>
        </p:nvSpPr>
        <p:spPr bwMode="auto">
          <a:xfrm>
            <a:off x="2707008" y="2853364"/>
            <a:ext cx="6776395" cy="1107996"/>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sz="7200" b="1" kern="0">
                <a:solidFill>
                  <a:srgbClr val="FF0000"/>
                </a:solidFill>
                <a:effectLst/>
                <a:latin typeface="Arial" panose="020B0604020202020204" pitchFamily="34" charset="0"/>
                <a:ea typeface="Calibri" panose="020F0502020204030204" pitchFamily="34" charset="0"/>
                <a:cs typeface="Arial" panose="020B0604020202020204" pitchFamily="34" charset="0"/>
              </a:rPr>
              <a:t>THANK YOU</a:t>
            </a:r>
            <a:endParaRPr lang="en-US" altLang="zh-CN" sz="16600" dirty="0">
              <a:solidFill>
                <a:srgbClr val="FF0000"/>
              </a:solidFill>
              <a:latin typeface="Arial" panose="020B0604020202020204" pitchFamily="34" charset="0"/>
              <a:ea typeface="微软雅黑" panose="020B0503020204020204" pitchFamily="34" charset="-122"/>
              <a:cs typeface="Arial" panose="020B0604020202020204" pitchFamily="34" charset="0"/>
            </a:endParaRPr>
          </a:p>
        </p:txBody>
      </p:sp>
      <p:pic>
        <p:nvPicPr>
          <p:cNvPr id="1026" name="Picture 2">
            <a:extLst>
              <a:ext uri="{FF2B5EF4-FFF2-40B4-BE49-F238E27FC236}">
                <a16:creationId xmlns:a16="http://schemas.microsoft.com/office/drawing/2014/main" xmlns="" id="{1EB2A9A2-3D7A-D6FF-2E4D-9906745E2E5E}"/>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15838" t="12471" r="17806" b="17187"/>
          <a:stretch/>
        </p:blipFill>
        <p:spPr bwMode="auto">
          <a:xfrm>
            <a:off x="9569136" y="4844995"/>
            <a:ext cx="2778711" cy="1963785"/>
          </a:xfrm>
          <a:prstGeom prst="rect">
            <a:avLst/>
          </a:prstGeom>
          <a:noFill/>
          <a:extLst>
            <a:ext uri="{909E8E84-426E-40DD-AFC4-6F175D3DCCD1}">
              <a14:hiddenFill xmlns:a14="http://schemas.microsoft.com/office/drawing/2010/main">
                <a:solidFill>
                  <a:srgbClr val="FFFFFF"/>
                </a:solidFill>
              </a14:hiddenFill>
            </a:ext>
          </a:extLst>
        </p:spPr>
      </p:pic>
      <p:pic>
        <p:nvPicPr>
          <p:cNvPr id="28674" name="Picture 2" descr="Những Bông Hoa Vòng Tròn Khung - Miễn Phí vector hình ảnh trên Pixabay -  Pixabay">
            <a:extLst>
              <a:ext uri="{FF2B5EF4-FFF2-40B4-BE49-F238E27FC236}">
                <a16:creationId xmlns:a16="http://schemas.microsoft.com/office/drawing/2014/main" xmlns="" id="{9E1D2BAF-265B-FE61-1A14-CD114C23382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651125" y="0"/>
            <a:ext cx="8464360" cy="84311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710978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2230" fill="hold"/>
                                            <p:tgtEl>
                                              <p:spTgt spid="27"/>
                                            </p:tgtEl>
                                          </p:cBhvr>
                                        </p:cmd>
                                      </p:childTnLst>
                                    </p:cTn>
                                  </p:par>
                                </p:childTnLst>
                              </p:cTn>
                            </p:par>
                            <p:par>
                              <p:cTn id="7" fill="hold">
                                <p:stCondLst>
                                  <p:cond delay="182230"/>
                                </p:stCondLst>
                                <p:childTnLst>
                                  <p:par>
                                    <p:cTn id="8" presetID="2" presetClass="entr" presetSubtype="6" fill="hold" nodeType="afterEffect" p14:presetBounceEnd="46667">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14:bounceEnd="46667">
                                          <p:cBhvr additive="base">
                                            <p:cTn id="10" dur="750" fill="hold"/>
                                            <p:tgtEl>
                                              <p:spTgt spid="8"/>
                                            </p:tgtEl>
                                            <p:attrNameLst>
                                              <p:attrName>ppt_x</p:attrName>
                                            </p:attrNameLst>
                                          </p:cBhvr>
                                          <p:tavLst>
                                            <p:tav tm="0">
                                              <p:val>
                                                <p:strVal val="1+#ppt_w/2"/>
                                              </p:val>
                                            </p:tav>
                                            <p:tav tm="100000">
                                              <p:val>
                                                <p:strVal val="#ppt_x"/>
                                              </p:val>
                                            </p:tav>
                                          </p:tavLst>
                                        </p:anim>
                                        <p:anim calcmode="lin" valueType="num" p14:bounceEnd="46667">
                                          <p:cBhvr additive="base">
                                            <p:cTn id="11" dur="750" fill="hold"/>
                                            <p:tgtEl>
                                              <p:spTgt spid="8"/>
                                            </p:tgtEl>
                                            <p:attrNameLst>
                                              <p:attrName>ppt_y</p:attrName>
                                            </p:attrNameLst>
                                          </p:cBhvr>
                                          <p:tavLst>
                                            <p:tav tm="0">
                                              <p:val>
                                                <p:strVal val="1+#ppt_h/2"/>
                                              </p:val>
                                            </p:tav>
                                            <p:tav tm="100000">
                                              <p:val>
                                                <p:strVal val="#ppt_y"/>
                                              </p:val>
                                            </p:tav>
                                          </p:tavLst>
                                        </p:anim>
                                      </p:childTnLst>
                                    </p:cTn>
                                  </p:par>
                                  <p:par>
                                    <p:cTn id="12" presetID="2" presetClass="entr" presetSubtype="12" fill="hold" nodeType="withEffect" p14:presetBounceEnd="46667">
                                      <p:stCondLst>
                                        <p:cond delay="500"/>
                                      </p:stCondLst>
                                      <p:childTnLst>
                                        <p:set>
                                          <p:cBhvr>
                                            <p:cTn id="13" dur="1" fill="hold">
                                              <p:stCondLst>
                                                <p:cond delay="0"/>
                                              </p:stCondLst>
                                            </p:cTn>
                                            <p:tgtEl>
                                              <p:spTgt spid="14"/>
                                            </p:tgtEl>
                                            <p:attrNameLst>
                                              <p:attrName>style.visibility</p:attrName>
                                            </p:attrNameLst>
                                          </p:cBhvr>
                                          <p:to>
                                            <p:strVal val="visible"/>
                                          </p:to>
                                        </p:set>
                                        <p:anim calcmode="lin" valueType="num" p14:bounceEnd="46667">
                                          <p:cBhvr additive="base">
                                            <p:cTn id="14" dur="750" fill="hold"/>
                                            <p:tgtEl>
                                              <p:spTgt spid="14"/>
                                            </p:tgtEl>
                                            <p:attrNameLst>
                                              <p:attrName>ppt_x</p:attrName>
                                            </p:attrNameLst>
                                          </p:cBhvr>
                                          <p:tavLst>
                                            <p:tav tm="0">
                                              <p:val>
                                                <p:strVal val="0-#ppt_w/2"/>
                                              </p:val>
                                            </p:tav>
                                            <p:tav tm="100000">
                                              <p:val>
                                                <p:strVal val="#ppt_x"/>
                                              </p:val>
                                            </p:tav>
                                          </p:tavLst>
                                        </p:anim>
                                        <p:anim calcmode="lin" valueType="num" p14:bounceEnd="46667">
                                          <p:cBhvr additive="base">
                                            <p:cTn id="15" dur="750" fill="hold"/>
                                            <p:tgtEl>
                                              <p:spTgt spid="14"/>
                                            </p:tgtEl>
                                            <p:attrNameLst>
                                              <p:attrName>ppt_y</p:attrName>
                                            </p:attrNameLst>
                                          </p:cBhvr>
                                          <p:tavLst>
                                            <p:tav tm="0">
                                              <p:val>
                                                <p:strVal val="1+#ppt_h/2"/>
                                              </p:val>
                                            </p:tav>
                                            <p:tav tm="100000">
                                              <p:val>
                                                <p:strVal val="#ppt_y"/>
                                              </p:val>
                                            </p:tav>
                                          </p:tavLst>
                                        </p:anim>
                                      </p:childTnLst>
                                    </p:cTn>
                                  </p:par>
                                </p:childTnLst>
                              </p:cTn>
                            </p:par>
                            <p:par>
                              <p:cTn id="16" fill="hold">
                                <p:stCondLst>
                                  <p:cond delay="183480"/>
                                </p:stCondLst>
                                <p:childTnLst>
                                  <p:par>
                                    <p:cTn id="17" presetID="42"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p:cTn id="22" fill="hold" display="0">
                      <p:stCondLst>
                        <p:cond delay="indefinite"/>
                      </p:stCondLst>
                      <p:endCondLst>
                        <p:cond evt="onStopAudio" delay="0">
                          <p:tgtEl>
                            <p:sldTgt/>
                          </p:tgtEl>
                        </p:cond>
                      </p:endCondLst>
                    </p:cTn>
                    <p:tgtEl>
                      <p:spTgt spid="27"/>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2230" fill="hold"/>
                                            <p:tgtEl>
                                              <p:spTgt spid="27"/>
                                            </p:tgtEl>
                                          </p:cBhvr>
                                        </p:cmd>
                                      </p:childTnLst>
                                    </p:cTn>
                                  </p:par>
                                </p:childTnLst>
                              </p:cTn>
                            </p:par>
                            <p:par>
                              <p:cTn id="7" fill="hold">
                                <p:stCondLst>
                                  <p:cond delay="182230"/>
                                </p:stCondLst>
                                <p:childTnLst>
                                  <p:par>
                                    <p:cTn id="8" presetID="2" presetClass="entr" presetSubtype="6" fill="hold" nodeType="after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additive="base">
                                            <p:cTn id="10" dur="750" fill="hold"/>
                                            <p:tgtEl>
                                              <p:spTgt spid="8"/>
                                            </p:tgtEl>
                                            <p:attrNameLst>
                                              <p:attrName>ppt_x</p:attrName>
                                            </p:attrNameLst>
                                          </p:cBhvr>
                                          <p:tavLst>
                                            <p:tav tm="0">
                                              <p:val>
                                                <p:strVal val="1+#ppt_w/2"/>
                                              </p:val>
                                            </p:tav>
                                            <p:tav tm="100000">
                                              <p:val>
                                                <p:strVal val="#ppt_x"/>
                                              </p:val>
                                            </p:tav>
                                          </p:tavLst>
                                        </p:anim>
                                        <p:anim calcmode="lin" valueType="num">
                                          <p:cBhvr additive="base">
                                            <p:cTn id="11" dur="750" fill="hold"/>
                                            <p:tgtEl>
                                              <p:spTgt spid="8"/>
                                            </p:tgtEl>
                                            <p:attrNameLst>
                                              <p:attrName>ppt_y</p:attrName>
                                            </p:attrNameLst>
                                          </p:cBhvr>
                                          <p:tavLst>
                                            <p:tav tm="0">
                                              <p:val>
                                                <p:strVal val="1+#ppt_h/2"/>
                                              </p:val>
                                            </p:tav>
                                            <p:tav tm="100000">
                                              <p:val>
                                                <p:strVal val="#ppt_y"/>
                                              </p:val>
                                            </p:tav>
                                          </p:tavLst>
                                        </p:anim>
                                      </p:childTnLst>
                                    </p:cTn>
                                  </p:par>
                                  <p:par>
                                    <p:cTn id="12" presetID="2" presetClass="entr" presetSubtype="12" fill="hold" nodeType="withEffect">
                                      <p:stCondLst>
                                        <p:cond delay="500"/>
                                      </p:stCondLst>
                                      <p:childTnLst>
                                        <p:set>
                                          <p:cBhvr>
                                            <p:cTn id="13" dur="1" fill="hold">
                                              <p:stCondLst>
                                                <p:cond delay="0"/>
                                              </p:stCondLst>
                                            </p:cTn>
                                            <p:tgtEl>
                                              <p:spTgt spid="14"/>
                                            </p:tgtEl>
                                            <p:attrNameLst>
                                              <p:attrName>style.visibility</p:attrName>
                                            </p:attrNameLst>
                                          </p:cBhvr>
                                          <p:to>
                                            <p:strVal val="visible"/>
                                          </p:to>
                                        </p:set>
                                        <p:anim calcmode="lin" valueType="num">
                                          <p:cBhvr additive="base">
                                            <p:cTn id="14" dur="750" fill="hold"/>
                                            <p:tgtEl>
                                              <p:spTgt spid="14"/>
                                            </p:tgtEl>
                                            <p:attrNameLst>
                                              <p:attrName>ppt_x</p:attrName>
                                            </p:attrNameLst>
                                          </p:cBhvr>
                                          <p:tavLst>
                                            <p:tav tm="0">
                                              <p:val>
                                                <p:strVal val="0-#ppt_w/2"/>
                                              </p:val>
                                            </p:tav>
                                            <p:tav tm="100000">
                                              <p:val>
                                                <p:strVal val="#ppt_x"/>
                                              </p:val>
                                            </p:tav>
                                          </p:tavLst>
                                        </p:anim>
                                        <p:anim calcmode="lin" valueType="num">
                                          <p:cBhvr additive="base">
                                            <p:cTn id="15" dur="750" fill="hold"/>
                                            <p:tgtEl>
                                              <p:spTgt spid="14"/>
                                            </p:tgtEl>
                                            <p:attrNameLst>
                                              <p:attrName>ppt_y</p:attrName>
                                            </p:attrNameLst>
                                          </p:cBhvr>
                                          <p:tavLst>
                                            <p:tav tm="0">
                                              <p:val>
                                                <p:strVal val="1+#ppt_h/2"/>
                                              </p:val>
                                            </p:tav>
                                            <p:tav tm="100000">
                                              <p:val>
                                                <p:strVal val="#ppt_y"/>
                                              </p:val>
                                            </p:tav>
                                          </p:tavLst>
                                        </p:anim>
                                      </p:childTnLst>
                                    </p:cTn>
                                  </p:par>
                                </p:childTnLst>
                              </p:cTn>
                            </p:par>
                            <p:par>
                              <p:cTn id="16" fill="hold">
                                <p:stCondLst>
                                  <p:cond delay="183480"/>
                                </p:stCondLst>
                                <p:childTnLst>
                                  <p:par>
                                    <p:cTn id="17" presetID="42"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p:cTn id="22" fill="hold" display="0">
                      <p:stCondLst>
                        <p:cond delay="indefinite"/>
                      </p:stCondLst>
                      <p:endCondLst>
                        <p:cond evt="onStopAudio" delay="0">
                          <p:tgtEl>
                            <p:sldTgt/>
                          </p:tgtEl>
                        </p:cond>
                      </p:endCondLst>
                    </p:cTn>
                    <p:tgtEl>
                      <p:spTgt spid="27"/>
                    </p:tgtEl>
                  </p:cMediaNode>
                </p:audio>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9C47AF0D-8A35-7B8F-0714-04069B2C82E6}"/>
              </a:ext>
            </a:extLst>
          </p:cNvPr>
          <p:cNvPicPr>
            <a:picLocks noChangeAspect="1"/>
          </p:cNvPicPr>
          <p:nvPr/>
        </p:nvPicPr>
        <p:blipFill rotWithShape="1">
          <a:blip r:embed="rId3"/>
          <a:srcRect r="878" b="1505"/>
          <a:stretch/>
        </p:blipFill>
        <p:spPr>
          <a:xfrm>
            <a:off x="0" y="0"/>
            <a:ext cx="12261522" cy="6859588"/>
          </a:xfrm>
          <a:prstGeom prst="rect">
            <a:avLst/>
          </a:prstGeom>
        </p:spPr>
      </p:pic>
      <p:grpSp>
        <p:nvGrpSpPr>
          <p:cNvPr id="11" name="Group 10">
            <a:extLst>
              <a:ext uri="{FF2B5EF4-FFF2-40B4-BE49-F238E27FC236}">
                <a16:creationId xmlns:a16="http://schemas.microsoft.com/office/drawing/2014/main" xmlns="" id="{FEEA00CE-43DC-3C6A-967F-342F0E39689A}"/>
              </a:ext>
            </a:extLst>
          </p:cNvPr>
          <p:cNvGrpSpPr/>
          <p:nvPr/>
        </p:nvGrpSpPr>
        <p:grpSpPr>
          <a:xfrm>
            <a:off x="3251200" y="373355"/>
            <a:ext cx="5689600" cy="715217"/>
            <a:chOff x="3251200" y="373355"/>
            <a:chExt cx="5689600" cy="715217"/>
          </a:xfrm>
        </p:grpSpPr>
        <p:sp>
          <p:nvSpPr>
            <p:cNvPr id="8" name="矩形: 圆角 1">
              <a:extLst>
                <a:ext uri="{FF2B5EF4-FFF2-40B4-BE49-F238E27FC236}">
                  <a16:creationId xmlns:a16="http://schemas.microsoft.com/office/drawing/2014/main" xmlns="" id="{BFC240CC-8B24-2D2D-AA1E-CFE2B752A47C}"/>
                </a:ext>
              </a:extLst>
            </p:cNvPr>
            <p:cNvSpPr/>
            <p:nvPr/>
          </p:nvSpPr>
          <p:spPr>
            <a:xfrm>
              <a:off x="3251200" y="373355"/>
              <a:ext cx="5689600"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a:extLst>
                <a:ext uri="{FF2B5EF4-FFF2-40B4-BE49-F238E27FC236}">
                  <a16:creationId xmlns:a16="http://schemas.microsoft.com/office/drawing/2014/main" xmlns="" id="{B7FFC0D4-56DC-6F5D-15C7-191F922B1A93}"/>
                </a:ext>
              </a:extLst>
            </p:cNvPr>
            <p:cNvSpPr txBox="1"/>
            <p:nvPr/>
          </p:nvSpPr>
          <p:spPr>
            <a:xfrm>
              <a:off x="4724400" y="377020"/>
              <a:ext cx="3495040" cy="707886"/>
            </a:xfrm>
            <a:prstGeom prst="rect">
              <a:avLst/>
            </a:prstGeom>
            <a:noFill/>
          </p:spPr>
          <p:txBody>
            <a:bodyPr wrap="square" rtlCol="0">
              <a:spAutoFit/>
            </a:bodyPr>
            <a:lstStyle/>
            <a:p>
              <a:r>
                <a:rPr lang="en-US" sz="4000" b="1">
                  <a:solidFill>
                    <a:schemeClr val="bg1"/>
                  </a:solidFill>
                </a:rPr>
                <a:t>1. Khái niệm</a:t>
              </a:r>
            </a:p>
          </p:txBody>
        </p:sp>
      </p:grpSp>
      <p:pic>
        <p:nvPicPr>
          <p:cNvPr id="6146" name="Picture 2">
            <a:extLst>
              <a:ext uri="{FF2B5EF4-FFF2-40B4-BE49-F238E27FC236}">
                <a16:creationId xmlns:a16="http://schemas.microsoft.com/office/drawing/2014/main" xmlns="" id="{0EDBE0BE-0AEE-58C2-B91E-D0FA918F65E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20438" y="4867413"/>
            <a:ext cx="2043228" cy="2043228"/>
          </a:xfrm>
          <a:prstGeom prst="rect">
            <a:avLst/>
          </a:prstGeom>
          <a:noFill/>
          <a:extLst>
            <a:ext uri="{909E8E84-426E-40DD-AFC4-6F175D3DCCD1}">
              <a14:hiddenFill xmlns:a14="http://schemas.microsoft.com/office/drawing/2010/main">
                <a:solidFill>
                  <a:srgbClr val="FFFFFF"/>
                </a:solidFill>
              </a14:hiddenFill>
            </a:ext>
          </a:extLst>
        </p:spPr>
      </p:pic>
      <p:sp>
        <p:nvSpPr>
          <p:cNvPr id="14" name="Speech Bubble: Rectangle with Corners Rounded 13">
            <a:extLst>
              <a:ext uri="{FF2B5EF4-FFF2-40B4-BE49-F238E27FC236}">
                <a16:creationId xmlns:a16="http://schemas.microsoft.com/office/drawing/2014/main" xmlns="" id="{7EC16F5D-54FE-1DE7-844C-1DF2E2C34658}"/>
              </a:ext>
            </a:extLst>
          </p:cNvPr>
          <p:cNvSpPr/>
          <p:nvPr/>
        </p:nvSpPr>
        <p:spPr>
          <a:xfrm>
            <a:off x="467360" y="1290320"/>
            <a:ext cx="11154886" cy="3100374"/>
          </a:xfrm>
          <a:prstGeom prst="wedgeRoundRectCallout">
            <a:avLst>
              <a:gd name="adj1" fmla="val -23223"/>
              <a:gd name="adj2" fmla="val 69496"/>
              <a:gd name="adj3" fmla="val 16667"/>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xmlns="" id="{9DEE9A8F-235A-6E4F-EB79-AA02507A1AB2}"/>
              </a:ext>
            </a:extLst>
          </p:cNvPr>
          <p:cNvSpPr txBox="1"/>
          <p:nvPr/>
        </p:nvSpPr>
        <p:spPr>
          <a:xfrm>
            <a:off x="962660" y="1767039"/>
            <a:ext cx="10528300" cy="1569660"/>
          </a:xfrm>
          <a:prstGeom prst="rect">
            <a:avLst/>
          </a:prstGeom>
          <a:noFill/>
        </p:spPr>
        <p:txBody>
          <a:bodyPr wrap="square">
            <a:spAutoFit/>
          </a:bodyPr>
          <a:lstStyle/>
          <a:p>
            <a:pPr fontAlgn="base"/>
            <a:r>
              <a:rPr lang="en-US" sz="3200"/>
              <a:t> ?1. Trong khoa học, 1/12 khối lượng nguyên tử carbon được quy ước là đơn vị khối lượng nguyên tử (amu).</a:t>
            </a:r>
          </a:p>
          <a:p>
            <a:pPr fontAlgn="base"/>
            <a:endParaRPr lang="en-US" sz="3200"/>
          </a:p>
        </p:txBody>
      </p:sp>
      <p:sp>
        <p:nvSpPr>
          <p:cNvPr id="3" name="TextBox 2">
            <a:extLst>
              <a:ext uri="{FF2B5EF4-FFF2-40B4-BE49-F238E27FC236}">
                <a16:creationId xmlns:a16="http://schemas.microsoft.com/office/drawing/2014/main" xmlns="" id="{08CA6D02-9A5A-0F31-878D-5A3CDEA41794}"/>
              </a:ext>
            </a:extLst>
          </p:cNvPr>
          <p:cNvSpPr txBox="1"/>
          <p:nvPr/>
        </p:nvSpPr>
        <p:spPr>
          <a:xfrm>
            <a:off x="699453" y="1282151"/>
            <a:ext cx="10790872" cy="3108543"/>
          </a:xfrm>
          <a:prstGeom prst="rect">
            <a:avLst/>
          </a:prstGeom>
          <a:noFill/>
        </p:spPr>
        <p:txBody>
          <a:bodyPr wrap="square">
            <a:spAutoFit/>
          </a:bodyPr>
          <a:lstStyle/>
          <a:p>
            <a:pPr fontAlgn="base"/>
            <a:r>
              <a:rPr lang="en-US" sz="2800" i="1">
                <a:latin typeface="Arial" panose="020B0604020202020204" pitchFamily="34" charset="0"/>
                <a:cs typeface="Arial" panose="020B0604020202020204" pitchFamily="34" charset="0"/>
              </a:rPr>
              <a:t>Như vậy: khối lượng 1 nguyên tử carbon là 12 amu. Khối lượng này </a:t>
            </a:r>
            <a:r>
              <a:rPr lang="en-US" sz="2800" i="1">
                <a:solidFill>
                  <a:srgbClr val="FF0000"/>
                </a:solidFill>
                <a:latin typeface="Arial" panose="020B0604020202020204" pitchFamily="34" charset="0"/>
                <a:cs typeface="Arial" panose="020B0604020202020204" pitchFamily="34" charset="0"/>
              </a:rPr>
              <a:t>vô cùng nhỏ bé</a:t>
            </a:r>
            <a:r>
              <a:rPr lang="en-US" sz="2800" i="1">
                <a:latin typeface="Arial" panose="020B0604020202020204" pitchFamily="34" charset="0"/>
                <a:cs typeface="Arial" panose="020B0604020202020204" pitchFamily="34" charset="0"/>
              </a:rPr>
              <a:t>, </a:t>
            </a:r>
            <a:r>
              <a:rPr lang="en-US" sz="2800" i="1" u="sng">
                <a:solidFill>
                  <a:srgbClr val="0070C0"/>
                </a:solidFill>
                <a:latin typeface="Arial" panose="020B0604020202020204" pitchFamily="34" charset="0"/>
                <a:cs typeface="Arial" panose="020B0604020202020204" pitchFamily="34" charset="0"/>
              </a:rPr>
              <a:t>không thể </a:t>
            </a:r>
            <a:r>
              <a:rPr lang="en-US" sz="2800" i="1">
                <a:solidFill>
                  <a:srgbClr val="FF0000"/>
                </a:solidFill>
                <a:latin typeface="Arial" panose="020B0604020202020204" pitchFamily="34" charset="0"/>
                <a:cs typeface="Arial" panose="020B0604020202020204" pitchFamily="34" charset="0"/>
              </a:rPr>
              <a:t>cân bằng các dụng cụ thông thường</a:t>
            </a:r>
            <a:r>
              <a:rPr lang="en-US" sz="2800" i="1">
                <a:latin typeface="Arial" panose="020B0604020202020204" pitchFamily="34" charset="0"/>
                <a:cs typeface="Arial" panose="020B0604020202020204" pitchFamily="34" charset="0"/>
              </a:rPr>
              <a:t> (khối lượng của 1 nguyên tử carbon tính theo đơn vị gam là 1,9916.10</a:t>
            </a:r>
            <a:r>
              <a:rPr lang="en-US" sz="2800" i="1" baseline="30000">
                <a:latin typeface="Arial" panose="020B0604020202020204" pitchFamily="34" charset="0"/>
                <a:cs typeface="Arial" panose="020B0604020202020204" pitchFamily="34" charset="0"/>
              </a:rPr>
              <a:t>-23</a:t>
            </a:r>
            <a:r>
              <a:rPr lang="en-US" sz="2800" i="1">
                <a:latin typeface="Arial" panose="020B0604020202020204" pitchFamily="34" charset="0"/>
                <a:cs typeface="Arial" panose="020B0604020202020204" pitchFamily="34" charset="0"/>
              </a:rPr>
              <a:t> gam).</a:t>
            </a:r>
            <a:endParaRPr lang="en-US" sz="2800">
              <a:latin typeface="Arial" panose="020B0604020202020204" pitchFamily="34" charset="0"/>
              <a:cs typeface="Arial" panose="020B0604020202020204" pitchFamily="34" charset="0"/>
            </a:endParaRPr>
          </a:p>
          <a:p>
            <a:pPr fontAlgn="base"/>
            <a:r>
              <a:rPr lang="en-US" sz="2800" i="1">
                <a:latin typeface="Arial" panose="020B0604020202020204" pitchFamily="34" charset="0"/>
                <a:cs typeface="Arial" panose="020B0604020202020204" pitchFamily="34" charset="0"/>
              </a:rPr>
              <a:t>	Nhưng ta dễ dàng cân được 12 gam carbon. Các nhà khoa học đã tìm ra 12 gam carbon có chứa số nguyên tử là 6,022.10</a:t>
            </a:r>
            <a:r>
              <a:rPr lang="en-US" sz="2800" i="1" baseline="30000">
                <a:latin typeface="Arial" panose="020B0604020202020204" pitchFamily="34" charset="0"/>
                <a:cs typeface="Arial" panose="020B0604020202020204" pitchFamily="34" charset="0"/>
              </a:rPr>
              <a:t>23</a:t>
            </a:r>
            <a:r>
              <a:rPr lang="en-US" sz="2800" i="1">
                <a:latin typeface="Arial" panose="020B0604020202020204" pitchFamily="34" charset="0"/>
                <a:cs typeface="Arial" panose="020B0604020202020204" pitchFamily="34" charset="0"/>
              </a:rPr>
              <a:t>. </a:t>
            </a:r>
            <a:r>
              <a:rPr lang="en-US" sz="2800" i="1">
                <a:solidFill>
                  <a:srgbClr val="FF0000"/>
                </a:solidFill>
                <a:latin typeface="Arial" panose="020B0604020202020204" pitchFamily="34" charset="0"/>
                <a:cs typeface="Arial" panose="020B0604020202020204" pitchFamily="34" charset="0"/>
              </a:rPr>
              <a:t>Số 6,022.10</a:t>
            </a:r>
            <a:r>
              <a:rPr lang="en-US" sz="2800" i="1" baseline="30000">
                <a:solidFill>
                  <a:srgbClr val="FF0000"/>
                </a:solidFill>
                <a:latin typeface="Arial" panose="020B0604020202020204" pitchFamily="34" charset="0"/>
                <a:cs typeface="Arial" panose="020B0604020202020204" pitchFamily="34" charset="0"/>
              </a:rPr>
              <a:t>23 </a:t>
            </a:r>
            <a:r>
              <a:rPr lang="en-US" sz="2800" i="1">
                <a:solidFill>
                  <a:srgbClr val="FF0000"/>
                </a:solidFill>
                <a:latin typeface="Arial" panose="020B0604020202020204" pitchFamily="34" charset="0"/>
                <a:cs typeface="Arial" panose="020B0604020202020204" pitchFamily="34" charset="0"/>
              </a:rPr>
              <a:t>được gọi là số Avogadro</a:t>
            </a:r>
            <a:r>
              <a:rPr lang="en-US" sz="2800" i="1">
                <a:latin typeface="Arial" panose="020B0604020202020204" pitchFamily="34" charset="0"/>
                <a:cs typeface="Arial" panose="020B0604020202020204" pitchFamily="34" charset="0"/>
              </a:rPr>
              <a:t>, được kí hiệu là </a:t>
            </a:r>
            <a:r>
              <a:rPr lang="en-US" sz="2800" i="1">
                <a:solidFill>
                  <a:srgbClr val="FF0000"/>
                </a:solidFill>
                <a:latin typeface="Arial" panose="020B0604020202020204" pitchFamily="34" charset="0"/>
                <a:cs typeface="Arial" panose="020B0604020202020204" pitchFamily="34" charset="0"/>
              </a:rPr>
              <a:t>N</a:t>
            </a:r>
            <a:r>
              <a:rPr lang="en-US" sz="2800" i="1" baseline="-25000">
                <a:solidFill>
                  <a:srgbClr val="FF0000"/>
                </a:solidFill>
                <a:latin typeface="Arial" panose="020B0604020202020204" pitchFamily="34" charset="0"/>
                <a:cs typeface="Arial" panose="020B0604020202020204" pitchFamily="34" charset="0"/>
              </a:rPr>
              <a:t>A</a:t>
            </a:r>
            <a:r>
              <a:rPr lang="en-US" sz="2800" i="1">
                <a:latin typeface="Arial" panose="020B0604020202020204" pitchFamily="34" charset="0"/>
                <a:cs typeface="Arial" panose="020B0604020202020204" pitchFamily="34" charset="0"/>
              </a:rPr>
              <a:t>.</a:t>
            </a:r>
            <a:endParaRPr lang="en-US" sz="28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58537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xit" presetSubtype="0" fill="hold" grpId="1" nodeType="withEffect">
                                  <p:stCondLst>
                                    <p:cond delay="0"/>
                                  </p:stCondLst>
                                  <p:childTnLst>
                                    <p:set>
                                      <p:cBhvr>
                                        <p:cTn id="16"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p:bldP spid="13" grpId="1"/>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xmlns="" id="{2C5AA458-D7BE-C81E-D862-F2628DED636D}"/>
              </a:ext>
            </a:extLst>
          </p:cNvPr>
          <p:cNvPicPr>
            <a:picLocks noChangeAspect="1"/>
          </p:cNvPicPr>
          <p:nvPr/>
        </p:nvPicPr>
        <p:blipFill>
          <a:blip r:embed="rId2"/>
          <a:stretch>
            <a:fillRect/>
          </a:stretch>
        </p:blipFill>
        <p:spPr>
          <a:xfrm>
            <a:off x="-1" y="1240"/>
            <a:ext cx="12190413" cy="6857107"/>
          </a:xfrm>
          <a:prstGeom prst="rect">
            <a:avLst/>
          </a:prstGeom>
        </p:spPr>
      </p:pic>
      <p:pic>
        <p:nvPicPr>
          <p:cNvPr id="7170" name="Picture 2" descr="Những con số kỳ diệu? Số Avogadro">
            <a:extLst>
              <a:ext uri="{FF2B5EF4-FFF2-40B4-BE49-F238E27FC236}">
                <a16:creationId xmlns:a16="http://schemas.microsoft.com/office/drawing/2014/main" xmlns="" id="{D9352301-28A8-966E-87D9-E3AEEE17DF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5182" y="1048544"/>
            <a:ext cx="3972115" cy="33100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TextBox 2">
            <a:extLst>
              <a:ext uri="{FF2B5EF4-FFF2-40B4-BE49-F238E27FC236}">
                <a16:creationId xmlns:a16="http://schemas.microsoft.com/office/drawing/2014/main" xmlns="" id="{B89C54CC-EF47-6037-ED77-DD38DC85145A}"/>
              </a:ext>
            </a:extLst>
          </p:cNvPr>
          <p:cNvSpPr txBox="1"/>
          <p:nvPr/>
        </p:nvSpPr>
        <p:spPr>
          <a:xfrm>
            <a:off x="806639" y="4504174"/>
            <a:ext cx="3972115" cy="400110"/>
          </a:xfrm>
          <a:prstGeom prst="rect">
            <a:avLst/>
          </a:prstGeom>
          <a:noFill/>
        </p:spPr>
        <p:txBody>
          <a:bodyPr wrap="square">
            <a:spAutoFit/>
          </a:bodyPr>
          <a:lstStyle/>
          <a:p>
            <a:r>
              <a:rPr lang="en-US" sz="2000" b="1" i="0">
                <a:effectLst/>
                <a:highlight>
                  <a:srgbClr val="FFFF00"/>
                </a:highlight>
                <a:latin typeface="Arial" panose="020B0604020202020204" pitchFamily="34" charset="0"/>
                <a:cs typeface="Arial" panose="020B0604020202020204" pitchFamily="34" charset="0"/>
              </a:rPr>
              <a:t>Amedeo Avogadro </a:t>
            </a:r>
            <a:r>
              <a:rPr lang="en-US" sz="2000" b="0" i="0">
                <a:effectLst/>
                <a:highlight>
                  <a:srgbClr val="FFFF00"/>
                </a:highlight>
                <a:latin typeface="Arial" panose="020B0604020202020204" pitchFamily="34" charset="0"/>
                <a:cs typeface="Arial" panose="020B0604020202020204" pitchFamily="34" charset="0"/>
              </a:rPr>
              <a:t>(1776-1856) </a:t>
            </a:r>
            <a:endParaRPr lang="en-US" sz="2000">
              <a:highlight>
                <a:srgbClr val="FFFF00"/>
              </a:highlight>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xmlns="" id="{07DBF569-15EE-8A00-3B72-F1692E41BB8A}"/>
              </a:ext>
            </a:extLst>
          </p:cNvPr>
          <p:cNvSpPr txBox="1"/>
          <p:nvPr/>
        </p:nvSpPr>
        <p:spPr>
          <a:xfrm>
            <a:off x="4884430" y="582860"/>
            <a:ext cx="6657330" cy="5693866"/>
          </a:xfrm>
          <a:prstGeom prst="rect">
            <a:avLst/>
          </a:prstGeom>
          <a:noFill/>
        </p:spPr>
        <p:txBody>
          <a:bodyPr wrap="square">
            <a:spAutoFit/>
          </a:bodyPr>
          <a:lstStyle/>
          <a:p>
            <a:pPr algn="ctr"/>
            <a:r>
              <a:rPr lang="en-US" sz="2800">
                <a:solidFill>
                  <a:srgbClr val="202122"/>
                </a:solidFill>
                <a:latin typeface="Arial" panose="020B0604020202020204" pitchFamily="34" charset="0"/>
                <a:cs typeface="Arial" panose="020B0604020202020204" pitchFamily="34" charset="0"/>
              </a:rPr>
              <a:t>L</a:t>
            </a:r>
            <a:r>
              <a:rPr lang="vi-VN" sz="2800" b="0" i="0">
                <a:solidFill>
                  <a:srgbClr val="202122"/>
                </a:solidFill>
                <a:effectLst/>
                <a:latin typeface="Arial" panose="020B0604020202020204" pitchFamily="34" charset="0"/>
                <a:cs typeface="Arial" panose="020B0604020202020204" pitchFamily="34" charset="0"/>
              </a:rPr>
              <a:t>à </a:t>
            </a:r>
            <a:r>
              <a:rPr lang="vi-VN" sz="2800" b="0" i="0" u="none" strike="noStrike">
                <a:solidFill>
                  <a:srgbClr val="FF0000"/>
                </a:solidFill>
                <a:effectLst/>
                <a:latin typeface="Arial" panose="020B0604020202020204" pitchFamily="34" charset="0"/>
                <a:cs typeface="Arial" panose="020B0604020202020204" pitchFamily="34" charset="0"/>
                <a:hlinkClick r:id="rId4" tooltip="Nhà hóa học">
                  <a:extLst>
                    <a:ext uri="{A12FA001-AC4F-418D-AE19-62706E023703}">
                      <ahyp:hlinkClr xmlns:ahyp="http://schemas.microsoft.com/office/drawing/2018/hyperlinkcolor" xmlns="" val="tx"/>
                    </a:ext>
                  </a:extLst>
                </a:hlinkClick>
              </a:rPr>
              <a:t>nhà hóa học</a:t>
            </a:r>
            <a:r>
              <a:rPr lang="vi-VN" sz="2800" b="0" i="0">
                <a:solidFill>
                  <a:srgbClr val="FF0000"/>
                </a:solidFill>
                <a:effectLst/>
                <a:latin typeface="Arial" panose="020B0604020202020204" pitchFamily="34" charset="0"/>
                <a:cs typeface="Arial" panose="020B0604020202020204" pitchFamily="34" charset="0"/>
              </a:rPr>
              <a:t>, </a:t>
            </a:r>
            <a:r>
              <a:rPr lang="vi-VN" sz="2800" b="0" i="0" u="none" strike="noStrike">
                <a:solidFill>
                  <a:srgbClr val="FF0000"/>
                </a:solidFill>
                <a:effectLst/>
                <a:latin typeface="Arial" panose="020B0604020202020204" pitchFamily="34" charset="0"/>
                <a:cs typeface="Arial" panose="020B0604020202020204" pitchFamily="34" charset="0"/>
                <a:hlinkClick r:id="rId5" tooltip="Nhà vật lý">
                  <a:extLst>
                    <a:ext uri="{A12FA001-AC4F-418D-AE19-62706E023703}">
                      <ahyp:hlinkClr xmlns:ahyp="http://schemas.microsoft.com/office/drawing/2018/hyperlinkcolor" xmlns="" val="tx"/>
                    </a:ext>
                  </a:extLst>
                </a:hlinkClick>
              </a:rPr>
              <a:t>nhà vật lý</a:t>
            </a:r>
            <a:r>
              <a:rPr lang="vi-VN" sz="2800" b="0" i="0">
                <a:solidFill>
                  <a:srgbClr val="FF0000"/>
                </a:solidFill>
                <a:effectLst/>
                <a:latin typeface="Arial" panose="020B0604020202020204" pitchFamily="34" charset="0"/>
                <a:cs typeface="Arial" panose="020B0604020202020204" pitchFamily="34" charset="0"/>
              </a:rPr>
              <a:t> </a:t>
            </a:r>
            <a:r>
              <a:rPr lang="vi-VN" sz="2800" b="0" i="0">
                <a:solidFill>
                  <a:srgbClr val="202122"/>
                </a:solidFill>
                <a:effectLst/>
                <a:latin typeface="Arial" panose="020B0604020202020204" pitchFamily="34" charset="0"/>
                <a:cs typeface="Arial" panose="020B0604020202020204" pitchFamily="34" charset="0"/>
              </a:rPr>
              <a:t>người Ý.</a:t>
            </a:r>
            <a:endParaRPr lang="en-US" sz="2800" b="0" i="0">
              <a:solidFill>
                <a:srgbClr val="202122"/>
              </a:solidFill>
              <a:effectLst/>
              <a:latin typeface="Arial" panose="020B0604020202020204" pitchFamily="34" charset="0"/>
              <a:cs typeface="Arial" panose="020B0604020202020204" pitchFamily="34" charset="0"/>
            </a:endParaRPr>
          </a:p>
          <a:p>
            <a:pPr rtl="0">
              <a:spcBef>
                <a:spcPts val="0"/>
              </a:spcBef>
              <a:spcAft>
                <a:spcPts val="0"/>
              </a:spcAft>
            </a:pPr>
            <a:r>
              <a:rPr lang="en-US" sz="2800" b="0" i="0" u="none" strike="noStrike">
                <a:solidFill>
                  <a:srgbClr val="000000"/>
                </a:solidFill>
                <a:effectLst/>
                <a:latin typeface="Arial" panose="020B0604020202020204" pitchFamily="34" charset="0"/>
                <a:cs typeface="Arial" panose="020B0604020202020204" pitchFamily="34" charset="0"/>
              </a:rPr>
              <a:t>- </a:t>
            </a:r>
            <a:r>
              <a:rPr lang="vi-VN" sz="2800" b="0" i="0" u="none" strike="noStrike">
                <a:solidFill>
                  <a:srgbClr val="000000"/>
                </a:solidFill>
                <a:effectLst/>
                <a:latin typeface="Arial" panose="020B0604020202020204" pitchFamily="34" charset="0"/>
                <a:cs typeface="Arial" panose="020B0604020202020204" pitchFamily="34" charset="0"/>
              </a:rPr>
              <a:t>Ông sinh tại Turin, Ý trong</a:t>
            </a:r>
            <a:r>
              <a:rPr lang="en-US" sz="2800">
                <a:latin typeface="Arial" panose="020B0604020202020204" pitchFamily="34" charset="0"/>
                <a:cs typeface="Arial" panose="020B0604020202020204" pitchFamily="34" charset="0"/>
              </a:rPr>
              <a:t> </a:t>
            </a:r>
            <a:r>
              <a:rPr lang="vi-VN" sz="2800" b="0" i="0" u="none" strike="noStrike">
                <a:solidFill>
                  <a:srgbClr val="000000"/>
                </a:solidFill>
                <a:effectLst/>
                <a:latin typeface="Arial" panose="020B0604020202020204" pitchFamily="34" charset="0"/>
                <a:cs typeface="Arial" panose="020B0604020202020204" pitchFamily="34" charset="0"/>
              </a:rPr>
              <a:t>một gia đình luật gia Italia.</a:t>
            </a:r>
            <a:endParaRPr lang="vi-VN" sz="2800" b="0">
              <a:effectLst/>
              <a:latin typeface="Arial" panose="020B0604020202020204" pitchFamily="34" charset="0"/>
              <a:cs typeface="Arial" panose="020B0604020202020204" pitchFamily="34" charset="0"/>
            </a:endParaRPr>
          </a:p>
          <a:p>
            <a:pPr rtl="0">
              <a:spcBef>
                <a:spcPts val="0"/>
              </a:spcBef>
              <a:spcAft>
                <a:spcPts val="0"/>
              </a:spcAft>
            </a:pPr>
            <a:r>
              <a:rPr lang="en-US" sz="2800" b="0" i="0" u="none" strike="noStrike">
                <a:solidFill>
                  <a:srgbClr val="000000"/>
                </a:solidFill>
                <a:effectLst/>
                <a:latin typeface="Arial" panose="020B0604020202020204" pitchFamily="34" charset="0"/>
                <a:cs typeface="Arial" panose="020B0604020202020204" pitchFamily="34" charset="0"/>
              </a:rPr>
              <a:t>- </a:t>
            </a:r>
            <a:r>
              <a:rPr lang="vi-VN" sz="2800" b="0" i="0" u="none" strike="noStrike">
                <a:solidFill>
                  <a:srgbClr val="000000"/>
                </a:solidFill>
                <a:effectLst/>
                <a:latin typeface="Arial" panose="020B0604020202020204" pitchFamily="34" charset="0"/>
                <a:cs typeface="Arial" panose="020B0604020202020204" pitchFamily="34" charset="0"/>
              </a:rPr>
              <a:t>Năm 1806 ông được mời</a:t>
            </a:r>
            <a:r>
              <a:rPr lang="en-US" sz="2800">
                <a:latin typeface="Arial" panose="020B0604020202020204" pitchFamily="34" charset="0"/>
                <a:cs typeface="Arial" panose="020B0604020202020204" pitchFamily="34" charset="0"/>
              </a:rPr>
              <a:t> </a:t>
            </a:r>
            <a:r>
              <a:rPr lang="vi-VN" sz="2800" b="0" i="0" u="none" strike="noStrike">
                <a:solidFill>
                  <a:srgbClr val="000000"/>
                </a:solidFill>
                <a:effectLst/>
                <a:latin typeface="Arial" panose="020B0604020202020204" pitchFamily="34" charset="0"/>
                <a:cs typeface="Arial" panose="020B0604020202020204" pitchFamily="34" charset="0"/>
              </a:rPr>
              <a:t>giảng dạy vật lý ở trường Đại</a:t>
            </a:r>
            <a:r>
              <a:rPr lang="en-US" sz="2800">
                <a:latin typeface="Arial" panose="020B0604020202020204" pitchFamily="34" charset="0"/>
                <a:cs typeface="Arial" panose="020B0604020202020204" pitchFamily="34" charset="0"/>
              </a:rPr>
              <a:t> </a:t>
            </a:r>
            <a:r>
              <a:rPr lang="vi-VN" sz="2800" b="0" i="0" u="none" strike="noStrike">
                <a:solidFill>
                  <a:srgbClr val="000000"/>
                </a:solidFill>
                <a:effectLst/>
                <a:latin typeface="Arial" panose="020B0604020202020204" pitchFamily="34" charset="0"/>
                <a:cs typeface="Arial" panose="020B0604020202020204" pitchFamily="34" charset="0"/>
              </a:rPr>
              <a:t>học Turin và bắt đầu tiến</a:t>
            </a:r>
            <a:r>
              <a:rPr lang="en-US" sz="2800">
                <a:latin typeface="Arial" panose="020B0604020202020204" pitchFamily="34" charset="0"/>
                <a:cs typeface="Arial" panose="020B0604020202020204" pitchFamily="34" charset="0"/>
              </a:rPr>
              <a:t> </a:t>
            </a:r>
            <a:r>
              <a:rPr lang="vi-VN" sz="2800" b="0" i="0" u="none" strike="noStrike">
                <a:solidFill>
                  <a:srgbClr val="000000"/>
                </a:solidFill>
                <a:effectLst/>
                <a:latin typeface="Arial" panose="020B0604020202020204" pitchFamily="34" charset="0"/>
                <a:cs typeface="Arial" panose="020B0604020202020204" pitchFamily="34" charset="0"/>
              </a:rPr>
              <a:t>hành nghiên cứu khoa học.</a:t>
            </a:r>
            <a:endParaRPr lang="vi-VN" sz="2800" b="0">
              <a:effectLst/>
              <a:latin typeface="Arial" panose="020B0604020202020204" pitchFamily="34" charset="0"/>
              <a:cs typeface="Arial" panose="020B0604020202020204" pitchFamily="34" charset="0"/>
            </a:endParaRPr>
          </a:p>
          <a:p>
            <a:pPr rtl="0">
              <a:spcBef>
                <a:spcPts val="0"/>
              </a:spcBef>
              <a:spcAft>
                <a:spcPts val="0"/>
              </a:spcAft>
            </a:pPr>
            <a:r>
              <a:rPr lang="en-US" sz="2800">
                <a:solidFill>
                  <a:srgbClr val="000000"/>
                </a:solidFill>
                <a:latin typeface="Arial" panose="020B0604020202020204" pitchFamily="34" charset="0"/>
                <a:cs typeface="Arial" panose="020B0604020202020204" pitchFamily="34" charset="0"/>
              </a:rPr>
              <a:t>- </a:t>
            </a:r>
            <a:r>
              <a:rPr lang="vi-VN" sz="2800" b="0" i="0" u="none" strike="noStrike">
                <a:solidFill>
                  <a:srgbClr val="000000"/>
                </a:solidFill>
                <a:effectLst/>
                <a:latin typeface="Arial" panose="020B0604020202020204" pitchFamily="34" charset="0"/>
                <a:cs typeface="Arial" panose="020B0604020202020204" pitchFamily="34" charset="0"/>
              </a:rPr>
              <a:t>Là người đầu tiên xác định</a:t>
            </a:r>
            <a:r>
              <a:rPr lang="en-US" sz="2800">
                <a:latin typeface="Arial" panose="020B0604020202020204" pitchFamily="34" charset="0"/>
                <a:cs typeface="Arial" panose="020B0604020202020204" pitchFamily="34" charset="0"/>
              </a:rPr>
              <a:t> </a:t>
            </a:r>
            <a:r>
              <a:rPr lang="vi-VN" sz="2800" b="0" i="0" u="none" strike="noStrike">
                <a:solidFill>
                  <a:srgbClr val="000000"/>
                </a:solidFill>
                <a:effectLst/>
                <a:latin typeface="Arial" panose="020B0604020202020204" pitchFamily="34" charset="0"/>
                <a:cs typeface="Arial" panose="020B0604020202020204" pitchFamily="34" charset="0"/>
              </a:rPr>
              <a:t>thành phần định tính, định</a:t>
            </a:r>
            <a:r>
              <a:rPr lang="en-US" sz="2800">
                <a:latin typeface="Arial" panose="020B0604020202020204" pitchFamily="34" charset="0"/>
                <a:cs typeface="Arial" panose="020B0604020202020204" pitchFamily="34" charset="0"/>
              </a:rPr>
              <a:t> </a:t>
            </a:r>
            <a:r>
              <a:rPr lang="vi-VN" sz="2800" b="0" i="0" u="none" strike="noStrike">
                <a:solidFill>
                  <a:srgbClr val="000000"/>
                </a:solidFill>
                <a:effectLst/>
                <a:latin typeface="Arial" panose="020B0604020202020204" pitchFamily="34" charset="0"/>
                <a:cs typeface="Arial" panose="020B0604020202020204" pitchFamily="34" charset="0"/>
              </a:rPr>
              <a:t>lượng của các hợp chất, phát</a:t>
            </a:r>
            <a:r>
              <a:rPr lang="en-US" sz="2800">
                <a:latin typeface="Arial" panose="020B0604020202020204" pitchFamily="34" charset="0"/>
                <a:cs typeface="Arial" panose="020B0604020202020204" pitchFamily="34" charset="0"/>
              </a:rPr>
              <a:t> </a:t>
            </a:r>
            <a:r>
              <a:rPr lang="vi-VN" sz="2800" b="0" i="0" u="none" strike="noStrike">
                <a:solidFill>
                  <a:srgbClr val="000000"/>
                </a:solidFill>
                <a:effectLst/>
                <a:latin typeface="Arial" panose="020B0604020202020204" pitchFamily="34" charset="0"/>
                <a:cs typeface="Arial" panose="020B0604020202020204" pitchFamily="34" charset="0"/>
              </a:rPr>
              <a:t>minh ra định luật Avogadro</a:t>
            </a:r>
            <a:r>
              <a:rPr lang="en-US" sz="2800">
                <a:latin typeface="Arial" panose="020B0604020202020204" pitchFamily="34" charset="0"/>
                <a:cs typeface="Arial" panose="020B0604020202020204" pitchFamily="34" charset="0"/>
              </a:rPr>
              <a:t> x</a:t>
            </a:r>
            <a:r>
              <a:rPr lang="vi-VN" sz="2800" b="0" i="0" u="none" strike="noStrike">
                <a:solidFill>
                  <a:srgbClr val="000000"/>
                </a:solidFill>
                <a:effectLst/>
                <a:latin typeface="Arial" panose="020B0604020202020204" pitchFamily="34" charset="0"/>
                <a:cs typeface="Arial" panose="020B0604020202020204" pitchFamily="34" charset="0"/>
              </a:rPr>
              <a:t>ác định về lượng của các</a:t>
            </a:r>
            <a:r>
              <a:rPr lang="en-US" sz="2800">
                <a:latin typeface="Arial" panose="020B0604020202020204" pitchFamily="34" charset="0"/>
                <a:cs typeface="Arial" panose="020B0604020202020204" pitchFamily="34" charset="0"/>
              </a:rPr>
              <a:t> </a:t>
            </a:r>
            <a:r>
              <a:rPr lang="vi-VN" sz="2800" b="0" i="0" u="none" strike="noStrike">
                <a:solidFill>
                  <a:srgbClr val="000000"/>
                </a:solidFill>
                <a:effectLst/>
                <a:latin typeface="Arial" panose="020B0604020202020204" pitchFamily="34" charset="0"/>
                <a:cs typeface="Arial" panose="020B0604020202020204" pitchFamily="34" charset="0"/>
              </a:rPr>
              <a:t>chất thể khí, dẫn đến sự phát</a:t>
            </a:r>
            <a:r>
              <a:rPr lang="en-US" sz="2800">
                <a:latin typeface="Arial" panose="020B0604020202020204" pitchFamily="34" charset="0"/>
                <a:cs typeface="Arial" panose="020B0604020202020204" pitchFamily="34" charset="0"/>
              </a:rPr>
              <a:t> </a:t>
            </a:r>
            <a:r>
              <a:rPr lang="vi-VN" sz="2800" b="0" i="0" u="none" strike="noStrike">
                <a:solidFill>
                  <a:srgbClr val="000000"/>
                </a:solidFill>
                <a:effectLst/>
                <a:latin typeface="Arial" panose="020B0604020202020204" pitchFamily="34" charset="0"/>
                <a:cs typeface="Arial" panose="020B0604020202020204" pitchFamily="34" charset="0"/>
              </a:rPr>
              <a:t>triển rõ ràng khái niệm quan</a:t>
            </a:r>
            <a:r>
              <a:rPr lang="en-US" sz="2800">
                <a:latin typeface="Arial" panose="020B0604020202020204" pitchFamily="34" charset="0"/>
                <a:cs typeface="Arial" panose="020B0604020202020204" pitchFamily="34" charset="0"/>
              </a:rPr>
              <a:t> </a:t>
            </a:r>
            <a:r>
              <a:rPr lang="vi-VN" sz="2800" b="0" i="0" u="none" strike="noStrike">
                <a:solidFill>
                  <a:srgbClr val="000000"/>
                </a:solidFill>
                <a:effectLst/>
                <a:latin typeface="Arial" panose="020B0604020202020204" pitchFamily="34" charset="0"/>
                <a:cs typeface="Arial" panose="020B0604020202020204" pitchFamily="34" charset="0"/>
              </a:rPr>
              <a:t>trọng nhất của hoá học:</a:t>
            </a:r>
            <a:r>
              <a:rPr lang="en-US" sz="2800">
                <a:latin typeface="Arial" panose="020B0604020202020204" pitchFamily="34" charset="0"/>
                <a:cs typeface="Arial" panose="020B0604020202020204" pitchFamily="34" charset="0"/>
              </a:rPr>
              <a:t> </a:t>
            </a:r>
            <a:r>
              <a:rPr lang="vi-VN" sz="2800" b="0" i="0" u="none" strike="noStrike">
                <a:solidFill>
                  <a:srgbClr val="000000"/>
                </a:solidFill>
                <a:effectLst/>
                <a:latin typeface="Arial" panose="020B0604020202020204" pitchFamily="34" charset="0"/>
                <a:cs typeface="Arial" panose="020B0604020202020204" pitchFamily="34" charset="0"/>
              </a:rPr>
              <a:t>nguyên tử, phân tử, ...</a:t>
            </a:r>
            <a:endParaRPr lang="vi-VN" sz="2800" b="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93676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xmlns="" id="{2C5AA458-D7BE-C81E-D862-F2628DED636D}"/>
              </a:ext>
            </a:extLst>
          </p:cNvPr>
          <p:cNvPicPr>
            <a:picLocks noChangeAspect="1"/>
          </p:cNvPicPr>
          <p:nvPr/>
        </p:nvPicPr>
        <p:blipFill>
          <a:blip r:embed="rId2"/>
          <a:stretch>
            <a:fillRect/>
          </a:stretch>
        </p:blipFill>
        <p:spPr>
          <a:xfrm>
            <a:off x="-1" y="1240"/>
            <a:ext cx="12190413" cy="6857107"/>
          </a:xfrm>
          <a:prstGeom prst="rect">
            <a:avLst/>
          </a:prstGeom>
        </p:spPr>
      </p:pic>
      <p:sp>
        <p:nvSpPr>
          <p:cNvPr id="6" name="TextBox 5">
            <a:extLst>
              <a:ext uri="{FF2B5EF4-FFF2-40B4-BE49-F238E27FC236}">
                <a16:creationId xmlns:a16="http://schemas.microsoft.com/office/drawing/2014/main" xmlns="" id="{07DBF569-15EE-8A00-3B72-F1692E41BB8A}"/>
              </a:ext>
            </a:extLst>
          </p:cNvPr>
          <p:cNvSpPr txBox="1"/>
          <p:nvPr/>
        </p:nvSpPr>
        <p:spPr>
          <a:xfrm>
            <a:off x="1445740" y="3838500"/>
            <a:ext cx="10024900" cy="2246769"/>
          </a:xfrm>
          <a:prstGeom prst="rect">
            <a:avLst/>
          </a:prstGeom>
          <a:noFill/>
        </p:spPr>
        <p:txBody>
          <a:bodyPr wrap="square">
            <a:spAutoFit/>
          </a:bodyPr>
          <a:lstStyle/>
          <a:p>
            <a:r>
              <a:rPr lang="vi-VN" sz="2800"/>
              <a:t>Ngày </a:t>
            </a:r>
            <a:r>
              <a:rPr lang="vi-VN" sz="2800" b="1">
                <a:solidFill>
                  <a:srgbClr val="FF0000"/>
                </a:solidFill>
              </a:rPr>
              <a:t>23 tháng 10 </a:t>
            </a:r>
            <a:r>
              <a:rPr lang="vi-VN" sz="2800"/>
              <a:t>hàng năm được</a:t>
            </a:r>
            <a:r>
              <a:rPr lang="en-US" sz="2800"/>
              <a:t> </a:t>
            </a:r>
            <a:r>
              <a:rPr lang="vi-VN" sz="2800"/>
              <a:t>gọi là ngày “Mo</a:t>
            </a:r>
            <a:r>
              <a:rPr lang="en-US" sz="2800"/>
              <a:t>l”</a:t>
            </a:r>
            <a:r>
              <a:rPr lang="vi-VN" sz="2800"/>
              <a:t>. Đây là một</a:t>
            </a:r>
            <a:r>
              <a:rPr lang="en-US" sz="2800"/>
              <a:t> </a:t>
            </a:r>
            <a:r>
              <a:rPr lang="vi-VN" sz="2800"/>
              <a:t>ngày lễ không chính thức nhằm</a:t>
            </a:r>
            <a:r>
              <a:rPr lang="en-US" sz="2800"/>
              <a:t> </a:t>
            </a:r>
            <a:r>
              <a:rPr lang="vi-VN" sz="2800"/>
              <a:t>vinh danh đơn vị Mol. Ngày</a:t>
            </a:r>
            <a:r>
              <a:rPr lang="en-US" sz="2800"/>
              <a:t> </a:t>
            </a:r>
            <a:r>
              <a:rPr lang="vi-VN" sz="2800"/>
              <a:t>”Mol” hàng năm bắt đầu lúc </a:t>
            </a:r>
            <a:r>
              <a:rPr lang="vi-VN" sz="2800" b="1"/>
              <a:t>6h02</a:t>
            </a:r>
            <a:r>
              <a:rPr lang="vi-VN" sz="2800"/>
              <a:t> sáng</a:t>
            </a:r>
            <a:r>
              <a:rPr lang="en-US" sz="2800"/>
              <a:t> </a:t>
            </a:r>
            <a:r>
              <a:rPr lang="vi-VN" sz="2800"/>
              <a:t>và kết thúc lúc </a:t>
            </a:r>
            <a:r>
              <a:rPr lang="vi-VN" sz="2800" b="1"/>
              <a:t>18h02</a:t>
            </a:r>
            <a:r>
              <a:rPr lang="vi-VN" sz="2800"/>
              <a:t> tối. Nguồn</a:t>
            </a:r>
            <a:r>
              <a:rPr lang="en-US" sz="2800"/>
              <a:t> </a:t>
            </a:r>
            <a:r>
              <a:rPr lang="vi-VN" sz="2800"/>
              <a:t>gốc những mốc thời gian này là</a:t>
            </a:r>
            <a:r>
              <a:rPr lang="en-US" sz="2800"/>
              <a:t> </a:t>
            </a:r>
            <a:r>
              <a:rPr lang="vi-VN" sz="2800"/>
              <a:t>giá trị của hằng số Avogadro</a:t>
            </a:r>
            <a:r>
              <a:rPr lang="en-US" sz="2800"/>
              <a:t> (</a:t>
            </a:r>
            <a:r>
              <a:rPr lang="vi-VN" sz="2800"/>
              <a:t>6,02×10</a:t>
            </a:r>
            <a:r>
              <a:rPr lang="vi-VN" sz="2800" baseline="30000"/>
              <a:t>23</a:t>
            </a:r>
            <a:r>
              <a:rPr lang="vi-VN" sz="2800"/>
              <a:t>).</a:t>
            </a:r>
            <a:endParaRPr lang="vi-VN" sz="2800" b="0">
              <a:effectLst/>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xmlns="" id="{04C5AB85-B009-1866-8559-C909CCC6A3DE}"/>
              </a:ext>
            </a:extLst>
          </p:cNvPr>
          <p:cNvPicPr>
            <a:picLocks noChangeAspect="1"/>
          </p:cNvPicPr>
          <p:nvPr/>
        </p:nvPicPr>
        <p:blipFill>
          <a:blip r:embed="rId3"/>
          <a:stretch>
            <a:fillRect/>
          </a:stretch>
        </p:blipFill>
        <p:spPr>
          <a:xfrm>
            <a:off x="445453" y="411110"/>
            <a:ext cx="5429250" cy="3195302"/>
          </a:xfrm>
          <a:prstGeom prst="rect">
            <a:avLst/>
          </a:prstGeom>
        </p:spPr>
      </p:pic>
      <p:pic>
        <p:nvPicPr>
          <p:cNvPr id="7" name="Picture 6">
            <a:extLst>
              <a:ext uri="{FF2B5EF4-FFF2-40B4-BE49-F238E27FC236}">
                <a16:creationId xmlns:a16="http://schemas.microsoft.com/office/drawing/2014/main" xmlns="" id="{1EB14504-5288-0413-B09A-F3375E469210}"/>
              </a:ext>
            </a:extLst>
          </p:cNvPr>
          <p:cNvPicPr>
            <a:picLocks noChangeAspect="1"/>
          </p:cNvPicPr>
          <p:nvPr/>
        </p:nvPicPr>
        <p:blipFill>
          <a:blip r:embed="rId4"/>
          <a:stretch>
            <a:fillRect/>
          </a:stretch>
        </p:blipFill>
        <p:spPr>
          <a:xfrm>
            <a:off x="6116956" y="411110"/>
            <a:ext cx="5069203" cy="3195302"/>
          </a:xfrm>
          <a:prstGeom prst="rect">
            <a:avLst/>
          </a:prstGeom>
        </p:spPr>
      </p:pic>
    </p:spTree>
    <p:extLst>
      <p:ext uri="{BB962C8B-B14F-4D97-AF65-F5344CB8AC3E}">
        <p14:creationId xmlns:p14="http://schemas.microsoft.com/office/powerpoint/2010/main" val="709704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22B3D061-BF53-DBEA-56BC-CB366CBAB753}"/>
              </a:ext>
            </a:extLst>
          </p:cNvPr>
          <p:cNvPicPr>
            <a:picLocks noChangeAspect="1"/>
          </p:cNvPicPr>
          <p:nvPr/>
        </p:nvPicPr>
        <p:blipFill rotWithShape="1">
          <a:blip r:embed="rId2"/>
          <a:srcRect r="878" b="1505"/>
          <a:stretch/>
        </p:blipFill>
        <p:spPr>
          <a:xfrm>
            <a:off x="0" y="0"/>
            <a:ext cx="12261522" cy="6859588"/>
          </a:xfrm>
          <a:prstGeom prst="rect">
            <a:avLst/>
          </a:prstGeom>
        </p:spPr>
      </p:pic>
      <p:grpSp>
        <p:nvGrpSpPr>
          <p:cNvPr id="13357" name="Group 45">
            <a:extLst>
              <a:ext uri="{FF2B5EF4-FFF2-40B4-BE49-F238E27FC236}">
                <a16:creationId xmlns:a16="http://schemas.microsoft.com/office/drawing/2014/main" xmlns="" id="{502D5101-FE67-B614-CD20-121A33883833}"/>
              </a:ext>
            </a:extLst>
          </p:cNvPr>
          <p:cNvGrpSpPr>
            <a:grpSpLocks/>
          </p:cNvGrpSpPr>
          <p:nvPr/>
        </p:nvGrpSpPr>
        <p:grpSpPr bwMode="auto">
          <a:xfrm>
            <a:off x="1750800" y="3477430"/>
            <a:ext cx="4115753" cy="584335"/>
            <a:chOff x="144" y="2112"/>
            <a:chExt cx="2592" cy="368"/>
          </a:xfrm>
        </p:grpSpPr>
        <p:sp>
          <p:nvSpPr>
            <p:cNvPr id="19473" name="Text Box 21">
              <a:extLst>
                <a:ext uri="{FF2B5EF4-FFF2-40B4-BE49-F238E27FC236}">
                  <a16:creationId xmlns:a16="http://schemas.microsoft.com/office/drawing/2014/main" xmlns="" id="{20B4232C-1A02-B2D3-99CC-D833BF9F04C1}"/>
                </a:ext>
              </a:extLst>
            </p:cNvPr>
            <p:cNvSpPr txBox="1">
              <a:spLocks noChangeArrowheads="1"/>
            </p:cNvSpPr>
            <p:nvPr/>
          </p:nvSpPr>
          <p:spPr bwMode="auto">
            <a:xfrm>
              <a:off x="144" y="2112"/>
              <a:ext cx="2592" cy="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7" tIns="45725" rIns="91447" bIns="45725">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spcBef>
                  <a:spcPct val="50000"/>
                </a:spcBef>
              </a:pPr>
              <a:r>
                <a:rPr lang="en-US" altLang="en-US" sz="3201" i="1" u="sng"/>
                <a:t>Hay</a:t>
              </a:r>
              <a:r>
                <a:rPr lang="en-US" altLang="en-US" sz="3201"/>
                <a:t>:    </a:t>
              </a:r>
              <a:r>
                <a:rPr lang="en-US" altLang="en-US" sz="3201" b="1">
                  <a:solidFill>
                    <a:srgbClr val="6600CC"/>
                  </a:solidFill>
                </a:rPr>
                <a:t>1 mol</a:t>
              </a:r>
              <a:r>
                <a:rPr lang="en-US" altLang="en-US" sz="3201"/>
                <a:t> chất</a:t>
              </a:r>
            </a:p>
          </p:txBody>
        </p:sp>
        <p:sp>
          <p:nvSpPr>
            <p:cNvPr id="19474" name="Line 22">
              <a:extLst>
                <a:ext uri="{FF2B5EF4-FFF2-40B4-BE49-F238E27FC236}">
                  <a16:creationId xmlns:a16="http://schemas.microsoft.com/office/drawing/2014/main" xmlns="" id="{380B2ABE-35B7-07C8-AA0B-BBDF4BB6C2F3}"/>
                </a:ext>
              </a:extLst>
            </p:cNvPr>
            <p:cNvSpPr>
              <a:spLocks noChangeShapeType="1"/>
            </p:cNvSpPr>
            <p:nvPr/>
          </p:nvSpPr>
          <p:spPr bwMode="auto">
            <a:xfrm>
              <a:off x="2189" y="2296"/>
              <a:ext cx="52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3340" name="Group 28">
            <a:extLst>
              <a:ext uri="{FF2B5EF4-FFF2-40B4-BE49-F238E27FC236}">
                <a16:creationId xmlns:a16="http://schemas.microsoft.com/office/drawing/2014/main" xmlns="" id="{AEBB686B-9B52-A607-F81B-CAEA6D0C4BB6}"/>
              </a:ext>
            </a:extLst>
          </p:cNvPr>
          <p:cNvGrpSpPr>
            <a:grpSpLocks/>
          </p:cNvGrpSpPr>
          <p:nvPr/>
        </p:nvGrpSpPr>
        <p:grpSpPr bwMode="auto">
          <a:xfrm>
            <a:off x="2970283" y="1194077"/>
            <a:ext cx="3201141" cy="584335"/>
            <a:chOff x="1824" y="3824"/>
            <a:chExt cx="2016" cy="368"/>
          </a:xfrm>
        </p:grpSpPr>
        <p:sp>
          <p:nvSpPr>
            <p:cNvPr id="19471" name="Line 7">
              <a:extLst>
                <a:ext uri="{FF2B5EF4-FFF2-40B4-BE49-F238E27FC236}">
                  <a16:creationId xmlns:a16="http://schemas.microsoft.com/office/drawing/2014/main" xmlns="" id="{3EC38B50-6000-5AF4-5DD4-3270BFAC7BA1}"/>
                </a:ext>
              </a:extLst>
            </p:cNvPr>
            <p:cNvSpPr>
              <a:spLocks noChangeShapeType="1"/>
            </p:cNvSpPr>
            <p:nvPr/>
          </p:nvSpPr>
          <p:spPr bwMode="auto">
            <a:xfrm>
              <a:off x="3293" y="4018"/>
              <a:ext cx="547"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72" name="Text Box 26">
              <a:extLst>
                <a:ext uri="{FF2B5EF4-FFF2-40B4-BE49-F238E27FC236}">
                  <a16:creationId xmlns:a16="http://schemas.microsoft.com/office/drawing/2014/main" xmlns="" id="{9DFA0226-ADF8-F206-A173-37851B8F9651}"/>
                </a:ext>
              </a:extLst>
            </p:cNvPr>
            <p:cNvSpPr txBox="1">
              <a:spLocks noChangeArrowheads="1"/>
            </p:cNvSpPr>
            <p:nvPr/>
          </p:nvSpPr>
          <p:spPr bwMode="auto">
            <a:xfrm>
              <a:off x="1824" y="3824"/>
              <a:ext cx="1632" cy="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spcBef>
                  <a:spcPct val="50000"/>
                </a:spcBef>
              </a:pPr>
              <a:r>
                <a:rPr lang="en-US" altLang="en-US" sz="3201" b="1">
                  <a:solidFill>
                    <a:srgbClr val="0000FF"/>
                  </a:solidFill>
                </a:rPr>
                <a:t>1 </a:t>
              </a:r>
              <a:r>
                <a:rPr lang="vi-VN" altLang="en-US" sz="3201" b="1">
                  <a:solidFill>
                    <a:srgbClr val="0000FF"/>
                  </a:solidFill>
                </a:rPr>
                <a:t>yến </a:t>
              </a:r>
              <a:r>
                <a:rPr lang="vi-VN" altLang="en-US" sz="3201" b="1"/>
                <a:t>gạo</a:t>
              </a:r>
              <a:endParaRPr lang="en-US" altLang="en-US" sz="3201"/>
            </a:p>
          </p:txBody>
        </p:sp>
      </p:grpSp>
      <p:sp>
        <p:nvSpPr>
          <p:cNvPr id="13344" name="Text Box 32">
            <a:extLst>
              <a:ext uri="{FF2B5EF4-FFF2-40B4-BE49-F238E27FC236}">
                <a16:creationId xmlns:a16="http://schemas.microsoft.com/office/drawing/2014/main" xmlns="" id="{BFA2867D-C616-3DA5-D760-F54686E87375}"/>
              </a:ext>
            </a:extLst>
          </p:cNvPr>
          <p:cNvSpPr txBox="1">
            <a:spLocks noChangeArrowheads="1"/>
          </p:cNvSpPr>
          <p:nvPr/>
        </p:nvSpPr>
        <p:spPr bwMode="auto">
          <a:xfrm>
            <a:off x="6400077" y="1187725"/>
            <a:ext cx="3810882" cy="584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spcBef>
                <a:spcPct val="50000"/>
              </a:spcBef>
            </a:pPr>
            <a:r>
              <a:rPr lang="en-US" altLang="en-US" sz="3201"/>
              <a:t>có </a:t>
            </a:r>
            <a:r>
              <a:rPr lang="en-US" altLang="en-US" sz="3201" b="1">
                <a:solidFill>
                  <a:srgbClr val="0000FF"/>
                </a:solidFill>
              </a:rPr>
              <a:t>10</a:t>
            </a:r>
            <a:r>
              <a:rPr lang="en-US" altLang="en-US" sz="3201"/>
              <a:t> </a:t>
            </a:r>
            <a:r>
              <a:rPr lang="vi-VN" altLang="en-US" sz="3201"/>
              <a:t>kg</a:t>
            </a:r>
            <a:endParaRPr lang="en-US" altLang="en-US" sz="3201"/>
          </a:p>
        </p:txBody>
      </p:sp>
      <p:grpSp>
        <p:nvGrpSpPr>
          <p:cNvPr id="13345" name="Group 33">
            <a:extLst>
              <a:ext uri="{FF2B5EF4-FFF2-40B4-BE49-F238E27FC236}">
                <a16:creationId xmlns:a16="http://schemas.microsoft.com/office/drawing/2014/main" xmlns="" id="{E2341193-C270-6736-C987-19C823C81843}"/>
              </a:ext>
            </a:extLst>
          </p:cNvPr>
          <p:cNvGrpSpPr>
            <a:grpSpLocks/>
          </p:cNvGrpSpPr>
          <p:nvPr/>
        </p:nvGrpSpPr>
        <p:grpSpPr bwMode="auto">
          <a:xfrm>
            <a:off x="2970283" y="609741"/>
            <a:ext cx="3429794" cy="584335"/>
            <a:chOff x="1728" y="3840"/>
            <a:chExt cx="2496" cy="368"/>
          </a:xfrm>
        </p:grpSpPr>
        <p:sp>
          <p:nvSpPr>
            <p:cNvPr id="19469" name="Line 34">
              <a:extLst>
                <a:ext uri="{FF2B5EF4-FFF2-40B4-BE49-F238E27FC236}">
                  <a16:creationId xmlns:a16="http://schemas.microsoft.com/office/drawing/2014/main" xmlns="" id="{E4093A6C-B0C7-8A39-00A6-721066F631E8}"/>
                </a:ext>
              </a:extLst>
            </p:cNvPr>
            <p:cNvSpPr>
              <a:spLocks noChangeShapeType="1"/>
            </p:cNvSpPr>
            <p:nvPr/>
          </p:nvSpPr>
          <p:spPr bwMode="auto">
            <a:xfrm>
              <a:off x="3293" y="4018"/>
              <a:ext cx="547"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70" name="Text Box 35">
              <a:extLst>
                <a:ext uri="{FF2B5EF4-FFF2-40B4-BE49-F238E27FC236}">
                  <a16:creationId xmlns:a16="http://schemas.microsoft.com/office/drawing/2014/main" xmlns="" id="{894DA31E-A0E7-ADBC-E6E9-0AC162650F58}"/>
                </a:ext>
              </a:extLst>
            </p:cNvPr>
            <p:cNvSpPr txBox="1">
              <a:spLocks noChangeArrowheads="1"/>
            </p:cNvSpPr>
            <p:nvPr/>
          </p:nvSpPr>
          <p:spPr bwMode="auto">
            <a:xfrm>
              <a:off x="1728" y="3840"/>
              <a:ext cx="2496" cy="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spcBef>
                  <a:spcPct val="50000"/>
                </a:spcBef>
              </a:pPr>
              <a:r>
                <a:rPr lang="en-US" altLang="en-US" sz="3201" b="1">
                  <a:solidFill>
                    <a:srgbClr val="0000FF"/>
                  </a:solidFill>
                </a:rPr>
                <a:t>1</a:t>
              </a:r>
              <a:r>
                <a:rPr lang="en-US" altLang="en-US" sz="3201" b="1">
                  <a:solidFill>
                    <a:schemeClr val="accent2"/>
                  </a:solidFill>
                </a:rPr>
                <a:t> </a:t>
              </a:r>
              <a:r>
                <a:rPr lang="en-US" altLang="en-US" sz="3201" b="1">
                  <a:solidFill>
                    <a:srgbClr val="0000FF"/>
                  </a:solidFill>
                </a:rPr>
                <a:t>gam</a:t>
              </a:r>
              <a:r>
                <a:rPr lang="en-US" altLang="en-US" sz="3201"/>
                <a:t> giấy</a:t>
              </a:r>
            </a:p>
          </p:txBody>
        </p:sp>
      </p:grpSp>
      <p:sp>
        <p:nvSpPr>
          <p:cNvPr id="13348" name="Text Box 36">
            <a:extLst>
              <a:ext uri="{FF2B5EF4-FFF2-40B4-BE49-F238E27FC236}">
                <a16:creationId xmlns:a16="http://schemas.microsoft.com/office/drawing/2014/main" xmlns="" id="{A0E4E549-B3AA-8F4E-D34F-F4641AC68C4A}"/>
              </a:ext>
            </a:extLst>
          </p:cNvPr>
          <p:cNvSpPr txBox="1">
            <a:spLocks noChangeArrowheads="1"/>
          </p:cNvSpPr>
          <p:nvPr/>
        </p:nvSpPr>
        <p:spPr bwMode="auto">
          <a:xfrm>
            <a:off x="6171423" y="587511"/>
            <a:ext cx="3887100" cy="584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spcBef>
                <a:spcPct val="50000"/>
              </a:spcBef>
            </a:pPr>
            <a:r>
              <a:rPr lang="en-US" altLang="en-US" sz="3201"/>
              <a:t>gồm có </a:t>
            </a:r>
            <a:r>
              <a:rPr lang="en-US" altLang="en-US" sz="3201" b="1">
                <a:solidFill>
                  <a:srgbClr val="0000FF"/>
                </a:solidFill>
              </a:rPr>
              <a:t>500 </a:t>
            </a:r>
            <a:r>
              <a:rPr lang="vi-VN" altLang="en-US" sz="3201" b="1">
                <a:solidFill>
                  <a:srgbClr val="0000FF"/>
                </a:solidFill>
              </a:rPr>
              <a:t>tờ</a:t>
            </a:r>
            <a:endParaRPr lang="en-US" altLang="en-US" sz="3201"/>
          </a:p>
        </p:txBody>
      </p:sp>
      <p:sp>
        <p:nvSpPr>
          <p:cNvPr id="13349" name="Text Box 37">
            <a:extLst>
              <a:ext uri="{FF2B5EF4-FFF2-40B4-BE49-F238E27FC236}">
                <a16:creationId xmlns:a16="http://schemas.microsoft.com/office/drawing/2014/main" xmlns="" id="{82BC2996-F428-96B6-4457-41F1D834C91A}"/>
              </a:ext>
            </a:extLst>
          </p:cNvPr>
          <p:cNvSpPr txBox="1">
            <a:spLocks noChangeArrowheads="1"/>
          </p:cNvSpPr>
          <p:nvPr/>
        </p:nvSpPr>
        <p:spPr bwMode="auto">
          <a:xfrm>
            <a:off x="6095206" y="2748600"/>
            <a:ext cx="3582229" cy="5859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22250" indent="-222250">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spcBef>
                <a:spcPct val="50000"/>
              </a:spcBef>
            </a:pPr>
            <a:r>
              <a:rPr lang="en-US" altLang="en-US" sz="3201"/>
              <a:t>có chứa  </a:t>
            </a:r>
            <a:r>
              <a:rPr lang="en-US" altLang="en-US" sz="3201" b="1">
                <a:solidFill>
                  <a:srgbClr val="6600CC"/>
                </a:solidFill>
              </a:rPr>
              <a:t>6.10</a:t>
            </a:r>
            <a:r>
              <a:rPr lang="en-US" altLang="en-US" sz="3201" b="1" baseline="30000">
                <a:solidFill>
                  <a:srgbClr val="6600CC"/>
                </a:solidFill>
              </a:rPr>
              <a:t>23 </a:t>
            </a:r>
            <a:r>
              <a:rPr lang="en-US" altLang="en-US" sz="3201" b="1"/>
              <a:t>hạt</a:t>
            </a:r>
            <a:endParaRPr lang="en-US" altLang="en-US" sz="3201"/>
          </a:p>
        </p:txBody>
      </p:sp>
      <p:grpSp>
        <p:nvGrpSpPr>
          <p:cNvPr id="13355" name="Group 43">
            <a:extLst>
              <a:ext uri="{FF2B5EF4-FFF2-40B4-BE49-F238E27FC236}">
                <a16:creationId xmlns:a16="http://schemas.microsoft.com/office/drawing/2014/main" xmlns="" id="{A6A6BB24-634D-5F43-908F-CB8159A19C5E}"/>
              </a:ext>
            </a:extLst>
          </p:cNvPr>
          <p:cNvGrpSpPr>
            <a:grpSpLocks/>
          </p:cNvGrpSpPr>
          <p:nvPr/>
        </p:nvGrpSpPr>
        <p:grpSpPr bwMode="auto">
          <a:xfrm>
            <a:off x="2385947" y="2010241"/>
            <a:ext cx="3887100" cy="1324281"/>
            <a:chOff x="528" y="1152"/>
            <a:chExt cx="2448" cy="834"/>
          </a:xfrm>
        </p:grpSpPr>
        <p:sp>
          <p:nvSpPr>
            <p:cNvPr id="19467" name="Text Box 18">
              <a:extLst>
                <a:ext uri="{FF2B5EF4-FFF2-40B4-BE49-F238E27FC236}">
                  <a16:creationId xmlns:a16="http://schemas.microsoft.com/office/drawing/2014/main" xmlns="" id="{86F8A139-5BF7-0325-E856-B9A0A2B99390}"/>
                </a:ext>
              </a:extLst>
            </p:cNvPr>
            <p:cNvSpPr txBox="1">
              <a:spLocks noChangeArrowheads="1"/>
            </p:cNvSpPr>
            <p:nvPr/>
          </p:nvSpPr>
          <p:spPr bwMode="auto">
            <a:xfrm>
              <a:off x="528" y="1152"/>
              <a:ext cx="2448" cy="8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7" tIns="45725" rIns="91447" bIns="45725">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spcBef>
                  <a:spcPct val="50000"/>
                </a:spcBef>
              </a:pPr>
              <a:r>
                <a:rPr lang="en-US" altLang="en-US" sz="3201" b="1">
                  <a:solidFill>
                    <a:srgbClr val="FF3300"/>
                  </a:solidFill>
                </a:rPr>
                <a:t> Vậy trong Hoá Học</a:t>
              </a:r>
            </a:p>
            <a:p>
              <a:pPr>
                <a:spcBef>
                  <a:spcPct val="50000"/>
                </a:spcBef>
              </a:pPr>
              <a:r>
                <a:rPr lang="en-US" altLang="en-US" sz="3201" b="1">
                  <a:solidFill>
                    <a:srgbClr val="6600CC"/>
                  </a:solidFill>
                </a:rPr>
                <a:t>     1 mol</a:t>
              </a:r>
              <a:r>
                <a:rPr lang="en-US" altLang="en-US" sz="3201"/>
                <a:t> chất</a:t>
              </a:r>
            </a:p>
          </p:txBody>
        </p:sp>
        <p:sp>
          <p:nvSpPr>
            <p:cNvPr id="19468" name="Line 42">
              <a:extLst>
                <a:ext uri="{FF2B5EF4-FFF2-40B4-BE49-F238E27FC236}">
                  <a16:creationId xmlns:a16="http://schemas.microsoft.com/office/drawing/2014/main" xmlns="" id="{7CD4CD30-23B8-5DED-2DE4-E5D098D0AA8D}"/>
                </a:ext>
              </a:extLst>
            </p:cNvPr>
            <p:cNvSpPr>
              <a:spLocks noChangeShapeType="1"/>
            </p:cNvSpPr>
            <p:nvPr/>
          </p:nvSpPr>
          <p:spPr bwMode="auto">
            <a:xfrm>
              <a:off x="2199" y="1806"/>
              <a:ext cx="466"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3356" name="Text Box 44">
            <a:extLst>
              <a:ext uri="{FF2B5EF4-FFF2-40B4-BE49-F238E27FC236}">
                <a16:creationId xmlns:a16="http://schemas.microsoft.com/office/drawing/2014/main" xmlns="" id="{23210A8B-C18B-5B1E-6175-EAAC9FFF7EAD}"/>
              </a:ext>
            </a:extLst>
          </p:cNvPr>
          <p:cNvSpPr txBox="1">
            <a:spLocks noChangeArrowheads="1"/>
          </p:cNvSpPr>
          <p:nvPr/>
        </p:nvSpPr>
        <p:spPr bwMode="auto">
          <a:xfrm>
            <a:off x="6133315" y="3455200"/>
            <a:ext cx="3124923" cy="5859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623888" indent="-623888">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spcBef>
                <a:spcPct val="50000"/>
              </a:spcBef>
            </a:pPr>
            <a:r>
              <a:rPr lang="en-US" altLang="en-US" sz="3201"/>
              <a:t>có chứa </a:t>
            </a:r>
            <a:r>
              <a:rPr lang="en-US" altLang="en-US" sz="3201" b="1">
                <a:solidFill>
                  <a:srgbClr val="6600CC"/>
                </a:solidFill>
              </a:rPr>
              <a:t>N</a:t>
            </a:r>
            <a:r>
              <a:rPr lang="en-US" altLang="en-US" sz="3201" b="1" baseline="-25000">
                <a:solidFill>
                  <a:srgbClr val="6600CC"/>
                </a:solidFill>
              </a:rPr>
              <a:t>A</a:t>
            </a:r>
            <a:r>
              <a:rPr lang="en-US" altLang="en-US" sz="3201">
                <a:solidFill>
                  <a:srgbClr val="6600CC"/>
                </a:solidFill>
              </a:rPr>
              <a:t> </a:t>
            </a:r>
            <a:r>
              <a:rPr lang="en-US" altLang="en-US" sz="3201" b="1"/>
              <a:t>hạt</a:t>
            </a:r>
          </a:p>
        </p:txBody>
      </p:sp>
      <p:sp>
        <p:nvSpPr>
          <p:cNvPr id="21" name="Text Box 19">
            <a:extLst>
              <a:ext uri="{FF2B5EF4-FFF2-40B4-BE49-F238E27FC236}">
                <a16:creationId xmlns:a16="http://schemas.microsoft.com/office/drawing/2014/main" xmlns="" id="{6C8CD0E0-F4C5-4369-8BEC-ACA0C1F3D8D5}"/>
              </a:ext>
            </a:extLst>
          </p:cNvPr>
          <p:cNvSpPr txBox="1">
            <a:spLocks noChangeArrowheads="1"/>
          </p:cNvSpPr>
          <p:nvPr/>
        </p:nvSpPr>
        <p:spPr bwMode="auto">
          <a:xfrm>
            <a:off x="2539972" y="4725494"/>
            <a:ext cx="7262906" cy="1077485"/>
          </a:xfrm>
          <a:prstGeom prst="rect">
            <a:avLst/>
          </a:prstGeom>
          <a:noFill/>
          <a:ln w="38100" cmpd="dbl">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7" tIns="45725" rIns="91447" bIns="45725">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r>
              <a:rPr lang="en-US" altLang="en-US" sz="3201" b="1"/>
              <a:t>        N</a:t>
            </a:r>
            <a:r>
              <a:rPr lang="en-US" altLang="en-US" sz="3201" b="1" baseline="-25000"/>
              <a:t>A</a:t>
            </a:r>
            <a:r>
              <a:rPr lang="en-US" altLang="en-US" sz="3201" b="1"/>
              <a:t> = 6.10</a:t>
            </a:r>
            <a:r>
              <a:rPr lang="en-US" altLang="en-US" sz="3201" b="1" baseline="30000"/>
              <a:t>23 </a:t>
            </a:r>
            <a:r>
              <a:rPr lang="en-US" altLang="en-US" sz="3201" i="1"/>
              <a:t>hạt nguyên tử hay phân tử</a:t>
            </a:r>
            <a:endParaRPr lang="en-US" altLang="en-US" sz="3201" i="1">
              <a:solidFill>
                <a:schemeClr val="accent2"/>
              </a:solidFill>
            </a:endParaRPr>
          </a:p>
          <a:p>
            <a:r>
              <a:rPr lang="en-US" altLang="en-US" sz="3201" i="1"/>
              <a:t>(số Avogađro) </a:t>
            </a:r>
            <a:endParaRPr lang="en-US" altLang="en-US" sz="3201" b="1" i="1"/>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withEffect">
                                  <p:stCondLst>
                                    <p:cond delay="0"/>
                                  </p:stCondLst>
                                  <p:childTnLst>
                                    <p:set>
                                      <p:cBhvr>
                                        <p:cTn id="6" dur="1" fill="hold">
                                          <p:stCondLst>
                                            <p:cond delay="0"/>
                                          </p:stCondLst>
                                        </p:cTn>
                                        <p:tgtEl>
                                          <p:spTgt spid="13345"/>
                                        </p:tgtEl>
                                        <p:attrNameLst>
                                          <p:attrName>style.visibility</p:attrName>
                                        </p:attrNameLst>
                                      </p:cBhvr>
                                      <p:to>
                                        <p:strVal val="visible"/>
                                      </p:to>
                                    </p:set>
                                    <p:anim calcmode="lin" valueType="num">
                                      <p:cBhvr>
                                        <p:cTn id="7" dur="500" fill="hold"/>
                                        <p:tgtEl>
                                          <p:spTgt spid="13345"/>
                                        </p:tgtEl>
                                        <p:attrNameLst>
                                          <p:attrName>ppt_w</p:attrName>
                                        </p:attrNameLst>
                                      </p:cBhvr>
                                      <p:tavLst>
                                        <p:tav tm="0">
                                          <p:val>
                                            <p:fltVal val="0"/>
                                          </p:val>
                                        </p:tav>
                                        <p:tav tm="100000">
                                          <p:val>
                                            <p:strVal val="#ppt_w"/>
                                          </p:val>
                                        </p:tav>
                                      </p:tavLst>
                                    </p:anim>
                                    <p:anim calcmode="lin" valueType="num">
                                      <p:cBhvr>
                                        <p:cTn id="8" dur="500" fill="hold"/>
                                        <p:tgtEl>
                                          <p:spTgt spid="13345"/>
                                        </p:tgtEl>
                                        <p:attrNameLst>
                                          <p:attrName>ppt_h</p:attrName>
                                        </p:attrNameLst>
                                      </p:cBhvr>
                                      <p:tavLst>
                                        <p:tav tm="0">
                                          <p:val>
                                            <p:fltVal val="0"/>
                                          </p:val>
                                        </p:tav>
                                        <p:tav tm="100000">
                                          <p:val>
                                            <p:strVal val="#ppt_h"/>
                                          </p:val>
                                        </p:tav>
                                      </p:tavLst>
                                    </p:anim>
                                    <p:animEffect transition="in" filter="fade">
                                      <p:cBhvr>
                                        <p:cTn id="9" dur="500"/>
                                        <p:tgtEl>
                                          <p:spTgt spid="13345"/>
                                        </p:tgtEl>
                                      </p:cBhvr>
                                    </p:animEffect>
                                  </p:childTnLst>
                                </p:cTn>
                              </p:par>
                            </p:childTnLst>
                          </p:cTn>
                        </p:par>
                        <p:par>
                          <p:cTn id="10" fill="hold" nodeType="afterGroup">
                            <p:stCondLst>
                              <p:cond delay="500"/>
                            </p:stCondLst>
                            <p:childTnLst>
                              <p:par>
                                <p:cTn id="11" presetID="55" presetClass="entr" presetSubtype="0" fill="hold" nodeType="afterEffect">
                                  <p:stCondLst>
                                    <p:cond delay="0"/>
                                  </p:stCondLst>
                                  <p:childTnLst>
                                    <p:set>
                                      <p:cBhvr>
                                        <p:cTn id="12" dur="1" fill="hold">
                                          <p:stCondLst>
                                            <p:cond delay="0"/>
                                          </p:stCondLst>
                                        </p:cTn>
                                        <p:tgtEl>
                                          <p:spTgt spid="13340"/>
                                        </p:tgtEl>
                                        <p:attrNameLst>
                                          <p:attrName>style.visibility</p:attrName>
                                        </p:attrNameLst>
                                      </p:cBhvr>
                                      <p:to>
                                        <p:strVal val="visible"/>
                                      </p:to>
                                    </p:set>
                                    <p:anim calcmode="lin" valueType="num">
                                      <p:cBhvr>
                                        <p:cTn id="13" dur="1000" fill="hold"/>
                                        <p:tgtEl>
                                          <p:spTgt spid="13340"/>
                                        </p:tgtEl>
                                        <p:attrNameLst>
                                          <p:attrName>ppt_w</p:attrName>
                                        </p:attrNameLst>
                                      </p:cBhvr>
                                      <p:tavLst>
                                        <p:tav tm="0">
                                          <p:val>
                                            <p:strVal val="#ppt_w*0.70"/>
                                          </p:val>
                                        </p:tav>
                                        <p:tav tm="100000">
                                          <p:val>
                                            <p:strVal val="#ppt_w"/>
                                          </p:val>
                                        </p:tav>
                                      </p:tavLst>
                                    </p:anim>
                                    <p:anim calcmode="lin" valueType="num">
                                      <p:cBhvr>
                                        <p:cTn id="14" dur="1000" fill="hold"/>
                                        <p:tgtEl>
                                          <p:spTgt spid="13340"/>
                                        </p:tgtEl>
                                        <p:attrNameLst>
                                          <p:attrName>ppt_h</p:attrName>
                                        </p:attrNameLst>
                                      </p:cBhvr>
                                      <p:tavLst>
                                        <p:tav tm="0">
                                          <p:val>
                                            <p:strVal val="#ppt_h"/>
                                          </p:val>
                                        </p:tav>
                                        <p:tav tm="100000">
                                          <p:val>
                                            <p:strVal val="#ppt_h"/>
                                          </p:val>
                                        </p:tav>
                                      </p:tavLst>
                                    </p:anim>
                                    <p:animEffect transition="in" filter="fade">
                                      <p:cBhvr>
                                        <p:cTn id="15" dur="1000"/>
                                        <p:tgtEl>
                                          <p:spTgt spid="13340"/>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47" presetClass="entr" presetSubtype="0" fill="hold" nodeType="clickEffect">
                                  <p:stCondLst>
                                    <p:cond delay="0"/>
                                  </p:stCondLst>
                                  <p:childTnLst>
                                    <p:set>
                                      <p:cBhvr>
                                        <p:cTn id="19" dur="1" fill="hold">
                                          <p:stCondLst>
                                            <p:cond delay="0"/>
                                          </p:stCondLst>
                                        </p:cTn>
                                        <p:tgtEl>
                                          <p:spTgt spid="13348"/>
                                        </p:tgtEl>
                                        <p:attrNameLst>
                                          <p:attrName>style.visibility</p:attrName>
                                        </p:attrNameLst>
                                      </p:cBhvr>
                                      <p:to>
                                        <p:strVal val="visible"/>
                                      </p:to>
                                    </p:set>
                                    <p:animEffect transition="in" filter="fade">
                                      <p:cBhvr>
                                        <p:cTn id="20" dur="1000"/>
                                        <p:tgtEl>
                                          <p:spTgt spid="13348"/>
                                        </p:tgtEl>
                                      </p:cBhvr>
                                    </p:animEffect>
                                    <p:anim calcmode="lin" valueType="num">
                                      <p:cBhvr>
                                        <p:cTn id="21" dur="1000" fill="hold"/>
                                        <p:tgtEl>
                                          <p:spTgt spid="13348"/>
                                        </p:tgtEl>
                                        <p:attrNameLst>
                                          <p:attrName>ppt_x</p:attrName>
                                        </p:attrNameLst>
                                      </p:cBhvr>
                                      <p:tavLst>
                                        <p:tav tm="0">
                                          <p:val>
                                            <p:strVal val="#ppt_x"/>
                                          </p:val>
                                        </p:tav>
                                        <p:tav tm="100000">
                                          <p:val>
                                            <p:strVal val="#ppt_x"/>
                                          </p:val>
                                        </p:tav>
                                      </p:tavLst>
                                    </p:anim>
                                    <p:anim calcmode="lin" valueType="num">
                                      <p:cBhvr>
                                        <p:cTn id="22" dur="1000" fill="hold"/>
                                        <p:tgtEl>
                                          <p:spTgt spid="13348"/>
                                        </p:tgtEl>
                                        <p:attrNameLst>
                                          <p:attrName>ppt_y</p:attrName>
                                        </p:attrNameLst>
                                      </p:cBhvr>
                                      <p:tavLst>
                                        <p:tav tm="0">
                                          <p:val>
                                            <p:strVal val="#ppt_y-.1"/>
                                          </p:val>
                                        </p:tav>
                                        <p:tav tm="100000">
                                          <p:val>
                                            <p:strVal val="#ppt_y"/>
                                          </p:val>
                                        </p:tav>
                                      </p:tavLst>
                                    </p:anim>
                                  </p:childTnLst>
                                </p:cTn>
                              </p:par>
                            </p:childTnLst>
                          </p:cTn>
                        </p:par>
                        <p:par>
                          <p:cTn id="23" fill="hold" nodeType="afterGroup">
                            <p:stCondLst>
                              <p:cond delay="1000"/>
                            </p:stCondLst>
                            <p:childTnLst>
                              <p:par>
                                <p:cTn id="24" presetID="23" presetClass="entr" presetSubtype="16" fill="hold" nodeType="afterEffect">
                                  <p:stCondLst>
                                    <p:cond delay="0"/>
                                  </p:stCondLst>
                                  <p:childTnLst>
                                    <p:set>
                                      <p:cBhvr>
                                        <p:cTn id="25" dur="1" fill="hold">
                                          <p:stCondLst>
                                            <p:cond delay="0"/>
                                          </p:stCondLst>
                                        </p:cTn>
                                        <p:tgtEl>
                                          <p:spTgt spid="13344"/>
                                        </p:tgtEl>
                                        <p:attrNameLst>
                                          <p:attrName>style.visibility</p:attrName>
                                        </p:attrNameLst>
                                      </p:cBhvr>
                                      <p:to>
                                        <p:strVal val="visible"/>
                                      </p:to>
                                    </p:set>
                                    <p:anim calcmode="lin" valueType="num">
                                      <p:cBhvr>
                                        <p:cTn id="26" dur="500" fill="hold"/>
                                        <p:tgtEl>
                                          <p:spTgt spid="13344"/>
                                        </p:tgtEl>
                                        <p:attrNameLst>
                                          <p:attrName>ppt_w</p:attrName>
                                        </p:attrNameLst>
                                      </p:cBhvr>
                                      <p:tavLst>
                                        <p:tav tm="0">
                                          <p:val>
                                            <p:fltVal val="0"/>
                                          </p:val>
                                        </p:tav>
                                        <p:tav tm="100000">
                                          <p:val>
                                            <p:strVal val="#ppt_w"/>
                                          </p:val>
                                        </p:tav>
                                      </p:tavLst>
                                    </p:anim>
                                    <p:anim calcmode="lin" valueType="num">
                                      <p:cBhvr>
                                        <p:cTn id="27" dur="500" fill="hold"/>
                                        <p:tgtEl>
                                          <p:spTgt spid="13344"/>
                                        </p:tgtEl>
                                        <p:attrNameLst>
                                          <p:attrName>ppt_h</p:attrName>
                                        </p:attrNameLst>
                                      </p:cBhvr>
                                      <p:tavLst>
                                        <p:tav tm="0">
                                          <p:val>
                                            <p:fltVal val="0"/>
                                          </p:val>
                                        </p:tav>
                                        <p:tav tm="100000">
                                          <p:val>
                                            <p:strVal val="#ppt_h"/>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50" presetClass="entr" presetSubtype="0" decel="100000" fill="hold" nodeType="clickEffect">
                                  <p:stCondLst>
                                    <p:cond delay="0"/>
                                  </p:stCondLst>
                                  <p:childTnLst>
                                    <p:set>
                                      <p:cBhvr>
                                        <p:cTn id="31" dur="1" fill="hold">
                                          <p:stCondLst>
                                            <p:cond delay="0"/>
                                          </p:stCondLst>
                                        </p:cTn>
                                        <p:tgtEl>
                                          <p:spTgt spid="13355"/>
                                        </p:tgtEl>
                                        <p:attrNameLst>
                                          <p:attrName>style.visibility</p:attrName>
                                        </p:attrNameLst>
                                      </p:cBhvr>
                                      <p:to>
                                        <p:strVal val="visible"/>
                                      </p:to>
                                    </p:set>
                                    <p:anim calcmode="lin" valueType="num">
                                      <p:cBhvr>
                                        <p:cTn id="32" dur="1000" fill="hold"/>
                                        <p:tgtEl>
                                          <p:spTgt spid="13355"/>
                                        </p:tgtEl>
                                        <p:attrNameLst>
                                          <p:attrName>ppt_w</p:attrName>
                                        </p:attrNameLst>
                                      </p:cBhvr>
                                      <p:tavLst>
                                        <p:tav tm="0">
                                          <p:val>
                                            <p:strVal val="#ppt_w+.3"/>
                                          </p:val>
                                        </p:tav>
                                        <p:tav tm="100000">
                                          <p:val>
                                            <p:strVal val="#ppt_w"/>
                                          </p:val>
                                        </p:tav>
                                      </p:tavLst>
                                    </p:anim>
                                    <p:anim calcmode="lin" valueType="num">
                                      <p:cBhvr>
                                        <p:cTn id="33" dur="1000" fill="hold"/>
                                        <p:tgtEl>
                                          <p:spTgt spid="13355"/>
                                        </p:tgtEl>
                                        <p:attrNameLst>
                                          <p:attrName>ppt_h</p:attrName>
                                        </p:attrNameLst>
                                      </p:cBhvr>
                                      <p:tavLst>
                                        <p:tav tm="0">
                                          <p:val>
                                            <p:strVal val="#ppt_h"/>
                                          </p:val>
                                        </p:tav>
                                        <p:tav tm="100000">
                                          <p:val>
                                            <p:strVal val="#ppt_h"/>
                                          </p:val>
                                        </p:tav>
                                      </p:tavLst>
                                    </p:anim>
                                    <p:animEffect transition="in" filter="fade">
                                      <p:cBhvr>
                                        <p:cTn id="34" dur="1000"/>
                                        <p:tgtEl>
                                          <p:spTgt spid="13355"/>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7" presetClass="entr" presetSubtype="10" fill="hold" nodeType="clickEffect">
                                  <p:stCondLst>
                                    <p:cond delay="0"/>
                                  </p:stCondLst>
                                  <p:childTnLst>
                                    <p:set>
                                      <p:cBhvr>
                                        <p:cTn id="38" dur="1" fill="hold">
                                          <p:stCondLst>
                                            <p:cond delay="0"/>
                                          </p:stCondLst>
                                        </p:cTn>
                                        <p:tgtEl>
                                          <p:spTgt spid="13349"/>
                                        </p:tgtEl>
                                        <p:attrNameLst>
                                          <p:attrName>style.visibility</p:attrName>
                                        </p:attrNameLst>
                                      </p:cBhvr>
                                      <p:to>
                                        <p:strVal val="visible"/>
                                      </p:to>
                                    </p:set>
                                    <p:anim calcmode="lin" valueType="num">
                                      <p:cBhvr>
                                        <p:cTn id="39" dur="500" fill="hold"/>
                                        <p:tgtEl>
                                          <p:spTgt spid="13349"/>
                                        </p:tgtEl>
                                        <p:attrNameLst>
                                          <p:attrName>ppt_w</p:attrName>
                                        </p:attrNameLst>
                                      </p:cBhvr>
                                      <p:tavLst>
                                        <p:tav tm="0">
                                          <p:val>
                                            <p:fltVal val="0"/>
                                          </p:val>
                                        </p:tav>
                                        <p:tav tm="100000">
                                          <p:val>
                                            <p:strVal val="#ppt_w"/>
                                          </p:val>
                                        </p:tav>
                                      </p:tavLst>
                                    </p:anim>
                                    <p:anim calcmode="lin" valueType="num">
                                      <p:cBhvr>
                                        <p:cTn id="40" dur="500" fill="hold"/>
                                        <p:tgtEl>
                                          <p:spTgt spid="13349"/>
                                        </p:tgtEl>
                                        <p:attrNameLst>
                                          <p:attrName>ppt_h</p:attrName>
                                        </p:attrNameLst>
                                      </p:cBhvr>
                                      <p:tavLst>
                                        <p:tav tm="0">
                                          <p:val>
                                            <p:strVal val="#ppt_h"/>
                                          </p:val>
                                        </p:tav>
                                        <p:tav tm="100000">
                                          <p:val>
                                            <p:strVal val="#ppt_h"/>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3" presetClass="entr" presetSubtype="16" fill="hold" nodeType="clickEffect">
                                  <p:stCondLst>
                                    <p:cond delay="0"/>
                                  </p:stCondLst>
                                  <p:childTnLst>
                                    <p:set>
                                      <p:cBhvr>
                                        <p:cTn id="44" dur="1" fill="hold">
                                          <p:stCondLst>
                                            <p:cond delay="0"/>
                                          </p:stCondLst>
                                        </p:cTn>
                                        <p:tgtEl>
                                          <p:spTgt spid="13357"/>
                                        </p:tgtEl>
                                        <p:attrNameLst>
                                          <p:attrName>style.visibility</p:attrName>
                                        </p:attrNameLst>
                                      </p:cBhvr>
                                      <p:to>
                                        <p:strVal val="visible"/>
                                      </p:to>
                                    </p:set>
                                    <p:anim calcmode="lin" valueType="num">
                                      <p:cBhvr>
                                        <p:cTn id="45" dur="500" fill="hold"/>
                                        <p:tgtEl>
                                          <p:spTgt spid="13357"/>
                                        </p:tgtEl>
                                        <p:attrNameLst>
                                          <p:attrName>ppt_w</p:attrName>
                                        </p:attrNameLst>
                                      </p:cBhvr>
                                      <p:tavLst>
                                        <p:tav tm="0">
                                          <p:val>
                                            <p:fltVal val="0"/>
                                          </p:val>
                                        </p:tav>
                                        <p:tav tm="100000">
                                          <p:val>
                                            <p:strVal val="#ppt_w"/>
                                          </p:val>
                                        </p:tav>
                                      </p:tavLst>
                                    </p:anim>
                                    <p:anim calcmode="lin" valueType="num">
                                      <p:cBhvr>
                                        <p:cTn id="46" dur="500" fill="hold"/>
                                        <p:tgtEl>
                                          <p:spTgt spid="13357"/>
                                        </p:tgtEl>
                                        <p:attrNameLst>
                                          <p:attrName>ppt_h</p:attrName>
                                        </p:attrNameLst>
                                      </p:cBhvr>
                                      <p:tavLst>
                                        <p:tav tm="0">
                                          <p:val>
                                            <p:fltVal val="0"/>
                                          </p:val>
                                        </p:tav>
                                        <p:tav tm="100000">
                                          <p:val>
                                            <p:strVal val="#ppt_h"/>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23" presetClass="entr" presetSubtype="16" fill="hold" nodeType="clickEffect">
                                  <p:stCondLst>
                                    <p:cond delay="0"/>
                                  </p:stCondLst>
                                  <p:childTnLst>
                                    <p:set>
                                      <p:cBhvr>
                                        <p:cTn id="50" dur="1" fill="hold">
                                          <p:stCondLst>
                                            <p:cond delay="0"/>
                                          </p:stCondLst>
                                        </p:cTn>
                                        <p:tgtEl>
                                          <p:spTgt spid="13356"/>
                                        </p:tgtEl>
                                        <p:attrNameLst>
                                          <p:attrName>style.visibility</p:attrName>
                                        </p:attrNameLst>
                                      </p:cBhvr>
                                      <p:to>
                                        <p:strVal val="visible"/>
                                      </p:to>
                                    </p:set>
                                    <p:anim calcmode="lin" valueType="num">
                                      <p:cBhvr>
                                        <p:cTn id="51" dur="500" fill="hold"/>
                                        <p:tgtEl>
                                          <p:spTgt spid="13356"/>
                                        </p:tgtEl>
                                        <p:attrNameLst>
                                          <p:attrName>ppt_w</p:attrName>
                                        </p:attrNameLst>
                                      </p:cBhvr>
                                      <p:tavLst>
                                        <p:tav tm="0">
                                          <p:val>
                                            <p:fltVal val="0"/>
                                          </p:val>
                                        </p:tav>
                                        <p:tav tm="100000">
                                          <p:val>
                                            <p:strVal val="#ppt_w"/>
                                          </p:val>
                                        </p:tav>
                                      </p:tavLst>
                                    </p:anim>
                                    <p:anim calcmode="lin" valueType="num">
                                      <p:cBhvr>
                                        <p:cTn id="52" dur="500" fill="hold"/>
                                        <p:tgtEl>
                                          <p:spTgt spid="13356"/>
                                        </p:tgtEl>
                                        <p:attrNameLst>
                                          <p:attrName>ppt_h</p:attrName>
                                        </p:attrNameLst>
                                      </p:cBhvr>
                                      <p:tavLst>
                                        <p:tav tm="0">
                                          <p:val>
                                            <p:fltVal val="0"/>
                                          </p:val>
                                        </p:tav>
                                        <p:tav tm="100000">
                                          <p:val>
                                            <p:strVal val="#ppt_h"/>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23" presetClass="entr" presetSubtype="16" fill="hold" nodeType="clickEffect">
                                  <p:stCondLst>
                                    <p:cond delay="0"/>
                                  </p:stCondLst>
                                  <p:childTnLst>
                                    <p:set>
                                      <p:cBhvr>
                                        <p:cTn id="56" dur="1" fill="hold">
                                          <p:stCondLst>
                                            <p:cond delay="0"/>
                                          </p:stCondLst>
                                        </p:cTn>
                                        <p:tgtEl>
                                          <p:spTgt spid="21"/>
                                        </p:tgtEl>
                                        <p:attrNameLst>
                                          <p:attrName>style.visibility</p:attrName>
                                        </p:attrNameLst>
                                      </p:cBhvr>
                                      <p:to>
                                        <p:strVal val="visible"/>
                                      </p:to>
                                    </p:set>
                                    <p:anim calcmode="lin" valueType="num">
                                      <p:cBhvr>
                                        <p:cTn id="57" dur="500" fill="hold"/>
                                        <p:tgtEl>
                                          <p:spTgt spid="21"/>
                                        </p:tgtEl>
                                        <p:attrNameLst>
                                          <p:attrName>ppt_w</p:attrName>
                                        </p:attrNameLst>
                                      </p:cBhvr>
                                      <p:tavLst>
                                        <p:tav tm="0">
                                          <p:val>
                                            <p:fltVal val="0"/>
                                          </p:val>
                                        </p:tav>
                                        <p:tav tm="100000">
                                          <p:val>
                                            <p:strVal val="#ppt_w"/>
                                          </p:val>
                                        </p:tav>
                                      </p:tavLst>
                                    </p:anim>
                                    <p:anim calcmode="lin" valueType="num">
                                      <p:cBhvr>
                                        <p:cTn id="58" dur="500" fill="hold"/>
                                        <p:tgtEl>
                                          <p:spTgt spid="2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44" grpId="0"/>
      <p:bldP spid="13348" grpId="0"/>
      <p:bldP spid="13349" grpId="0"/>
      <p:bldP spid="13356" grpId="0"/>
      <p:bldP spid="2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TRACKING_SLIDES" val="1"/>
  <p:tag name="GENSWF_OUTPUT_FILE_NAME" val="33"/>
  <p:tag name="ISPRING_PRESENTATION_TITLE" val="蓝色卡通安全用电教育主题班会PPT模板"/>
</p:tagLst>
</file>

<file path=ppt/tags/tag10.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1"/>
</p:tagLst>
</file>

<file path=ppt/tags/tag11.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1"/>
</p:tagLst>
</file>

<file path=ppt/tags/tag12.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1"/>
</p:tagLst>
</file>

<file path=ppt/tags/tag13.xml><?xml version="1.0" encoding="utf-8"?>
<p:tagLst xmlns:a="http://schemas.openxmlformats.org/drawingml/2006/main" xmlns:r="http://schemas.openxmlformats.org/officeDocument/2006/relationships" xmlns:p="http://schemas.openxmlformats.org/presentationml/2006/main">
  <p:tag name="PA" val="v3.0.0"/>
</p:tagLst>
</file>

<file path=ppt/tags/tag14.xml><?xml version="1.0" encoding="utf-8"?>
<p:tagLst xmlns:a="http://schemas.openxmlformats.org/drawingml/2006/main" xmlns:r="http://schemas.openxmlformats.org/officeDocument/2006/relationships" xmlns:p="http://schemas.openxmlformats.org/presentationml/2006/main">
  <p:tag name="PA" val="v3.0.0"/>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ags/tag3.xml><?xml version="1.0" encoding="utf-8"?>
<p:tagLst xmlns:a="http://schemas.openxmlformats.org/drawingml/2006/main" xmlns:r="http://schemas.openxmlformats.org/officeDocument/2006/relationships" xmlns:p="http://schemas.openxmlformats.org/presentationml/2006/main">
  <p:tag name="PA" val="v3.0.0"/>
</p:tagLst>
</file>

<file path=ppt/tags/tag4.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1"/>
</p:tagLst>
</file>

<file path=ppt/tags/tag5.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1"/>
</p:tagLst>
</file>

<file path=ppt/tags/tag6.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7.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2"/>
</p:tagLst>
</file>

<file path=ppt/tags/tag8.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2"/>
</p:tagLst>
</file>

<file path=ppt/tags/tag9.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1"/>
</p:tagLst>
</file>

<file path=ppt/theme/theme1.xml><?xml version="1.0" encoding="utf-8"?>
<a:theme xmlns:a="http://schemas.openxmlformats.org/drawingml/2006/main" name="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6852</TotalTime>
  <Words>2794</Words>
  <Application>Microsoft Office PowerPoint</Application>
  <PresentationFormat>Custom</PresentationFormat>
  <Paragraphs>440</Paragraphs>
  <Slides>53</Slides>
  <Notes>17</Notes>
  <HiddenSlides>0</HiddenSlides>
  <MMClips>5</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53</vt:i4>
      </vt:variant>
    </vt:vector>
  </HeadingPairs>
  <TitlesOfParts>
    <vt:vector size="55" baseType="lpstr">
      <vt:lpstr>Office Theme</vt:lpstr>
      <vt:lpstr>Equation.DSMT4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蓝色卡通安全用电教育主题班会PPT模板</dc:title>
  <dc:creator>千库网</dc:creator>
  <cp:lastModifiedBy>DELL</cp:lastModifiedBy>
  <cp:revision>3445</cp:revision>
  <dcterms:created xsi:type="dcterms:W3CDTF">2015-12-01T09:06:39Z</dcterms:created>
  <dcterms:modified xsi:type="dcterms:W3CDTF">2023-09-04T15:52:35Z</dcterms:modified>
</cp:coreProperties>
</file>