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0" r:id="rId3"/>
    <p:sldId id="259" r:id="rId4"/>
    <p:sldId id="262" r:id="rId5"/>
    <p:sldId id="263" r:id="rId6"/>
    <p:sldId id="273" r:id="rId7"/>
    <p:sldId id="266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67" r:id="rId17"/>
    <p:sldId id="283" r:id="rId18"/>
    <p:sldId id="268" r:id="rId19"/>
    <p:sldId id="284" r:id="rId21"/>
    <p:sldId id="270" r:id="rId22"/>
    <p:sldId id="272" r:id="rId23"/>
    <p:sldId id="256" r:id="rId24"/>
    <p:sldId id="287" r:id="rId25"/>
    <p:sldId id="288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4ACA-145F-405D-B638-BD3F6CA699A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5A234-C9F3-433B-8415-6FD8094AB5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F844-AD31-4CBB-B805-DE51D5B4472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4E4C-C7EC-4E35-BAA0-77CD60F60F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243-BF20-4CC8-ADAB-CBFE8446A1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38.pn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2875" y="541635"/>
            <a:ext cx="2247900" cy="3038098"/>
          </a:xfrm>
          <a:prstGeom prst="rect">
            <a:avLst/>
          </a:prstGeom>
        </p:spPr>
      </p:pic>
      <p:pic>
        <p:nvPicPr>
          <p:cNvPr id="4" name="image93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5085" y="1003300"/>
            <a:ext cx="3024665" cy="244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0025" y="3796660"/>
            <a:ext cx="7086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Xe cứu thương                                          b. Xe cứu hỏa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805562"/>
            <a:ext cx="1774626" cy="22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719761" y="465435"/>
            <a:ext cx="3195639" cy="2539360"/>
          </a:xfrm>
          <a:prstGeom prst="wedgeEllipseCallout">
            <a:avLst>
              <a:gd name="adj1" fmla="val 1819"/>
              <a:gd name="adj2" fmla="val 880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ĐỌC TÊN CÁC CHỮ GHI Ở TRƯỚC XE</a:t>
            </a:r>
            <a:endParaRPr lang="en-US" sz="2400" b="1">
              <a:solidFill>
                <a:srgbClr val="002060"/>
              </a:solidFill>
            </a:endParaRPr>
          </a:p>
          <a:p>
            <a:pPr algn="ctr"/>
            <a:endParaRPr lang="vi-VN" sz="2400" b="1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4829" y="3579732"/>
            <a:ext cx="4003121" cy="2008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chemeClr val="accent2"/>
                </a:solidFill>
              </a:rPr>
              <a:t>- Vì sao ở xe cứu thương, xe cứu hỏa thường có các dòng chữ viết ngược như vậy?</a:t>
            </a:r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chemeClr val="accent2"/>
                </a:solidFill>
              </a:rPr>
              <a:t>- Muốn dễ đọc tên ta có thể dùng những giải pháp nào? Có thể dùng dụng cụ bổ trợ gì?</a:t>
            </a:r>
            <a:endParaRPr lang="vi-VN" sz="2000" b="1">
              <a:solidFill>
                <a:schemeClr val="accent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71900" y="5753100"/>
            <a:ext cx="11049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Freeform 11" descr="Sand"/>
          <p:cNvSpPr/>
          <p:nvPr/>
        </p:nvSpPr>
        <p:spPr bwMode="auto">
          <a:xfrm>
            <a:off x="2514600" y="4267200"/>
            <a:ext cx="4419600" cy="2438400"/>
          </a:xfrm>
          <a:custGeom>
            <a:avLst/>
            <a:gdLst>
              <a:gd name="T0" fmla="*/ 4419600 w 4788"/>
              <a:gd name="T1" fmla="*/ 754743 h 2016"/>
              <a:gd name="T2" fmla="*/ 3223317 w 4788"/>
              <a:gd name="T3" fmla="*/ 2438400 h 2016"/>
              <a:gd name="T4" fmla="*/ 0 w 4788"/>
              <a:gd name="T5" fmla="*/ 1596571 h 2016"/>
              <a:gd name="T6" fmla="*/ 1273820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4" name="AutoShape 12"/>
          <p:cNvSpPr>
            <a:spLocks noChangeArrowheads="1"/>
          </p:cNvSpPr>
          <p:nvPr/>
        </p:nvSpPr>
        <p:spPr bwMode="auto">
          <a:xfrm>
            <a:off x="3048000" y="5181600"/>
            <a:ext cx="609600" cy="6858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AutoShape 13"/>
          <p:cNvSpPr>
            <a:spLocks noChangeArrowheads="1"/>
          </p:cNvSpPr>
          <p:nvPr/>
        </p:nvSpPr>
        <p:spPr bwMode="auto">
          <a:xfrm>
            <a:off x="3200400" y="4114800"/>
            <a:ext cx="260350" cy="1524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AutoShape 14"/>
          <p:cNvSpPr>
            <a:spLocks noChangeArrowheads="1"/>
          </p:cNvSpPr>
          <p:nvPr/>
        </p:nvSpPr>
        <p:spPr bwMode="auto">
          <a:xfrm rot="5400000">
            <a:off x="3505200" y="3657600"/>
            <a:ext cx="2286000" cy="25908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1567" name="Picture 15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15544" y="5428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8" name="Picture 16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020344" y="4880988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9" name="AutoShape 17"/>
          <p:cNvSpPr>
            <a:spLocks noChangeArrowheads="1"/>
          </p:cNvSpPr>
          <p:nvPr/>
        </p:nvSpPr>
        <p:spPr bwMode="auto">
          <a:xfrm>
            <a:off x="5867400" y="4343400"/>
            <a:ext cx="238125" cy="16002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AutoShape 18"/>
          <p:cNvSpPr>
            <a:spLocks noChangeArrowheads="1"/>
          </p:cNvSpPr>
          <p:nvPr/>
        </p:nvSpPr>
        <p:spPr bwMode="auto">
          <a:xfrm>
            <a:off x="5715000" y="5486400"/>
            <a:ext cx="609600" cy="762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>
            <a:off x="3352800" y="4267200"/>
            <a:ext cx="0" cy="1371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152400" y="762000"/>
            <a:ext cx="8251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>
                <a:solidFill>
                  <a:srgbClr val="FF3300"/>
                </a:solidFill>
              </a:rPr>
              <a:t>C2.</a:t>
            </a:r>
            <a:r>
              <a:rPr lang="en-US" sz="2400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Dùng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viên</a:t>
            </a:r>
            <a:r>
              <a:rPr lang="en-US" sz="2400" b="1" u="none" dirty="0">
                <a:solidFill>
                  <a:schemeClr val="accent2"/>
                </a:solidFill>
              </a:rPr>
              <a:t> pin </a:t>
            </a:r>
            <a:r>
              <a:rPr lang="en-US" sz="2400" b="1" u="none" dirty="0" err="1">
                <a:solidFill>
                  <a:schemeClr val="accent2"/>
                </a:solidFill>
              </a:rPr>
              <a:t>thứ</a:t>
            </a:r>
            <a:r>
              <a:rPr lang="en-US" sz="2400" b="1" u="none" dirty="0">
                <a:solidFill>
                  <a:schemeClr val="accent2"/>
                </a:solidFill>
              </a:rPr>
              <a:t> 2 </a:t>
            </a:r>
            <a:r>
              <a:rPr lang="en-US" sz="2400" b="1" u="none" dirty="0" err="1">
                <a:solidFill>
                  <a:schemeClr val="accent2"/>
                </a:solidFill>
              </a:rPr>
              <a:t>đúng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bằng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viên</a:t>
            </a:r>
            <a:r>
              <a:rPr lang="en-US" sz="2400" b="1" u="none" dirty="0">
                <a:solidFill>
                  <a:schemeClr val="accent2"/>
                </a:solidFill>
              </a:rPr>
              <a:t> pin </a:t>
            </a:r>
            <a:r>
              <a:rPr lang="en-US" sz="2400" b="1" u="none" dirty="0" err="1">
                <a:solidFill>
                  <a:schemeClr val="accent2"/>
                </a:solidFill>
              </a:rPr>
              <a:t>thứ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nhất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đưa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ra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sau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tấm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kính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để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kiểm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tra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dự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đoán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độ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lớn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ảnh</a:t>
            </a:r>
            <a:r>
              <a:rPr lang="en-US" sz="2400" b="1" u="none" dirty="0">
                <a:solidFill>
                  <a:schemeClr val="accent2"/>
                </a:solidFill>
              </a:rPr>
              <a:t>.</a:t>
            </a:r>
            <a:endParaRPr lang="en-US" sz="2400" b="1" u="none" dirty="0">
              <a:solidFill>
                <a:schemeClr val="accent2"/>
              </a:solidFill>
            </a:endParaRPr>
          </a:p>
        </p:txBody>
      </p:sp>
      <p:pic>
        <p:nvPicPr>
          <p:cNvPr id="151585" name="Picture 33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9430544" y="5047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 rot="10800000" flipV="1">
            <a:off x="361950" y="2385774"/>
            <a:ext cx="81724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47649" y="1524000"/>
            <a:ext cx="81343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none" dirty="0" smtClean="0"/>
              <a:t>+</a:t>
            </a:r>
            <a:r>
              <a:rPr lang="en-US" altLang="en-US" sz="2800" b="1" i="1" u="none" dirty="0" err="1" smtClean="0"/>
              <a:t>Độ</a:t>
            </a:r>
            <a:r>
              <a:rPr lang="en-US" altLang="en-US" sz="2800" b="1" i="1" u="none" dirty="0" smtClean="0"/>
              <a:t> </a:t>
            </a:r>
            <a:r>
              <a:rPr lang="en-US" altLang="en-US" sz="2800" b="1" i="1" u="none" dirty="0" err="1"/>
              <a:t>lớn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của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ảnh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smtClean="0"/>
              <a:t> </a:t>
            </a:r>
            <a:r>
              <a:rPr lang="en-US" altLang="en-US" sz="2800" b="1" i="1" u="none" dirty="0" err="1"/>
              <a:t>tạo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bởi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gương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phẳng</a:t>
            </a:r>
            <a:r>
              <a:rPr lang="en-US" altLang="en-US" sz="2800" b="1" i="1" u="none" dirty="0"/>
              <a:t> ……….. </a:t>
            </a:r>
            <a:r>
              <a:rPr lang="en-US" altLang="en-US" sz="2800" b="1" i="1" u="none" dirty="0" err="1"/>
              <a:t>độ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lớn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của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vật</a:t>
            </a:r>
            <a:endParaRPr lang="en-US" altLang="en-US" sz="2800" b="1" i="1" u="none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72200" y="146186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</a:rPr>
              <a:t>bằng</a:t>
            </a:r>
            <a:endParaRPr lang="en-US" altLang="en-US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59166 -0.02222 " pathEditMode="relative" ptsTypes="AA">
                                      <p:cBhvr>
                                        <p:cTn id="53" dur="5000" fill="hold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3" grpId="0" animBg="1"/>
      <p:bldP spid="151564" grpId="0" animBg="1"/>
      <p:bldP spid="151565" grpId="0" animBg="1"/>
      <p:bldP spid="151566" grpId="0" animBg="1"/>
      <p:bldP spid="151569" grpId="0" animBg="1"/>
      <p:bldP spid="151570" grpId="0" animBg="1"/>
      <p:bldP spid="151571" grpId="0" animBg="1"/>
      <p:bldP spid="151576" grpId="0"/>
      <p:bldP spid="151576" grpId="1"/>
      <p:bldP spid="19" grpId="0"/>
      <p:bldP spid="19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5" name="Text Box 21"/>
          <p:cNvSpPr txBox="1">
            <a:spLocks noChangeArrowheads="1"/>
          </p:cNvSpPr>
          <p:nvPr/>
        </p:nvSpPr>
        <p:spPr bwMode="auto">
          <a:xfrm rot="10800000" flipV="1">
            <a:off x="304800" y="780127"/>
            <a:ext cx="84042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none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u="none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none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/>
              <a:t>Kết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luận</a:t>
            </a:r>
            <a:r>
              <a:rPr lang="en-US" altLang="en-US" sz="2800" dirty="0" smtClean="0"/>
              <a:t> 2:</a:t>
            </a:r>
            <a:endParaRPr lang="en-US" altLang="en-US" sz="2800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en-US" sz="2800" u="none" dirty="0" smtClean="0"/>
              <a:t>+ </a:t>
            </a:r>
            <a:r>
              <a:rPr lang="en-US" altLang="en-US" sz="2800" u="none" dirty="0" err="1" smtClean="0"/>
              <a:t>Độ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/>
              <a:t>lớn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của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ảnh</a:t>
            </a:r>
            <a:r>
              <a:rPr lang="en-US" altLang="en-US" sz="2800" u="none" dirty="0"/>
              <a:t> 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/>
              <a:t>tạo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bởi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gương</a:t>
            </a:r>
            <a:r>
              <a:rPr lang="en-US" altLang="en-US" sz="2800" u="none" dirty="0"/>
              <a:t> </a:t>
            </a:r>
            <a:r>
              <a:rPr lang="en-US" altLang="en-US" sz="2800" u="none" dirty="0" err="1" smtClean="0"/>
              <a:t>phẳng</a:t>
            </a:r>
            <a:r>
              <a:rPr lang="en-US" altLang="en-US" sz="2800" u="none" dirty="0"/>
              <a:t> </a:t>
            </a:r>
            <a:r>
              <a:rPr lang="en-US" altLang="en-US" sz="2800" u="none" dirty="0" err="1" smtClean="0">
                <a:solidFill>
                  <a:srgbClr val="FF0000"/>
                </a:solidFill>
              </a:rPr>
              <a:t>bằng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 smtClean="0"/>
              <a:t>độ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/>
              <a:t>lớn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của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vật</a:t>
            </a:r>
            <a:endParaRPr lang="en-US" altLang="en-US" sz="28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Text Box 74"/>
          <p:cNvSpPr txBox="1"/>
          <p:nvPr/>
        </p:nvSpPr>
        <p:spPr>
          <a:xfrm>
            <a:off x="914400" y="1122363"/>
            <a:ext cx="75438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khoảng cách từ một điểm của vật đến gương v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cách từ ảnh của điểm đó đến gương.</a:t>
            </a:r>
            <a:endParaRPr sz="3200" b="1" i="1" u="none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590800" y="3505200"/>
            <a:ext cx="3200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:</a:t>
            </a:r>
            <a:endParaRPr sz="36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and"/>
          <p:cNvSpPr/>
          <p:nvPr/>
        </p:nvSpPr>
        <p:spPr bwMode="auto">
          <a:xfrm>
            <a:off x="2286000" y="3352800"/>
            <a:ext cx="6248400" cy="2743200"/>
          </a:xfrm>
          <a:custGeom>
            <a:avLst/>
            <a:gdLst>
              <a:gd name="T0" fmla="*/ 6248400 w 4788"/>
              <a:gd name="T1" fmla="*/ 849086 h 2016"/>
              <a:gd name="T2" fmla="*/ 4557104 w 4788"/>
              <a:gd name="T3" fmla="*/ 2743200 h 2016"/>
              <a:gd name="T4" fmla="*/ 0 w 4788"/>
              <a:gd name="T5" fmla="*/ 1796143 h 2016"/>
              <a:gd name="T6" fmla="*/ 180091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30" name="Picture 6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01357" y="3828256"/>
            <a:ext cx="641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581002" flipV="1">
            <a:off x="4648200" y="5276850"/>
            <a:ext cx="914400" cy="457200"/>
          </a:xfrm>
          <a:prstGeom prst="triangle">
            <a:avLst>
              <a:gd name="adj" fmla="val 28463"/>
            </a:avLst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81002">
            <a:off x="5410200" y="4114800"/>
            <a:ext cx="914400" cy="457200"/>
          </a:xfrm>
          <a:prstGeom prst="triangle">
            <a:avLst>
              <a:gd name="adj" fmla="val 70602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4191000" y="4953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  <a:endParaRPr lang="en-US" sz="1400" u="none" dirty="0">
              <a:sym typeface="Wingdings 2" panose="05020102010507070707" pitchFamily="18" charset="2"/>
            </a:endParaRP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890868" y="4239064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</a:t>
            </a:r>
            <a:r>
              <a:rPr lang="en-US" u="none" baseline="30000" dirty="0"/>
              <a:t>/ </a:t>
            </a:r>
            <a:r>
              <a:rPr lang="en-US" sz="1400" u="none" dirty="0" smtClean="0">
                <a:sym typeface="Wingdings 2" panose="05020102010507070707" pitchFamily="18" charset="2"/>
              </a:rPr>
              <a:t></a:t>
            </a:r>
            <a:endParaRPr lang="en-US" sz="1400" u="none" dirty="0">
              <a:sym typeface="Wingdings 2" panose="05020102010507070707" pitchFamily="18" charset="2"/>
            </a:endParaRPr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3733800" y="4610100"/>
            <a:ext cx="2971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40" name="Picture 16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583793" y="4672878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Line 36"/>
          <p:cNvSpPr>
            <a:spLocks noChangeShapeType="1"/>
          </p:cNvSpPr>
          <p:nvPr/>
        </p:nvSpPr>
        <p:spPr bwMode="auto">
          <a:xfrm>
            <a:off x="3733800" y="2838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>
            <a:off x="3752850" y="28003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62" name="Picture 38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15644" y="38282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3" name="Group 39"/>
          <p:cNvGrpSpPr/>
          <p:nvPr/>
        </p:nvGrpSpPr>
        <p:grpSpPr bwMode="auto">
          <a:xfrm>
            <a:off x="3790950" y="2971800"/>
            <a:ext cx="698500" cy="1676400"/>
            <a:chOff x="1576" y="805"/>
            <a:chExt cx="440" cy="1056"/>
          </a:xfrm>
        </p:grpSpPr>
        <p:grpSp>
          <p:nvGrpSpPr>
            <p:cNvPr id="11320" name="Group 40"/>
            <p:cNvGrpSpPr/>
            <p:nvPr/>
          </p:nvGrpSpPr>
          <p:grpSpPr bwMode="auto">
            <a:xfrm rot="6311153">
              <a:off x="1172" y="1285"/>
              <a:ext cx="1056" cy="96"/>
              <a:chOff x="1656" y="2208"/>
              <a:chExt cx="2448" cy="144"/>
            </a:xfrm>
          </p:grpSpPr>
          <p:pic>
            <p:nvPicPr>
              <p:cNvPr id="11333" name="Picture 41" descr="Cach do do dai- dat-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87" t="46040" r="19930" b="49057"/>
              <a:stretch>
                <a:fillRect/>
              </a:stretch>
            </p:blipFill>
            <p:spPr bwMode="auto">
              <a:xfrm>
                <a:off x="1656" y="2211"/>
                <a:ext cx="215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4" name="Line 42"/>
              <p:cNvSpPr>
                <a:spLocks noChangeShapeType="1"/>
              </p:cNvSpPr>
              <p:nvPr/>
            </p:nvSpPr>
            <p:spPr bwMode="auto">
              <a:xfrm>
                <a:off x="1656" y="2208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43"/>
              <p:cNvSpPr>
                <a:spLocks noChangeShapeType="1"/>
              </p:cNvSpPr>
              <p:nvPr/>
            </p:nvSpPr>
            <p:spPr bwMode="auto">
              <a:xfrm>
                <a:off x="1656" y="2352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AutoShape 44"/>
              <p:cNvSpPr>
                <a:spLocks noChangeArrowheads="1"/>
              </p:cNvSpPr>
              <p:nvPr/>
            </p:nvSpPr>
            <p:spPr bwMode="auto">
              <a:xfrm rot="5400000">
                <a:off x="3883" y="2131"/>
                <a:ext cx="144" cy="298"/>
              </a:xfrm>
              <a:prstGeom prst="triangle">
                <a:avLst>
                  <a:gd name="adj" fmla="val 50000"/>
                </a:avLst>
              </a:prstGeom>
              <a:solidFill>
                <a:srgbClr val="FFDEBD"/>
              </a:solidFill>
              <a:ln w="9525">
                <a:solidFill>
                  <a:srgbClr val="B2B2B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45"/>
              <p:cNvSpPr>
                <a:spLocks noChangeShapeType="1"/>
              </p:cNvSpPr>
              <p:nvPr/>
            </p:nvSpPr>
            <p:spPr bwMode="auto">
              <a:xfrm>
                <a:off x="4056" y="22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1" name="Group 46"/>
            <p:cNvGrpSpPr/>
            <p:nvPr/>
          </p:nvGrpSpPr>
          <p:grpSpPr bwMode="auto">
            <a:xfrm rot="6338555" flipH="1" flipV="1">
              <a:off x="1560" y="1132"/>
              <a:ext cx="471" cy="440"/>
              <a:chOff x="2952" y="1398"/>
              <a:chExt cx="696" cy="570"/>
            </a:xfrm>
          </p:grpSpPr>
          <p:sp>
            <p:nvSpPr>
              <p:cNvPr id="11322" name="Freeform 47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48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49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50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51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7" name="Group 52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31" name="Freeform 53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Oval 54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8" name="Freeform 55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56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57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695" name="Text Box 71"/>
          <p:cNvSpPr txBox="1">
            <a:spLocks noChangeArrowheads="1"/>
          </p:cNvSpPr>
          <p:nvPr/>
        </p:nvSpPr>
        <p:spPr bwMode="auto">
          <a:xfrm>
            <a:off x="29718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</a:t>
            </a:r>
            <a:endParaRPr lang="en-US" sz="2400" b="1"/>
          </a:p>
        </p:txBody>
      </p:sp>
      <p:sp>
        <p:nvSpPr>
          <p:cNvPr id="154696" name="Text Box 72"/>
          <p:cNvSpPr txBox="1">
            <a:spLocks noChangeArrowheads="1"/>
          </p:cNvSpPr>
          <p:nvPr/>
        </p:nvSpPr>
        <p:spPr bwMode="auto">
          <a:xfrm>
            <a:off x="7162800" y="510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N</a:t>
            </a:r>
            <a:endParaRPr lang="en-US" sz="2400" b="1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3055 0.077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3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55 0.07777 L 0.54722 -0.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2 -0.10007 L 0.18055 -0.022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5 -0.01618 L 0.25555 -0.071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55 -0.07165 L 0.27222 3.19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3.1939E-6 L 0.18055 -0.022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0.25 -0.3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29" grpId="1" animBg="1"/>
      <p:bldP spid="154629" grpId="2" animBg="1"/>
      <p:bldP spid="154635" grpId="0" animBg="1"/>
      <p:bldP spid="154636" grpId="0" animBg="1"/>
      <p:bldP spid="154637" grpId="0"/>
      <p:bldP spid="154638" grpId="0"/>
      <p:bldP spid="154639" grpId="0" animBg="1"/>
      <p:bldP spid="154695" grpId="0"/>
      <p:bldP spid="154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and"/>
          <p:cNvSpPr/>
          <p:nvPr/>
        </p:nvSpPr>
        <p:spPr bwMode="auto">
          <a:xfrm>
            <a:off x="2286000" y="3352800"/>
            <a:ext cx="6248400" cy="2743200"/>
          </a:xfrm>
          <a:custGeom>
            <a:avLst/>
            <a:gdLst>
              <a:gd name="T0" fmla="*/ 6248400 w 4788"/>
              <a:gd name="T1" fmla="*/ 849086 h 2016"/>
              <a:gd name="T2" fmla="*/ 4557104 w 4788"/>
              <a:gd name="T3" fmla="*/ 2743200 h 2016"/>
              <a:gd name="T4" fmla="*/ 0 w 4788"/>
              <a:gd name="T5" fmla="*/ 1796143 h 2016"/>
              <a:gd name="T6" fmla="*/ 180091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30" name="Picture 6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01357" y="3828256"/>
            <a:ext cx="641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581002" flipV="1">
            <a:off x="4648200" y="5276850"/>
            <a:ext cx="914400" cy="457200"/>
          </a:xfrm>
          <a:prstGeom prst="triangle">
            <a:avLst>
              <a:gd name="adj" fmla="val 28463"/>
            </a:avLst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81002">
            <a:off x="5410200" y="4114800"/>
            <a:ext cx="914400" cy="457200"/>
          </a:xfrm>
          <a:prstGeom prst="triangle">
            <a:avLst>
              <a:gd name="adj" fmla="val 70602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4191000" y="4953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  <a:endParaRPr lang="en-US" sz="1400" u="none" dirty="0">
              <a:sym typeface="Wingdings 2" panose="05020102010507070707" pitchFamily="18" charset="2"/>
            </a:endParaRP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890868" y="4239064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</a:t>
            </a:r>
            <a:r>
              <a:rPr lang="en-US" u="none" baseline="30000" dirty="0"/>
              <a:t>/ </a:t>
            </a:r>
            <a:r>
              <a:rPr lang="en-US" sz="1400" u="none" dirty="0" smtClean="0">
                <a:sym typeface="Wingdings 2" panose="05020102010507070707" pitchFamily="18" charset="2"/>
              </a:rPr>
              <a:t></a:t>
            </a:r>
            <a:endParaRPr lang="en-US" sz="1400" u="none" dirty="0">
              <a:sym typeface="Wingdings 2" panose="05020102010507070707" pitchFamily="18" charset="2"/>
            </a:endParaRPr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3733800" y="4610100"/>
            <a:ext cx="2971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40" name="Picture 16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91744" y="4666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1" name="Line 17"/>
          <p:cNvSpPr>
            <a:spLocks noChangeShapeType="1"/>
          </p:cNvSpPr>
          <p:nvPr/>
        </p:nvSpPr>
        <p:spPr bwMode="auto">
          <a:xfrm flipH="1">
            <a:off x="5105400" y="4495800"/>
            <a:ext cx="381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>
            <a:off x="4724400" y="4800600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643" name="Group 19"/>
          <p:cNvGrpSpPr/>
          <p:nvPr/>
        </p:nvGrpSpPr>
        <p:grpSpPr bwMode="auto">
          <a:xfrm>
            <a:off x="3276612" y="4054477"/>
            <a:ext cx="1468444" cy="2422527"/>
            <a:chOff x="2055" y="2514"/>
            <a:chExt cx="925" cy="1526"/>
          </a:xfrm>
        </p:grpSpPr>
        <p:grpSp>
          <p:nvGrpSpPr>
            <p:cNvPr id="11338" name="Group 20"/>
            <p:cNvGrpSpPr/>
            <p:nvPr/>
          </p:nvGrpSpPr>
          <p:grpSpPr bwMode="auto">
            <a:xfrm rot="8076286">
              <a:off x="2210" y="3105"/>
              <a:ext cx="1362" cy="179"/>
              <a:chOff x="372" y="1188"/>
              <a:chExt cx="4332" cy="499"/>
            </a:xfrm>
          </p:grpSpPr>
          <p:pic>
            <p:nvPicPr>
              <p:cNvPr id="11351" name="Picture 21" descr="Cach do do da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3" t="19174" r="8598" b="67615"/>
              <a:stretch>
                <a:fillRect/>
              </a:stretch>
            </p:blipFill>
            <p:spPr bwMode="auto">
              <a:xfrm>
                <a:off x="372" y="1255"/>
                <a:ext cx="427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52" name="Line 22"/>
              <p:cNvSpPr>
                <a:spLocks noChangeShapeType="1"/>
              </p:cNvSpPr>
              <p:nvPr/>
            </p:nvSpPr>
            <p:spPr bwMode="auto">
              <a:xfrm>
                <a:off x="4692" y="1188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Line 23"/>
              <p:cNvSpPr>
                <a:spLocks noChangeShapeType="1"/>
              </p:cNvSpPr>
              <p:nvPr/>
            </p:nvSpPr>
            <p:spPr bwMode="auto">
              <a:xfrm>
                <a:off x="444" y="1200"/>
                <a:ext cx="4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9" name="Group 24"/>
            <p:cNvGrpSpPr/>
            <p:nvPr/>
          </p:nvGrpSpPr>
          <p:grpSpPr bwMode="auto">
            <a:xfrm rot="19512642" flipH="1">
              <a:off x="2055" y="3600"/>
              <a:ext cx="585" cy="440"/>
              <a:chOff x="2952" y="1398"/>
              <a:chExt cx="696" cy="570"/>
            </a:xfrm>
          </p:grpSpPr>
          <p:sp>
            <p:nvSpPr>
              <p:cNvPr id="11340" name="Freeform 25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26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27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28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29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45" name="Group 30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49" name="Freeform 31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Oval 32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46" name="Freeform 33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34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35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84" name="Line 36"/>
          <p:cNvSpPr>
            <a:spLocks noChangeShapeType="1"/>
          </p:cNvSpPr>
          <p:nvPr/>
        </p:nvSpPr>
        <p:spPr bwMode="auto">
          <a:xfrm>
            <a:off x="3733800" y="2838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>
            <a:off x="3752850" y="28003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62" name="Picture 38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15644" y="38282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3" name="Group 39"/>
          <p:cNvGrpSpPr/>
          <p:nvPr/>
        </p:nvGrpSpPr>
        <p:grpSpPr bwMode="auto">
          <a:xfrm>
            <a:off x="3790950" y="2971800"/>
            <a:ext cx="698500" cy="1676400"/>
            <a:chOff x="1576" y="805"/>
            <a:chExt cx="440" cy="1056"/>
          </a:xfrm>
        </p:grpSpPr>
        <p:grpSp>
          <p:nvGrpSpPr>
            <p:cNvPr id="11320" name="Group 40"/>
            <p:cNvGrpSpPr/>
            <p:nvPr/>
          </p:nvGrpSpPr>
          <p:grpSpPr bwMode="auto">
            <a:xfrm rot="6311153">
              <a:off x="1172" y="1285"/>
              <a:ext cx="1056" cy="96"/>
              <a:chOff x="1656" y="2208"/>
              <a:chExt cx="2448" cy="144"/>
            </a:xfrm>
          </p:grpSpPr>
          <p:pic>
            <p:nvPicPr>
              <p:cNvPr id="11333" name="Picture 41" descr="Cach do do dai- dat-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87" t="46040" r="19930" b="49057"/>
              <a:stretch>
                <a:fillRect/>
              </a:stretch>
            </p:blipFill>
            <p:spPr bwMode="auto">
              <a:xfrm>
                <a:off x="1656" y="2211"/>
                <a:ext cx="215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4" name="Line 42"/>
              <p:cNvSpPr>
                <a:spLocks noChangeShapeType="1"/>
              </p:cNvSpPr>
              <p:nvPr/>
            </p:nvSpPr>
            <p:spPr bwMode="auto">
              <a:xfrm>
                <a:off x="1656" y="2208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43"/>
              <p:cNvSpPr>
                <a:spLocks noChangeShapeType="1"/>
              </p:cNvSpPr>
              <p:nvPr/>
            </p:nvSpPr>
            <p:spPr bwMode="auto">
              <a:xfrm>
                <a:off x="1656" y="2352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AutoShape 44"/>
              <p:cNvSpPr>
                <a:spLocks noChangeArrowheads="1"/>
              </p:cNvSpPr>
              <p:nvPr/>
            </p:nvSpPr>
            <p:spPr bwMode="auto">
              <a:xfrm rot="5400000">
                <a:off x="3883" y="2131"/>
                <a:ext cx="144" cy="298"/>
              </a:xfrm>
              <a:prstGeom prst="triangle">
                <a:avLst>
                  <a:gd name="adj" fmla="val 50000"/>
                </a:avLst>
              </a:prstGeom>
              <a:solidFill>
                <a:srgbClr val="FFDEBD"/>
              </a:solidFill>
              <a:ln w="9525">
                <a:solidFill>
                  <a:srgbClr val="B2B2B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45"/>
              <p:cNvSpPr>
                <a:spLocks noChangeShapeType="1"/>
              </p:cNvSpPr>
              <p:nvPr/>
            </p:nvSpPr>
            <p:spPr bwMode="auto">
              <a:xfrm>
                <a:off x="4056" y="22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1" name="Group 46"/>
            <p:cNvGrpSpPr/>
            <p:nvPr/>
          </p:nvGrpSpPr>
          <p:grpSpPr bwMode="auto">
            <a:xfrm rot="6338555" flipH="1" flipV="1">
              <a:off x="1560" y="1132"/>
              <a:ext cx="471" cy="440"/>
              <a:chOff x="2952" y="1398"/>
              <a:chExt cx="696" cy="570"/>
            </a:xfrm>
          </p:grpSpPr>
          <p:sp>
            <p:nvSpPr>
              <p:cNvPr id="11322" name="Freeform 47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48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49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50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51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7" name="Group 52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31" name="Freeform 53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Oval 54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8" name="Freeform 55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56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57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694" name="Text Box 70"/>
          <p:cNvSpPr txBox="1">
            <a:spLocks noChangeArrowheads="1"/>
          </p:cNvSpPr>
          <p:nvPr/>
        </p:nvSpPr>
        <p:spPr bwMode="auto">
          <a:xfrm>
            <a:off x="683418" y="457200"/>
            <a:ext cx="73937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>
                <a:solidFill>
                  <a:srgbClr val="FF3300"/>
                </a:solidFill>
              </a:rPr>
              <a:t>C3.</a:t>
            </a:r>
            <a:r>
              <a:rPr lang="en-US" sz="2400" b="1" u="none" dirty="0"/>
              <a:t> </a:t>
            </a:r>
            <a:r>
              <a:rPr lang="en-US" sz="2400" b="1" u="none" dirty="0" err="1"/>
              <a:t>Hãy</a:t>
            </a:r>
            <a:r>
              <a:rPr lang="en-US" sz="2400" b="1" u="none" dirty="0"/>
              <a:t> </a:t>
            </a:r>
            <a:r>
              <a:rPr lang="en-US" sz="2400" b="1" u="none" dirty="0" err="1"/>
              <a:t>tìm</a:t>
            </a:r>
            <a:r>
              <a:rPr lang="en-US" sz="2400" b="1" u="none" dirty="0"/>
              <a:t> </a:t>
            </a:r>
            <a:r>
              <a:rPr lang="en-US" sz="2400" b="1" u="none" dirty="0" err="1"/>
              <a:t>cách</a:t>
            </a:r>
            <a:r>
              <a:rPr lang="en-US" sz="2400" b="1" u="none" dirty="0"/>
              <a:t> </a:t>
            </a:r>
            <a:r>
              <a:rPr lang="en-US" sz="2400" b="1" u="none" dirty="0" err="1"/>
              <a:t>kiểm</a:t>
            </a:r>
            <a:r>
              <a:rPr lang="en-US" sz="2400" b="1" u="none" dirty="0"/>
              <a:t> </a:t>
            </a:r>
            <a:r>
              <a:rPr lang="en-US" sz="2400" b="1" u="none" dirty="0" err="1"/>
              <a:t>tra</a:t>
            </a:r>
            <a:r>
              <a:rPr lang="en-US" sz="2400" b="1" u="none" dirty="0"/>
              <a:t> </a:t>
            </a:r>
            <a:r>
              <a:rPr lang="en-US" sz="2400" b="1" u="none" dirty="0" err="1"/>
              <a:t>xem</a:t>
            </a:r>
            <a:r>
              <a:rPr lang="en-US" sz="2400" b="1" u="none" dirty="0"/>
              <a:t> A A</a:t>
            </a:r>
            <a:r>
              <a:rPr lang="en-US" sz="2400" b="1" u="none" baseline="30000" dirty="0"/>
              <a:t>/</a:t>
            </a:r>
            <a:r>
              <a:rPr lang="en-US" sz="2400" b="1" u="none" dirty="0"/>
              <a:t> </a:t>
            </a:r>
            <a:r>
              <a:rPr lang="en-US" sz="2400" b="1" u="none" dirty="0" err="1"/>
              <a:t>có</a:t>
            </a:r>
            <a:r>
              <a:rPr lang="en-US" sz="2400" b="1" u="none" dirty="0"/>
              <a:t> </a:t>
            </a:r>
            <a:r>
              <a:rPr lang="en-US" sz="2400" b="1" u="none" dirty="0" err="1"/>
              <a:t>vuông</a:t>
            </a:r>
            <a:r>
              <a:rPr lang="en-US" sz="2400" b="1" u="none" dirty="0"/>
              <a:t> </a:t>
            </a:r>
            <a:r>
              <a:rPr lang="en-US" sz="2400" b="1" u="none" dirty="0" err="1"/>
              <a:t>góc</a:t>
            </a:r>
            <a:r>
              <a:rPr lang="en-US" sz="2400" b="1" u="none" dirty="0"/>
              <a:t> </a:t>
            </a:r>
            <a:r>
              <a:rPr lang="en-US" sz="2400" b="1" u="none" dirty="0" err="1"/>
              <a:t>với</a:t>
            </a:r>
            <a:r>
              <a:rPr lang="en-US" sz="2400" b="1" u="none" dirty="0"/>
              <a:t> MN </a:t>
            </a:r>
            <a:r>
              <a:rPr lang="en-US" sz="2400" b="1" u="none" dirty="0" err="1"/>
              <a:t>không</a:t>
            </a:r>
            <a:r>
              <a:rPr lang="en-US" sz="2400" b="1" u="none" dirty="0"/>
              <a:t>; A </a:t>
            </a:r>
            <a:r>
              <a:rPr lang="en-US" sz="2400" b="1" u="none" dirty="0" err="1"/>
              <a:t>và</a:t>
            </a:r>
            <a:r>
              <a:rPr lang="en-US" sz="2400" b="1" u="none" dirty="0"/>
              <a:t> A</a:t>
            </a:r>
            <a:r>
              <a:rPr lang="en-US" sz="2400" b="1" u="none" baseline="30000" dirty="0"/>
              <a:t>/ </a:t>
            </a:r>
            <a:r>
              <a:rPr lang="en-US" sz="2400" b="1" u="none" dirty="0" err="1"/>
              <a:t>có</a:t>
            </a:r>
            <a:r>
              <a:rPr lang="en-US" sz="2400" b="1" u="none" dirty="0"/>
              <a:t> </a:t>
            </a:r>
            <a:r>
              <a:rPr lang="en-US" sz="2400" b="1" u="none" dirty="0" err="1"/>
              <a:t>cách</a:t>
            </a:r>
            <a:r>
              <a:rPr lang="en-US" sz="2400" b="1" u="none" dirty="0"/>
              <a:t> </a:t>
            </a:r>
            <a:r>
              <a:rPr lang="en-US" sz="2400" b="1" u="none" dirty="0" err="1"/>
              <a:t>đều</a:t>
            </a:r>
            <a:r>
              <a:rPr lang="en-US" sz="2400" b="1" u="none" dirty="0"/>
              <a:t> MN </a:t>
            </a:r>
            <a:r>
              <a:rPr lang="en-US" sz="2400" b="1" u="none" dirty="0" err="1"/>
              <a:t>không</a:t>
            </a:r>
            <a:r>
              <a:rPr lang="en-US" sz="2400" b="1" u="none" dirty="0"/>
              <a:t>?</a:t>
            </a:r>
            <a:endParaRPr lang="en-US" sz="2400" b="1" u="none" dirty="0"/>
          </a:p>
        </p:txBody>
      </p:sp>
      <p:sp>
        <p:nvSpPr>
          <p:cNvPr id="154695" name="Text Box 71"/>
          <p:cNvSpPr txBox="1">
            <a:spLocks noChangeArrowheads="1"/>
          </p:cNvSpPr>
          <p:nvPr/>
        </p:nvSpPr>
        <p:spPr bwMode="auto">
          <a:xfrm>
            <a:off x="29718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</a:t>
            </a:r>
            <a:endParaRPr lang="en-US" sz="2400" b="1"/>
          </a:p>
        </p:txBody>
      </p:sp>
      <p:sp>
        <p:nvSpPr>
          <p:cNvPr id="154696" name="Text Box 72"/>
          <p:cNvSpPr txBox="1">
            <a:spLocks noChangeArrowheads="1"/>
          </p:cNvSpPr>
          <p:nvPr/>
        </p:nvSpPr>
        <p:spPr bwMode="auto">
          <a:xfrm>
            <a:off x="7162800" y="510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N</a:t>
            </a:r>
            <a:endParaRPr lang="en-US" sz="2400" b="1"/>
          </a:p>
        </p:txBody>
      </p:sp>
      <p:grpSp>
        <p:nvGrpSpPr>
          <p:cNvPr id="154697" name="Group 73"/>
          <p:cNvGrpSpPr/>
          <p:nvPr/>
        </p:nvGrpSpPr>
        <p:grpSpPr bwMode="auto">
          <a:xfrm>
            <a:off x="4267200" y="4862732"/>
            <a:ext cx="1676400" cy="838200"/>
            <a:chOff x="2784" y="3072"/>
            <a:chExt cx="1056" cy="528"/>
          </a:xfrm>
        </p:grpSpPr>
        <p:sp>
          <p:nvSpPr>
            <p:cNvPr id="11306" name="Freeform 74"/>
            <p:cNvSpPr/>
            <p:nvPr/>
          </p:nvSpPr>
          <p:spPr bwMode="auto">
            <a:xfrm>
              <a:off x="2784" y="3072"/>
              <a:ext cx="1056" cy="528"/>
            </a:xfrm>
            <a:custGeom>
              <a:avLst/>
              <a:gdLst>
                <a:gd name="T0" fmla="*/ 528 w 1056"/>
                <a:gd name="T1" fmla="*/ 0 h 528"/>
                <a:gd name="T2" fmla="*/ 1056 w 1056"/>
                <a:gd name="T3" fmla="*/ 96 h 528"/>
                <a:gd name="T4" fmla="*/ 0 w 1056"/>
                <a:gd name="T5" fmla="*/ 528 h 528"/>
                <a:gd name="T6" fmla="*/ 528 w 10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6" h="528">
                  <a:moveTo>
                    <a:pt x="528" y="0"/>
                  </a:moveTo>
                  <a:lnTo>
                    <a:pt x="1056" y="96"/>
                  </a:lnTo>
                  <a:lnTo>
                    <a:pt x="0" y="528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75"/>
            <p:cNvSpPr/>
            <p:nvPr/>
          </p:nvSpPr>
          <p:spPr bwMode="auto">
            <a:xfrm>
              <a:off x="3121" y="3161"/>
              <a:ext cx="429" cy="201"/>
            </a:xfrm>
            <a:custGeom>
              <a:avLst/>
              <a:gdLst>
                <a:gd name="T0" fmla="*/ 214 w 429"/>
                <a:gd name="T1" fmla="*/ 0 h 201"/>
                <a:gd name="T2" fmla="*/ 429 w 429"/>
                <a:gd name="T3" fmla="*/ 22 h 201"/>
                <a:gd name="T4" fmla="*/ 0 w 429"/>
                <a:gd name="T5" fmla="*/ 201 h 201"/>
                <a:gd name="T6" fmla="*/ 214 w 429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9" h="201">
                  <a:moveTo>
                    <a:pt x="214" y="0"/>
                  </a:moveTo>
                  <a:lnTo>
                    <a:pt x="429" y="22"/>
                  </a:lnTo>
                  <a:lnTo>
                    <a:pt x="0" y="201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76"/>
            <p:cNvSpPr/>
            <p:nvPr/>
          </p:nvSpPr>
          <p:spPr bwMode="auto">
            <a:xfrm>
              <a:off x="3241" y="3094"/>
              <a:ext cx="135" cy="48"/>
            </a:xfrm>
            <a:custGeom>
              <a:avLst/>
              <a:gdLst>
                <a:gd name="T0" fmla="*/ 135 w 135"/>
                <a:gd name="T1" fmla="*/ 0 h 48"/>
                <a:gd name="T2" fmla="*/ 84 w 135"/>
                <a:gd name="T3" fmla="*/ 48 h 48"/>
                <a:gd name="T4" fmla="*/ 0 w 135"/>
                <a:gd name="T5" fmla="*/ 41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48">
                  <a:moveTo>
                    <a:pt x="135" y="0"/>
                  </a:moveTo>
                  <a:lnTo>
                    <a:pt x="84" y="48"/>
                  </a:lnTo>
                  <a:lnTo>
                    <a:pt x="0" y="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716" name="Text Box 92"/>
          <p:cNvSpPr txBox="1">
            <a:spLocks noChangeArrowheads="1"/>
          </p:cNvSpPr>
          <p:nvPr/>
        </p:nvSpPr>
        <p:spPr bwMode="auto">
          <a:xfrm>
            <a:off x="304800" y="1408093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một điểm của vật đến gương phẳng </a:t>
            </a:r>
            <a:r>
              <a:rPr lang="en-US" sz="2800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   </a:t>
            </a:r>
            <a:r>
              <a:rPr lang="vi-VN" sz="28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lang="vi-VN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từ ảnh của nó đến gương phẳng</a:t>
            </a:r>
            <a:endParaRPr lang="vi-VN" sz="28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717" name="Text Box 93"/>
          <p:cNvSpPr txBox="1">
            <a:spLocks noChangeArrowheads="1"/>
          </p:cNvSpPr>
          <p:nvPr/>
        </p:nvSpPr>
        <p:spPr bwMode="auto">
          <a:xfrm>
            <a:off x="683418" y="1828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</a:rPr>
              <a:t>bằng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3055 0.077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3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55 0.07777 L 0.54722 -0.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2 -0.10007 L 0.18055 -0.022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5 -0.01618 L 0.25555 -0.071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55 -0.07165 L 0.27222 3.19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3.1939E-6 L 0.18055 -0.022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0.25 -0.3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5" dur="20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5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29" grpId="1" animBg="1"/>
      <p:bldP spid="154629" grpId="2" animBg="1"/>
      <p:bldP spid="154635" grpId="0" animBg="1"/>
      <p:bldP spid="154636" grpId="0" animBg="1"/>
      <p:bldP spid="154637" grpId="0"/>
      <p:bldP spid="154638" grpId="0"/>
      <p:bldP spid="154639" grpId="0" animBg="1"/>
      <p:bldP spid="154641" grpId="0" animBg="1"/>
      <p:bldP spid="154642" grpId="0" animBg="1"/>
      <p:bldP spid="154694" grpId="0"/>
      <p:bldP spid="154694" grpId="1"/>
      <p:bldP spid="154695" grpId="0"/>
      <p:bldP spid="154696" grpId="0"/>
      <p:bldP spid="154716" grpId="0"/>
      <p:bldP spid="1547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5258" y="2616200"/>
            <a:ext cx="1932146" cy="2019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KẾT LUẬN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2521" y="2178448"/>
            <a:ext cx="5055054" cy="391596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143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0871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248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 ẢNH CỦA VẬT TẠO BỞI GƯƠNG PHẲNG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8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28956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654" y="0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u="sng" dirty="0" err="1" smtClean="0"/>
              <a:t>Dựng</a:t>
            </a:r>
            <a:r>
              <a:rPr lang="en-US" sz="2800" b="1" u="sng" dirty="0" smtClean="0"/>
              <a:t> </a:t>
            </a:r>
            <a:r>
              <a:rPr lang="en-US" sz="2800" b="1" u="sng" dirty="0" err="1"/>
              <a:t>ảnh</a:t>
            </a:r>
            <a:r>
              <a:rPr lang="en-US" sz="2800" b="1" u="sng" dirty="0"/>
              <a:t> </a:t>
            </a:r>
            <a:r>
              <a:rPr lang="en-US" sz="2800" b="1" u="sng" dirty="0" err="1"/>
              <a:t>của</a:t>
            </a:r>
            <a:r>
              <a:rPr lang="en-US" sz="2800" b="1" u="sng" dirty="0"/>
              <a:t> </a:t>
            </a:r>
            <a:r>
              <a:rPr lang="en-US" sz="2800" b="1" u="sng" dirty="0" err="1"/>
              <a:t>một</a:t>
            </a:r>
            <a:r>
              <a:rPr lang="en-US" sz="2800" b="1" u="sng" dirty="0"/>
              <a:t> </a:t>
            </a:r>
            <a:r>
              <a:rPr lang="en-US" sz="2800" b="1" u="sng" dirty="0" err="1"/>
              <a:t>điểm</a:t>
            </a:r>
            <a:r>
              <a:rPr lang="en-US" sz="2800" b="1" u="sng" dirty="0"/>
              <a:t> </a:t>
            </a:r>
            <a:r>
              <a:rPr lang="en-US" sz="2800" b="1" u="sng" dirty="0" err="1"/>
              <a:t>sáng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S</a:t>
            </a:r>
            <a:endParaRPr lang="en-US" sz="2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45078" y="381000"/>
            <a:ext cx="8620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T</a:t>
            </a:r>
            <a:r>
              <a:rPr lang="vi-VN" sz="2800" dirty="0"/>
              <a:t>ừ </a:t>
            </a:r>
            <a:r>
              <a:rPr lang="en-US" sz="2800" dirty="0"/>
              <a:t>S </a:t>
            </a:r>
            <a:r>
              <a:rPr lang="en-US" sz="2800" dirty="0" err="1"/>
              <a:t>kẻ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SI </a:t>
            </a:r>
            <a:r>
              <a:rPr lang="en-US" sz="2800" dirty="0" err="1"/>
              <a:t>và</a:t>
            </a:r>
            <a:r>
              <a:rPr lang="en-US" sz="2800" dirty="0"/>
              <a:t> SK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gương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I </a:t>
            </a:r>
            <a:r>
              <a:rPr lang="en-US" sz="2800" dirty="0" err="1"/>
              <a:t>và</a:t>
            </a:r>
            <a:r>
              <a:rPr lang="en-US" sz="2800" dirty="0"/>
              <a:t> K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3880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tuyến</a:t>
            </a:r>
            <a:r>
              <a:rPr lang="en-US" sz="2800" dirty="0"/>
              <a:t> IN </a:t>
            </a:r>
            <a:r>
              <a:rPr lang="en-US" sz="2800" dirty="0" err="1"/>
              <a:t>và</a:t>
            </a:r>
            <a:r>
              <a:rPr lang="en-US" sz="2800" dirty="0"/>
              <a:t> KN’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568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xạ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1" name="Rectangle 10"/>
          <p:cNvSpPr/>
          <p:nvPr/>
        </p:nvSpPr>
        <p:spPr>
          <a:xfrm>
            <a:off x="239716" y="1143000"/>
            <a:ext cx="3341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-152400" y="1976735"/>
            <a:ext cx="638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-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xạ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S’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156128" y="2362200"/>
            <a:ext cx="5482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→ Ta </a:t>
            </a:r>
            <a:r>
              <a:rPr lang="en-US" sz="2800" dirty="0" err="1">
                <a:solidFill>
                  <a:srgbClr val="FF0000"/>
                </a:solidFill>
              </a:rPr>
              <a:t>nhìn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thấy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ảo</a:t>
            </a:r>
            <a:r>
              <a:rPr lang="en-US" sz="2800" dirty="0">
                <a:solidFill>
                  <a:srgbClr val="FF0000"/>
                </a:solidFill>
              </a:rPr>
              <a:t> S’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sáng</a:t>
            </a:r>
            <a:r>
              <a:rPr lang="en-US" sz="2800" dirty="0">
                <a:solidFill>
                  <a:srgbClr val="FF0000"/>
                </a:solidFill>
              </a:rPr>
              <a:t> S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 lvl="0"/>
            <a:r>
              <a:rPr lang="en-US" sz="2800" dirty="0" err="1">
                <a:solidFill>
                  <a:srgbClr val="FF0000"/>
                </a:solidFill>
              </a:rPr>
              <a:t>tia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lọt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mắt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kéo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S’.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7179761" y="1789330"/>
            <a:ext cx="44721" cy="283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5" name="Group 14"/>
          <p:cNvGrpSpPr/>
          <p:nvPr/>
        </p:nvGrpSpPr>
        <p:grpSpPr bwMode="auto">
          <a:xfrm rot="5400000">
            <a:off x="6881351" y="2087402"/>
            <a:ext cx="762000" cy="165182"/>
            <a:chOff x="912" y="3696"/>
            <a:chExt cx="480" cy="96"/>
          </a:xfrm>
        </p:grpSpPr>
        <p:sp>
          <p:nvSpPr>
            <p:cNvPr id="16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0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 bwMode="auto">
          <a:xfrm rot="5400000">
            <a:off x="6807839" y="2870820"/>
            <a:ext cx="946834" cy="154781"/>
            <a:chOff x="912" y="3696"/>
            <a:chExt cx="480" cy="96"/>
          </a:xfrm>
        </p:grpSpPr>
        <p:sp>
          <p:nvSpPr>
            <p:cNvPr id="22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6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 rot="5400000">
            <a:off x="6888203" y="3667355"/>
            <a:ext cx="762000" cy="178886"/>
            <a:chOff x="912" y="3696"/>
            <a:chExt cx="480" cy="96"/>
          </a:xfrm>
        </p:grpSpPr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6158497" y="1788994"/>
            <a:ext cx="1956803" cy="3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7" name="Group 36"/>
          <p:cNvGrpSpPr/>
          <p:nvPr/>
        </p:nvGrpSpPr>
        <p:grpSpPr bwMode="auto">
          <a:xfrm flipH="1" flipV="1">
            <a:off x="6909878" y="1799497"/>
            <a:ext cx="269882" cy="218094"/>
            <a:chOff x="3936" y="3168"/>
            <a:chExt cx="144" cy="192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6158496" y="1790921"/>
            <a:ext cx="1021265" cy="9679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7203924" y="1767382"/>
            <a:ext cx="942159" cy="96853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2" name="Line 72"/>
          <p:cNvSpPr>
            <a:spLocks noChangeShapeType="1"/>
          </p:cNvSpPr>
          <p:nvPr/>
        </p:nvSpPr>
        <p:spPr bwMode="auto">
          <a:xfrm>
            <a:off x="6158496" y="1777005"/>
            <a:ext cx="1032564" cy="18002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7179760" y="1777006"/>
            <a:ext cx="935539" cy="1827393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V="1">
            <a:off x="5972175" y="2765201"/>
            <a:ext cx="1218885" cy="10677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 flipV="1">
            <a:off x="6324600" y="3567668"/>
            <a:ext cx="890199" cy="16647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8006374" y="140361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S’</a:t>
            </a:r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7111944" y="143841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H</a:t>
            </a:r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6163872" y="149465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</a:t>
            </a:r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6949145" y="341973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K</a:t>
            </a:r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6961733" y="2019411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/>
          </a:p>
          <a:p>
            <a:pPr lvl="0"/>
            <a:r>
              <a:rPr lang="en-US"/>
              <a:t>I</a:t>
            </a:r>
            <a:endParaRPr lang="vi-VN"/>
          </a:p>
        </p:txBody>
      </p:sp>
      <p:sp>
        <p:nvSpPr>
          <p:cNvPr id="51" name="Rectangle 50"/>
          <p:cNvSpPr/>
          <p:nvPr/>
        </p:nvSpPr>
        <p:spPr>
          <a:xfrm>
            <a:off x="6163872" y="2580535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</a:t>
            </a:r>
            <a:endParaRPr lang="vi-VN"/>
          </a:p>
        </p:txBody>
      </p:sp>
      <p:sp>
        <p:nvSpPr>
          <p:cNvPr id="52" name="Rectangle 51"/>
          <p:cNvSpPr/>
          <p:nvPr/>
        </p:nvSpPr>
        <p:spPr>
          <a:xfrm>
            <a:off x="6234925" y="354639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N’</a:t>
            </a:r>
            <a:endParaRPr lang="vi-VN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6415542" y="2758844"/>
            <a:ext cx="76421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6437902" y="3577292"/>
            <a:ext cx="76421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9" name="Flowchart: Extract 58"/>
          <p:cNvSpPr/>
          <p:nvPr/>
        </p:nvSpPr>
        <p:spPr>
          <a:xfrm rot="18205190" flipV="1">
            <a:off x="6511696" y="2507133"/>
            <a:ext cx="158014" cy="8546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33400" y="4038600"/>
            <a:ext cx="424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u="sng" dirty="0" err="1"/>
              <a:t>Dựng</a:t>
            </a:r>
            <a:r>
              <a:rPr lang="en-US" sz="2800" u="sng" dirty="0"/>
              <a:t> </a:t>
            </a:r>
            <a:r>
              <a:rPr lang="en-US" sz="2800" u="sng" dirty="0" err="1"/>
              <a:t>ảnh</a:t>
            </a:r>
            <a:r>
              <a:rPr lang="en-US" sz="2800" u="sng" dirty="0"/>
              <a:t> </a:t>
            </a:r>
            <a:r>
              <a:rPr lang="en-US" sz="2800" u="sng" dirty="0" err="1"/>
              <a:t>của</a:t>
            </a:r>
            <a:r>
              <a:rPr lang="en-US" sz="2800" u="sng" dirty="0"/>
              <a:t> </a:t>
            </a:r>
            <a:r>
              <a:rPr lang="en-US" sz="2800" u="sng" dirty="0" err="1"/>
              <a:t>một</a:t>
            </a:r>
            <a:r>
              <a:rPr lang="en-US" sz="2800" u="sng" dirty="0"/>
              <a:t> </a:t>
            </a:r>
            <a:r>
              <a:rPr lang="en-US" sz="2800" u="sng" dirty="0" err="1"/>
              <a:t>vật</a:t>
            </a:r>
            <a:r>
              <a:rPr lang="en-US" sz="2800" u="sng" dirty="0"/>
              <a:t> </a:t>
            </a:r>
            <a:r>
              <a:rPr lang="en-US" sz="2800" u="sng" dirty="0" err="1"/>
              <a:t>sáng</a:t>
            </a:r>
            <a:r>
              <a:rPr lang="en-US" sz="2800" u="sng" dirty="0"/>
              <a:t> </a:t>
            </a:r>
            <a:endParaRPr lang="en-US" sz="2800" u="sng" dirty="0"/>
          </a:p>
        </p:txBody>
      </p:sp>
      <p:sp>
        <p:nvSpPr>
          <p:cNvPr id="9" name="Right Arrow 8"/>
          <p:cNvSpPr/>
          <p:nvPr/>
        </p:nvSpPr>
        <p:spPr>
          <a:xfrm>
            <a:off x="714095" y="3813433"/>
            <a:ext cx="306705" cy="281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Flowchart: Extract 79"/>
          <p:cNvSpPr/>
          <p:nvPr/>
        </p:nvSpPr>
        <p:spPr>
          <a:xfrm rot="18205190" flipV="1">
            <a:off x="6764806" y="2417299"/>
            <a:ext cx="163695" cy="7048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lowchart: Extract 80"/>
          <p:cNvSpPr/>
          <p:nvPr/>
        </p:nvSpPr>
        <p:spPr>
          <a:xfrm rot="2610816" flipV="1">
            <a:off x="6872807" y="4050515"/>
            <a:ext cx="152675" cy="981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lowchart: Extract 81"/>
          <p:cNvSpPr/>
          <p:nvPr/>
        </p:nvSpPr>
        <p:spPr>
          <a:xfrm rot="4023597" flipV="1">
            <a:off x="6626044" y="3139515"/>
            <a:ext cx="157385" cy="12911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 flipV="1">
            <a:off x="6115648" y="1767382"/>
            <a:ext cx="48224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8115299" y="1767382"/>
            <a:ext cx="34289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>
            <a:off x="3200398" y="4724400"/>
            <a:ext cx="5715001" cy="2006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dựng ảnh của vật qua gương phẳng</a:t>
            </a:r>
            <a:endParaRPr lang="en-US" sz="2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1: Dựa vào định luật phản xạ ánh sáng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2: Dựa vào tính chất của ảnh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Line 10"/>
          <p:cNvSpPr/>
          <p:nvPr/>
        </p:nvSpPr>
        <p:spPr>
          <a:xfrm flipH="1" flipV="1">
            <a:off x="228600" y="5198301"/>
            <a:ext cx="457200" cy="914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86" name="Group 85"/>
          <p:cNvGrpSpPr/>
          <p:nvPr/>
        </p:nvGrpSpPr>
        <p:grpSpPr>
          <a:xfrm rot="-2700000">
            <a:off x="318202" y="4852102"/>
            <a:ext cx="2209800" cy="1524000"/>
            <a:chOff x="3782" y="2145"/>
            <a:chExt cx="1392" cy="960"/>
          </a:xfrm>
        </p:grpSpPr>
        <p:sp>
          <p:nvSpPr>
            <p:cNvPr id="87" name="Rectangle 12497"/>
            <p:cNvSpPr/>
            <p:nvPr/>
          </p:nvSpPr>
          <p:spPr>
            <a:xfrm rot="2700000">
              <a:off x="4454" y="1944"/>
              <a:ext cx="48" cy="1392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8" name="Straight Connector 12498"/>
            <p:cNvSpPr/>
            <p:nvPr/>
          </p:nvSpPr>
          <p:spPr>
            <a:xfrm flipH="1">
              <a:off x="3969" y="2145"/>
              <a:ext cx="96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9" name="Text Box 14"/>
          <p:cNvSpPr txBox="1"/>
          <p:nvPr/>
        </p:nvSpPr>
        <p:spPr>
          <a:xfrm>
            <a:off x="-76200" y="5072864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B</a:t>
            </a:r>
            <a:endParaRPr u="none" dirty="0">
              <a:latin typeface="Arial" panose="020B0604020202020204" pitchFamily="34" charset="0"/>
            </a:endParaRPr>
          </a:p>
        </p:txBody>
      </p:sp>
      <p:sp>
        <p:nvSpPr>
          <p:cNvPr id="90" name="Text Box 15"/>
          <p:cNvSpPr txBox="1"/>
          <p:nvPr/>
        </p:nvSpPr>
        <p:spPr>
          <a:xfrm>
            <a:off x="457200" y="6036501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A</a:t>
            </a:r>
            <a:endParaRPr u="none" dirty="0">
              <a:latin typeface="Arial" panose="020B0604020202020204" pitchFamily="34" charset="0"/>
            </a:endParaRPr>
          </a:p>
        </p:txBody>
      </p:sp>
      <p:sp>
        <p:nvSpPr>
          <p:cNvPr id="91" name="Line 11"/>
          <p:cNvSpPr/>
          <p:nvPr/>
        </p:nvSpPr>
        <p:spPr>
          <a:xfrm>
            <a:off x="685800" y="6112701"/>
            <a:ext cx="1562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" name="Line 12"/>
          <p:cNvSpPr/>
          <p:nvPr/>
        </p:nvSpPr>
        <p:spPr>
          <a:xfrm>
            <a:off x="266700" y="5232297"/>
            <a:ext cx="2476500" cy="4317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3" name="Text Box 19"/>
          <p:cNvSpPr txBox="1"/>
          <p:nvPr/>
        </p:nvSpPr>
        <p:spPr>
          <a:xfrm rot="2058261" flipH="1" flipV="1">
            <a:off x="789354" y="5059180"/>
            <a:ext cx="387166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>
                <a:latin typeface="Arial" panose="020B0604020202020204" pitchFamily="34" charset="0"/>
              </a:rPr>
              <a:t>//</a:t>
            </a:r>
            <a:endParaRPr sz="1800" u="none" dirty="0">
              <a:latin typeface="Arial" panose="020B0604020202020204" pitchFamily="34" charset="0"/>
            </a:endParaRPr>
          </a:p>
        </p:txBody>
      </p:sp>
      <p:sp>
        <p:nvSpPr>
          <p:cNvPr id="94" name="Text Box 19"/>
          <p:cNvSpPr txBox="1"/>
          <p:nvPr/>
        </p:nvSpPr>
        <p:spPr>
          <a:xfrm rot="2058261" flipH="1" flipV="1">
            <a:off x="1745725" y="5080463"/>
            <a:ext cx="311640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>
                <a:latin typeface="Arial" panose="020B0604020202020204" pitchFamily="34" charset="0"/>
              </a:rPr>
              <a:t>//</a:t>
            </a:r>
            <a:endParaRPr sz="1800" u="none" dirty="0">
              <a:latin typeface="Arial" panose="020B0604020202020204" pitchFamily="34" charset="0"/>
            </a:endParaRPr>
          </a:p>
        </p:txBody>
      </p:sp>
      <p:sp>
        <p:nvSpPr>
          <p:cNvPr id="95" name="Text Box 19"/>
          <p:cNvSpPr txBox="1"/>
          <p:nvPr/>
        </p:nvSpPr>
        <p:spPr>
          <a:xfrm rot="2058261" flipH="1" flipV="1">
            <a:off x="889649" y="5928334"/>
            <a:ext cx="277317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 smtClean="0">
                <a:latin typeface="Arial" panose="020B0604020202020204" pitchFamily="34" charset="0"/>
              </a:rPr>
              <a:t>/</a:t>
            </a:r>
            <a:endParaRPr sz="1800" u="none" dirty="0">
              <a:latin typeface="Arial" panose="020B0604020202020204" pitchFamily="34" charset="0"/>
            </a:endParaRPr>
          </a:p>
        </p:txBody>
      </p:sp>
      <p:sp>
        <p:nvSpPr>
          <p:cNvPr id="96" name="Text Box 19"/>
          <p:cNvSpPr txBox="1"/>
          <p:nvPr/>
        </p:nvSpPr>
        <p:spPr>
          <a:xfrm rot="2058261" flipH="1" flipV="1">
            <a:off x="1624664" y="5930354"/>
            <a:ext cx="277317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 smtClean="0">
                <a:latin typeface="Arial" panose="020B0604020202020204" pitchFamily="34" charset="0"/>
              </a:rPr>
              <a:t>/</a:t>
            </a:r>
            <a:endParaRPr sz="1800" u="none" dirty="0">
              <a:latin typeface="Arial" panose="020B0604020202020204" pitchFamily="34" charset="0"/>
            </a:endParaRPr>
          </a:p>
        </p:txBody>
      </p:sp>
      <p:sp>
        <p:nvSpPr>
          <p:cNvPr id="97" name="Text Box 16"/>
          <p:cNvSpPr txBox="1"/>
          <p:nvPr/>
        </p:nvSpPr>
        <p:spPr>
          <a:xfrm>
            <a:off x="2293034" y="613614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A</a:t>
            </a:r>
            <a:r>
              <a:rPr u="none" baseline="30000" dirty="0">
                <a:latin typeface="Arial" panose="020B0604020202020204" pitchFamily="34" charset="0"/>
              </a:rPr>
              <a:t>/</a:t>
            </a:r>
            <a:endParaRPr u="none" dirty="0">
              <a:latin typeface="Arial" panose="020B0604020202020204" pitchFamily="34" charset="0"/>
            </a:endParaRPr>
          </a:p>
        </p:txBody>
      </p:sp>
      <p:sp>
        <p:nvSpPr>
          <p:cNvPr id="98" name="Text Box 17"/>
          <p:cNvSpPr txBox="1"/>
          <p:nvPr/>
        </p:nvSpPr>
        <p:spPr>
          <a:xfrm>
            <a:off x="2667000" y="4893501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B</a:t>
            </a:r>
            <a:r>
              <a:rPr u="none" baseline="30000" dirty="0">
                <a:latin typeface="Arial" panose="020B0604020202020204" pitchFamily="34" charset="0"/>
              </a:rPr>
              <a:t>/</a:t>
            </a:r>
            <a:endParaRPr u="none" dirty="0">
              <a:latin typeface="Arial" panose="020B0604020202020204" pitchFamily="34" charset="0"/>
            </a:endParaRPr>
          </a:p>
        </p:txBody>
      </p:sp>
      <p:sp>
        <p:nvSpPr>
          <p:cNvPr id="99" name="Line 13"/>
          <p:cNvSpPr/>
          <p:nvPr/>
        </p:nvSpPr>
        <p:spPr>
          <a:xfrm flipV="1">
            <a:off x="2223280" y="5241438"/>
            <a:ext cx="505852" cy="856259"/>
          </a:xfrm>
          <a:prstGeom prst="line">
            <a:avLst/>
          </a:prstGeom>
          <a:ln w="38100" cap="flat" cmpd="sng">
            <a:solidFill>
              <a:srgbClr val="006600"/>
            </a:solidFill>
            <a:prstDash val="dash"/>
            <a:headEnd type="none" w="med" len="med"/>
            <a:tailEnd type="triangle" w="med" len="med"/>
          </a:ln>
        </p:spPr>
      </p:sp>
      <p:grpSp>
        <p:nvGrpSpPr>
          <p:cNvPr id="100" name="Group 172"/>
          <p:cNvGrpSpPr/>
          <p:nvPr/>
        </p:nvGrpSpPr>
        <p:grpSpPr>
          <a:xfrm flipH="1">
            <a:off x="1228776" y="5078390"/>
            <a:ext cx="142824" cy="196111"/>
            <a:chOff x="3936" y="3168"/>
            <a:chExt cx="144" cy="192"/>
          </a:xfrm>
        </p:grpSpPr>
        <p:sp>
          <p:nvSpPr>
            <p:cNvPr id="101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3" name="Group 172"/>
          <p:cNvGrpSpPr/>
          <p:nvPr/>
        </p:nvGrpSpPr>
        <p:grpSpPr>
          <a:xfrm flipH="1">
            <a:off x="1219200" y="5916590"/>
            <a:ext cx="142824" cy="196111"/>
            <a:chOff x="3936" y="3168"/>
            <a:chExt cx="144" cy="192"/>
          </a:xfrm>
        </p:grpSpPr>
        <p:sp>
          <p:nvSpPr>
            <p:cNvPr id="10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2532472" y="4434649"/>
            <a:ext cx="363128" cy="10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16"/>
          <p:cNvSpPr txBox="1">
            <a:spLocks noChangeArrowheads="1"/>
          </p:cNvSpPr>
          <p:nvPr/>
        </p:nvSpPr>
        <p:spPr bwMode="auto">
          <a:xfrm>
            <a:off x="2049192" y="5286917"/>
            <a:ext cx="363128" cy="10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1" grpId="0"/>
      <p:bldP spid="52" grpId="0"/>
      <p:bldP spid="53" grpId="0" animBg="1"/>
      <p:bldP spid="54" grpId="0" animBg="1"/>
      <p:bldP spid="59" grpId="0" animBg="1"/>
      <p:bldP spid="8" grpId="0"/>
      <p:bldP spid="80" grpId="0" animBg="1"/>
      <p:bldP spid="35" grpId="0" animBg="1"/>
      <p:bldP spid="93" grpId="0"/>
      <p:bldP spid="94" grpId="0"/>
      <p:bldP spid="95" grpId="0"/>
      <p:bldP spid="96" grpId="0"/>
      <p:bldP spid="97" grpId="0"/>
      <p:bldP spid="98" grpId="0"/>
      <p:bldP spid="106" grpId="0"/>
      <p:bldP spid="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143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0871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248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 ẢNH CỦA VẬT TẠO BỞI GƯƠNG PHẲNG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8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28956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35280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S’.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155257" y="577642"/>
            <a:ext cx="1932146" cy="109875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LUYỆN TẬP</a:t>
            </a:r>
            <a:endParaRPr lang="vi-VN" sz="2400" b="1">
              <a:solidFill>
                <a:schemeClr val="accent1"/>
              </a:solidFill>
            </a:endParaRPr>
          </a:p>
        </p:txBody>
      </p:sp>
      <p:pic>
        <p:nvPicPr>
          <p:cNvPr id="12" name="image959.pn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71983" y="1254022"/>
            <a:ext cx="531755" cy="1068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19300" y="152400"/>
            <a:ext cx="3743325" cy="24590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miếng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bìa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tam </a:t>
            </a:r>
            <a:r>
              <a:rPr lang="en-US" sz="2000" dirty="0" err="1">
                <a:solidFill>
                  <a:schemeClr val="tx1"/>
                </a:solidFill>
              </a:rPr>
              <a:t>giác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vuông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đặt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gương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phẳng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hình.Hãy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ảnh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miếng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bìa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tạo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bởi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gương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phẳng</a:t>
            </a:r>
            <a:r>
              <a:rPr lang="en-US" sz="2000" dirty="0">
                <a:solidFill>
                  <a:schemeClr val="tx1"/>
                </a:solidFill>
              </a:rPr>
              <a:t> 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019300" y="1254022"/>
            <a:ext cx="666750" cy="619231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6977590" y="864723"/>
            <a:ext cx="22361" cy="1746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4" name="Group 13"/>
          <p:cNvGrpSpPr/>
          <p:nvPr/>
        </p:nvGrpSpPr>
        <p:grpSpPr bwMode="auto">
          <a:xfrm rot="5400000">
            <a:off x="6701542" y="1212809"/>
            <a:ext cx="762000" cy="165182"/>
            <a:chOff x="912" y="3696"/>
            <a:chExt cx="480" cy="96"/>
          </a:xfrm>
        </p:grpSpPr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6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0" name="Group 19"/>
          <p:cNvGrpSpPr/>
          <p:nvPr/>
        </p:nvGrpSpPr>
        <p:grpSpPr bwMode="auto">
          <a:xfrm rot="5400000">
            <a:off x="6690362" y="2036515"/>
            <a:ext cx="762000" cy="165182"/>
            <a:chOff x="912" y="3696"/>
            <a:chExt cx="480" cy="96"/>
          </a:xfrm>
        </p:grpSpPr>
        <p:sp>
          <p:nvSpPr>
            <p:cNvPr id="21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2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84594" y="8821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</a:t>
            </a:r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5762625" y="2242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</a:t>
            </a:r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6999951" y="57764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G</a:t>
            </a:r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6384594" y="228230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6500732" y="2282302"/>
            <a:ext cx="476859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1" name="Group 30"/>
          <p:cNvGrpSpPr/>
          <p:nvPr/>
        </p:nvGrpSpPr>
        <p:grpSpPr bwMode="auto">
          <a:xfrm rot="5400000" flipH="1" flipV="1">
            <a:off x="6854609" y="2077764"/>
            <a:ext cx="199252" cy="129537"/>
            <a:chOff x="3936" y="3168"/>
            <a:chExt cx="144" cy="192"/>
          </a:xfrm>
        </p:grpSpPr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4" name="Oval 33"/>
          <p:cNvSpPr/>
          <p:nvPr/>
        </p:nvSpPr>
        <p:spPr>
          <a:xfrm>
            <a:off x="-47063" y="2298576"/>
            <a:ext cx="3743325" cy="18701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đoán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giấy</a:t>
            </a:r>
            <a:r>
              <a:rPr lang="en-US" sz="2000" dirty="0">
                <a:solidFill>
                  <a:schemeClr val="tx1"/>
                </a:solidFill>
              </a:rPr>
              <a:t> ở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 ? </a:t>
            </a:r>
            <a:r>
              <a:rPr lang="en-US" sz="2000" dirty="0" err="1">
                <a:solidFill>
                  <a:schemeClr val="tx1"/>
                </a:solidFill>
              </a:rPr>
              <a:t>Giải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thích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91519" y="3054344"/>
            <a:ext cx="66675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8200" y="4295826"/>
            <a:ext cx="4411090" cy="24859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Vì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ở </a:t>
            </a:r>
            <a:r>
              <a:rPr lang="en-US" sz="2000" dirty="0" err="1">
                <a:solidFill>
                  <a:schemeClr val="tx1"/>
                </a:solidFill>
              </a:rPr>
              <a:t>xe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cứu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thương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xe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cứu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hỏa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dòng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vậy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tên</a:t>
            </a:r>
            <a:r>
              <a:rPr lang="en-US" sz="2000" dirty="0">
                <a:solidFill>
                  <a:schemeClr val="tx1"/>
                </a:solidFill>
              </a:rPr>
              <a:t> ta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những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giải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pháp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dụng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81050" y="5066880"/>
            <a:ext cx="66675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vi-VN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43" y="2611489"/>
            <a:ext cx="1988295" cy="19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image93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2881" y="3971578"/>
            <a:ext cx="1992563" cy="256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46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0871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248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 ẢNH CỦA VẬT TẠO BỞI GƯƠNG PHẲNG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25275"/>
            <a:ext cx="9131345" cy="5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mg.loigiaihay.com/picture/2022/0322/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7244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09"/>
          <p:cNvSpPr txBox="1"/>
          <p:nvPr/>
        </p:nvSpPr>
        <p:spPr>
          <a:xfrm>
            <a:off x="2535238" y="381000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Line 110"/>
          <p:cNvSpPr/>
          <p:nvPr/>
        </p:nvSpPr>
        <p:spPr>
          <a:xfrm flipV="1">
            <a:off x="1905000" y="2951162"/>
            <a:ext cx="3124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6" name="Line 112"/>
          <p:cNvSpPr/>
          <p:nvPr/>
        </p:nvSpPr>
        <p:spPr>
          <a:xfrm>
            <a:off x="2743200" y="1350962"/>
            <a:ext cx="0" cy="31242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17" name="Text Box 113"/>
          <p:cNvSpPr txBox="1"/>
          <p:nvPr/>
        </p:nvSpPr>
        <p:spPr>
          <a:xfrm>
            <a:off x="2590800" y="893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1" name="Text Box 127"/>
          <p:cNvSpPr txBox="1"/>
          <p:nvPr/>
        </p:nvSpPr>
        <p:spPr>
          <a:xfrm>
            <a:off x="2514600" y="3484562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4" name="Text Box 130"/>
          <p:cNvSpPr txBox="1"/>
          <p:nvPr/>
        </p:nvSpPr>
        <p:spPr>
          <a:xfrm>
            <a:off x="2819400" y="4398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35" name="Group 131"/>
          <p:cNvGrpSpPr/>
          <p:nvPr/>
        </p:nvGrpSpPr>
        <p:grpSpPr>
          <a:xfrm>
            <a:off x="4191000" y="2951162"/>
            <a:ext cx="762000" cy="152400"/>
            <a:chOff x="912" y="3696"/>
            <a:chExt cx="480" cy="96"/>
          </a:xfrm>
        </p:grpSpPr>
        <p:sp>
          <p:nvSpPr>
            <p:cNvPr id="21597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6" name="Group 137"/>
          <p:cNvGrpSpPr/>
          <p:nvPr/>
        </p:nvGrpSpPr>
        <p:grpSpPr>
          <a:xfrm>
            <a:off x="3581400" y="2951162"/>
            <a:ext cx="762000" cy="152400"/>
            <a:chOff x="912" y="3696"/>
            <a:chExt cx="480" cy="96"/>
          </a:xfrm>
        </p:grpSpPr>
        <p:sp>
          <p:nvSpPr>
            <p:cNvPr id="21592" name="Line 138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39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40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41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42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7" name="Group 143"/>
          <p:cNvGrpSpPr/>
          <p:nvPr/>
        </p:nvGrpSpPr>
        <p:grpSpPr>
          <a:xfrm>
            <a:off x="2743200" y="2951162"/>
            <a:ext cx="762000" cy="152400"/>
            <a:chOff x="912" y="3696"/>
            <a:chExt cx="480" cy="96"/>
          </a:xfrm>
        </p:grpSpPr>
        <p:sp>
          <p:nvSpPr>
            <p:cNvPr id="21587" name="Line 144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8" name="Line 145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9" name="Line 146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0" name="Line 147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48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8" name="Group 149"/>
          <p:cNvGrpSpPr/>
          <p:nvPr/>
        </p:nvGrpSpPr>
        <p:grpSpPr>
          <a:xfrm>
            <a:off x="1981200" y="2951162"/>
            <a:ext cx="762000" cy="152400"/>
            <a:chOff x="912" y="3696"/>
            <a:chExt cx="480" cy="96"/>
          </a:xfrm>
        </p:grpSpPr>
        <p:sp>
          <p:nvSpPr>
            <p:cNvPr id="21582" name="Line 150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3" name="Line 151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4" name="Line 152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5" name="Line 153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6" name="Line 154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42" name="Group 166"/>
          <p:cNvGrpSpPr/>
          <p:nvPr/>
        </p:nvGrpSpPr>
        <p:grpSpPr>
          <a:xfrm>
            <a:off x="2667000" y="2112962"/>
            <a:ext cx="152400" cy="228600"/>
            <a:chOff x="2688" y="1632"/>
            <a:chExt cx="96" cy="144"/>
          </a:xfrm>
        </p:grpSpPr>
        <p:sp>
          <p:nvSpPr>
            <p:cNvPr id="21578" name="Line 167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9" name="Line 168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3" name="Group 169"/>
          <p:cNvGrpSpPr/>
          <p:nvPr/>
        </p:nvGrpSpPr>
        <p:grpSpPr>
          <a:xfrm>
            <a:off x="2667000" y="3560762"/>
            <a:ext cx="152400" cy="228600"/>
            <a:chOff x="2688" y="1632"/>
            <a:chExt cx="96" cy="144"/>
          </a:xfrm>
        </p:grpSpPr>
        <p:sp>
          <p:nvSpPr>
            <p:cNvPr id="21576" name="Line 170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7" name="Line 171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4" name="Group 172"/>
          <p:cNvGrpSpPr/>
          <p:nvPr/>
        </p:nvGrpSpPr>
        <p:grpSpPr>
          <a:xfrm>
            <a:off x="2781300" y="2722562"/>
            <a:ext cx="228600" cy="228600"/>
            <a:chOff x="3936" y="3168"/>
            <a:chExt cx="144" cy="192"/>
          </a:xfrm>
        </p:grpSpPr>
        <p:sp>
          <p:nvSpPr>
            <p:cNvPr id="2157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95" name="Text Box 3"/>
          <p:cNvSpPr txBox="1"/>
          <p:nvPr/>
        </p:nvSpPr>
        <p:spPr>
          <a:xfrm>
            <a:off x="152400" y="381000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/>
              <a:t>Bài</a:t>
            </a:r>
            <a:r>
              <a:rPr lang="en-US" sz="2800" dirty="0" smtClean="0"/>
              <a:t> 1a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vi-VN" sz="2800" dirty="0" smtClean="0"/>
              <a:t>ính </a:t>
            </a:r>
            <a:r>
              <a:rPr lang="vi-VN" sz="2800" dirty="0"/>
              <a:t>chất ảnh tạo bởi gương phẳng: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09"/>
          <p:cNvSpPr txBox="1"/>
          <p:nvPr/>
        </p:nvSpPr>
        <p:spPr>
          <a:xfrm>
            <a:off x="1163638" y="685800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Line 110"/>
          <p:cNvSpPr/>
          <p:nvPr/>
        </p:nvSpPr>
        <p:spPr>
          <a:xfrm flipV="1">
            <a:off x="457200" y="3255962"/>
            <a:ext cx="457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5" name="Line 111"/>
          <p:cNvSpPr/>
          <p:nvPr/>
        </p:nvSpPr>
        <p:spPr>
          <a:xfrm>
            <a:off x="1371600" y="1655762"/>
            <a:ext cx="8382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6" name="Line 112"/>
          <p:cNvSpPr/>
          <p:nvPr/>
        </p:nvSpPr>
        <p:spPr>
          <a:xfrm>
            <a:off x="1371600" y="1655762"/>
            <a:ext cx="0" cy="31242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17" name="Text Box 113"/>
          <p:cNvSpPr txBox="1"/>
          <p:nvPr/>
        </p:nvSpPr>
        <p:spPr>
          <a:xfrm>
            <a:off x="1219200" y="11985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8" name="Text Box 114"/>
          <p:cNvSpPr txBox="1"/>
          <p:nvPr/>
        </p:nvSpPr>
        <p:spPr>
          <a:xfrm>
            <a:off x="2209800" y="3255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9" name="Text Box 115"/>
          <p:cNvSpPr txBox="1"/>
          <p:nvPr/>
        </p:nvSpPr>
        <p:spPr>
          <a:xfrm>
            <a:off x="3200400" y="33321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0" name="Line 116"/>
          <p:cNvSpPr/>
          <p:nvPr/>
        </p:nvSpPr>
        <p:spPr>
          <a:xfrm>
            <a:off x="1371600" y="1655762"/>
            <a:ext cx="18288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1" name="Line 117"/>
          <p:cNvSpPr/>
          <p:nvPr/>
        </p:nvSpPr>
        <p:spPr>
          <a:xfrm>
            <a:off x="1981200" y="2265362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2" name="Line 118"/>
          <p:cNvSpPr/>
          <p:nvPr/>
        </p:nvSpPr>
        <p:spPr>
          <a:xfrm>
            <a:off x="2057400" y="21891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3" name="Line 119"/>
          <p:cNvSpPr/>
          <p:nvPr/>
        </p:nvSpPr>
        <p:spPr>
          <a:xfrm>
            <a:off x="1828800" y="2608262"/>
            <a:ext cx="76200" cy="38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4" name="Line 120"/>
          <p:cNvSpPr/>
          <p:nvPr/>
        </p:nvSpPr>
        <p:spPr>
          <a:xfrm>
            <a:off x="1905000" y="25701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5" name="Line 121"/>
          <p:cNvSpPr/>
          <p:nvPr/>
        </p:nvSpPr>
        <p:spPr>
          <a:xfrm>
            <a:off x="2209800" y="1579562"/>
            <a:ext cx="0" cy="167640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6" name="Line 122"/>
          <p:cNvSpPr/>
          <p:nvPr/>
        </p:nvSpPr>
        <p:spPr>
          <a:xfrm>
            <a:off x="3200400" y="1579562"/>
            <a:ext cx="0" cy="167640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7" name="Line 123"/>
          <p:cNvSpPr/>
          <p:nvPr/>
        </p:nvSpPr>
        <p:spPr>
          <a:xfrm rot="-10800000" flipH="1">
            <a:off x="2209800" y="1655762"/>
            <a:ext cx="8382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8" name="Line 124"/>
          <p:cNvSpPr/>
          <p:nvPr/>
        </p:nvSpPr>
        <p:spPr>
          <a:xfrm flipH="1">
            <a:off x="3200400" y="1655762"/>
            <a:ext cx="18288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9" name="Line 125"/>
          <p:cNvSpPr/>
          <p:nvPr/>
        </p:nvSpPr>
        <p:spPr>
          <a:xfrm flipH="1">
            <a:off x="1371600" y="3255962"/>
            <a:ext cx="838200" cy="1524000"/>
          </a:xfrm>
          <a:prstGeom prst="line">
            <a:avLst/>
          </a:prstGeom>
          <a:ln w="9525" cap="rnd" cmpd="sng">
            <a:solidFill>
              <a:srgbClr val="00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30" name="Line 126"/>
          <p:cNvSpPr/>
          <p:nvPr/>
        </p:nvSpPr>
        <p:spPr>
          <a:xfrm flipH="1">
            <a:off x="1371600" y="3255962"/>
            <a:ext cx="1828800" cy="1524000"/>
          </a:xfrm>
          <a:prstGeom prst="line">
            <a:avLst/>
          </a:prstGeom>
          <a:ln w="9525" cap="rnd" cmpd="sng">
            <a:solidFill>
              <a:srgbClr val="00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31" name="Text Box 127"/>
          <p:cNvSpPr txBox="1"/>
          <p:nvPr/>
        </p:nvSpPr>
        <p:spPr>
          <a:xfrm>
            <a:off x="1143000" y="3789362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2" name="Text Box 128"/>
          <p:cNvSpPr txBox="1"/>
          <p:nvPr/>
        </p:nvSpPr>
        <p:spPr>
          <a:xfrm>
            <a:off x="2743200" y="1350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3" name="Text Box 129"/>
          <p:cNvSpPr txBox="1"/>
          <p:nvPr/>
        </p:nvSpPr>
        <p:spPr>
          <a:xfrm>
            <a:off x="4724400" y="1350962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4" name="Text Box 130"/>
          <p:cNvSpPr txBox="1"/>
          <p:nvPr/>
        </p:nvSpPr>
        <p:spPr>
          <a:xfrm>
            <a:off x="1447800" y="4703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35" name="Group 131"/>
          <p:cNvGrpSpPr/>
          <p:nvPr/>
        </p:nvGrpSpPr>
        <p:grpSpPr>
          <a:xfrm>
            <a:off x="4191000" y="3255962"/>
            <a:ext cx="762000" cy="152400"/>
            <a:chOff x="912" y="3696"/>
            <a:chExt cx="480" cy="96"/>
          </a:xfrm>
        </p:grpSpPr>
        <p:sp>
          <p:nvSpPr>
            <p:cNvPr id="21597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6" name="Group 137"/>
          <p:cNvGrpSpPr/>
          <p:nvPr/>
        </p:nvGrpSpPr>
        <p:grpSpPr>
          <a:xfrm>
            <a:off x="3581400" y="3255962"/>
            <a:ext cx="762000" cy="152400"/>
            <a:chOff x="912" y="3696"/>
            <a:chExt cx="480" cy="96"/>
          </a:xfrm>
        </p:grpSpPr>
        <p:sp>
          <p:nvSpPr>
            <p:cNvPr id="21592" name="Line 138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39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40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41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42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7" name="Group 143"/>
          <p:cNvGrpSpPr/>
          <p:nvPr/>
        </p:nvGrpSpPr>
        <p:grpSpPr>
          <a:xfrm>
            <a:off x="2743200" y="3255962"/>
            <a:ext cx="762000" cy="152400"/>
            <a:chOff x="912" y="3696"/>
            <a:chExt cx="480" cy="96"/>
          </a:xfrm>
        </p:grpSpPr>
        <p:sp>
          <p:nvSpPr>
            <p:cNvPr id="21587" name="Line 144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8" name="Line 145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9" name="Line 146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0" name="Line 147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48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8" name="Group 149"/>
          <p:cNvGrpSpPr/>
          <p:nvPr/>
        </p:nvGrpSpPr>
        <p:grpSpPr>
          <a:xfrm>
            <a:off x="1981200" y="3255962"/>
            <a:ext cx="762000" cy="152400"/>
            <a:chOff x="912" y="3696"/>
            <a:chExt cx="480" cy="96"/>
          </a:xfrm>
        </p:grpSpPr>
        <p:sp>
          <p:nvSpPr>
            <p:cNvPr id="21582" name="Line 150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3" name="Line 151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4" name="Line 152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5" name="Line 153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6" name="Line 154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9" name="Group 161"/>
          <p:cNvGrpSpPr/>
          <p:nvPr/>
        </p:nvGrpSpPr>
        <p:grpSpPr>
          <a:xfrm>
            <a:off x="1905000" y="2112962"/>
            <a:ext cx="76200" cy="76200"/>
            <a:chOff x="3216" y="1584"/>
            <a:chExt cx="48" cy="48"/>
          </a:xfrm>
        </p:grpSpPr>
        <p:sp>
          <p:nvSpPr>
            <p:cNvPr id="21580" name="Line 162"/>
            <p:cNvSpPr/>
            <p:nvPr/>
          </p:nvSpPr>
          <p:spPr>
            <a:xfrm>
              <a:off x="3216" y="1632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1" name="Line 163"/>
            <p:cNvSpPr/>
            <p:nvPr/>
          </p:nvSpPr>
          <p:spPr>
            <a:xfrm>
              <a:off x="3264" y="1584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540" name="Text Box 164"/>
          <p:cNvSpPr txBox="1"/>
          <p:nvPr/>
        </p:nvSpPr>
        <p:spPr>
          <a:xfrm>
            <a:off x="2133600" y="11985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1" name="Text Box 165"/>
          <p:cNvSpPr txBox="1"/>
          <p:nvPr/>
        </p:nvSpPr>
        <p:spPr>
          <a:xfrm>
            <a:off x="3200400" y="1274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42" name="Group 166"/>
          <p:cNvGrpSpPr/>
          <p:nvPr/>
        </p:nvGrpSpPr>
        <p:grpSpPr>
          <a:xfrm>
            <a:off x="1295400" y="2417762"/>
            <a:ext cx="152400" cy="228600"/>
            <a:chOff x="2688" y="1632"/>
            <a:chExt cx="96" cy="144"/>
          </a:xfrm>
        </p:grpSpPr>
        <p:sp>
          <p:nvSpPr>
            <p:cNvPr id="21578" name="Line 167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9" name="Line 168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3" name="Group 169"/>
          <p:cNvGrpSpPr/>
          <p:nvPr/>
        </p:nvGrpSpPr>
        <p:grpSpPr>
          <a:xfrm>
            <a:off x="1295400" y="3865562"/>
            <a:ext cx="152400" cy="228600"/>
            <a:chOff x="2688" y="1632"/>
            <a:chExt cx="96" cy="144"/>
          </a:xfrm>
        </p:grpSpPr>
        <p:sp>
          <p:nvSpPr>
            <p:cNvPr id="21576" name="Line 170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7" name="Line 171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4" name="Group 172"/>
          <p:cNvGrpSpPr/>
          <p:nvPr/>
        </p:nvGrpSpPr>
        <p:grpSpPr>
          <a:xfrm>
            <a:off x="1409700" y="3027362"/>
            <a:ext cx="228600" cy="228600"/>
            <a:chOff x="3936" y="3168"/>
            <a:chExt cx="144" cy="192"/>
          </a:xfrm>
        </p:grpSpPr>
        <p:sp>
          <p:nvSpPr>
            <p:cNvPr id="2157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5" name="Group 175"/>
          <p:cNvGrpSpPr/>
          <p:nvPr/>
        </p:nvGrpSpPr>
        <p:grpSpPr>
          <a:xfrm>
            <a:off x="2209800" y="3027362"/>
            <a:ext cx="228600" cy="228600"/>
            <a:chOff x="3936" y="3168"/>
            <a:chExt cx="144" cy="192"/>
          </a:xfrm>
        </p:grpSpPr>
        <p:sp>
          <p:nvSpPr>
            <p:cNvPr id="21572" name="Line 176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3" name="Line 177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6" name="Group 178"/>
          <p:cNvGrpSpPr/>
          <p:nvPr/>
        </p:nvGrpSpPr>
        <p:grpSpPr>
          <a:xfrm>
            <a:off x="3200400" y="3027362"/>
            <a:ext cx="228600" cy="228600"/>
            <a:chOff x="3936" y="3168"/>
            <a:chExt cx="144" cy="192"/>
          </a:xfrm>
        </p:grpSpPr>
        <p:sp>
          <p:nvSpPr>
            <p:cNvPr id="21570" name="Line 179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1" name="Line 180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21547" name="Line 181"/>
          <p:cNvSpPr/>
          <p:nvPr/>
        </p:nvSpPr>
        <p:spPr>
          <a:xfrm flipV="1">
            <a:off x="2667000" y="2265362"/>
            <a:ext cx="76200" cy="38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48" name="Line 182"/>
          <p:cNvSpPr/>
          <p:nvPr/>
        </p:nvSpPr>
        <p:spPr>
          <a:xfrm>
            <a:off x="2743200" y="22653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21549" name="Group 183"/>
          <p:cNvGrpSpPr/>
          <p:nvPr/>
        </p:nvGrpSpPr>
        <p:grpSpPr>
          <a:xfrm>
            <a:off x="4191000" y="2341562"/>
            <a:ext cx="76200" cy="76200"/>
            <a:chOff x="4464" y="1584"/>
            <a:chExt cx="96" cy="96"/>
          </a:xfrm>
        </p:grpSpPr>
        <p:sp>
          <p:nvSpPr>
            <p:cNvPr id="21568" name="Line 184"/>
            <p:cNvSpPr/>
            <p:nvPr/>
          </p:nvSpPr>
          <p:spPr>
            <a:xfrm>
              <a:off x="4464" y="158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9" name="Line 185"/>
            <p:cNvSpPr/>
            <p:nvPr/>
          </p:nvSpPr>
          <p:spPr>
            <a:xfrm>
              <a:off x="4560" y="158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50" name="Group 186"/>
          <p:cNvGrpSpPr/>
          <p:nvPr/>
        </p:nvGrpSpPr>
        <p:grpSpPr>
          <a:xfrm>
            <a:off x="4114800" y="2417762"/>
            <a:ext cx="76200" cy="76200"/>
            <a:chOff x="4464" y="1584"/>
            <a:chExt cx="96" cy="96"/>
          </a:xfrm>
        </p:grpSpPr>
        <p:sp>
          <p:nvSpPr>
            <p:cNvPr id="21566" name="Line 187"/>
            <p:cNvSpPr/>
            <p:nvPr/>
          </p:nvSpPr>
          <p:spPr>
            <a:xfrm>
              <a:off x="4464" y="158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7" name="Line 188"/>
            <p:cNvSpPr/>
            <p:nvPr/>
          </p:nvSpPr>
          <p:spPr>
            <a:xfrm>
              <a:off x="4560" y="158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21551" name="Arc 189"/>
          <p:cNvSpPr/>
          <p:nvPr/>
        </p:nvSpPr>
        <p:spPr>
          <a:xfrm flipH="1">
            <a:off x="1981200" y="2722562"/>
            <a:ext cx="304800" cy="152400"/>
          </a:xfrm>
          <a:custGeom>
            <a:avLst/>
            <a:gdLst>
              <a:gd name="txL" fmla="*/ 0 w 21600"/>
              <a:gd name="txT" fmla="*/ 0 h 20993"/>
              <a:gd name="txR" fmla="*/ 21600 w 21600"/>
              <a:gd name="txB" fmla="*/ 20993 h 2099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0993" fill="none">
                <a:moveTo>
                  <a:pt x="5084" y="0"/>
                </a:moveTo>
                <a:cubicBezTo>
                  <a:pt x="14775" y="2347"/>
                  <a:pt x="21600" y="11022"/>
                  <a:pt x="21600" y="20993"/>
                </a:cubicBezTo>
              </a:path>
              <a:path w="21600" h="20993" stroke="0">
                <a:moveTo>
                  <a:pt x="5084" y="0"/>
                </a:moveTo>
                <a:cubicBezTo>
                  <a:pt x="14775" y="2347"/>
                  <a:pt x="21600" y="11022"/>
                  <a:pt x="21600" y="20993"/>
                </a:cubicBezTo>
                <a:lnTo>
                  <a:pt x="0" y="20993"/>
                </a:lnTo>
                <a:lnTo>
                  <a:pt x="5084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2" name="Arc 190"/>
          <p:cNvSpPr/>
          <p:nvPr/>
        </p:nvSpPr>
        <p:spPr>
          <a:xfrm>
            <a:off x="2209800" y="2722562"/>
            <a:ext cx="228600" cy="152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3" name="Line 191"/>
          <p:cNvSpPr/>
          <p:nvPr/>
        </p:nvSpPr>
        <p:spPr>
          <a:xfrm>
            <a:off x="2057400" y="2646362"/>
            <a:ext cx="76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54" name="Line 192"/>
          <p:cNvSpPr/>
          <p:nvPr/>
        </p:nvSpPr>
        <p:spPr>
          <a:xfrm flipH="1">
            <a:off x="2286000" y="2646362"/>
            <a:ext cx="76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55" name="Arc 193"/>
          <p:cNvSpPr/>
          <p:nvPr/>
        </p:nvSpPr>
        <p:spPr>
          <a:xfrm>
            <a:off x="2897188" y="2722562"/>
            <a:ext cx="368300" cy="242888"/>
          </a:xfrm>
          <a:custGeom>
            <a:avLst/>
            <a:gdLst>
              <a:gd name="txL" fmla="*/ 0 w 26144"/>
              <a:gd name="txT" fmla="*/ 0 h 22939"/>
              <a:gd name="txR" fmla="*/ 26144 w 26144"/>
              <a:gd name="txB" fmla="*/ 22939 h 229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144" h="22939" fill="none">
                <a:moveTo>
                  <a:pt x="41" y="22939"/>
                </a:moveTo>
                <a:cubicBezTo>
                  <a:pt x="13" y="22493"/>
                  <a:pt x="0" y="220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127" y="-1"/>
                  <a:pt x="24650" y="162"/>
                  <a:pt x="26143" y="483"/>
                </a:cubicBezTo>
              </a:path>
              <a:path w="26144" h="22939" stroke="0">
                <a:moveTo>
                  <a:pt x="41" y="22939"/>
                </a:moveTo>
                <a:cubicBezTo>
                  <a:pt x="13" y="22493"/>
                  <a:pt x="0" y="220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127" y="-1"/>
                  <a:pt x="24650" y="162"/>
                  <a:pt x="26143" y="483"/>
                </a:cubicBezTo>
                <a:lnTo>
                  <a:pt x="21600" y="21600"/>
                </a:lnTo>
                <a:lnTo>
                  <a:pt x="41" y="2293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6" name="Arc 194"/>
          <p:cNvSpPr/>
          <p:nvPr/>
        </p:nvSpPr>
        <p:spPr>
          <a:xfrm>
            <a:off x="3276600" y="2722562"/>
            <a:ext cx="330200" cy="228600"/>
          </a:xfrm>
          <a:custGeom>
            <a:avLst/>
            <a:gdLst>
              <a:gd name="txL" fmla="*/ 0 w 23453"/>
              <a:gd name="txT" fmla="*/ 0 h 21600"/>
              <a:gd name="txR" fmla="*/ 23453 w 23453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453" h="21600" fill="none">
                <a:moveTo>
                  <a:pt x="-1" y="79"/>
                </a:moveTo>
                <a:cubicBezTo>
                  <a:pt x="616" y="26"/>
                  <a:pt x="1234" y="-1"/>
                  <a:pt x="1853" y="0"/>
                </a:cubicBezTo>
                <a:cubicBezTo>
                  <a:pt x="13782" y="0"/>
                  <a:pt x="23453" y="9670"/>
                  <a:pt x="23453" y="21600"/>
                </a:cubicBezTo>
              </a:path>
              <a:path w="23453" h="21600" stroke="0">
                <a:moveTo>
                  <a:pt x="-1" y="79"/>
                </a:moveTo>
                <a:cubicBezTo>
                  <a:pt x="616" y="26"/>
                  <a:pt x="1234" y="-1"/>
                  <a:pt x="1853" y="0"/>
                </a:cubicBezTo>
                <a:cubicBezTo>
                  <a:pt x="13782" y="0"/>
                  <a:pt x="23453" y="9670"/>
                  <a:pt x="23453" y="21600"/>
                </a:cubicBezTo>
                <a:lnTo>
                  <a:pt x="1853" y="21600"/>
                </a:lnTo>
                <a:lnTo>
                  <a:pt x="-1" y="7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1557" name="Group 195"/>
          <p:cNvGrpSpPr/>
          <p:nvPr/>
        </p:nvGrpSpPr>
        <p:grpSpPr>
          <a:xfrm>
            <a:off x="2895600" y="2722562"/>
            <a:ext cx="228600" cy="190500"/>
            <a:chOff x="3696" y="1824"/>
            <a:chExt cx="144" cy="120"/>
          </a:xfrm>
        </p:grpSpPr>
        <p:sp>
          <p:nvSpPr>
            <p:cNvPr id="21564" name="Line 196"/>
            <p:cNvSpPr/>
            <p:nvPr/>
          </p:nvSpPr>
          <p:spPr>
            <a:xfrm>
              <a:off x="3696" y="1824"/>
              <a:ext cx="144" cy="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5" name="Line 197"/>
            <p:cNvSpPr/>
            <p:nvPr/>
          </p:nvSpPr>
          <p:spPr>
            <a:xfrm>
              <a:off x="3696" y="1872"/>
              <a:ext cx="144" cy="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58" name="Group 198"/>
          <p:cNvGrpSpPr/>
          <p:nvPr/>
        </p:nvGrpSpPr>
        <p:grpSpPr>
          <a:xfrm>
            <a:off x="3276600" y="2722562"/>
            <a:ext cx="228600" cy="152400"/>
            <a:chOff x="3936" y="1824"/>
            <a:chExt cx="144" cy="96"/>
          </a:xfrm>
        </p:grpSpPr>
        <p:sp>
          <p:nvSpPr>
            <p:cNvPr id="21562" name="Line 199"/>
            <p:cNvSpPr/>
            <p:nvPr/>
          </p:nvSpPr>
          <p:spPr>
            <a:xfrm flipH="1">
              <a:off x="3984" y="1824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3" name="Line 200"/>
            <p:cNvSpPr/>
            <p:nvPr/>
          </p:nvSpPr>
          <p:spPr>
            <a:xfrm flipH="1">
              <a:off x="3936" y="1824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cxnSp>
        <p:nvCxnSpPr>
          <p:cNvPr id="21561" name="Straight Connector 102"/>
          <p:cNvCxnSpPr>
            <a:stCxn id="21514" idx="0"/>
          </p:cNvCxnSpPr>
          <p:nvPr/>
        </p:nvCxnSpPr>
        <p:spPr>
          <a:xfrm>
            <a:off x="457200" y="3255962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95" name="Text Box 3"/>
          <p:cNvSpPr txBox="1"/>
          <p:nvPr/>
        </p:nvSpPr>
        <p:spPr>
          <a:xfrm>
            <a:off x="152400" y="381000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/>
              <a:t>Bài</a:t>
            </a:r>
            <a:r>
              <a:rPr lang="en-US" sz="2800" dirty="0" smtClean="0"/>
              <a:t> 1b </a:t>
            </a:r>
            <a:r>
              <a:rPr lang="vi-VN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luật</a:t>
            </a:r>
            <a:r>
              <a:rPr lang="en-US" sz="2800" dirty="0" smtClean="0"/>
              <a:t> </a:t>
            </a:r>
            <a:r>
              <a:rPr lang="en-US" sz="2800" dirty="0" err="1" smtClean="0"/>
              <a:t>phản</a:t>
            </a:r>
            <a:r>
              <a:rPr lang="en-US" sz="2800" dirty="0" smtClean="0"/>
              <a:t> </a:t>
            </a:r>
            <a:r>
              <a:rPr lang="en-US" sz="2800" dirty="0" err="1" smtClean="0"/>
              <a:t>xạ</a:t>
            </a:r>
            <a:r>
              <a:rPr lang="en-US" sz="2800" dirty="0" smtClean="0"/>
              <a:t> </a:t>
            </a:r>
            <a:r>
              <a:rPr lang="en-US" sz="2800" dirty="0" err="1" smtClean="0"/>
              <a:t>ánh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2" name="Group 131"/>
          <p:cNvGrpSpPr/>
          <p:nvPr/>
        </p:nvGrpSpPr>
        <p:grpSpPr>
          <a:xfrm>
            <a:off x="1143000" y="3262745"/>
            <a:ext cx="762000" cy="152400"/>
            <a:chOff x="912" y="3696"/>
            <a:chExt cx="480" cy="96"/>
          </a:xfrm>
        </p:grpSpPr>
        <p:sp>
          <p:nvSpPr>
            <p:cNvPr id="93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9" name="Group 131"/>
          <p:cNvGrpSpPr/>
          <p:nvPr/>
        </p:nvGrpSpPr>
        <p:grpSpPr>
          <a:xfrm>
            <a:off x="304800" y="3276595"/>
            <a:ext cx="762000" cy="152400"/>
            <a:chOff x="912" y="3696"/>
            <a:chExt cx="480" cy="96"/>
          </a:xfrm>
        </p:grpSpPr>
        <p:sp>
          <p:nvSpPr>
            <p:cNvPr id="100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1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loigiaihay.com/picture/2022/0322/3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8962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32053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từ bức tường đến gương phẳng là: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= 3 (m)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Ảnh của bức tường sau gương là 3 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Ảnh của bức tường tạo bởi gương cách nơi học sinh đứng là: 2 + 3 = 5 (m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i gương để biết bé ổn không | Tin tức Onlin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93" y="152400"/>
            <a:ext cx="49272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" y="152400"/>
            <a:ext cx="3864293" cy="2971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nhìn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ảnh</a:t>
            </a:r>
            <a:r>
              <a:rPr lang="en-US" sz="2400" dirty="0">
                <a:solidFill>
                  <a:srgbClr val="C32722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của</a:t>
            </a:r>
            <a:r>
              <a:rPr lang="en-US" sz="2400" dirty="0">
                <a:solidFill>
                  <a:srgbClr val="C32722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vật</a:t>
            </a:r>
            <a:r>
              <a:rPr lang="en-US" sz="2400" dirty="0">
                <a:solidFill>
                  <a:srgbClr val="C32722"/>
                </a:solidFill>
              </a:rPr>
              <a:t> qua </a:t>
            </a:r>
            <a:r>
              <a:rPr lang="en-US" sz="2400" dirty="0" err="1">
                <a:solidFill>
                  <a:srgbClr val="C32722"/>
                </a:solidFill>
              </a:rPr>
              <a:t>gương</a:t>
            </a:r>
            <a:endParaRPr lang="vi-VN" sz="2400" dirty="0">
              <a:solidFill>
                <a:srgbClr val="C3272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52950" y="4114800"/>
            <a:ext cx="4438650" cy="25746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Ảnh thật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là ảnh mà chúng ta có thể quan sát trực tiếp trên màn, tấm bìa,...</a:t>
            </a:r>
            <a:endParaRPr lang="vi-VN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-200521" y="3352801"/>
            <a:ext cx="4629646" cy="2743199"/>
          </a:xfrm>
          <a:prstGeom prst="wedgeEllipseCallout">
            <a:avLst>
              <a:gd name="adj1" fmla="val 66666"/>
              <a:gd name="adj2" fmla="val -51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Ảnh ảo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là ảnh mà chúng ta có thể quan sát được nhưng không thể xuất hiện trên một tờ giấy, tấm bìa, màn,...</a:t>
            </a:r>
            <a:endParaRPr lang="vi-VN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73100"/>
            <a:ext cx="3914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93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7326" y="673100"/>
            <a:ext cx="3352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/>
          <p:nvPr/>
        </p:nvSpPr>
        <p:spPr>
          <a:xfrm rot="5400000">
            <a:off x="8362950" y="43815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AutoShape 3"/>
          <p:cNvSpPr/>
          <p:nvPr/>
        </p:nvSpPr>
        <p:spPr>
          <a:xfrm rot="5400000">
            <a:off x="6477000" y="63627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AutoShape 4"/>
          <p:cNvSpPr/>
          <p:nvPr/>
        </p:nvSpPr>
        <p:spPr>
          <a:xfrm rot="5400000">
            <a:off x="1314450" y="53721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Freeform 5" descr="Sand"/>
          <p:cNvSpPr/>
          <p:nvPr/>
        </p:nvSpPr>
        <p:spPr>
          <a:xfrm>
            <a:off x="1219200" y="3352800"/>
            <a:ext cx="7600950" cy="3200400"/>
          </a:xfrm>
          <a:custGeom>
            <a:avLst/>
            <a:gdLst>
              <a:gd name="txL" fmla="*/ 0 w 4788"/>
              <a:gd name="txT" fmla="*/ 0 h 2016"/>
              <a:gd name="txR" fmla="*/ 4788 w 4788"/>
              <a:gd name="txB" fmla="*/ 2016 h 20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rotWithShape="1">
            <a:blip r:embed="rId1"/>
          </a:blip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AutoShape 7"/>
          <p:cNvSpPr/>
          <p:nvPr/>
        </p:nvSpPr>
        <p:spPr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AutoShape 21"/>
          <p:cNvSpPr/>
          <p:nvPr/>
        </p:nvSpPr>
        <p:spPr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78" name="Picture 22" descr="battery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885459">
            <a:off x="-1008062" y="1922463"/>
            <a:ext cx="641350" cy="6048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4"/>
          <p:cNvGrpSpPr/>
          <p:nvPr/>
        </p:nvGrpSpPr>
        <p:grpSpPr>
          <a:xfrm rot="9217083" flipV="1">
            <a:off x="-1447800" y="2047875"/>
            <a:ext cx="1028700" cy="771525"/>
            <a:chOff x="2952" y="1398"/>
            <a:chExt cx="696" cy="570"/>
          </a:xfrm>
        </p:grpSpPr>
        <p:sp>
          <p:nvSpPr>
            <p:cNvPr id="10276" name="Freeform 25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>
                <a:gd name="txL" fmla="*/ 0 w 610"/>
                <a:gd name="txT" fmla="*/ 0 h 505"/>
                <a:gd name="txR" fmla="*/ 610 w 610"/>
                <a:gd name="txB" fmla="*/ 505 h 505"/>
              </a:gdLst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txL" t="txT" r="txR" b="txB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7" name="Freeform 26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>
                <a:gd name="txL" fmla="*/ 0 w 106"/>
                <a:gd name="txT" fmla="*/ 0 h 58"/>
                <a:gd name="txR" fmla="*/ 106 w 106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txL" t="txT" r="txR" b="txB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8" name="Freeform 27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9" name="Freeform 28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txL" t="txT" r="txR" b="txB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0" name="Freeform 29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>
                <a:gd name="txL" fmla="*/ 0 w 3"/>
                <a:gd name="txT" fmla="*/ 0 h 14"/>
                <a:gd name="txR" fmla="*/ 3 w 3"/>
                <a:gd name="txB" fmla="*/ 14 h 14"/>
              </a:gdLst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txL" t="txT" r="txR" b="txB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0281" name="Group 30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0285" name="Freeform 31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86" name="Oval 32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282" name="Freeform 33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3" name="Freeform 34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18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4" name="Freeform 35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>
                <a:gd name="txL" fmla="*/ 0 w 40"/>
                <a:gd name="txT" fmla="*/ 0 h 7"/>
                <a:gd name="txR" fmla="*/ 40 w 40"/>
                <a:gd name="txB" fmla="*/ 7 h 7"/>
              </a:gdLst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txL" t="txT" r="txR" b="txB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492" name="Picture 36" descr="battery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885459">
            <a:off x="4605472" y="3598908"/>
            <a:ext cx="570601" cy="538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AutoShape 37"/>
          <p:cNvSpPr/>
          <p:nvPr/>
        </p:nvSpPr>
        <p:spPr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AutoShape 38"/>
          <p:cNvSpPr/>
          <p:nvPr/>
        </p:nvSpPr>
        <p:spPr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Oval 39"/>
          <p:cNvSpPr/>
          <p:nvPr/>
        </p:nvSpPr>
        <p:spPr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6" name="Oval 40"/>
          <p:cNvSpPr/>
          <p:nvPr/>
        </p:nvSpPr>
        <p:spPr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7" name="Line 41"/>
          <p:cNvSpPr/>
          <p:nvPr/>
        </p:nvSpPr>
        <p:spPr>
          <a:xfrm>
            <a:off x="3733800" y="2838450"/>
            <a:ext cx="0" cy="1752600"/>
          </a:xfrm>
          <a:prstGeom prst="line">
            <a:avLst/>
          </a:prstGeom>
          <a:ln w="127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8" name="Line 42"/>
          <p:cNvSpPr/>
          <p:nvPr/>
        </p:nvSpPr>
        <p:spPr>
          <a:xfrm>
            <a:off x="3752850" y="2800350"/>
            <a:ext cx="0" cy="1752600"/>
          </a:xfrm>
          <a:prstGeom prst="line">
            <a:avLst/>
          </a:prstGeom>
          <a:ln w="127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0" name="Text Box 44"/>
          <p:cNvSpPr txBox="1"/>
          <p:nvPr/>
        </p:nvSpPr>
        <p:spPr>
          <a:xfrm>
            <a:off x="381000" y="91440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01" name="AutoShape 45"/>
          <p:cNvSpPr/>
          <p:nvPr/>
        </p:nvSpPr>
        <p:spPr>
          <a:xfrm>
            <a:off x="9625013" y="5562600"/>
            <a:ext cx="228600" cy="838200"/>
          </a:xfrm>
          <a:prstGeom prst="can">
            <a:avLst>
              <a:gd name="adj" fmla="val 3194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 rot="-9712680" flipH="1" flipV="1">
            <a:off x="9548813" y="5562600"/>
            <a:ext cx="966787" cy="874713"/>
            <a:chOff x="2952" y="1398"/>
            <a:chExt cx="696" cy="570"/>
          </a:xfrm>
        </p:grpSpPr>
        <p:sp>
          <p:nvSpPr>
            <p:cNvPr id="10265" name="Freeform 10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>
                <a:gd name="txL" fmla="*/ 0 w 610"/>
                <a:gd name="txT" fmla="*/ 0 h 505"/>
                <a:gd name="txR" fmla="*/ 610 w 610"/>
                <a:gd name="txB" fmla="*/ 505 h 505"/>
              </a:gdLst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txL" t="txT" r="txR" b="txB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6" name="Freeform 11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>
                <a:gd name="txL" fmla="*/ 0 w 106"/>
                <a:gd name="txT" fmla="*/ 0 h 58"/>
                <a:gd name="txR" fmla="*/ 106 w 106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txL" t="txT" r="txR" b="txB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7" name="Freeform 12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8" name="Freeform 13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txL" t="txT" r="txR" b="txB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9" name="Freeform 14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>
                <a:gd name="txL" fmla="*/ 0 w 3"/>
                <a:gd name="txT" fmla="*/ 0 h 14"/>
                <a:gd name="txR" fmla="*/ 3 w 3"/>
                <a:gd name="txB" fmla="*/ 14 h 14"/>
              </a:gdLst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txL" t="txT" r="txR" b="txB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0270" name="Group 15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0274" name="Freeform 16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5" name="Oval 17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271" name="Freeform 18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2" name="Freeform 19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18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3" name="Freeform 20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>
                <a:gd name="txL" fmla="*/ 0 w 40"/>
                <a:gd name="txT" fmla="*/ 0 h 7"/>
                <a:gd name="txR" fmla="*/ 40 w 40"/>
                <a:gd name="txB" fmla="*/ 7 h 7"/>
              </a:gdLst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txL" t="txT" r="txR" b="txB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9502" name="AutoShape 46"/>
          <p:cNvSpPr/>
          <p:nvPr/>
        </p:nvSpPr>
        <p:spPr>
          <a:xfrm>
            <a:off x="6096000" y="3661591"/>
            <a:ext cx="228600" cy="853259"/>
          </a:xfrm>
          <a:prstGeom prst="can">
            <a:avLst>
              <a:gd name="adj" fmla="val 3194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463 C 0.03281 0.04278 0.06545 0.04093 0.10017 0.04463 C 0.13489 0.04833 0.1375 0.00023 0.2085 0.06683 C 0.27934 0.13344 0.40225 0.28908 0.52517 0.44472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177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7424 C 0.06805 0.07285 0.09826 0.071 0.13038 0.07424 C 0.16215 0.07771 0.16441 0.03354 0.23021 0.09505 C 0.29566 0.15657 0.40937 0.30042 0.52309 0.44473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0.4 L 0.28333 0.734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9135 C -0.00521 -0.08557 -0.01042 -0.07956 -0.03004 -0.07586 C -0.04965 -0.07216 -0.0625 -0.07007 -0.11754 -0.06846 C -0.17257 -0.06684 -0.29879 -0.0636 -0.36007 -0.06614 C -0.42136 -0.06846 -0.4533 -0.07586 -0.48507 -0.0832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3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8881 C 0.02674 -0.08303 0.02153 -0.07702 0.00191 -0.07332 C -0.0177 -0.06962 -0.03055 -0.06753 -0.08559 -0.06592 C -0.14062 -0.0643 -0.26684 -0.06106 -0.32812 -0.0636 C -0.38941 -0.06592 -0.42135 -0.07332 -0.45312 -0.0807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07 -0.10116 L -0.28281 0.228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16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 animBg="1"/>
      <p:bldP spid="195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69583" y="1646197"/>
            <a:ext cx="1932146" cy="201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Học sinh trả lời các câu hỏi</a:t>
            </a:r>
            <a:endParaRPr lang="vi-VN" sz="2400">
              <a:solidFill>
                <a:srgbClr val="C327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914" y="1134904"/>
            <a:ext cx="2090057" cy="305609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  <a:endParaRPr lang="en-US" sz="2800" dirty="0">
              <a:latin typeface="#9Slide03 Cabin Condensed Bold" panose="00000806000000000000" pitchFamily="2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Ảnh của nến có hứng được trên màn không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825" y="1528524"/>
            <a:ext cx="2847975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---------------</a:t>
            </a:r>
            <a:endParaRPr lang="en-US" sz="2800" dirty="0">
              <a:latin typeface="#9Slide03 Cabin Condensed Bold" panose="00000806000000000000" pitchFamily="2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độ lớn của ảnh với độ lớn của vật?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347924"/>
            <a:ext cx="5055054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  <a:endParaRPr lang="en-US" sz="2800" dirty="0">
              <a:latin typeface="#9Slide03 Cabin Condensed Bold" panose="00000806000000000000" pitchFamily="2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khoảng cách từ một điểm của vật đến gương với khoảng cách từ ảnh của  vật đến gương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182858" y="1524000"/>
            <a:ext cx="6438900" cy="3048000"/>
          </a:xfrm>
          <a:prstGeom prst="cloudCallout">
            <a:avLst>
              <a:gd name="adj1" fmla="val -59736"/>
              <a:gd name="adj2" fmla="val -254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Làm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tạo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bởi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gương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phẳng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hứng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màn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chắn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49957" y="388203"/>
            <a:ext cx="83606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?</a:t>
            </a:r>
            <a:r>
              <a:rPr lang="en-US" sz="2400" b="1" dirty="0" smtClean="0">
                <a:solidFill>
                  <a:schemeClr val="accent2"/>
                </a:solidFill>
              </a:rPr>
              <a:t>.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Đưa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tấm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bìa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làm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màn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chắn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sau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gương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để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kiểm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tra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dự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đoán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5441" name="AutoShape 33"/>
          <p:cNvSpPr>
            <a:spLocks noChangeArrowheads="1"/>
          </p:cNvSpPr>
          <p:nvPr/>
        </p:nvSpPr>
        <p:spPr bwMode="auto">
          <a:xfrm rot="5400000">
            <a:off x="5524500" y="2232025"/>
            <a:ext cx="2133600" cy="2667000"/>
          </a:xfrm>
          <a:prstGeom prst="parallelogram">
            <a:avLst>
              <a:gd name="adj" fmla="val 23282"/>
            </a:avLst>
          </a:prstGeom>
          <a:solidFill>
            <a:srgbClr val="C0C0C0"/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3" name="Freeform 35" descr="Sand"/>
          <p:cNvSpPr/>
          <p:nvPr/>
        </p:nvSpPr>
        <p:spPr bwMode="auto">
          <a:xfrm>
            <a:off x="2514600" y="4114800"/>
            <a:ext cx="6229350" cy="2362200"/>
          </a:xfrm>
          <a:custGeom>
            <a:avLst/>
            <a:gdLst>
              <a:gd name="T0" fmla="*/ 6229350 w 4788"/>
              <a:gd name="T1" fmla="*/ 731157 h 2016"/>
              <a:gd name="T2" fmla="*/ 4543210 w 4788"/>
              <a:gd name="T3" fmla="*/ 2362200 h 2016"/>
              <a:gd name="T4" fmla="*/ 0 w 4788"/>
              <a:gd name="T5" fmla="*/ 1546679 h 2016"/>
              <a:gd name="T6" fmla="*/ 179542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4" name="AutoShape 36"/>
          <p:cNvSpPr>
            <a:spLocks noChangeArrowheads="1"/>
          </p:cNvSpPr>
          <p:nvPr/>
        </p:nvSpPr>
        <p:spPr bwMode="auto">
          <a:xfrm>
            <a:off x="3429000" y="4648200"/>
            <a:ext cx="914400" cy="8382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AutoShape 37"/>
          <p:cNvSpPr>
            <a:spLocks noChangeArrowheads="1"/>
          </p:cNvSpPr>
          <p:nvPr/>
        </p:nvSpPr>
        <p:spPr bwMode="auto">
          <a:xfrm>
            <a:off x="3733800" y="32004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AutoShape 38"/>
          <p:cNvSpPr>
            <a:spLocks noChangeArrowheads="1"/>
          </p:cNvSpPr>
          <p:nvPr/>
        </p:nvSpPr>
        <p:spPr bwMode="auto">
          <a:xfrm rot="5400000">
            <a:off x="4195763" y="2781300"/>
            <a:ext cx="2590800" cy="3276600"/>
          </a:xfrm>
          <a:prstGeom prst="parallelogram">
            <a:avLst>
              <a:gd name="adj" fmla="val 1819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5447" name="Picture 39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22558" y="5455138"/>
            <a:ext cx="690403" cy="6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49" name="AutoShape 41"/>
          <p:cNvSpPr>
            <a:spLocks noChangeArrowheads="1"/>
          </p:cNvSpPr>
          <p:nvPr/>
        </p:nvSpPr>
        <p:spPr bwMode="auto">
          <a:xfrm>
            <a:off x="6977063" y="37020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AutoShape 42"/>
          <p:cNvSpPr>
            <a:spLocks noChangeArrowheads="1"/>
          </p:cNvSpPr>
          <p:nvPr/>
        </p:nvSpPr>
        <p:spPr bwMode="auto">
          <a:xfrm>
            <a:off x="6748463" y="5226050"/>
            <a:ext cx="838200" cy="762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39" descr="batt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470701" y="4153215"/>
            <a:ext cx="690403" cy="6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0800000" flipV="1">
            <a:off x="457200" y="1221545"/>
            <a:ext cx="84042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none" dirty="0" smtClean="0">
                <a:solidFill>
                  <a:srgbClr val="660066"/>
                </a:solidFill>
              </a:rPr>
              <a:t>+ </a:t>
            </a:r>
            <a:r>
              <a:rPr lang="en-US" sz="2800" u="none" dirty="0" err="1" smtClean="0">
                <a:solidFill>
                  <a:srgbClr val="660066"/>
                </a:solidFill>
              </a:rPr>
              <a:t>Ảnh</a:t>
            </a:r>
            <a:r>
              <a:rPr lang="en-US" sz="2800" u="none" dirty="0" smtClean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của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vật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tạo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bởi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gương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phẳng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smtClean="0">
                <a:solidFill>
                  <a:srgbClr val="660066"/>
                </a:solidFill>
              </a:rPr>
              <a:t>………… </a:t>
            </a:r>
            <a:r>
              <a:rPr lang="en-US" sz="2800" u="none" dirty="0" err="1">
                <a:solidFill>
                  <a:srgbClr val="660066"/>
                </a:solidFill>
              </a:rPr>
              <a:t>hứng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được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trên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màn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chắn</a:t>
            </a:r>
            <a:r>
              <a:rPr lang="en-US" sz="2800" u="none" dirty="0">
                <a:solidFill>
                  <a:srgbClr val="660066"/>
                </a:solidFill>
              </a:rPr>
              <a:t>, </a:t>
            </a:r>
            <a:r>
              <a:rPr lang="en-US" sz="2800" u="none" dirty="0" err="1">
                <a:solidFill>
                  <a:srgbClr val="660066"/>
                </a:solidFill>
              </a:rPr>
              <a:t>gọi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là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ảnh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ảo</a:t>
            </a:r>
            <a:r>
              <a:rPr lang="en-US" sz="2800" u="none" dirty="0">
                <a:solidFill>
                  <a:srgbClr val="660066"/>
                </a:solidFill>
              </a:rPr>
              <a:t>.</a:t>
            </a:r>
            <a:endParaRPr lang="en-US" sz="2800" u="none" dirty="0">
              <a:solidFill>
                <a:srgbClr val="660066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477000" y="1219200"/>
            <a:ext cx="1729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</a:rPr>
              <a:t>không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1" grpId="0" build="allAtOnce"/>
      <p:bldP spid="145441" grpId="0" animBg="1"/>
      <p:bldP spid="145443" grpId="0" animBg="1"/>
      <p:bldP spid="145444" grpId="0" animBg="1"/>
      <p:bldP spid="145445" grpId="0" animBg="1"/>
      <p:bldP spid="145446" grpId="0" animBg="1"/>
      <p:bldP spid="145449" grpId="0" animBg="1"/>
      <p:bldP spid="14545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43"/>
          <p:cNvSpPr/>
          <p:nvPr/>
        </p:nvSpPr>
        <p:spPr>
          <a:xfrm>
            <a:off x="457200" y="1089805"/>
            <a:ext cx="828675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của ảnh có bằng độ lớn của vật hay không ?</a:t>
            </a:r>
            <a:endParaRPr sz="3600" u="none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0" name="Text Box 44"/>
          <p:cNvSpPr txBox="1"/>
          <p:nvPr/>
        </p:nvSpPr>
        <p:spPr>
          <a:xfrm>
            <a:off x="1828800" y="2666999"/>
            <a:ext cx="3200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: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4303</Words>
  <Application>WPS Presentation</Application>
  <PresentationFormat>On-screen Show (4:3)</PresentationFormat>
  <Paragraphs>231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Comic Sans MS</vt:lpstr>
      <vt:lpstr>VNI-Thufap3</vt:lpstr>
      <vt:lpstr>RomanS</vt:lpstr>
      <vt:lpstr>Times New Roman</vt:lpstr>
      <vt:lpstr>Times New Roman</vt:lpstr>
      <vt:lpstr>Calibri</vt:lpstr>
      <vt:lpstr>#9Slide03 Cabin Condensed Bold</vt:lpstr>
      <vt:lpstr>Microsoft YaHei</vt:lpstr>
      <vt:lpstr>Arial Unicode MS</vt:lpstr>
      <vt:lpstr>Wingdings 2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BINH</cp:lastModifiedBy>
  <cp:revision>11</cp:revision>
  <dcterms:created xsi:type="dcterms:W3CDTF">2022-08-14T01:24:00Z</dcterms:created>
  <dcterms:modified xsi:type="dcterms:W3CDTF">2022-11-24T14:19:53Z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EBBD6E13F0F84C6EAC6502AD8F144944</vt:lpwstr>
  </property>
  <property fmtid="{D5CDD505-2E9C-101B-9397-08002B2CF9AE}" pid="3" name="KSOProductBuildVer">
    <vt:lpwstr>1033-11.2.0.11380</vt:lpwstr>
  </property>
</Properties>
</file>