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5"/>
  </p:notesMasterIdLst>
  <p:handoutMasterIdLst>
    <p:handoutMasterId r:id="rId26"/>
  </p:handoutMasterIdLst>
  <p:sldIdLst>
    <p:sldId id="306" r:id="rId2"/>
    <p:sldId id="337" r:id="rId3"/>
    <p:sldId id="352" r:id="rId4"/>
    <p:sldId id="351" r:id="rId5"/>
    <p:sldId id="353" r:id="rId6"/>
    <p:sldId id="354" r:id="rId7"/>
    <p:sldId id="356" r:id="rId8"/>
    <p:sldId id="355" r:id="rId9"/>
    <p:sldId id="357" r:id="rId10"/>
    <p:sldId id="358" r:id="rId11"/>
    <p:sldId id="360" r:id="rId12"/>
    <p:sldId id="361" r:id="rId13"/>
    <p:sldId id="333" r:id="rId14"/>
    <p:sldId id="305" r:id="rId15"/>
    <p:sldId id="346" r:id="rId16"/>
    <p:sldId id="312" r:id="rId17"/>
    <p:sldId id="363" r:id="rId18"/>
    <p:sldId id="362" r:id="rId19"/>
    <p:sldId id="364" r:id="rId20"/>
    <p:sldId id="365" r:id="rId21"/>
    <p:sldId id="366" r:id="rId22"/>
    <p:sldId id="367" r:id="rId23"/>
    <p:sldId id="348" r:id="rId24"/>
  </p:sldIdLst>
  <p:sldSz cx="9144000" cy="6858000" type="screen4x3"/>
  <p:notesSz cx="6858000" cy="9144000"/>
  <p:custDataLst>
    <p:tags r:id="rId27"/>
  </p:custDataLst>
  <p:defaultTextStyle>
    <a:defPPr>
      <a:defRPr lang="en-US"/>
    </a:defPPr>
    <a:lvl1pPr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8C723"/>
    <a:srgbClr val="CCFF66"/>
    <a:srgbClr val="9A55AF"/>
    <a:srgbClr val="FF00FF"/>
    <a:srgbClr val="FF0066"/>
    <a:srgbClr val="0033CC"/>
    <a:srgbClr val="E2F80C"/>
    <a:srgbClr val="D0F70D"/>
    <a:srgbClr val="60A4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68" autoAdjust="0"/>
    <p:restoredTop sz="94669" autoAdjust="0"/>
  </p:normalViewPr>
  <p:slideViewPr>
    <p:cSldViewPr snapToObjects="1">
      <p:cViewPr varScale="1">
        <p:scale>
          <a:sx n="73" d="100"/>
          <a:sy n="73" d="100"/>
        </p:scale>
        <p:origin x="1410" y="96"/>
      </p:cViewPr>
      <p:guideLst>
        <p:guide orient="horz" pos="2160"/>
        <p:guide pos="2880"/>
      </p:guideLst>
    </p:cSldViewPr>
  </p:slideViewPr>
  <p:outlineViewPr>
    <p:cViewPr>
      <p:scale>
        <a:sx n="33" d="100"/>
        <a:sy n="33" d="100"/>
      </p:scale>
      <p:origin x="258" y="11292"/>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7" d="100"/>
          <a:sy n="67" d="100"/>
        </p:scale>
        <p:origin x="-27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C108677-1942-D66C-BEE2-8993CA5AB82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7" name="Rectangle 3">
            <a:extLst>
              <a:ext uri="{FF2B5EF4-FFF2-40B4-BE49-F238E27FC236}">
                <a16:creationId xmlns:a16="http://schemas.microsoft.com/office/drawing/2014/main" id="{6F3E2E45-C7C0-B3D9-53A1-49E5A766C8DC}"/>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26628" name="Rectangle 4">
            <a:extLst>
              <a:ext uri="{FF2B5EF4-FFF2-40B4-BE49-F238E27FC236}">
                <a16:creationId xmlns:a16="http://schemas.microsoft.com/office/drawing/2014/main" id="{FD577E5D-96B8-54D3-9B26-F15FBE099F69}"/>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9" name="Rectangle 5">
            <a:extLst>
              <a:ext uri="{FF2B5EF4-FFF2-40B4-BE49-F238E27FC236}">
                <a16:creationId xmlns:a16="http://schemas.microsoft.com/office/drawing/2014/main" id="{1DF2D0B8-95BF-5F5D-90C0-BCAE75980013}"/>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CB3424-211D-492B-A3BF-5E9A893B58A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0CD97A6-2B21-1583-76D9-9D8F9C20DD4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79" name="Rectangle 3">
            <a:extLst>
              <a:ext uri="{FF2B5EF4-FFF2-40B4-BE49-F238E27FC236}">
                <a16:creationId xmlns:a16="http://schemas.microsoft.com/office/drawing/2014/main" id="{0B82DBF0-68C3-9376-CCD6-44610D071C98}"/>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30724" name="Rectangle 4">
            <a:extLst>
              <a:ext uri="{FF2B5EF4-FFF2-40B4-BE49-F238E27FC236}">
                <a16:creationId xmlns:a16="http://schemas.microsoft.com/office/drawing/2014/main" id="{53ACA61B-D115-02EA-53AB-D3D6813B6B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16:creationId xmlns:a16="http://schemas.microsoft.com/office/drawing/2014/main" id="{B017E1EC-F041-1B47-2333-9A296877401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4582" name="Rectangle 6">
            <a:extLst>
              <a:ext uri="{FF2B5EF4-FFF2-40B4-BE49-F238E27FC236}">
                <a16:creationId xmlns:a16="http://schemas.microsoft.com/office/drawing/2014/main" id="{04CB84FB-6CF1-E16C-782F-502146904C9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83" name="Rectangle 7">
            <a:extLst>
              <a:ext uri="{FF2B5EF4-FFF2-40B4-BE49-F238E27FC236}">
                <a16:creationId xmlns:a16="http://schemas.microsoft.com/office/drawing/2014/main" id="{47E1B155-96FB-4759-A01D-B12FD1C3908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842726F-55A5-4E14-8716-81BEC206DAA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0150BCBC-660A-A465-6E37-C238790F3850}"/>
              </a:ext>
            </a:extLst>
          </p:cNvPr>
          <p:cNvSpPr>
            <a:spLocks noGrp="1" noRot="1" noChangeAspect="1" noTextEdit="1"/>
          </p:cNvSpPr>
          <p:nvPr>
            <p:ph type="sldImg"/>
          </p:nvPr>
        </p:nvSpPr>
        <p:spPr>
          <a:ln/>
        </p:spPr>
      </p:sp>
      <p:sp>
        <p:nvSpPr>
          <p:cNvPr id="31747" name="备注占位符 2">
            <a:extLst>
              <a:ext uri="{FF2B5EF4-FFF2-40B4-BE49-F238E27FC236}">
                <a16:creationId xmlns:a16="http://schemas.microsoft.com/office/drawing/2014/main" id="{1CEA028B-6D5E-CCB0-C851-009929C7C2C4}"/>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7C0EE6D9-2FC2-803D-EE10-C10B9F67F5E1}"/>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2F2CDF-3890-4AD8-B58C-E6A4BF3B81D5}" type="slidenum">
              <a:rPr lang="zh-CN" altLang="en-US">
                <a:solidFill>
                  <a:srgbClr val="000000"/>
                </a:solidFill>
              </a:rPr>
              <a:pPr eaLnBrk="1" hangingPunct="1">
                <a:spcBef>
                  <a:spcPct val="0"/>
                </a:spcBef>
              </a:pPr>
              <a:t>1</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027E39F-B98D-94B3-4608-94FB6F32369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9A63F91-9F74-4C2A-A3A7-616A9BD67263}" type="datetimeFigureOut">
              <a:rPr lang="en-US"/>
              <a:pPr>
                <a:defRPr/>
              </a:pPr>
              <a:t>7/8/2022</a:t>
            </a:fld>
            <a:endParaRPr lang="en-US"/>
          </a:p>
        </p:txBody>
      </p:sp>
      <p:sp>
        <p:nvSpPr>
          <p:cNvPr id="5" name="Footer Placeholder 4">
            <a:extLst>
              <a:ext uri="{FF2B5EF4-FFF2-40B4-BE49-F238E27FC236}">
                <a16:creationId xmlns:a16="http://schemas.microsoft.com/office/drawing/2014/main" id="{F1064A16-61A5-988C-87B6-BDB2E1B8889C}"/>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6545E33-ECFA-92D0-8F82-493B62FDB2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51307E7-2297-43B7-8998-94C5D9DFA1DB}" type="slidenum">
              <a:rPr lang="en-US" altLang="en-US"/>
              <a:pPr/>
              <a:t>‹#›</a:t>
            </a:fld>
            <a:endParaRPr lang="en-US" altLang="en-US"/>
          </a:p>
        </p:txBody>
      </p:sp>
    </p:spTree>
    <p:extLst>
      <p:ext uri="{BB962C8B-B14F-4D97-AF65-F5344CB8AC3E}">
        <p14:creationId xmlns:p14="http://schemas.microsoft.com/office/powerpoint/2010/main" val="267819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E2DE6-894B-853A-9BB8-3EA633CA327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7CFA7EF-FC52-44DE-854C-C7ECBD3C8FEC}" type="datetimeFigureOut">
              <a:rPr lang="en-US"/>
              <a:pPr>
                <a:defRPr/>
              </a:pPr>
              <a:t>7/8/2022</a:t>
            </a:fld>
            <a:endParaRPr lang="en-US"/>
          </a:p>
        </p:txBody>
      </p:sp>
      <p:sp>
        <p:nvSpPr>
          <p:cNvPr id="5" name="Footer Placeholder 4">
            <a:extLst>
              <a:ext uri="{FF2B5EF4-FFF2-40B4-BE49-F238E27FC236}">
                <a16:creationId xmlns:a16="http://schemas.microsoft.com/office/drawing/2014/main" id="{A04F0BE8-C16A-81A8-BD3C-B9ABA93B2BE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0656425-9668-D1C7-FD39-9FDE3D86EE9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C3EB4F2-CC93-4ECA-970E-6BDF0DD8E1A7}" type="slidenum">
              <a:rPr lang="en-US" altLang="en-US"/>
              <a:pPr/>
              <a:t>‹#›</a:t>
            </a:fld>
            <a:endParaRPr lang="en-US" altLang="en-US"/>
          </a:p>
        </p:txBody>
      </p:sp>
    </p:spTree>
    <p:extLst>
      <p:ext uri="{BB962C8B-B14F-4D97-AF65-F5344CB8AC3E}">
        <p14:creationId xmlns:p14="http://schemas.microsoft.com/office/powerpoint/2010/main" val="241183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35809-E0EC-CD22-73E9-43A1FD0323E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B645997-3073-4E0D-87F8-2EFB0689FDDB}" type="datetimeFigureOut">
              <a:rPr lang="en-US"/>
              <a:pPr>
                <a:defRPr/>
              </a:pPr>
              <a:t>7/8/2022</a:t>
            </a:fld>
            <a:endParaRPr lang="en-US"/>
          </a:p>
        </p:txBody>
      </p:sp>
      <p:sp>
        <p:nvSpPr>
          <p:cNvPr id="5" name="Footer Placeholder 4">
            <a:extLst>
              <a:ext uri="{FF2B5EF4-FFF2-40B4-BE49-F238E27FC236}">
                <a16:creationId xmlns:a16="http://schemas.microsoft.com/office/drawing/2014/main" id="{59D366DE-BD21-8291-00F2-FB70821E503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F0D5746-4B1E-A325-55F2-8D78DCCDD53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B6D085C-B675-40C1-9C76-9D708B46589C}" type="slidenum">
              <a:rPr lang="en-US" altLang="en-US"/>
              <a:pPr/>
              <a:t>‹#›</a:t>
            </a:fld>
            <a:endParaRPr lang="en-US" altLang="en-US"/>
          </a:p>
        </p:txBody>
      </p:sp>
    </p:spTree>
    <p:extLst>
      <p:ext uri="{BB962C8B-B14F-4D97-AF65-F5344CB8AC3E}">
        <p14:creationId xmlns:p14="http://schemas.microsoft.com/office/powerpoint/2010/main" val="233570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4C92D-A9B9-717E-2588-651D51859FD4}"/>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8FF4005-BC8A-4D7D-BEE3-C8CBD33DA2EE}" type="datetimeFigureOut">
              <a:rPr lang="en-US"/>
              <a:pPr>
                <a:defRPr/>
              </a:pPr>
              <a:t>7/8/2022</a:t>
            </a:fld>
            <a:endParaRPr lang="en-US"/>
          </a:p>
        </p:txBody>
      </p:sp>
      <p:sp>
        <p:nvSpPr>
          <p:cNvPr id="5" name="Footer Placeholder 4">
            <a:extLst>
              <a:ext uri="{FF2B5EF4-FFF2-40B4-BE49-F238E27FC236}">
                <a16:creationId xmlns:a16="http://schemas.microsoft.com/office/drawing/2014/main" id="{C169141B-34E5-33F4-265D-32CED7A1765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471CB17-195F-E325-4380-6991FBE142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8ECCBDA-8AC6-437A-AD52-D264EF84828D}" type="slidenum">
              <a:rPr lang="en-US" altLang="en-US"/>
              <a:pPr/>
              <a:t>‹#›</a:t>
            </a:fld>
            <a:endParaRPr lang="en-US" altLang="en-US"/>
          </a:p>
        </p:txBody>
      </p:sp>
    </p:spTree>
    <p:extLst>
      <p:ext uri="{BB962C8B-B14F-4D97-AF65-F5344CB8AC3E}">
        <p14:creationId xmlns:p14="http://schemas.microsoft.com/office/powerpoint/2010/main" val="42675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C7F10-EC65-BE68-D083-92AFCEFD78D6}"/>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B21FFBF-B5F9-49B2-950D-0D2F9811B61E}" type="datetimeFigureOut">
              <a:rPr lang="en-US"/>
              <a:pPr>
                <a:defRPr/>
              </a:pPr>
              <a:t>7/8/2022</a:t>
            </a:fld>
            <a:endParaRPr lang="en-US"/>
          </a:p>
        </p:txBody>
      </p:sp>
      <p:sp>
        <p:nvSpPr>
          <p:cNvPr id="5" name="Footer Placeholder 4">
            <a:extLst>
              <a:ext uri="{FF2B5EF4-FFF2-40B4-BE49-F238E27FC236}">
                <a16:creationId xmlns:a16="http://schemas.microsoft.com/office/drawing/2014/main" id="{25C0EC53-BAA8-3B66-5F79-7FBEFE084A3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38EDE53-6664-E017-AF6D-964F8B4055C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AA66813-D912-4519-9E07-637C2EAFE7CC}" type="slidenum">
              <a:rPr lang="en-US" altLang="en-US"/>
              <a:pPr/>
              <a:t>‹#›</a:t>
            </a:fld>
            <a:endParaRPr lang="en-US" altLang="en-US"/>
          </a:p>
        </p:txBody>
      </p:sp>
    </p:spTree>
    <p:extLst>
      <p:ext uri="{BB962C8B-B14F-4D97-AF65-F5344CB8AC3E}">
        <p14:creationId xmlns:p14="http://schemas.microsoft.com/office/powerpoint/2010/main" val="8192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A2F171-1849-E49F-C203-7F783FA22AD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1C06ACA-6D15-4A3A-9469-161E0EB1EDB4}" type="datetimeFigureOut">
              <a:rPr lang="en-US"/>
              <a:pPr>
                <a:defRPr/>
              </a:pPr>
              <a:t>7/8/2022</a:t>
            </a:fld>
            <a:endParaRPr lang="en-US"/>
          </a:p>
        </p:txBody>
      </p:sp>
      <p:sp>
        <p:nvSpPr>
          <p:cNvPr id="6" name="Footer Placeholder 5">
            <a:extLst>
              <a:ext uri="{FF2B5EF4-FFF2-40B4-BE49-F238E27FC236}">
                <a16:creationId xmlns:a16="http://schemas.microsoft.com/office/drawing/2014/main" id="{EA3E2597-291B-4440-F79C-E2A71D529F9E}"/>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C1D7BE2-525B-365E-8023-918248B540E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162F44A-97BD-482F-98E9-74363AA0273B}" type="slidenum">
              <a:rPr lang="en-US" altLang="en-US"/>
              <a:pPr/>
              <a:t>‹#›</a:t>
            </a:fld>
            <a:endParaRPr lang="en-US" altLang="en-US"/>
          </a:p>
        </p:txBody>
      </p:sp>
    </p:spTree>
    <p:extLst>
      <p:ext uri="{BB962C8B-B14F-4D97-AF65-F5344CB8AC3E}">
        <p14:creationId xmlns:p14="http://schemas.microsoft.com/office/powerpoint/2010/main" val="355153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53505C-9CFE-3611-5B82-4E9922661B3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A9FB21C7-118C-4C1E-B229-058CEDD4AFCF}" type="datetimeFigureOut">
              <a:rPr lang="en-US"/>
              <a:pPr>
                <a:defRPr/>
              </a:pPr>
              <a:t>7/8/2022</a:t>
            </a:fld>
            <a:endParaRPr lang="en-US"/>
          </a:p>
        </p:txBody>
      </p:sp>
      <p:sp>
        <p:nvSpPr>
          <p:cNvPr id="8" name="Footer Placeholder 7">
            <a:extLst>
              <a:ext uri="{FF2B5EF4-FFF2-40B4-BE49-F238E27FC236}">
                <a16:creationId xmlns:a16="http://schemas.microsoft.com/office/drawing/2014/main" id="{AB372FE2-2C99-6BC6-06BC-165A727C57D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F50CD965-F184-E142-C6E9-59BB3BEBDB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7725DDC-0729-4A5F-B7F3-BC031E22B2BA}" type="slidenum">
              <a:rPr lang="en-US" altLang="en-US"/>
              <a:pPr/>
              <a:t>‹#›</a:t>
            </a:fld>
            <a:endParaRPr lang="en-US" altLang="en-US"/>
          </a:p>
        </p:txBody>
      </p:sp>
    </p:spTree>
    <p:extLst>
      <p:ext uri="{BB962C8B-B14F-4D97-AF65-F5344CB8AC3E}">
        <p14:creationId xmlns:p14="http://schemas.microsoft.com/office/powerpoint/2010/main" val="323916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9284D0-384A-20E1-B89B-E8A222FA089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4A86876-698F-4B9E-A7AE-74CDEA073792}" type="datetimeFigureOut">
              <a:rPr lang="en-US"/>
              <a:pPr>
                <a:defRPr/>
              </a:pPr>
              <a:t>7/8/2022</a:t>
            </a:fld>
            <a:endParaRPr lang="en-US"/>
          </a:p>
        </p:txBody>
      </p:sp>
      <p:sp>
        <p:nvSpPr>
          <p:cNvPr id="4" name="Footer Placeholder 3">
            <a:extLst>
              <a:ext uri="{FF2B5EF4-FFF2-40B4-BE49-F238E27FC236}">
                <a16:creationId xmlns:a16="http://schemas.microsoft.com/office/drawing/2014/main" id="{7E38172A-74E5-1E62-DFD3-8E8DA2C461F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B1635E7E-E10E-BEE4-0C68-7891B46D62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8E78EE7-D586-4A42-9CE8-9EB5091B0D62}" type="slidenum">
              <a:rPr lang="en-US" altLang="en-US"/>
              <a:pPr/>
              <a:t>‹#›</a:t>
            </a:fld>
            <a:endParaRPr lang="en-US" altLang="en-US"/>
          </a:p>
        </p:txBody>
      </p:sp>
    </p:spTree>
    <p:extLst>
      <p:ext uri="{BB962C8B-B14F-4D97-AF65-F5344CB8AC3E}">
        <p14:creationId xmlns:p14="http://schemas.microsoft.com/office/powerpoint/2010/main" val="48530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BB822D-8392-07CC-8BC9-60CBAD4E9272}"/>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64B89F7-6EE6-4506-8AA4-D0DDFCD0A902}" type="datetimeFigureOut">
              <a:rPr lang="en-US"/>
              <a:pPr>
                <a:defRPr/>
              </a:pPr>
              <a:t>7/8/2022</a:t>
            </a:fld>
            <a:endParaRPr lang="en-US"/>
          </a:p>
        </p:txBody>
      </p:sp>
      <p:sp>
        <p:nvSpPr>
          <p:cNvPr id="3" name="Footer Placeholder 2">
            <a:extLst>
              <a:ext uri="{FF2B5EF4-FFF2-40B4-BE49-F238E27FC236}">
                <a16:creationId xmlns:a16="http://schemas.microsoft.com/office/drawing/2014/main" id="{FF166D2C-7A15-FC04-43DA-0DD1AFB3BE27}"/>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1F41855C-2C4C-17E4-922B-787D858A751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53380E6-8E7E-4323-8297-DAA0AC361004}" type="slidenum">
              <a:rPr lang="en-US" altLang="en-US"/>
              <a:pPr/>
              <a:t>‹#›</a:t>
            </a:fld>
            <a:endParaRPr lang="en-US" altLang="en-US"/>
          </a:p>
        </p:txBody>
      </p:sp>
    </p:spTree>
    <p:extLst>
      <p:ext uri="{BB962C8B-B14F-4D97-AF65-F5344CB8AC3E}">
        <p14:creationId xmlns:p14="http://schemas.microsoft.com/office/powerpoint/2010/main" val="287301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2518035-7188-1B37-CEE1-43A02642770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80F7D92-9B07-49CB-BF1D-AB9F7FA6BB5A}" type="datetimeFigureOut">
              <a:rPr lang="en-US"/>
              <a:pPr>
                <a:defRPr/>
              </a:pPr>
              <a:t>7/8/2022</a:t>
            </a:fld>
            <a:endParaRPr lang="en-US"/>
          </a:p>
        </p:txBody>
      </p:sp>
      <p:sp>
        <p:nvSpPr>
          <p:cNvPr id="6" name="Footer Placeholder 5">
            <a:extLst>
              <a:ext uri="{FF2B5EF4-FFF2-40B4-BE49-F238E27FC236}">
                <a16:creationId xmlns:a16="http://schemas.microsoft.com/office/drawing/2014/main" id="{43AE2003-7A9B-DF4B-5357-51C5485BB43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6841562-4340-2863-5ED1-A1CBD71B4E6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115F4F-96B0-4A2E-A5E2-562C6F24ECAB}" type="slidenum">
              <a:rPr lang="en-US" altLang="en-US"/>
              <a:pPr/>
              <a:t>‹#›</a:t>
            </a:fld>
            <a:endParaRPr lang="en-US" altLang="en-US"/>
          </a:p>
        </p:txBody>
      </p:sp>
    </p:spTree>
    <p:extLst>
      <p:ext uri="{BB962C8B-B14F-4D97-AF65-F5344CB8AC3E}">
        <p14:creationId xmlns:p14="http://schemas.microsoft.com/office/powerpoint/2010/main" val="327532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0448605-5149-F5DE-6C1A-BFDA7207C69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E209693-282C-4982-9CEC-3BD11936597F}" type="datetimeFigureOut">
              <a:rPr lang="en-US"/>
              <a:pPr>
                <a:defRPr/>
              </a:pPr>
              <a:t>7/8/2022</a:t>
            </a:fld>
            <a:endParaRPr lang="en-US"/>
          </a:p>
        </p:txBody>
      </p:sp>
      <p:sp>
        <p:nvSpPr>
          <p:cNvPr id="6" name="Footer Placeholder 5">
            <a:extLst>
              <a:ext uri="{FF2B5EF4-FFF2-40B4-BE49-F238E27FC236}">
                <a16:creationId xmlns:a16="http://schemas.microsoft.com/office/drawing/2014/main" id="{99DEFEA6-E178-1668-44F7-CB726C60AF5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FA5B1F6-B631-7AC0-0B4C-2E8D6B078F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C90EC98-C2AE-4096-A03D-4E49597E793B}" type="slidenum">
              <a:rPr lang="en-US" altLang="en-US"/>
              <a:pPr/>
              <a:t>‹#›</a:t>
            </a:fld>
            <a:endParaRPr lang="en-US" altLang="en-US"/>
          </a:p>
        </p:txBody>
      </p:sp>
    </p:spTree>
    <p:extLst>
      <p:ext uri="{BB962C8B-B14F-4D97-AF65-F5344CB8AC3E}">
        <p14:creationId xmlns:p14="http://schemas.microsoft.com/office/powerpoint/2010/main" val="133703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49BCC3-211D-3D4B-2F0D-574565D0BB1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6111FF1-91F3-2EF9-F601-7BCA5255475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9F074E-A1CC-6827-A9B7-613D798D58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4B72C3D-6086-4B3E-AD40-42229EB7F671}" type="datetimeFigureOut">
              <a:rPr lang="en-US"/>
              <a:pPr>
                <a:defRPr/>
              </a:pPr>
              <a:t>7/8/2022</a:t>
            </a:fld>
            <a:endParaRPr lang="en-US"/>
          </a:p>
        </p:txBody>
      </p:sp>
      <p:sp>
        <p:nvSpPr>
          <p:cNvPr id="5" name="Footer Placeholder 4">
            <a:extLst>
              <a:ext uri="{FF2B5EF4-FFF2-40B4-BE49-F238E27FC236}">
                <a16:creationId xmlns:a16="http://schemas.microsoft.com/office/drawing/2014/main" id="{63D932E3-7864-9209-53AE-CE3D3C3DB5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88292AD7-B2C1-941B-28CA-A9FC7ED093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38A42D6-679D-470D-A7BA-694F35F34E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jfif"/><Relationship Id="rId3" Type="http://schemas.openxmlformats.org/officeDocument/2006/relationships/image" Target="../media/image10.jfif"/><Relationship Id="rId7" Type="http://schemas.openxmlformats.org/officeDocument/2006/relationships/image" Target="../media/image14.jfif"/><Relationship Id="rId2" Type="http://schemas.openxmlformats.org/officeDocument/2006/relationships/image" Target="../media/image9.jfif"/><Relationship Id="rId1" Type="http://schemas.openxmlformats.org/officeDocument/2006/relationships/slideLayout" Target="../slideLayouts/slideLayout7.xml"/><Relationship Id="rId6" Type="http://schemas.openxmlformats.org/officeDocument/2006/relationships/image" Target="../media/image13.jfif"/><Relationship Id="rId5" Type="http://schemas.openxmlformats.org/officeDocument/2006/relationships/image" Target="../media/image12.jfif"/><Relationship Id="rId4" Type="http://schemas.openxmlformats.org/officeDocument/2006/relationships/image" Target="../media/image11.jfif"/><Relationship Id="rId9" Type="http://schemas.openxmlformats.org/officeDocument/2006/relationships/image" Target="../media/image16.jfif"/></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ideo" Target="file:///C:\Users\admin\Downloads\Nh&#7841;c%20Qu&#7843;n%20Tr&#242;%20-%20Q.%20Ti&#7871;n%20-%20CLB%20YMT%20&#272;H%20NL%20Tp.HCM%20%5b360p%5d.mp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D:\Users\Admin\Desktop\Bai%2014\Ti&#7871;ng%20v&#7885;ng%20c&#7911;a%20n&#250;i%20-%20The%20echo%20of%20the%20mountain%20-%20Ti&#7871;ng%20Vi&#7879;t%201,%20t&#7853;p%202%20-%20K&#7871;t%20n&#7889;i%20tri%20th&#7913;c%20v&#7899;i%20cu&#7897;c%20s&#7889;ng.mp4" TargetMode="External"/><Relationship Id="rId1" Type="http://schemas.openxmlformats.org/officeDocument/2006/relationships/video" Target="NULL"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65"/>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9E5C3B15-C936-72C7-AA66-AF75FBCEEA42}"/>
              </a:ext>
            </a:extLst>
          </p:cNvPr>
          <p:cNvSpPr txBox="1">
            <a:spLocks noChangeArrowheads="1"/>
          </p:cNvSpPr>
          <p:nvPr/>
        </p:nvSpPr>
        <p:spPr bwMode="auto">
          <a:xfrm>
            <a:off x="12700" y="0"/>
            <a:ext cx="9137650" cy="2400657"/>
          </a:xfrm>
          <a:prstGeom prst="rect">
            <a:avLst/>
          </a:prstGeom>
          <a:solidFill>
            <a:srgbClr val="CCFF66">
              <a:alpha val="21961"/>
            </a:srgbClr>
          </a:solidFill>
          <a:ln>
            <a:noFill/>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n-US" b="1" i="1" u="sng">
                <a:solidFill>
                  <a:srgbClr val="0000FF"/>
                </a:solidFill>
                <a:latin typeface="Times New Roman" pitchFamily="18" charset="0"/>
                <a:cs typeface="Times New Roman" pitchFamily="18" charset="0"/>
              </a:rPr>
              <a:t>BÀI 14: ( 4 TIẾT)</a:t>
            </a:r>
            <a:endParaRPr lang="en-US" altLang="en-US" b="1" i="1" u="sng" dirty="0">
              <a:solidFill>
                <a:srgbClr val="0000FF"/>
              </a:solidFill>
              <a:latin typeface="Times New Roman" pitchFamily="18" charset="0"/>
              <a:cs typeface="Times New Roman" pitchFamily="18" charset="0"/>
            </a:endParaRPr>
          </a:p>
          <a:p>
            <a:pPr>
              <a:spcBef>
                <a:spcPct val="0"/>
              </a:spcBef>
              <a:buFontTx/>
              <a:buNone/>
              <a:defRPr/>
            </a:pPr>
            <a:endParaRPr lang="en-US" altLang="en-US" sz="1800" b="1" dirty="0">
              <a:solidFill>
                <a:srgbClr val="0000FF"/>
              </a:solidFill>
              <a:latin typeface="Times New Roman" pitchFamily="18" charset="0"/>
              <a:cs typeface="Times New Roman" pitchFamily="18" charset="0"/>
            </a:endParaRPr>
          </a:p>
          <a:p>
            <a:pPr algn="ctr">
              <a:spcBef>
                <a:spcPct val="0"/>
              </a:spcBef>
              <a:buFontTx/>
              <a:buNone/>
              <a:defRPr/>
            </a:pPr>
            <a:r>
              <a:rPr lang="en-US" altLang="en-US" sz="4000" b="1">
                <a:solidFill>
                  <a:srgbClr val="0000FF"/>
                </a:solidFill>
                <a:latin typeface="Times New Roman" pitchFamily="18" charset="0"/>
                <a:cs typeface="Times New Roman" pitchFamily="18" charset="0"/>
              </a:rPr>
              <a:t>PHẢN XẠ ÂM  </a:t>
            </a:r>
          </a:p>
          <a:p>
            <a:pPr algn="ctr">
              <a:spcBef>
                <a:spcPct val="0"/>
              </a:spcBef>
              <a:buFontTx/>
              <a:buNone/>
              <a:defRPr/>
            </a:pPr>
            <a:r>
              <a:rPr lang="en-US" altLang="en-US" sz="4000" b="1">
                <a:solidFill>
                  <a:srgbClr val="0000FF"/>
                </a:solidFill>
                <a:latin typeface="Times New Roman" pitchFamily="18" charset="0"/>
                <a:cs typeface="Times New Roman" pitchFamily="18" charset="0"/>
              </a:rPr>
              <a:t>CHỐNG </a:t>
            </a:r>
            <a:r>
              <a:rPr lang="en-US" altLang="en-US" sz="4000" b="1" dirty="0">
                <a:solidFill>
                  <a:srgbClr val="0000FF"/>
                </a:solidFill>
                <a:latin typeface="Times New Roman" pitchFamily="18" charset="0"/>
                <a:cs typeface="Times New Roman" pitchFamily="18" charset="0"/>
              </a:rPr>
              <a:t>Ô NHIỄM TIẾNG ỒN</a:t>
            </a:r>
          </a:p>
          <a:p>
            <a:pPr algn="ctr">
              <a:spcBef>
                <a:spcPct val="0"/>
              </a:spcBef>
              <a:buFontTx/>
              <a:buNone/>
              <a:defRPr/>
            </a:pPr>
            <a:endParaRPr lang="en-US" altLang="en-US" sz="2000" b="1" dirty="0">
              <a:solidFill>
                <a:srgbClr val="0000FF"/>
              </a:solidFill>
              <a:latin typeface="Times New Roman" pitchFamily="18" charset="0"/>
              <a:cs typeface="Times New Roman" pitchFamily="18" charset="0"/>
            </a:endParaRPr>
          </a:p>
        </p:txBody>
      </p:sp>
      <p:sp>
        <p:nvSpPr>
          <p:cNvPr id="2" name="Rectangle 1"/>
          <p:cNvSpPr/>
          <p:nvPr/>
        </p:nvSpPr>
        <p:spPr>
          <a:xfrm>
            <a:off x="8001000" y="6324600"/>
            <a:ext cx="990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8005F4-9D3E-5BEB-BED3-09186C4B3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439" y="0"/>
            <a:ext cx="4419600" cy="3287306"/>
          </a:xfrm>
          <a:prstGeom prst="rect">
            <a:avLst/>
          </a:prstGeom>
        </p:spPr>
      </p:pic>
      <p:sp>
        <p:nvSpPr>
          <p:cNvPr id="17" name="TextBox 16">
            <a:extLst>
              <a:ext uri="{FF2B5EF4-FFF2-40B4-BE49-F238E27FC236}">
                <a16:creationId xmlns:a16="http://schemas.microsoft.com/office/drawing/2014/main" id="{D339129D-9395-9A7F-C49E-8B5412A8404C}"/>
              </a:ext>
            </a:extLst>
          </p:cNvPr>
          <p:cNvSpPr txBox="1"/>
          <p:nvPr/>
        </p:nvSpPr>
        <p:spPr>
          <a:xfrm>
            <a:off x="218767" y="22995"/>
            <a:ext cx="4370439" cy="3268652"/>
          </a:xfrm>
          <a:prstGeom prst="rect">
            <a:avLst/>
          </a:prstGeom>
          <a:noFill/>
        </p:spPr>
        <p:txBody>
          <a:bodyPr wrap="square" rtlCol="0">
            <a:spAutoFit/>
          </a:bodyPr>
          <a:lstStyle/>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Dụng cụ:</a:t>
            </a:r>
          </a:p>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Hộp làm bằng vật liệu cách âm (1); 1 tấm gỗ nhẵn, 1 tấm gỗ sần sùi, 1 tấm xốp mềm hình chữ nhật cùng kích cỡ dùng làm tấm phản xạ âm (2); 1 chiếc đồng hồ để bàn nhỏ làm nguồn âm (3); giá đỡ tấm phản xạ âm (4).</a:t>
            </a:r>
          </a:p>
        </p:txBody>
      </p:sp>
      <p:sp>
        <p:nvSpPr>
          <p:cNvPr id="20" name="TextBox 19">
            <a:extLst>
              <a:ext uri="{FF2B5EF4-FFF2-40B4-BE49-F238E27FC236}">
                <a16:creationId xmlns:a16="http://schemas.microsoft.com/office/drawing/2014/main" id="{0FCEDF1F-9E3C-789B-B5D0-73E2B1A43B5F}"/>
              </a:ext>
            </a:extLst>
          </p:cNvPr>
          <p:cNvSpPr txBox="1"/>
          <p:nvPr/>
        </p:nvSpPr>
        <p:spPr>
          <a:xfrm>
            <a:off x="381000" y="3429000"/>
            <a:ext cx="8610600" cy="2806987"/>
          </a:xfrm>
          <a:prstGeom prst="rect">
            <a:avLst/>
          </a:prstGeom>
          <a:noFill/>
        </p:spPr>
        <p:txBody>
          <a:bodyPr wrap="square" rtlCol="0">
            <a:spAutoFit/>
          </a:bodyPr>
          <a:lstStyle/>
          <a:p>
            <a:pPr>
              <a:lnSpc>
                <a:spcPct val="150000"/>
              </a:lnSpc>
            </a:pPr>
            <a:r>
              <a:rPr lang="vi-VN" sz="2000">
                <a:solidFill>
                  <a:srgbClr val="0000FF"/>
                </a:solidFill>
                <a:latin typeface="Times New Roman" panose="02020603050405020304" pitchFamily="18" charset="0"/>
                <a:cs typeface="Times New Roman" panose="02020603050405020304" pitchFamily="18" charset="0"/>
              </a:rPr>
              <a:t>Tiến hành:</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14.3, lắng nghe âm truyền từ nguồn tới tấm gỗ nhẵn và phản xạ đến tai.</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p>
        </p:txBody>
      </p:sp>
    </p:spTree>
    <p:extLst>
      <p:ext uri="{BB962C8B-B14F-4D97-AF65-F5344CB8AC3E}">
        <p14:creationId xmlns:p14="http://schemas.microsoft.com/office/powerpoint/2010/main" val="1636871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339129D-9395-9A7F-C49E-8B5412A8404C}"/>
              </a:ext>
            </a:extLst>
          </p:cNvPr>
          <p:cNvSpPr txBox="1"/>
          <p:nvPr/>
        </p:nvSpPr>
        <p:spPr>
          <a:xfrm>
            <a:off x="-2458" y="0"/>
            <a:ext cx="8610600" cy="579967"/>
          </a:xfrm>
          <a:prstGeom prst="rect">
            <a:avLst/>
          </a:prstGeom>
          <a:noFill/>
        </p:spPr>
        <p:txBody>
          <a:bodyPr wrap="square" rtlCol="0">
            <a:spAutoFit/>
          </a:bodyPr>
          <a:lstStyle/>
          <a:p>
            <a:pPr>
              <a:lnSpc>
                <a:spcPct val="150000"/>
              </a:lnSpc>
            </a:pPr>
            <a:r>
              <a:rPr lang="en-US" sz="2400" b="1" u="sng">
                <a:solidFill>
                  <a:srgbClr val="FF0000"/>
                </a:solidFill>
                <a:latin typeface="Times New Roman" panose="02020603050405020304" pitchFamily="18" charset="0"/>
                <a:cs typeface="Times New Roman" panose="02020603050405020304" pitchFamily="18" charset="0"/>
              </a:rPr>
              <a:t>NHẬN XÉT</a:t>
            </a:r>
            <a:endParaRPr lang="vi-VN" sz="2400" b="1" u="sng">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FCEDF1F-9E3C-789B-B5D0-73E2B1A43B5F}"/>
              </a:ext>
            </a:extLst>
          </p:cNvPr>
          <p:cNvSpPr txBox="1"/>
          <p:nvPr/>
        </p:nvSpPr>
        <p:spPr>
          <a:xfrm>
            <a:off x="501445" y="457200"/>
            <a:ext cx="8610600" cy="1133965"/>
          </a:xfrm>
          <a:prstGeom prst="rect">
            <a:avLst/>
          </a:prstGeom>
          <a:noFill/>
        </p:spPr>
        <p:txBody>
          <a:bodyPr wrap="square" rtlCol="0">
            <a:spAutoFit/>
          </a:bodyPr>
          <a:lstStyle/>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tốt là vật có bề mặt nhẵn, cứng</a:t>
            </a:r>
          </a:p>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kém là vật có bề mặt sần sùi, mềm xốp</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A1F27E-8FA5-6231-FBAE-AC0398F2D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 y="1764737"/>
            <a:ext cx="2143125" cy="2143125"/>
          </a:xfrm>
          <a:prstGeom prst="rect">
            <a:avLst/>
          </a:prstGeom>
        </p:spPr>
      </p:pic>
      <p:pic>
        <p:nvPicPr>
          <p:cNvPr id="5" name="Picture 4">
            <a:extLst>
              <a:ext uri="{FF2B5EF4-FFF2-40B4-BE49-F238E27FC236}">
                <a16:creationId xmlns:a16="http://schemas.microsoft.com/office/drawing/2014/main" id="{53B09125-1FEB-AAF3-222A-6046522E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5" y="1764736"/>
            <a:ext cx="2143125" cy="2143125"/>
          </a:xfrm>
          <a:prstGeom prst="rect">
            <a:avLst/>
          </a:prstGeom>
        </p:spPr>
      </p:pic>
      <p:pic>
        <p:nvPicPr>
          <p:cNvPr id="8" name="Picture 7">
            <a:extLst>
              <a:ext uri="{FF2B5EF4-FFF2-40B4-BE49-F238E27FC236}">
                <a16:creationId xmlns:a16="http://schemas.microsoft.com/office/drawing/2014/main" id="{FD049CF7-8F63-3D45-F182-21E17E1116AC}"/>
              </a:ext>
            </a:extLst>
          </p:cNvPr>
          <p:cNvPicPr>
            <a:picLocks noChangeAspect="1"/>
          </p:cNvPicPr>
          <p:nvPr/>
        </p:nvPicPr>
        <p:blipFill rotWithShape="1">
          <a:blip r:embed="rId4">
            <a:extLst>
              <a:ext uri="{28A0092B-C50C-407E-A947-70E740481C1C}">
                <a14:useLocalDpi xmlns:a14="http://schemas.microsoft.com/office/drawing/2010/main" val="0"/>
              </a:ext>
            </a:extLst>
          </a:blip>
          <a:srcRect t="27026" b="18919"/>
          <a:stretch/>
        </p:blipFill>
        <p:spPr>
          <a:xfrm>
            <a:off x="4953000" y="1764737"/>
            <a:ext cx="2143125" cy="2143125"/>
          </a:xfrm>
          <a:prstGeom prst="rect">
            <a:avLst/>
          </a:prstGeom>
        </p:spPr>
      </p:pic>
      <p:pic>
        <p:nvPicPr>
          <p:cNvPr id="10" name="Picture 9">
            <a:extLst>
              <a:ext uri="{FF2B5EF4-FFF2-40B4-BE49-F238E27FC236}">
                <a16:creationId xmlns:a16="http://schemas.microsoft.com/office/drawing/2014/main" id="{E349E988-1A4C-3398-AE8A-4D9BE45A6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333" y="1764737"/>
            <a:ext cx="1727712" cy="2143124"/>
          </a:xfrm>
          <a:prstGeom prst="rect">
            <a:avLst/>
          </a:prstGeom>
        </p:spPr>
      </p:pic>
      <p:pic>
        <p:nvPicPr>
          <p:cNvPr id="12" name="Picture 11">
            <a:extLst>
              <a:ext uri="{FF2B5EF4-FFF2-40B4-BE49-F238E27FC236}">
                <a16:creationId xmlns:a16="http://schemas.microsoft.com/office/drawing/2014/main" id="{FB09A7DE-E5C1-70F8-D98F-6194B36D0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1333" y="4267200"/>
            <a:ext cx="2143125" cy="2286000"/>
          </a:xfrm>
          <a:prstGeom prst="rect">
            <a:avLst/>
          </a:prstGeom>
        </p:spPr>
      </p:pic>
      <p:pic>
        <p:nvPicPr>
          <p:cNvPr id="14" name="Picture 13">
            <a:extLst>
              <a:ext uri="{FF2B5EF4-FFF2-40B4-BE49-F238E27FC236}">
                <a16:creationId xmlns:a16="http://schemas.microsoft.com/office/drawing/2014/main" id="{0F38B582-1B7B-AA49-F92E-8B81720CD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0178" y="4286865"/>
            <a:ext cx="2143125" cy="2266335"/>
          </a:xfrm>
          <a:prstGeom prst="rect">
            <a:avLst/>
          </a:prstGeom>
        </p:spPr>
      </p:pic>
      <p:pic>
        <p:nvPicPr>
          <p:cNvPr id="16" name="Picture 15">
            <a:extLst>
              <a:ext uri="{FF2B5EF4-FFF2-40B4-BE49-F238E27FC236}">
                <a16:creationId xmlns:a16="http://schemas.microsoft.com/office/drawing/2014/main" id="{FCAD250F-1AFC-20E8-EFB7-6628E35714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67200"/>
            <a:ext cx="2140667" cy="2286000"/>
          </a:xfrm>
          <a:prstGeom prst="rect">
            <a:avLst/>
          </a:prstGeom>
        </p:spPr>
      </p:pic>
      <p:pic>
        <p:nvPicPr>
          <p:cNvPr id="19" name="Picture 18">
            <a:extLst>
              <a:ext uri="{FF2B5EF4-FFF2-40B4-BE49-F238E27FC236}">
                <a16:creationId xmlns:a16="http://schemas.microsoft.com/office/drawing/2014/main" id="{DFE6042D-A58E-66EE-4E25-793DD49A4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7295" y="4264742"/>
            <a:ext cx="1786705" cy="2288458"/>
          </a:xfrm>
          <a:prstGeom prst="rect">
            <a:avLst/>
          </a:prstGeom>
        </p:spPr>
      </p:pic>
    </p:spTree>
    <p:extLst>
      <p:ext uri="{BB962C8B-B14F-4D97-AF65-F5344CB8AC3E}">
        <p14:creationId xmlns:p14="http://schemas.microsoft.com/office/powerpoint/2010/main" val="797051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86177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smtClean="0">
                <a:solidFill>
                  <a:srgbClr val="FFFF00"/>
                </a:solidFill>
                <a:latin typeface="Times New Roman" pitchFamily="18" charset="0"/>
                <a:cs typeface="Times New Roman" pitchFamily="18" charset="0"/>
              </a:rPr>
              <a:t>TIẾT 3 - III</a:t>
            </a:r>
            <a:r>
              <a:rPr lang="en-US" altLang="en-US" sz="2400" b="1">
                <a:solidFill>
                  <a:srgbClr val="FFFF00"/>
                </a:solidFill>
                <a:latin typeface="Times New Roman" pitchFamily="18" charset="0"/>
                <a:cs typeface="Times New Roman" pitchFamily="18" charset="0"/>
              </a:rPr>
              <a:t>. CHỐNG Ô NHIỄM TIẾNG ỒN</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4883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tiếng ồn đã sắp xếp">
            <a:hlinkClick r:id="" action="ppaction://media"/>
            <a:extLst>
              <a:ext uri="{FF2B5EF4-FFF2-40B4-BE49-F238E27FC236}">
                <a16:creationId xmlns:a16="http://schemas.microsoft.com/office/drawing/2014/main" id="{BFCEFBF1-309B-7F13-E271-1A88228E72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666"/>
            <a:ext cx="9144000" cy="6877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5F9436-1959-4294-8717-1A43E855C9F9}"/>
              </a:ext>
            </a:extLst>
          </p:cNvPr>
          <p:cNvSpPr>
            <a:spLocks noGrp="1"/>
          </p:cNvSpPr>
          <p:nvPr>
            <p:ph type="subTitle" idx="1"/>
          </p:nvPr>
        </p:nvSpPr>
        <p:spPr>
          <a:xfrm>
            <a:off x="0" y="76200"/>
            <a:ext cx="9190038" cy="1219200"/>
          </a:xfrm>
          <a:solidFill>
            <a:schemeClr val="bg1"/>
          </a:solidFill>
        </p:spPr>
        <p:txBody>
          <a:bodyPr/>
          <a:lstStyle/>
          <a:p>
            <a:pPr eaLnBrk="1" hangingPunct="1"/>
            <a:r>
              <a:rPr lang="en-US" altLang="en-US" sz="2400">
                <a:solidFill>
                  <a:schemeClr val="tx1"/>
                </a:solidFill>
                <a:latin typeface="Times New Roman" panose="02020603050405020304" pitchFamily="18" charset="0"/>
                <a:cs typeface="Times New Roman" panose="02020603050405020304" pitchFamily="18" charset="0"/>
              </a:rPr>
              <a:t>PHÂN LOẠI ÂM THANH VỪA NGHE ĐƯỢC THEO CÁC ĐẶC ĐIỂM SAU VÀ DÁN LÊN BẢNG PHỤ</a:t>
            </a:r>
          </a:p>
        </p:txBody>
      </p:sp>
      <p:sp>
        <p:nvSpPr>
          <p:cNvPr id="5" name="TextBox 4">
            <a:extLst>
              <a:ext uri="{FF2B5EF4-FFF2-40B4-BE49-F238E27FC236}">
                <a16:creationId xmlns:a16="http://schemas.microsoft.com/office/drawing/2014/main" id="{409ABD64-0E83-7E06-8159-082EE9F4D2F5}"/>
              </a:ext>
            </a:extLst>
          </p:cNvPr>
          <p:cNvSpPr txBox="1">
            <a:spLocks noChangeArrowheads="1"/>
          </p:cNvSpPr>
          <p:nvPr/>
        </p:nvSpPr>
        <p:spPr bwMode="auto">
          <a:xfrm>
            <a:off x="304800" y="1295400"/>
            <a:ext cx="2590800" cy="9239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NHỎ</a:t>
            </a:r>
          </a:p>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4BBBF6A-AED9-D260-4633-47A9F3E171E9}"/>
              </a:ext>
            </a:extLst>
          </p:cNvPr>
          <p:cNvSpPr txBox="1">
            <a:spLocks noChangeArrowheads="1"/>
          </p:cNvSpPr>
          <p:nvPr/>
        </p:nvSpPr>
        <p:spPr bwMode="auto">
          <a:xfrm>
            <a:off x="3124200" y="1295400"/>
            <a:ext cx="2590800" cy="9239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NGẮN</a:t>
            </a:r>
          </a:p>
        </p:txBody>
      </p:sp>
      <p:sp>
        <p:nvSpPr>
          <p:cNvPr id="7" name="TextBox 6">
            <a:extLst>
              <a:ext uri="{FF2B5EF4-FFF2-40B4-BE49-F238E27FC236}">
                <a16:creationId xmlns:a16="http://schemas.microsoft.com/office/drawing/2014/main" id="{60ADDA9D-4F16-9206-C045-EAA894D36EA5}"/>
              </a:ext>
            </a:extLst>
          </p:cNvPr>
          <p:cNvSpPr txBox="1">
            <a:spLocks noChangeArrowheads="1"/>
          </p:cNvSpPr>
          <p:nvPr/>
        </p:nvSpPr>
        <p:spPr bwMode="auto">
          <a:xfrm>
            <a:off x="5943600" y="1309688"/>
            <a:ext cx="2590800" cy="9223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KÉO DÀI</a:t>
            </a:r>
          </a:p>
        </p:txBody>
      </p:sp>
      <p:sp>
        <p:nvSpPr>
          <p:cNvPr id="9" name="TextBox 8">
            <a:extLst>
              <a:ext uri="{FF2B5EF4-FFF2-40B4-BE49-F238E27FC236}">
                <a16:creationId xmlns:a16="http://schemas.microsoft.com/office/drawing/2014/main" id="{5706967F-0EF9-1F24-3D4F-66529AD559C7}"/>
              </a:ext>
            </a:extLst>
          </p:cNvPr>
          <p:cNvSpPr txBox="1">
            <a:spLocks noChangeArrowheads="1"/>
          </p:cNvSpPr>
          <p:nvPr/>
        </p:nvSpPr>
        <p:spPr bwMode="auto">
          <a:xfrm>
            <a:off x="989013" y="276225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SẤM SÉT</a:t>
            </a:r>
          </a:p>
        </p:txBody>
      </p:sp>
      <p:sp>
        <p:nvSpPr>
          <p:cNvPr id="11" name="TextBox 10">
            <a:extLst>
              <a:ext uri="{FF2B5EF4-FFF2-40B4-BE49-F238E27FC236}">
                <a16:creationId xmlns:a16="http://schemas.microsoft.com/office/drawing/2014/main" id="{2C5FD1D3-8783-5B06-B9FB-E503C786D4C1}"/>
              </a:ext>
            </a:extLst>
          </p:cNvPr>
          <p:cNvSpPr txBox="1">
            <a:spLocks noChangeArrowheads="1"/>
          </p:cNvSpPr>
          <p:nvPr/>
        </p:nvSpPr>
        <p:spPr bwMode="auto">
          <a:xfrm>
            <a:off x="4044950" y="4537075"/>
            <a:ext cx="2813050" cy="368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CƯA MÁY</a:t>
            </a:r>
          </a:p>
        </p:txBody>
      </p:sp>
      <p:sp>
        <p:nvSpPr>
          <p:cNvPr id="13" name="TextBox 12">
            <a:extLst>
              <a:ext uri="{FF2B5EF4-FFF2-40B4-BE49-F238E27FC236}">
                <a16:creationId xmlns:a16="http://schemas.microsoft.com/office/drawing/2014/main" id="{F6119FBD-2F76-6016-B90E-5921E52B59D7}"/>
              </a:ext>
            </a:extLst>
          </p:cNvPr>
          <p:cNvSpPr txBox="1">
            <a:spLocks noChangeArrowheads="1"/>
          </p:cNvSpPr>
          <p:nvPr/>
        </p:nvSpPr>
        <p:spPr bwMode="auto">
          <a:xfrm>
            <a:off x="4043363" y="3981450"/>
            <a:ext cx="2798762"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XAY XÁT</a:t>
            </a:r>
          </a:p>
        </p:txBody>
      </p:sp>
      <p:sp>
        <p:nvSpPr>
          <p:cNvPr id="15" name="TextBox 14">
            <a:extLst>
              <a:ext uri="{FF2B5EF4-FFF2-40B4-BE49-F238E27FC236}">
                <a16:creationId xmlns:a16="http://schemas.microsoft.com/office/drawing/2014/main" id="{726C76F5-756A-D8A7-5C42-2CAFC3A6CFD0}"/>
              </a:ext>
            </a:extLst>
          </p:cNvPr>
          <p:cNvSpPr txBox="1">
            <a:spLocks noChangeArrowheads="1"/>
          </p:cNvSpPr>
          <p:nvPr/>
        </p:nvSpPr>
        <p:spPr bwMode="auto">
          <a:xfrm>
            <a:off x="4017963" y="3352800"/>
            <a:ext cx="281305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XE CỘ</a:t>
            </a:r>
          </a:p>
        </p:txBody>
      </p:sp>
      <p:sp>
        <p:nvSpPr>
          <p:cNvPr id="17" name="TextBox 16">
            <a:extLst>
              <a:ext uri="{FF2B5EF4-FFF2-40B4-BE49-F238E27FC236}">
                <a16:creationId xmlns:a16="http://schemas.microsoft.com/office/drawing/2014/main" id="{8A7848B3-ABA9-A99D-5BE3-5BD56A090161}"/>
              </a:ext>
            </a:extLst>
          </p:cNvPr>
          <p:cNvSpPr txBox="1">
            <a:spLocks noChangeArrowheads="1"/>
          </p:cNvSpPr>
          <p:nvPr/>
        </p:nvSpPr>
        <p:spPr bwMode="auto">
          <a:xfrm>
            <a:off x="4071938" y="5130800"/>
            <a:ext cx="27590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BAY</a:t>
            </a:r>
          </a:p>
        </p:txBody>
      </p:sp>
      <p:sp>
        <p:nvSpPr>
          <p:cNvPr id="19" name="TextBox 18">
            <a:extLst>
              <a:ext uri="{FF2B5EF4-FFF2-40B4-BE49-F238E27FC236}">
                <a16:creationId xmlns:a16="http://schemas.microsoft.com/office/drawing/2014/main" id="{A773B0B5-643B-5281-FECE-12467D3D21DB}"/>
              </a:ext>
            </a:extLst>
          </p:cNvPr>
          <p:cNvSpPr txBox="1">
            <a:spLocks noChangeArrowheads="1"/>
          </p:cNvSpPr>
          <p:nvPr/>
        </p:nvSpPr>
        <p:spPr bwMode="auto">
          <a:xfrm>
            <a:off x="4017963" y="2744788"/>
            <a:ext cx="2813050"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   TIẾNG NƯỚC CHẢY</a:t>
            </a:r>
          </a:p>
        </p:txBody>
      </p:sp>
      <p:sp>
        <p:nvSpPr>
          <p:cNvPr id="20" name="TextBox 19">
            <a:extLst>
              <a:ext uri="{FF2B5EF4-FFF2-40B4-BE49-F238E27FC236}">
                <a16:creationId xmlns:a16="http://schemas.microsoft.com/office/drawing/2014/main" id="{1D7317E8-264F-F35E-F052-32F28F2D682D}"/>
              </a:ext>
            </a:extLst>
          </p:cNvPr>
          <p:cNvSpPr txBox="1">
            <a:spLocks noChangeArrowheads="1"/>
          </p:cNvSpPr>
          <p:nvPr/>
        </p:nvSpPr>
        <p:spPr bwMode="auto">
          <a:xfrm>
            <a:off x="989013" y="335280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HÉT TO</a:t>
            </a:r>
          </a:p>
        </p:txBody>
      </p:sp>
      <p:sp>
        <p:nvSpPr>
          <p:cNvPr id="21" name="TextBox 20">
            <a:extLst>
              <a:ext uri="{FF2B5EF4-FFF2-40B4-BE49-F238E27FC236}">
                <a16:creationId xmlns:a16="http://schemas.microsoft.com/office/drawing/2014/main" id="{D51B33CC-5A6E-4D7C-B7A1-B89796A20F18}"/>
              </a:ext>
            </a:extLst>
          </p:cNvPr>
          <p:cNvSpPr txBox="1">
            <a:spLocks noChangeArrowheads="1"/>
          </p:cNvSpPr>
          <p:nvPr/>
        </p:nvSpPr>
        <p:spPr bwMode="auto">
          <a:xfrm>
            <a:off x="998538" y="5130800"/>
            <a:ext cx="25812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CHIM HÓT</a:t>
            </a:r>
          </a:p>
        </p:txBody>
      </p:sp>
      <p:sp>
        <p:nvSpPr>
          <p:cNvPr id="22" name="TextBox 21">
            <a:extLst>
              <a:ext uri="{FF2B5EF4-FFF2-40B4-BE49-F238E27FC236}">
                <a16:creationId xmlns:a16="http://schemas.microsoft.com/office/drawing/2014/main" id="{DEBCEC90-2308-AB5A-66AB-81A758DEAD44}"/>
              </a:ext>
            </a:extLst>
          </p:cNvPr>
          <p:cNvSpPr txBox="1">
            <a:spLocks noChangeArrowheads="1"/>
          </p:cNvSpPr>
          <p:nvPr/>
        </p:nvSpPr>
        <p:spPr bwMode="auto">
          <a:xfrm>
            <a:off x="946150" y="4560888"/>
            <a:ext cx="2633663"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TÀU HỎA</a:t>
            </a:r>
          </a:p>
        </p:txBody>
      </p:sp>
      <p:sp>
        <p:nvSpPr>
          <p:cNvPr id="23" name="TextBox 22">
            <a:extLst>
              <a:ext uri="{FF2B5EF4-FFF2-40B4-BE49-F238E27FC236}">
                <a16:creationId xmlns:a16="http://schemas.microsoft.com/office/drawing/2014/main" id="{11CDC40B-8985-4741-11DD-5AB6C1775BEE}"/>
              </a:ext>
            </a:extLst>
          </p:cNvPr>
          <p:cNvSpPr txBox="1">
            <a:spLocks noChangeArrowheads="1"/>
          </p:cNvSpPr>
          <p:nvPr/>
        </p:nvSpPr>
        <p:spPr bwMode="auto">
          <a:xfrm>
            <a:off x="962025" y="3981450"/>
            <a:ext cx="2617788"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RƠI VỠ</a:t>
            </a:r>
          </a:p>
        </p:txBody>
      </p:sp>
      <p:pic>
        <p:nvPicPr>
          <p:cNvPr id="2" name="Nhạc Quản Trò - Q. Tiến - CLB YMT ĐH NL Tp.HCM [360p].mp4">
            <a:hlinkClick r:id="" action="ppaction://media"/>
            <a:extLst>
              <a:ext uri="{FF2B5EF4-FFF2-40B4-BE49-F238E27FC236}">
                <a16:creationId xmlns:a16="http://schemas.microsoft.com/office/drawing/2014/main" id="{230CC7B7-8899-70EF-1C6C-A04735A85BD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8415338" y="6299200"/>
            <a:ext cx="7286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mediacall" presetSubtype="0" fill="hold" nodeType="clickEffect">
                                  <p:stCondLst>
                                    <p:cond delay="0"/>
                                  </p:stCondLst>
                                  <p:childTnLst>
                                    <p:cmd type="call" cmd="playFrom(0.0)">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childTnLst>
        </p:cTn>
      </p:par>
    </p:tnLst>
    <p:bldLst>
      <p:bldP spid="3" grpId="0" build="p" animBg="1"/>
      <p:bldP spid="5" grpId="0" animBg="1"/>
      <p:bldP spid="6" grpId="0" animBg="1"/>
      <p:bldP spid="7" grpId="0" animBg="1"/>
      <p:bldP spid="9" grpId="0" animBg="1"/>
      <p:bldP spid="11" grpId="0" animBg="1"/>
      <p:bldP spid="13" grpId="0" animBg="1"/>
      <p:bldP spid="15" grpId="0" animBg="1"/>
      <p:bldP spid="17"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nvGraphicFramePr>
        <p:xfrm>
          <a:off x="304800" y="1704975"/>
          <a:ext cx="8458200" cy="4848226"/>
        </p:xfrm>
        <a:graphic>
          <a:graphicData uri="http://schemas.openxmlformats.org/drawingml/2006/table">
            <a:tbl>
              <a:tblPr firstRow="1" bandRow="1">
                <a:tableStyleId>{5C22544A-7EE6-4342-B048-85BDC9FD1C3A}</a:tableStyleId>
              </a:tblPr>
              <a:tblGrid>
                <a:gridCol w="3498972">
                  <a:extLst>
                    <a:ext uri="{9D8B030D-6E8A-4147-A177-3AD203B41FA5}">
                      <a16:colId xmlns:a16="http://schemas.microsoft.com/office/drawing/2014/main" val="20000"/>
                    </a:ext>
                  </a:extLst>
                </a:gridCol>
                <a:gridCol w="4959228">
                  <a:extLst>
                    <a:ext uri="{9D8B030D-6E8A-4147-A177-3AD203B41FA5}">
                      <a16:colId xmlns:a16="http://schemas.microsoft.com/office/drawing/2014/main" val="20001"/>
                    </a:ext>
                  </a:extLst>
                </a:gridCol>
              </a:tblGrid>
              <a:tr h="838237">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0"/>
                  </a:ext>
                </a:extLst>
              </a:tr>
              <a:tr h="1336663">
                <a:tc>
                  <a:txBody>
                    <a:bodyPr/>
                    <a:lstStyle/>
                    <a:p>
                      <a:endParaRPr lang="en-US" sz="1800" dirty="0"/>
                    </a:p>
                    <a:p>
                      <a:r>
                        <a:rPr lang="en-US" sz="1800" dirty="0"/>
                        <a:t>1. </a:t>
                      </a:r>
                      <a:r>
                        <a:rPr lang="en-US" sz="1800" dirty="0" err="1"/>
                        <a:t>Tác</a:t>
                      </a:r>
                      <a:r>
                        <a:rPr lang="en-US" sz="1800" baseline="0" dirty="0"/>
                        <a:t> </a:t>
                      </a:r>
                      <a:r>
                        <a:rPr lang="en-US" sz="1800" baseline="0" dirty="0" err="1"/>
                        <a:t>động</a:t>
                      </a:r>
                      <a:r>
                        <a:rPr lang="en-US" sz="1800" baseline="0" dirty="0"/>
                        <a:t> </a:t>
                      </a:r>
                      <a:r>
                        <a:rPr lang="en-US" sz="1800" baseline="0" dirty="0" err="1"/>
                        <a:t>vào</a:t>
                      </a:r>
                      <a:r>
                        <a:rPr lang="en-US" sz="1800" baseline="0" dirty="0"/>
                        <a:t> </a:t>
                      </a:r>
                      <a:r>
                        <a:rPr lang="en-US" sz="1800" baseline="0" dirty="0" err="1"/>
                        <a:t>nguồn</a:t>
                      </a:r>
                      <a:r>
                        <a:rPr lang="en-US" sz="1800" baseline="0" dirty="0"/>
                        <a:t> </a:t>
                      </a:r>
                      <a:r>
                        <a:rPr lang="en-US" sz="1800" baseline="0" dirty="0" err="1"/>
                        <a:t>âm</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1"/>
                  </a:ext>
                </a:extLst>
              </a:tr>
              <a:tr h="1336663">
                <a:tc>
                  <a:txBody>
                    <a:bodyPr/>
                    <a:lstStyle/>
                    <a:p>
                      <a:endParaRPr lang="en-US" sz="1800" dirty="0"/>
                    </a:p>
                    <a:p>
                      <a:r>
                        <a:rPr lang="en-US" sz="1800" dirty="0"/>
                        <a:t>2. </a:t>
                      </a:r>
                      <a:r>
                        <a:rPr lang="en-US" sz="1800" dirty="0" err="1"/>
                        <a:t>Phân</a:t>
                      </a:r>
                      <a:r>
                        <a:rPr lang="en-US" sz="1800" baseline="0" dirty="0"/>
                        <a:t> </a:t>
                      </a:r>
                      <a:r>
                        <a:rPr lang="en-US" sz="1800" baseline="0" dirty="0" err="1"/>
                        <a:t>tán</a:t>
                      </a:r>
                      <a:r>
                        <a:rPr lang="en-US" sz="1800" baseline="0" dirty="0"/>
                        <a:t> </a:t>
                      </a:r>
                      <a:r>
                        <a:rPr lang="en-US" sz="1800" baseline="0" dirty="0" err="1"/>
                        <a:t>âm</a:t>
                      </a:r>
                      <a:r>
                        <a:rPr lang="en-US" sz="1800" baseline="0" dirty="0"/>
                        <a:t> </a:t>
                      </a:r>
                      <a:r>
                        <a:rPr lang="en-US" sz="1800" baseline="0" dirty="0" err="1"/>
                        <a:t>trên</a:t>
                      </a:r>
                      <a:r>
                        <a:rPr lang="en-US" sz="1800" baseline="0" dirty="0"/>
                        <a:t> </a:t>
                      </a:r>
                      <a:r>
                        <a:rPr lang="en-US" sz="1800" baseline="0" dirty="0" err="1"/>
                        <a:t>đường</a:t>
                      </a:r>
                      <a:r>
                        <a:rPr lang="en-US" sz="1800" baseline="0" dirty="0"/>
                        <a:t> </a:t>
                      </a:r>
                      <a:r>
                        <a:rPr lang="en-US" sz="1800" baseline="0" dirty="0" err="1"/>
                        <a:t>truyền</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2"/>
                  </a:ext>
                </a:extLst>
              </a:tr>
              <a:tr h="1336663">
                <a:tc>
                  <a:txBody>
                    <a:bodyPr/>
                    <a:lstStyle/>
                    <a:p>
                      <a:endParaRPr lang="en-US" sz="1800" dirty="0"/>
                    </a:p>
                    <a:p>
                      <a:r>
                        <a:rPr lang="en-US" sz="1800" dirty="0"/>
                        <a:t>3. </a:t>
                      </a:r>
                      <a:r>
                        <a:rPr lang="en-US" sz="1800" dirty="0" err="1"/>
                        <a:t>Ngăn</a:t>
                      </a:r>
                      <a:r>
                        <a:rPr lang="en-US" sz="1800" baseline="0" dirty="0"/>
                        <a:t> </a:t>
                      </a:r>
                      <a:r>
                        <a:rPr lang="en-US" sz="1800" baseline="0" dirty="0" err="1"/>
                        <a:t>không</a:t>
                      </a:r>
                      <a:r>
                        <a:rPr lang="en-US" sz="1800" baseline="0" dirty="0"/>
                        <a:t> </a:t>
                      </a:r>
                      <a:r>
                        <a:rPr lang="en-US" sz="1800" baseline="0" dirty="0" err="1"/>
                        <a:t>cho</a:t>
                      </a:r>
                      <a:r>
                        <a:rPr lang="en-US" sz="1800" baseline="0" dirty="0"/>
                        <a:t> </a:t>
                      </a:r>
                      <a:r>
                        <a:rPr lang="en-US" sz="1800" baseline="0" dirty="0" err="1"/>
                        <a:t>âm</a:t>
                      </a:r>
                      <a:r>
                        <a:rPr lang="en-US" sz="1800" baseline="0" dirty="0"/>
                        <a:t> </a:t>
                      </a:r>
                      <a:r>
                        <a:rPr lang="en-US" sz="1800" baseline="0" dirty="0" err="1"/>
                        <a:t>truyền</a:t>
                      </a:r>
                      <a:r>
                        <a:rPr lang="en-US" sz="1800" baseline="0" dirty="0"/>
                        <a:t> </a:t>
                      </a:r>
                      <a:r>
                        <a:rPr lang="en-US" sz="1800" baseline="0" dirty="0" err="1"/>
                        <a:t>tới</a:t>
                      </a:r>
                      <a:r>
                        <a:rPr lang="en-US" sz="1800" baseline="0" dirty="0"/>
                        <a:t> tai</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1254034" y="0"/>
            <a:ext cx="6518366" cy="584200"/>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152400" y="73977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Em hãy nêu các biện pháp chống ô nhiễm tiếng ồn mà em biết vào chỗ trống trong bảng dưới đây cho phù hợp:</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BACE5C2-59FC-B68E-8485-76B35A26A153}"/>
              </a:ext>
            </a:extLst>
          </p:cNvPr>
          <p:cNvGrpSpPr>
            <a:grpSpLocks/>
          </p:cNvGrpSpPr>
          <p:nvPr/>
        </p:nvGrpSpPr>
        <p:grpSpPr bwMode="auto">
          <a:xfrm>
            <a:off x="2895600" y="838200"/>
            <a:ext cx="2414588" cy="1538288"/>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5310188"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1706563"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6096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54864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1706563" y="3419475"/>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76200" y="4081463"/>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a:t>
            </a:r>
            <a:r>
              <a:rPr lang="en-US" sz="2400">
                <a:latin typeface="Times New Roman" panose="02020603050405020304" pitchFamily="18" charset="0"/>
                <a:cs typeface="Times New Roman" panose="02020603050405020304" pitchFamily="18" charset="0"/>
              </a:rPr>
              <a:t>HOẠT CỦA CON NGƯỜI</a:t>
            </a:r>
            <a:endParaRPr lang="en-US" sz="2400" dirty="0">
              <a:latin typeface="Times New Roman" panose="02020603050405020304" pitchFamily="18" charset="0"/>
              <a:cs typeface="Times New Roman" panose="02020603050405020304" pitchFamily="18" charset="0"/>
            </a:endParaRP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6591300" y="3419475"/>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5105400" y="3419475"/>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6623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4179888" y="407511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5910263" y="408146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7620000" y="4081463"/>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ECA560-0A19-E037-3CEC-CA7D3DA9D9AB}"/>
              </a:ext>
            </a:extLst>
          </p:cNvPr>
          <p:cNvSpPr txBox="1">
            <a:spLocks/>
          </p:cNvSpPr>
          <p:nvPr/>
        </p:nvSpPr>
        <p:spPr>
          <a:xfrm>
            <a:off x="1254034" y="1473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latin typeface="Times New Roman" panose="02020603050405020304" pitchFamily="18" charset="0"/>
                <a:cs typeface="Times New Roman" panose="02020603050405020304" pitchFamily="18" charset="0"/>
              </a:rPr>
              <a:t>TIẾT 3</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617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5675656"/>
          </a:xfrm>
          <a:prstGeom prst="rect">
            <a:avLst/>
          </a:prstGeom>
        </p:spPr>
        <p:txBody>
          <a:bodyPr wrap="square">
            <a:spAutoFit/>
          </a:bodyPr>
          <a:lstStyle/>
          <a:p>
            <a:pPr algn="just">
              <a:lnSpc>
                <a:spcPct val="115000"/>
              </a:lnSpc>
              <a:spcAft>
                <a:spcPts val="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Thế nào là âm phản xạ</a:t>
            </a:r>
            <a:r>
              <a:rPr lang="en-US" sz="280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2800" i="1" smtClean="0">
                <a:solidFill>
                  <a:srgbClr val="FF0000"/>
                </a:solidFill>
                <a:latin typeface="Times New Roman" panose="02020603050405020304" pitchFamily="18" charset="0"/>
                <a:cs typeface="Times New Roman" panose="02020603050405020304" pitchFamily="18" charset="0"/>
              </a:rPr>
              <a:t>TL: Âm </a:t>
            </a:r>
            <a:r>
              <a:rPr lang="en-US" sz="2800" i="1">
                <a:solidFill>
                  <a:srgbClr val="FF0000"/>
                </a:solidFill>
                <a:latin typeface="Times New Roman" panose="02020603050405020304" pitchFamily="18" charset="0"/>
                <a:cs typeface="Times New Roman" panose="02020603050405020304" pitchFamily="18" charset="0"/>
              </a:rPr>
              <a:t>phản xạ là âm dội lại khi gặp mặt chắn</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Câu 2:</a:t>
            </a:r>
            <a:r>
              <a:rPr lang="en-US" sz="2800">
                <a:latin typeface="Times New Roman" panose="02020603050405020304" pitchFamily="18" charset="0"/>
                <a:ea typeface="Calibri" panose="020F0502020204030204" pitchFamily="34" charset="0"/>
                <a:cs typeface="Times New Roman" panose="02020603050405020304" pitchFamily="18" charset="0"/>
              </a:rPr>
              <a:t> Khi nào có tiếng vang</a:t>
            </a:r>
            <a:r>
              <a:rPr lang="en-US" sz="280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i="1" smtClean="0">
                <a:solidFill>
                  <a:srgbClr val="FF0000"/>
                </a:solidFill>
                <a:latin typeface="Times New Roman" panose="02020603050405020304" pitchFamily="18" charset="0"/>
                <a:cs typeface="Times New Roman" panose="02020603050405020304" pitchFamily="18" charset="0"/>
              </a:rPr>
              <a:t>TL: Khi </a:t>
            </a:r>
            <a:r>
              <a:rPr lang="en-US" sz="2800" i="1">
                <a:solidFill>
                  <a:srgbClr val="FF0000"/>
                </a:solidFill>
                <a:latin typeface="Times New Roman" panose="02020603050405020304" pitchFamily="18" charset="0"/>
                <a:cs typeface="Times New Roman" panose="02020603050405020304" pitchFamily="18" charset="0"/>
              </a:rPr>
              <a:t>âm phản xạ truyền tới tai ta chậm hơn âm truyền trực tiếp đến tai ta một khoảng thời gian lớn hơn 1/15 </a:t>
            </a:r>
            <a:r>
              <a:rPr lang="en-US" sz="2800" i="1" smtClean="0">
                <a:solidFill>
                  <a:srgbClr val="FF0000"/>
                </a:solidFill>
                <a:latin typeface="Times New Roman" panose="02020603050405020304" pitchFamily="18" charset="0"/>
                <a:cs typeface="Times New Roman" panose="02020603050405020304" pitchFamily="18" charset="0"/>
              </a:rPr>
              <a:t>giây</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Câu 3:</a:t>
            </a:r>
            <a:r>
              <a:rPr lang="en-US" sz="2800">
                <a:latin typeface="Times New Roman" panose="02020603050405020304" pitchFamily="18" charset="0"/>
                <a:ea typeface="Calibri" panose="020F0502020204030204" pitchFamily="34" charset="0"/>
                <a:cs typeface="Times New Roman" panose="02020603050405020304" pitchFamily="18" charset="0"/>
              </a:rPr>
              <a:t> Kể tên các biện pháp chống ô nhiễm tiếng ồn</a:t>
            </a:r>
            <a:r>
              <a:rPr lang="en-US" sz="2800" smtClean="0">
                <a:latin typeface="Times New Roman" panose="02020603050405020304" pitchFamily="18" charset="0"/>
                <a:ea typeface="Calibri" panose="020F0502020204030204" pitchFamily="34" charset="0"/>
                <a:cs typeface="Times New Roman" panose="02020603050405020304" pitchFamily="18" charset="0"/>
              </a:rPr>
              <a:t>?</a:t>
            </a:r>
          </a:p>
          <a:p>
            <a:r>
              <a:rPr lang="en-US" sz="28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TL: </a:t>
            </a:r>
            <a:r>
              <a:rPr lang="en-US" sz="2800" i="1">
                <a:solidFill>
                  <a:srgbClr val="FF0000"/>
                </a:solidFill>
                <a:latin typeface="Times New Roman" panose="02020603050405020304" pitchFamily="18" charset="0"/>
                <a:cs typeface="Times New Roman" panose="02020603050405020304" pitchFamily="18" charset="0"/>
              </a:rPr>
              <a:t>Các biện pháp để giảm tiếng ồn ảnh hưởng tới sức khỏe:</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Hạn chế nguồn gây ra tiếng ồn</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Phân tán tiếng ồn trên đường truyền.</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Ngăn cản bớt sự lan truyền của tiếng ồn đến tai.</a:t>
            </a:r>
            <a:endParaRPr lang="en-US" sz="280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barn(inVertical)">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3446"/>
            <a:ext cx="8763000" cy="6462154"/>
          </a:xfrm>
          <a:prstGeom prst="rect">
            <a:avLst/>
          </a:prstGeom>
        </p:spPr>
        <p:txBody>
          <a:bodyPr wrap="square">
            <a:spAutoFit/>
          </a:bodyPr>
          <a:lstStyle/>
          <a:p>
            <a:pPr algn="just">
              <a:lnSpc>
                <a:spcPct val="115000"/>
              </a:lnSpc>
              <a:spcAft>
                <a:spcPts val="500"/>
              </a:spcAft>
            </a:pPr>
            <a:r>
              <a:rPr lang="en-US" sz="2800" b="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en-US" sz="280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 những trường hợp dưới đây, hiện tượng nào ứng dụng phản xạ âm?</a:t>
            </a:r>
          </a:p>
          <a:p>
            <a:pPr marL="215900" algn="just">
              <a:lnSpc>
                <a:spcPct val="115000"/>
              </a:lnSpc>
              <a:spcAft>
                <a:spcPts val="500"/>
              </a:spcAft>
              <a:tabLst>
                <a:tab pos="446405" algn="l"/>
              </a:tabLs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Xác định độ sâu của đáy biển.</a:t>
            </a:r>
          </a:p>
          <a:p>
            <a:pPr lvl="0" algn="just">
              <a:lnSpc>
                <a:spcPct val="115000"/>
              </a:lnSpc>
              <a:spcAft>
                <a:spcPts val="500"/>
              </a:spcAft>
              <a:tabLst>
                <a:tab pos="446405" algn="l"/>
              </a:tabLst>
            </a:pPr>
            <a:r>
              <a:rPr lang="en-US" sz="280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Nói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chuyện qua điện thoại.</a:t>
            </a:r>
          </a:p>
          <a:p>
            <a:pPr indent="215900" algn="just">
              <a:lnSpc>
                <a:spcPct val="115000"/>
              </a:lnSpc>
              <a:spcAft>
                <a:spcPts val="50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Nói trong phòng thu âm qua hệ thống loa.</a:t>
            </a:r>
          </a:p>
          <a:p>
            <a:pPr indent="215900" algn="just">
              <a:lnSpc>
                <a:spcPct val="115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Nói trong hội trường thông qua hệ thống loa.</a:t>
            </a:r>
          </a:p>
          <a:p>
            <a:pPr>
              <a:lnSpc>
                <a:spcPct val="115000"/>
              </a:lnSpc>
              <a:spcAft>
                <a:spcPts val="0"/>
              </a:spcAft>
              <a:tabLst>
                <a:tab pos="413385" algn="l"/>
              </a:tabLst>
            </a:pPr>
            <a:r>
              <a:rPr lang="en-US" sz="2800" b="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 5:</a:t>
            </a:r>
            <a:r>
              <a:rPr lang="en-US" sz="280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 phản xạ có:</a:t>
            </a:r>
          </a:p>
          <a:p>
            <a:pPr marL="215900" algn="just">
              <a:lnSpc>
                <a:spcPct val="115000"/>
              </a:lnSpc>
              <a:spcAft>
                <a:spcPts val="0"/>
              </a:spcAft>
              <a:tabLst>
                <a:tab pos="446405" algn="l"/>
              </a:tabLs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độ to nhỏ hơn âm tới.</a:t>
            </a:r>
          </a:p>
          <a:p>
            <a:pPr marL="215900" indent="12700">
              <a:lnSpc>
                <a:spcPct val="139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độ to bằng âm tới.</a:t>
            </a:r>
            <a:b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độ to lớn hơn âm tới.</a:t>
            </a:r>
          </a:p>
          <a:p>
            <a:pPr indent="215900" algn="just">
              <a:lnSpc>
                <a:spcPct val="115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độ to bằng hoặc nhỏ hơn âm tới tuỳ thuộc vào môi trường truyền âm.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Oval 2"/>
          <p:cNvSpPr/>
          <p:nvPr/>
        </p:nvSpPr>
        <p:spPr>
          <a:xfrm>
            <a:off x="304800" y="132715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304800" y="388620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63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F254CD4-51C6-5030-DCE0-7B89A078030B}"/>
              </a:ext>
            </a:extLst>
          </p:cNvPr>
          <p:cNvSpPr txBox="1">
            <a:spLocks noChangeArrowheads="1"/>
          </p:cNvSpPr>
          <p:nvPr/>
        </p:nvSpPr>
        <p:spPr bwMode="auto">
          <a:xfrm>
            <a:off x="3239729" y="260978"/>
            <a:ext cx="2590800" cy="4308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2200" b="1">
                <a:solidFill>
                  <a:srgbClr val="FF0000"/>
                </a:solidFill>
                <a:latin typeface="Times New Roman" pitchFamily="18" charset="0"/>
                <a:cs typeface="Times New Roman" pitchFamily="18" charset="0"/>
              </a:rPr>
              <a:t>NỘI DUNG</a:t>
            </a:r>
            <a:endParaRPr lang="en-US" altLang="en-US" sz="2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A00D8C-64C4-900C-1424-991A8B336AC8}"/>
              </a:ext>
            </a:extLst>
          </p:cNvPr>
          <p:cNvSpPr txBox="1">
            <a:spLocks noChangeArrowheads="1"/>
          </p:cNvSpPr>
          <p:nvPr/>
        </p:nvSpPr>
        <p:spPr bwMode="auto">
          <a:xfrm>
            <a:off x="895350" y="4887186"/>
            <a:ext cx="7353300" cy="7694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III. CHỐNG Ô NHIỄM TIẾNG ỒN</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0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6EDE67C-FC85-E290-2ED1-5AE360075F50}"/>
              </a:ext>
            </a:extLst>
          </p:cNvPr>
          <p:cNvSpPr txBox="1">
            <a:spLocks noChangeArrowheads="1"/>
          </p:cNvSpPr>
          <p:nvPr/>
        </p:nvSpPr>
        <p:spPr bwMode="auto">
          <a:xfrm>
            <a:off x="858479" y="3007586"/>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 VẬT PHẢN XẠ ÂM TỐT, VẬT PHẢN XẠ ÂM KÉM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858479" y="1196720"/>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 PHẢN XẠ ÂM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4848250"/>
          </a:xfrm>
          <a:prstGeom prst="rect">
            <a:avLst/>
          </a:prstGeom>
        </p:spPr>
        <p:txBody>
          <a:bodyPr wrap="square">
            <a:spAutoFit/>
          </a:bodyPr>
          <a:lstStyle/>
          <a:p>
            <a:r>
              <a:rPr lang="en-US" sz="3200" u="sng">
                <a:solidFill>
                  <a:srgbClr val="FF0000"/>
                </a:solidFill>
                <a:latin typeface="Times New Roman" panose="02020603050405020304" pitchFamily="18" charset="0"/>
                <a:cs typeface="Times New Roman" panose="02020603050405020304" pitchFamily="18" charset="0"/>
              </a:rPr>
              <a:t>14.11.</a:t>
            </a:r>
            <a:r>
              <a:rPr lang="en-US" sz="3200">
                <a:latin typeface="Times New Roman" panose="02020603050405020304" pitchFamily="18" charset="0"/>
                <a:cs typeface="Times New Roman" panose="02020603050405020304" pitchFamily="18" charset="0"/>
              </a:rPr>
              <a:t> Tại sao để việc ghi âm trên băng, đĩa đạt chất lượng cao, những ca </a:t>
            </a:r>
            <a:r>
              <a:rPr lang="en-US" sz="3200" smtClean="0">
                <a:latin typeface="Times New Roman" panose="02020603050405020304" pitchFamily="18" charset="0"/>
                <a:cs typeface="Times New Roman" panose="02020603050405020304" pitchFamily="18" charset="0"/>
              </a:rPr>
              <a:t>sĩ thường </a:t>
            </a:r>
            <a:r>
              <a:rPr lang="en-US" sz="3200">
                <a:latin typeface="Times New Roman" panose="02020603050405020304" pitchFamily="18" charset="0"/>
                <a:cs typeface="Times New Roman" panose="02020603050405020304" pitchFamily="18" charset="0"/>
              </a:rPr>
              <a:t>được mời đến những phòng ghi âm chuyên dụng chứ không </a:t>
            </a:r>
            <a:r>
              <a:rPr lang="en-US" sz="3200" smtClean="0">
                <a:latin typeface="Times New Roman" panose="02020603050405020304" pitchFamily="18" charset="0"/>
                <a:cs typeface="Times New Roman" panose="02020603050405020304" pitchFamily="18" charset="0"/>
              </a:rPr>
              <a:t>phải tại </a:t>
            </a:r>
            <a:r>
              <a:rPr lang="en-US" sz="3200">
                <a:latin typeface="Times New Roman" panose="02020603050405020304" pitchFamily="18" charset="0"/>
                <a:cs typeface="Times New Roman" panose="02020603050405020304" pitchFamily="18" charset="0"/>
              </a:rPr>
              <a:t>nhà hát?</a:t>
            </a:r>
          </a:p>
          <a:p>
            <a:pPr algn="just">
              <a:lnSpc>
                <a:spcPct val="115000"/>
              </a:lnSpc>
              <a:spcAft>
                <a:spcPts val="0"/>
              </a:spcAft>
            </a:pPr>
            <a:endParaRPr lang="en-US" sz="3200" i="1" smtClean="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i="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Vì ở tại nhà hát, khi ca sĩ hát tạo ra tiếng vang. Nên khi ghi âm băng đĩa chất lượng cao, cần đến phòng ghi âm chuyên dụng để không tạo ra tiếng vang =&gt; thu hút người nghe</a:t>
            </a:r>
            <a:r>
              <a:rPr lang="en-US" sz="3200" i="1" smtClean="0">
                <a:solidFill>
                  <a:srgbClr val="FF0000"/>
                </a:solidFill>
                <a:latin typeface="Times New Roman" panose="02020603050405020304" pitchFamily="18" charset="0"/>
                <a:cs typeface="Times New Roman" panose="02020603050405020304" pitchFamily="18" charset="0"/>
              </a:rPr>
              <a:t>.</a:t>
            </a:r>
            <a:endPar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4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04461"/>
            <a:ext cx="8839200" cy="4105739"/>
          </a:xfrm>
          <a:prstGeom prst="rect">
            <a:avLst/>
          </a:prstGeom>
        </p:spPr>
        <p:txBody>
          <a:bodyPr wrap="square">
            <a:spAutoFit/>
          </a:bodyPr>
          <a:lstStyle/>
          <a:p>
            <a:r>
              <a:rPr lang="en-US" sz="3200" u="sng">
                <a:solidFill>
                  <a:srgbClr val="FF0000"/>
                </a:solidFill>
                <a:latin typeface="Times New Roman" panose="02020603050405020304" pitchFamily="18" charset="0"/>
                <a:cs typeface="Times New Roman" panose="02020603050405020304" pitchFamily="18" charset="0"/>
              </a:rPr>
              <a:t>14.13. </a:t>
            </a:r>
            <a:r>
              <a:rPr lang="en-US" sz="3200">
                <a:latin typeface="Times New Roman" panose="02020603050405020304" pitchFamily="18" charset="0"/>
                <a:cs typeface="Times New Roman" panose="02020603050405020304" pitchFamily="18" charset="0"/>
              </a:rPr>
              <a:t>Hãy chỉ ra trường hợp gây ô nhiễm tiếng ồn ở nơi em sinh sống hoặc </a:t>
            </a:r>
            <a:r>
              <a:rPr lang="en-US" sz="3200" smtClean="0">
                <a:latin typeface="Times New Roman" panose="02020603050405020304" pitchFamily="18" charset="0"/>
                <a:cs typeface="Times New Roman" panose="02020603050405020304" pitchFamily="18" charset="0"/>
              </a:rPr>
              <a:t>một nơi </a:t>
            </a:r>
            <a:r>
              <a:rPr lang="en-US" sz="3200">
                <a:latin typeface="Times New Roman" panose="02020603050405020304" pitchFamily="18" charset="0"/>
                <a:cs typeface="Times New Roman" panose="02020603050405020304" pitchFamily="18" charset="0"/>
              </a:rPr>
              <a:t>nào khác em được biết. Đề ra một số biện pháp để chống sự ô nhiễm</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tiếng ồn đó.</a:t>
            </a:r>
          </a:p>
          <a:p>
            <a:pPr algn="just">
              <a:lnSpc>
                <a:spcPct val="115000"/>
              </a:lnSpc>
              <a:spcAft>
                <a:spcPts val="0"/>
              </a:spcAft>
            </a:pPr>
            <a:endParaRPr lang="en-US" sz="3200" i="1" smtClean="0">
              <a:solidFill>
                <a:srgbClr val="FF0000"/>
              </a:solidFill>
              <a:latin typeface="Times New Roman" panose="02020603050405020304" pitchFamily="18" charset="0"/>
              <a:cs typeface="Times New Roman" panose="02020603050405020304" pitchFamily="18" charset="0"/>
            </a:endParaRPr>
          </a:p>
          <a:p>
            <a:r>
              <a:rPr lang="en-US" sz="3200" i="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Gần nơi em sống: chợ. Biện pháp: xây rào chắn quanh nhà và trồng cây quanh nhà để làm giảm tiếng ồn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706940"/>
            <a:ext cx="6705600" cy="1569660"/>
          </a:xfrm>
          <a:prstGeom prst="rect">
            <a:avLst/>
          </a:prstGeom>
        </p:spPr>
        <p:txBody>
          <a:bodyPr wrap="square">
            <a:spAutoFit/>
          </a:bodyPr>
          <a:lstStyle/>
          <a:p>
            <a:pPr marL="457200" indent="-457200">
              <a:buFontTx/>
              <a:buChar char="-"/>
            </a:pPr>
            <a:r>
              <a:rPr lang="en-US" sz="3200" smtClean="0">
                <a:latin typeface="Times New Roman" panose="02020603050405020304" pitchFamily="18" charset="0"/>
                <a:cs typeface="Times New Roman" panose="02020603050405020304" pitchFamily="18" charset="0"/>
              </a:rPr>
              <a:t>Học thuộc bài cũ</a:t>
            </a:r>
          </a:p>
          <a:p>
            <a:pPr marL="457200" indent="-457200">
              <a:buFontTx/>
              <a:buChar char="-"/>
            </a:pPr>
            <a:r>
              <a:rPr lang="en-US" sz="3200" smtClean="0">
                <a:latin typeface="Times New Roman" panose="02020603050405020304" pitchFamily="18" charset="0"/>
                <a:cs typeface="Times New Roman" panose="02020603050405020304" pitchFamily="18" charset="0"/>
              </a:rPr>
              <a:t>Làm bài tập ở SBT</a:t>
            </a:r>
          </a:p>
          <a:p>
            <a:pPr marL="457200" indent="-457200">
              <a:buFontTx/>
              <a:buChar char="-"/>
            </a:pPr>
            <a:r>
              <a:rPr lang="en-US" sz="3200" smtClean="0">
                <a:latin typeface="Times New Roman" panose="02020603050405020304" pitchFamily="18" charset="0"/>
                <a:cs typeface="Times New Roman" panose="02020603050405020304" pitchFamily="18" charset="0"/>
              </a:rPr>
              <a:t>Xem trước bài 15</a:t>
            </a:r>
            <a:endParaRPr lang="en-US" sz="320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5588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HƯỚNG DẪN VỀ NHÀ</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6227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id="{6DD04949-81E5-9ADC-9D4D-26AE37C0E548}"/>
              </a:ext>
            </a:extLst>
          </p:cNvPr>
          <p:cNvSpPr txBox="1">
            <a:spLocks noChangeArrowheads="1"/>
          </p:cNvSpPr>
          <p:nvPr/>
        </p:nvSpPr>
        <p:spPr bwMode="auto">
          <a:xfrm>
            <a:off x="300038" y="2514600"/>
            <a:ext cx="842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solidFill>
                  <a:srgbClr val="0000FF"/>
                </a:solidFill>
                <a:latin typeface="Times New Roman" panose="02020603050405020304" pitchFamily="18" charset="0"/>
                <a:cs typeface="Times New Roman" panose="02020603050405020304" pitchFamily="18" charset="0"/>
              </a:rPr>
              <a:t>Xin chân thành cảm ơn quý thầy cô giáo và các em học sinh! </a:t>
            </a:r>
          </a:p>
        </p:txBody>
      </p:sp>
      <p:pic>
        <p:nvPicPr>
          <p:cNvPr id="29701" name="LaRagazzaDiBube-FrancisGoya_fh9g.mp3">
            <a:hlinkClick r:id="" action="ppaction://media"/>
            <a:extLst>
              <a:ext uri="{FF2B5EF4-FFF2-40B4-BE49-F238E27FC236}">
                <a16:creationId xmlns:a16="http://schemas.microsoft.com/office/drawing/2014/main" id="{01456F61-4FEA-F727-B841-FD1B79FDC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6229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ếng vọng của núi - The echo of the mountain - Tiếng Việt 1, tập 2 - Kết nối tri thức với cuộc sống">
            <a:hlinkClick r:id="" action="ppaction://media"/>
            <a:extLst>
              <a:ext uri="{FF2B5EF4-FFF2-40B4-BE49-F238E27FC236}">
                <a16:creationId xmlns:a16="http://schemas.microsoft.com/office/drawing/2014/main" id="{8CFE9BB5-AB8B-5C96-4A21-4B90E9C6FAB1}"/>
              </a:ext>
            </a:extLst>
          </p:cNvPr>
          <p:cNvPicPr>
            <a:picLocks noChangeAspect="1"/>
          </p:cNvPicPr>
          <p:nvPr>
            <a:videoFile r:link="rId1"/>
            <p:extLst>
              <p:ext uri="{DAA4B4D4-6D71-4841-9C94-3DE7FCFB9230}">
                <p14:media xmlns:p14="http://schemas.microsoft.com/office/powerpoint/2010/main" r:link="rId2">
                  <p14:trim st="7627" end="2729"/>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629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1143000" y="76200"/>
            <a:ext cx="735330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smtClean="0">
                <a:solidFill>
                  <a:srgbClr val="FFFF00"/>
                </a:solidFill>
                <a:latin typeface="Times New Roman" pitchFamily="18" charset="0"/>
                <a:cs typeface="Times New Roman" pitchFamily="18" charset="0"/>
              </a:rPr>
              <a:t>TIẾT 1- I</a:t>
            </a:r>
            <a:r>
              <a:rPr lang="en-US" altLang="en-US" sz="4000" b="1">
                <a:solidFill>
                  <a:srgbClr val="FFFF00"/>
                </a:solidFill>
                <a:latin typeface="Times New Roman" pitchFamily="18" charset="0"/>
                <a:cs typeface="Times New Roman" pitchFamily="18" charset="0"/>
              </a:rPr>
              <a:t>. PHẢN XẠ ÂM</a:t>
            </a:r>
            <a:endParaRPr lang="en-US" altLang="en-US" sz="40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843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a14="http://schemas.microsoft.com/office/drawing/2010/main" val="0"/>
              </a:ext>
            </a:extLst>
          </a:blip>
          <a:srcRect t="9890" b="8791"/>
          <a:stretch/>
        </p:blipFill>
        <p:spPr>
          <a:xfrm>
            <a:off x="0" y="0"/>
            <a:ext cx="9163050" cy="6858000"/>
          </a:xfrm>
          <a:prstGeom prst="rect">
            <a:avLst/>
          </a:prstGeom>
        </p:spPr>
      </p:pic>
      <p:sp>
        <p:nvSpPr>
          <p:cNvPr id="6" name="Thought Bubble: Cloud 5">
            <a:extLst>
              <a:ext uri="{FF2B5EF4-FFF2-40B4-BE49-F238E27FC236}">
                <a16:creationId xmlns:a16="http://schemas.microsoft.com/office/drawing/2014/main" id="{71AFB4B0-9FBF-01DC-1118-317AE9C7B05F}"/>
              </a:ext>
            </a:extLst>
          </p:cNvPr>
          <p:cNvSpPr/>
          <p:nvPr/>
        </p:nvSpPr>
        <p:spPr>
          <a:xfrm>
            <a:off x="4267200" y="152400"/>
            <a:ext cx="45720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FF"/>
                </a:solidFill>
                <a:latin typeface="Times New Roman" panose="02020603050405020304" pitchFamily="18" charset="0"/>
                <a:cs typeface="Times New Roman" panose="02020603050405020304" pitchFamily="18" charset="0"/>
              </a:rPr>
              <a:t>Phản xạ âm là gì?</a:t>
            </a:r>
          </a:p>
        </p:txBody>
      </p:sp>
      <p:sp>
        <p:nvSpPr>
          <p:cNvPr id="8" name="Flowchart: Terminator 7">
            <a:extLst>
              <a:ext uri="{FF2B5EF4-FFF2-40B4-BE49-F238E27FC236}">
                <a16:creationId xmlns:a16="http://schemas.microsoft.com/office/drawing/2014/main" id="{3104C527-DDA2-34E9-1876-2A140951C2F5}"/>
              </a:ext>
            </a:extLst>
          </p:cNvPr>
          <p:cNvSpPr/>
          <p:nvPr/>
        </p:nvSpPr>
        <p:spPr>
          <a:xfrm>
            <a:off x="17207" y="4495800"/>
            <a:ext cx="9126794" cy="236220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Times New Roman" panose="02020603050405020304" pitchFamily="18" charset="0"/>
                <a:cs typeface="Times New Roman" panose="02020603050405020304" pitchFamily="18" charset="0"/>
              </a:rPr>
              <a:t>Phản xạ âm là hiện tượng âm được dội lại khi gặp một mặt chắn</a:t>
            </a:r>
          </a:p>
        </p:txBody>
      </p:sp>
    </p:spTree>
    <p:extLst>
      <p:ext uri="{BB962C8B-B14F-4D97-AF65-F5344CB8AC3E}">
        <p14:creationId xmlns:p14="http://schemas.microsoft.com/office/powerpoint/2010/main" val="34659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9785E-E8EA-1EF5-3865-1EEEB419E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029885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7B94A9-59B0-5396-B610-6239153E2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6"/>
            <a:ext cx="9144000" cy="6862916"/>
          </a:xfrm>
          <a:prstGeom prst="rect">
            <a:avLst/>
          </a:prstGeom>
        </p:spPr>
      </p:pic>
    </p:spTree>
    <p:extLst>
      <p:ext uri="{BB962C8B-B14F-4D97-AF65-F5344CB8AC3E}">
        <p14:creationId xmlns:p14="http://schemas.microsoft.com/office/powerpoint/2010/main" val="308678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073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1231106"/>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smtClean="0">
                <a:solidFill>
                  <a:srgbClr val="FFFF00"/>
                </a:solidFill>
                <a:latin typeface="Times New Roman" pitchFamily="18" charset="0"/>
                <a:cs typeface="Times New Roman" pitchFamily="18" charset="0"/>
              </a:rPr>
              <a:t>TIẾT 2 - II</a:t>
            </a:r>
            <a:r>
              <a:rPr lang="en-US" altLang="en-US" sz="2400" b="1">
                <a:solidFill>
                  <a:srgbClr val="FFFF00"/>
                </a:solidFill>
                <a:latin typeface="Times New Roman" pitchFamily="18" charset="0"/>
                <a:cs typeface="Times New Roman" pitchFamily="18" charset="0"/>
              </a:rPr>
              <a:t>. VẬT PHẢN XẠ ÂM TỐT, VẬT PHẢN XẠ ÂM KÉM</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961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645&quot;&gt;&lt;object type=&quot;3&quot; unique_id=&quot;11080&quot;&gt;&lt;property id=&quot;20148&quot; value=&quot;5&quot;/&gt;&lt;property id=&quot;20300&quot; value=&quot;Slide 5&quot;/&gt;&lt;property id=&quot;20307&quot; value=&quot;305&quot;/&gt;&lt;/object&gt;&lt;object type=&quot;3&quot; unique_id=&quot;11081&quot;&gt;&lt;property id=&quot;20148&quot; value=&quot;5&quot;/&gt;&lt;property id=&quot;20300&quot; value=&quot;Slide 2&quot;/&gt;&lt;property id=&quot;20307&quot; value=&quot;306&quot;/&gt;&lt;/object&gt;&lt;object type=&quot;3&quot; unique_id=&quot;11087&quot;&gt;&lt;property id=&quot;20148&quot; value=&quot;5&quot;/&gt;&lt;property id=&quot;20300&quot; value=&quot;Slide 14&quot;/&gt;&lt;property id=&quot;20307&quot; value=&quot;312&quot;/&gt;&lt;/object&gt;&lt;object type=&quot;3&quot; unique_id=&quot;11956&quot;&gt;&lt;property id=&quot;20148&quot; value=&quot;5&quot;/&gt;&lt;property id=&quot;20300&quot; value=&quot;Slide 8&quot;/&gt;&lt;property id=&quot;20307&quot; value=&quot;320&quot;/&gt;&lt;/object&gt;&lt;object type=&quot;3&quot; unique_id=&quot;11961&quot;&gt;&lt;property id=&quot;20148&quot; value=&quot;5&quot;/&gt;&lt;property id=&quot;20300&quot; value=&quot;Slide 16&quot;/&gt;&lt;property id=&quot;20307&quot; value=&quot;327&quot;/&gt;&lt;/object&gt;&lt;object type=&quot;3&quot; unique_id=&quot;12395&quot;&gt;&lt;property id=&quot;20148&quot; value=&quot;5&quot;/&gt;&lt;property id=&quot;20300&quot; value=&quot;Slide 7&quot;/&gt;&lt;property id=&quot;20307&quot; value=&quot;331&quot;/&gt;&lt;/object&gt;&lt;object type=&quot;3&quot; unique_id=&quot;12560&quot;&gt;&lt;property id=&quot;20148&quot; value=&quot;5&quot;/&gt;&lt;property id=&quot;20300&quot; value=&quot;Slide 4&quot;/&gt;&lt;property id=&quot;20307&quot; value=&quot;333&quot;/&gt;&lt;/object&gt;&lt;object type=&quot;3&quot; unique_id=&quot;12561&quot;&gt;&lt;property id=&quot;20148&quot; value=&quot;5&quot;/&gt;&lt;property id=&quot;20300&quot; value=&quot;Slide 11&quot;/&gt;&lt;property id=&quot;20307&quot; value=&quot;335&quot;/&gt;&lt;/object&gt;&lt;object type=&quot;3&quot; unique_id=&quot;12562&quot;&gt;&lt;property id=&quot;20148&quot; value=&quot;5&quot;/&gt;&lt;property id=&quot;20300&quot; value=&quot;Slide 13&quot;/&gt;&lt;property id=&quot;20307&quot; value=&quot;336&quot;/&gt;&lt;/object&gt;&lt;object type=&quot;3&quot; unique_id=&quot;12691&quot;&gt;&lt;property id=&quot;20148&quot; value=&quot;5&quot;/&gt;&lt;property id=&quot;20300&quot; value=&quot;Slide 3&quot;/&gt;&lt;property id=&quot;20307&quot; value=&quot;337&quot;/&gt;&lt;/object&gt;&lt;object type=&quot;3&quot; unique_id=&quot;12785&quot;&gt;&lt;property id=&quot;20148&quot; value=&quot;5&quot;/&gt;&lt;property id=&quot;20300&quot; value=&quot;Slide 6&quot;/&gt;&lt;property id=&quot;20307&quot; value=&quot;339&quot;/&gt;&lt;/object&gt;&lt;object type=&quot;3&quot; unique_id=&quot;12924&quot;&gt;&lt;property id=&quot;20148&quot; value=&quot;5&quot;/&gt;&lt;property id=&quot;20300&quot; value=&quot;Slide 1&quot;/&gt;&lt;property id=&quot;20307&quot; value=&quot;344&quot;/&gt;&lt;/object&gt;&lt;object type=&quot;3&quot; unique_id=&quot;12925&quot;&gt;&lt;property id=&quot;20148&quot; value=&quot;5&quot;/&gt;&lt;property id=&quot;20300&quot; value=&quot;Slide 12 - &amp;quot;PHIẾU HỌC TẬP&amp;quot;&quot;/&gt;&lt;property id=&quot;20307&quot; value=&quot;346&quot;/&gt;&lt;/object&gt;&lt;object type=&quot;3&quot; unique_id=&quot;12926&quot;&gt;&lt;property id=&quot;20148&quot; value=&quot;5&quot;/&gt;&lt;property id=&quot;20300&quot; value=&quot;Slide 15&quot;/&gt;&lt;property id=&quot;20307&quot; value=&quot;347&quot;/&gt;&lt;/object&gt;&lt;object type=&quot;3&quot; unique_id=&quot;12927&quot;&gt;&lt;property id=&quot;20148&quot; value=&quot;5&quot;/&gt;&lt;property id=&quot;20300&quot; value=&quot;Slide 17 - &amp;quot; &amp;quot;&quot;/&gt;&lt;property id=&quot;20307&quot; value=&quot;348&quot;/&gt;&lt;/object&gt;&lt;object type=&quot;3&quot; unique_id=&quot;13001&quot;&gt;&lt;property id=&quot;20148&quot; value=&quot;5&quot;/&gt;&lt;property id=&quot;20300&quot; value=&quot;Slide 9&quot;/&gt;&lt;property id=&quot;20307&quot; value=&quot;349&quot;/&gt;&lt;/object&gt;&lt;object type=&quot;3&quot; unique_id=&quot;13002&quot;&gt;&lt;property id=&quot;20148&quot; value=&quot;5&quot;/&gt;&lt;property id=&quot;20300&quot; value=&quot;Slide 10&quot;/&gt;&lt;property id=&quot;20307&quot; value=&quot;350&quot;/&gt;&lt;/object&gt;&lt;/object&gt;&lt;object type=&quot;8&quot; unique_id=&quot;10705&quot;&gt;&lt;/object&gt;&lt;/object&gt;&lt;/database&gt;"/>
  <p:tag name="SECTOMILLISECCONVERTED" val="1"/>
</p:tagLst>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7537</TotalTime>
  <Words>817</Words>
  <Application>Microsoft Office PowerPoint</Application>
  <PresentationFormat>On-screen Show (4:3)</PresentationFormat>
  <Paragraphs>104</Paragraphs>
  <Slides>23</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宋体</vt: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Sang Tao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ha tang</dc:creator>
  <cp:lastModifiedBy>Admin</cp:lastModifiedBy>
  <cp:revision>199</cp:revision>
  <dcterms:created xsi:type="dcterms:W3CDTF">2004-11-16T12:05:33Z</dcterms:created>
  <dcterms:modified xsi:type="dcterms:W3CDTF">2022-07-08T11:25:17Z</dcterms:modified>
</cp:coreProperties>
</file>