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Default Extension="mp4" ContentType="video/mp4"/>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96" r:id="rId3"/>
    <p:sldId id="297" r:id="rId4"/>
    <p:sldId id="298" r:id="rId5"/>
    <p:sldId id="299" r:id="rId6"/>
    <p:sldId id="256" r:id="rId7"/>
    <p:sldId id="277" r:id="rId8"/>
    <p:sldId id="300" r:id="rId9"/>
    <p:sldId id="259" r:id="rId10"/>
    <p:sldId id="301" r:id="rId11"/>
    <p:sldId id="260" r:id="rId12"/>
    <p:sldId id="261" r:id="rId13"/>
    <p:sldId id="279" r:id="rId14"/>
    <p:sldId id="278" r:id="rId15"/>
    <p:sldId id="262" r:id="rId16"/>
    <p:sldId id="263" r:id="rId17"/>
    <p:sldId id="266" r:id="rId18"/>
    <p:sldId id="269" r:id="rId19"/>
    <p:sldId id="280" r:id="rId20"/>
    <p:sldId id="272" r:id="rId21"/>
    <p:sldId id="273" r:id="rId22"/>
    <p:sldId id="281" r:id="rId23"/>
    <p:sldId id="267" r:id="rId24"/>
    <p:sldId id="271" r:id="rId25"/>
    <p:sldId id="274" r:id="rId26"/>
    <p:sldId id="282" r:id="rId27"/>
    <p:sldId id="283" r:id="rId28"/>
    <p:sldId id="284" r:id="rId29"/>
    <p:sldId id="285" r:id="rId30"/>
    <p:sldId id="270" r:id="rId31"/>
    <p:sldId id="286" r:id="rId32"/>
    <p:sldId id="287" r:id="rId33"/>
    <p:sldId id="288" r:id="rId34"/>
    <p:sldId id="289" r:id="rId35"/>
    <p:sldId id="290" r:id="rId36"/>
    <p:sldId id="291" r:id="rId37"/>
    <p:sldId id="292" r:id="rId38"/>
    <p:sldId id="275" r:id="rId39"/>
    <p:sldId id="268" r:id="rId40"/>
    <p:sldId id="302" r:id="rId41"/>
    <p:sldId id="276" r:id="rId42"/>
    <p:sldId id="264" r:id="rId43"/>
    <p:sldId id="295" r:id="rId44"/>
    <p:sldId id="303" r:id="rId45"/>
    <p:sldId id="258"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0C1EEB-CD69-4F29-B61C-652A1A748816}" type="datetimeFigureOut">
              <a:rPr lang="en-US" smtClean="0"/>
              <a:pPr/>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4A13D-3A4B-42D2-881F-5202855C223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0C1EEB-CD69-4F29-B61C-652A1A748816}" type="datetimeFigureOut">
              <a:rPr lang="en-US" smtClean="0"/>
              <a:pPr/>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4A13D-3A4B-42D2-881F-5202855C223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0C1EEB-CD69-4F29-B61C-652A1A748816}" type="datetimeFigureOut">
              <a:rPr lang="en-US" smtClean="0"/>
              <a:pPr/>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4A13D-3A4B-42D2-881F-5202855C223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0C1EEB-CD69-4F29-B61C-652A1A748816}" type="datetimeFigureOut">
              <a:rPr lang="en-US" smtClean="0"/>
              <a:pPr/>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4A13D-3A4B-42D2-881F-5202855C223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0C1EEB-CD69-4F29-B61C-652A1A748816}" type="datetimeFigureOut">
              <a:rPr lang="en-US" smtClean="0"/>
              <a:pPr/>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4A13D-3A4B-42D2-881F-5202855C223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0C1EEB-CD69-4F29-B61C-652A1A748816}" type="datetimeFigureOut">
              <a:rPr lang="en-US" smtClean="0"/>
              <a:pPr/>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74A13D-3A4B-42D2-881F-5202855C223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0C1EEB-CD69-4F29-B61C-652A1A748816}" type="datetimeFigureOut">
              <a:rPr lang="en-US" smtClean="0"/>
              <a:pPr/>
              <a:t>1/27/2023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74A13D-3A4B-42D2-881F-5202855C223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0C1EEB-CD69-4F29-B61C-652A1A748816}" type="datetimeFigureOut">
              <a:rPr lang="en-US" smtClean="0"/>
              <a:pPr/>
              <a:t>1/27/2023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74A13D-3A4B-42D2-881F-5202855C223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0C1EEB-CD69-4F29-B61C-652A1A748816}" type="datetimeFigureOut">
              <a:rPr lang="en-US" smtClean="0"/>
              <a:pPr/>
              <a:t>1/27/2023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74A13D-3A4B-42D2-881F-5202855C223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0C1EEB-CD69-4F29-B61C-652A1A748816}" type="datetimeFigureOut">
              <a:rPr lang="en-US" smtClean="0"/>
              <a:pPr/>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74A13D-3A4B-42D2-881F-5202855C223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0C1EEB-CD69-4F29-B61C-652A1A748816}" type="datetimeFigureOut">
              <a:rPr lang="en-US" smtClean="0"/>
              <a:pPr/>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74A13D-3A4B-42D2-881F-5202855C223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0C1EEB-CD69-4F29-B61C-652A1A748816}" type="datetimeFigureOut">
              <a:rPr lang="en-US" smtClean="0"/>
              <a:pPr/>
              <a:t>1/27/2023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74A13D-3A4B-42D2-881F-5202855C223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NULL" TargetMode="External"/><Relationship Id="rId6" Type="http://schemas.openxmlformats.org/officeDocument/2006/relationships/image" Target="../media/image29.png"/><Relationship Id="rId5" Type="http://schemas.microsoft.com/office/2007/relationships/media" Target="../media/media4.mp4"/><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2.xml"/><Relationship Id="rId1" Type="http://schemas.openxmlformats.org/officeDocument/2006/relationships/video" Target="NULL" TargetMode="External"/><Relationship Id="rId6" Type="http://schemas.openxmlformats.org/officeDocument/2006/relationships/image" Target="../media/image32.jpeg"/><Relationship Id="rId5" Type="http://schemas.openxmlformats.org/officeDocument/2006/relationships/image" Target="../media/image31.png"/><Relationship Id="rId4" Type="http://schemas.microsoft.com/office/2007/relationships/media" Target="../media/media5.mp4"/></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4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pn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61.png"/><Relationship Id="rId2" Type="http://schemas.openxmlformats.org/officeDocument/2006/relationships/image" Target="../media/image51.png"/><Relationship Id="rId16"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55.png"/><Relationship Id="rId11" Type="http://schemas.openxmlformats.org/officeDocument/2006/relationships/image" Target="../media/image60.png"/><Relationship Id="rId5" Type="http://schemas.openxmlformats.org/officeDocument/2006/relationships/image" Target="../media/image54.png"/><Relationship Id="rId15" Type="http://schemas.openxmlformats.org/officeDocument/2006/relationships/image" Target="../media/image64.pn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 Id="rId14" Type="http://schemas.openxmlformats.org/officeDocument/2006/relationships/image" Target="../media/image6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ideo" Target="file:///F:\B&#224;i%2013%20video%201.mp4"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ideo" Target="file:///F:\B&#224;i%2013_%20&#272;&#7897;%20to%20v&#224;%20&#273;&#7897;%20cao%20c&#7911;a%20&#226;m-%20KHTN%207%20(online-video-cutter.com)%20(1).mp4" TargetMode="Externa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Những hình nền màu hồng dễ thương, nhẹ nhà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3"/>
          <p:cNvSpPr>
            <a:spLocks noChangeArrowheads="1"/>
          </p:cNvSpPr>
          <p:nvPr/>
        </p:nvSpPr>
        <p:spPr bwMode="auto">
          <a:xfrm>
            <a:off x="0" y="609600"/>
            <a:ext cx="9144000" cy="5105400"/>
          </a:xfrm>
          <a:prstGeom prst="rect">
            <a:avLst/>
          </a:prstGeom>
          <a:noFill/>
          <a:ln>
            <a:noFill/>
          </a:ln>
          <a:effectLst/>
          <a:extLst>
            <a:ext uri="{909E8E84-426E-40DD-AFC4-6F175D3DCCD1}">
              <a14:hiddenFill xmlns="" xmlns:a14="http://schemas.microsoft.com/office/drawing/2010/main">
                <a:solidFill>
                  <a:srgbClr val="FFCC99"/>
                </a:solidFill>
              </a14:hiddenFill>
            </a:ext>
            <a:ext uri="{91240B29-F687-4F45-9708-019B960494DF}">
              <a14:hiddenLine xmlns="" xmlns:a14="http://schemas.microsoft.com/office/drawing/2010/main" w="9525">
                <a:pattFill prst="plaid">
                  <a:fgClr>
                    <a:srgbClr val="FF0066"/>
                  </a:fgClr>
                  <a:bgClr>
                    <a:srgbClr val="FFFFFF"/>
                  </a:bgClr>
                </a:patt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5400" b="1" i="0" u="none" strike="noStrike" kern="0" cap="none" spc="0" normalizeH="0" baseline="0" noProof="0" dirty="0" smtClean="0">
                <a:ln>
                  <a:noFill/>
                </a:ln>
                <a:solidFill>
                  <a:srgbClr val="FFC000"/>
                </a:solidFill>
                <a:effectLst/>
                <a:uLnTx/>
                <a:uFillTx/>
                <a:latin typeface="Times New Roman" panose="02020603050405020304" pitchFamily="18" charset="0"/>
              </a:rPr>
              <a:t>KÍNH CHÀO</a:t>
            </a:r>
            <a:r>
              <a:rPr kumimoji="0" lang="vi-VN" altLang="en-US" sz="5400" b="1" i="0" u="none" strike="noStrike" kern="0" cap="none" spc="0" normalizeH="0" noProof="0" dirty="0" smtClean="0">
                <a:ln>
                  <a:noFill/>
                </a:ln>
                <a:solidFill>
                  <a:srgbClr val="FFC000"/>
                </a:solidFill>
                <a:effectLst/>
                <a:uLnTx/>
                <a:uFillTx/>
                <a:latin typeface="Times New Roman" panose="02020603050405020304" pitchFamily="18" charset="0"/>
              </a:rPr>
              <a:t> </a:t>
            </a:r>
            <a:r>
              <a:rPr kumimoji="0" lang="en-US" altLang="en-US" sz="5400" b="1" i="0" u="none" strike="noStrike" kern="0" cap="none" spc="0" normalizeH="0" baseline="0" noProof="0" dirty="0" smtClean="0">
                <a:ln>
                  <a:noFill/>
                </a:ln>
                <a:solidFill>
                  <a:srgbClr val="FFC000"/>
                </a:solidFill>
                <a:effectLst/>
                <a:uLnTx/>
                <a:uFillTx/>
                <a:latin typeface="Times New Roman" panose="02020603050405020304" pitchFamily="18" charset="0"/>
              </a:rPr>
              <a:t>QUÝ</a:t>
            </a:r>
            <a:r>
              <a:rPr kumimoji="0" lang="vi-VN" altLang="en-US" sz="5400" b="1" i="0" u="none" strike="noStrike" kern="0" cap="none" spc="0" normalizeH="0" baseline="0" noProof="0" dirty="0" smtClean="0">
                <a:ln>
                  <a:noFill/>
                </a:ln>
                <a:solidFill>
                  <a:srgbClr val="FFC000"/>
                </a:solidFill>
                <a:effectLst/>
                <a:uLnTx/>
                <a:uFillTx/>
                <a:latin typeface="Times New Roman" panose="02020603050405020304" pitchFamily="18" charset="0"/>
              </a:rPr>
              <a:t> </a:t>
            </a:r>
            <a:r>
              <a:rPr kumimoji="0" lang="en-US" altLang="en-US" sz="5400" b="1" i="0" u="none" strike="noStrike" kern="0" cap="none" spc="0" normalizeH="0" baseline="0" noProof="0" dirty="0" smtClean="0">
                <a:ln>
                  <a:noFill/>
                </a:ln>
                <a:solidFill>
                  <a:srgbClr val="7030A0"/>
                </a:solidFill>
                <a:effectLst/>
                <a:uLnTx/>
                <a:uFillTx/>
                <a:latin typeface="Times New Roman" panose="02020603050405020304" pitchFamily="18" charset="0"/>
              </a:rPr>
              <a:t>THẦY CÔ</a:t>
            </a:r>
          </a:p>
          <a:p>
            <a:pPr marL="0" marR="0" lvl="0" indent="0" algn="ctr" defTabSz="91440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5400" b="1" i="0" u="none" strike="noStrike" kern="0" cap="none" spc="0" normalizeH="0" baseline="0" noProof="0" dirty="0" smtClean="0">
                <a:ln>
                  <a:noFill/>
                </a:ln>
                <a:solidFill>
                  <a:srgbClr val="00B0F0"/>
                </a:solidFill>
                <a:effectLst/>
                <a:uLnTx/>
                <a:uFillTx/>
                <a:latin typeface="Times New Roman" panose="02020603050405020304" pitchFamily="18" charset="0"/>
              </a:rPr>
              <a:t>CÙNG CÁC EM</a:t>
            </a:r>
            <a:r>
              <a:rPr kumimoji="0" lang="vi-VN" altLang="en-US" sz="5400" b="1" i="0" u="none" strike="noStrike" kern="0" cap="none" spc="0" normalizeH="0" baseline="0" noProof="0" dirty="0" smtClean="0">
                <a:ln>
                  <a:noFill/>
                </a:ln>
                <a:solidFill>
                  <a:srgbClr val="00B0F0"/>
                </a:solidFill>
                <a:effectLst/>
                <a:uLnTx/>
                <a:uFillTx/>
                <a:latin typeface="Times New Roman" panose="02020603050405020304" pitchFamily="18" charset="0"/>
              </a:rPr>
              <a:t> </a:t>
            </a:r>
            <a:endParaRPr kumimoji="0" lang="en-US" altLang="en-US" sz="5400" b="0" i="0" u="none" strike="noStrike" kern="0" cap="none" spc="0" normalizeH="0" baseline="0" noProof="0" dirty="0" smtClean="0">
              <a:ln>
                <a:noFill/>
              </a:ln>
              <a:solidFill>
                <a:srgbClr val="00B0F0"/>
              </a:solidFill>
              <a:effectLst/>
              <a:uLnTx/>
              <a:uFillTx/>
              <a:latin typeface="Times New Roman" panose="02020603050405020304" pitchFamily="18" charset="0"/>
            </a:endParaRPr>
          </a:p>
          <a:p>
            <a:pPr marL="0" marR="0" lvl="0" indent="0" algn="ctr" defTabSz="914400" eaLnBrk="0" fontAlgn="base" latinLnBrk="0" hangingPunct="0">
              <a:lnSpc>
                <a:spcPct val="100000"/>
              </a:lnSpc>
              <a:spcBef>
                <a:spcPct val="0"/>
              </a:spcBef>
              <a:spcAft>
                <a:spcPct val="0"/>
              </a:spcAft>
              <a:buClrTx/>
              <a:buSzTx/>
              <a:buFont typeface="Wingdings" panose="05000000000000000000" pitchFamily="2" charset="2"/>
              <a:buNone/>
              <a:tabLst/>
              <a:defRPr/>
            </a:pPr>
            <a:endParaRPr kumimoji="0" lang="en-US" altLang="en-US" sz="5400" b="0" i="0" u="none" strike="noStrike" kern="0" cap="none" spc="0" normalizeH="0" baseline="0" noProof="0" dirty="0" smtClean="0">
              <a:ln>
                <a:noFill/>
              </a:ln>
              <a:solidFill>
                <a:srgbClr val="3333FF"/>
              </a:solidFill>
              <a:effectLst/>
              <a:uLnTx/>
              <a:uFillTx/>
              <a:latin typeface="Times New Roman" panose="02020603050405020304" pitchFamily="18" charset="0"/>
            </a:endParaRPr>
          </a:p>
          <a:p>
            <a:pPr marL="0" marR="0" lvl="0" indent="0" algn="ctr" defTabSz="91440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vi-VN" altLang="en-US" sz="6600" b="1" i="0" u="none" strike="noStrike" kern="0" cap="none" spc="0" normalizeH="0" baseline="0" noProof="0" dirty="0" smtClean="0">
                <a:ln>
                  <a:noFill/>
                </a:ln>
                <a:solidFill>
                  <a:srgbClr val="FF0000"/>
                </a:solidFill>
                <a:effectLst/>
                <a:uLnTx/>
                <a:uFillTx/>
                <a:latin typeface="Times New Roman" panose="02020603050405020304" pitchFamily="18" charset="0"/>
              </a:rPr>
              <a:t>MÔN</a:t>
            </a:r>
            <a:r>
              <a:rPr kumimoji="0" lang="en-US" altLang="en-US" sz="6600" b="1" i="0" u="none" strike="noStrike" kern="0" cap="none" spc="0" normalizeH="0" baseline="0" noProof="0" dirty="0" smtClean="0">
                <a:ln>
                  <a:noFill/>
                </a:ln>
                <a:solidFill>
                  <a:srgbClr val="FF0000"/>
                </a:solidFill>
                <a:effectLst/>
                <a:uLnTx/>
                <a:uFillTx/>
                <a:latin typeface="Times New Roman" panose="02020603050405020304" pitchFamily="18" charset="0"/>
              </a:rPr>
              <a:t>: </a:t>
            </a:r>
            <a:r>
              <a:rPr lang="vi-VN" altLang="en-US" sz="6600" b="1" kern="0" dirty="0" smtClean="0">
                <a:solidFill>
                  <a:srgbClr val="FF0000"/>
                </a:solidFill>
              </a:rPr>
              <a:t>KHTN</a:t>
            </a:r>
            <a:r>
              <a:rPr kumimoji="0" lang="vi-VN" altLang="en-US" sz="6600" b="1" i="0" u="none" strike="noStrike" kern="0" cap="none" spc="0" normalizeH="0" noProof="0" dirty="0" smtClean="0">
                <a:ln>
                  <a:noFill/>
                </a:ln>
                <a:solidFill>
                  <a:srgbClr val="FF0000"/>
                </a:solidFill>
                <a:effectLst/>
                <a:uLnTx/>
                <a:uFillTx/>
                <a:latin typeface="Times New Roman" panose="02020603050405020304" pitchFamily="18" charset="0"/>
              </a:rPr>
              <a:t> </a:t>
            </a:r>
            <a:r>
              <a:rPr lang="vi-VN" altLang="en-US" sz="6600" b="1" kern="0" dirty="0" smtClean="0">
                <a:solidFill>
                  <a:srgbClr val="FF0000"/>
                </a:solidFill>
              </a:rPr>
              <a:t>7</a:t>
            </a:r>
            <a:r>
              <a:rPr kumimoji="0" lang="en-US" altLang="en-US" sz="6600" b="1" i="0" u="none" strike="noStrike" kern="0" cap="none" spc="0" normalizeH="0" baseline="0" noProof="0" dirty="0" smtClean="0">
                <a:ln>
                  <a:noFill/>
                </a:ln>
                <a:solidFill>
                  <a:srgbClr val="FF0000"/>
                </a:solidFill>
                <a:effectLst/>
                <a:uLnTx/>
                <a:uFillTx/>
                <a:latin typeface="Times New Roman" panose="02020603050405020304" pitchFamily="18" charset="0"/>
              </a:rPr>
              <a:t> </a:t>
            </a:r>
          </a:p>
        </p:txBody>
      </p:sp>
      <p:sp>
        <p:nvSpPr>
          <p:cNvPr id="4" name="AutoShape 39"/>
          <p:cNvSpPr>
            <a:spLocks noChangeArrowheads="1"/>
          </p:cNvSpPr>
          <p:nvPr/>
        </p:nvSpPr>
        <p:spPr bwMode="auto">
          <a:xfrm>
            <a:off x="1371600" y="609600"/>
            <a:ext cx="493713" cy="539750"/>
          </a:xfrm>
          <a:prstGeom prst="star4">
            <a:avLst>
              <a:gd name="adj" fmla="val 12500"/>
            </a:avLst>
          </a:prstGeom>
          <a:gradFill rotWithShape="1">
            <a:gsLst>
              <a:gs pos="0">
                <a:srgbClr val="06E81C"/>
              </a:gs>
              <a:gs pos="100000">
                <a:srgbClr val="FF8200"/>
              </a:gs>
            </a:gsLst>
            <a:path path="shape">
              <a:fillToRect l="50000" t="50000" r="50000" b="50000"/>
            </a:path>
          </a:gradFill>
          <a:ln w="9525">
            <a:noFill/>
            <a:miter lim="800000"/>
            <a:headEnd/>
            <a:tailEnd/>
          </a:ln>
        </p:spPr>
        <p:txBody>
          <a:bodyPr wrap="none" anchor="ctr"/>
          <a:lstStyle/>
          <a:p>
            <a:endParaRPr lang="en-US"/>
          </a:p>
        </p:txBody>
      </p:sp>
      <p:sp>
        <p:nvSpPr>
          <p:cNvPr id="5" name="AutoShape 39"/>
          <p:cNvSpPr>
            <a:spLocks noChangeArrowheads="1"/>
          </p:cNvSpPr>
          <p:nvPr/>
        </p:nvSpPr>
        <p:spPr bwMode="auto">
          <a:xfrm>
            <a:off x="5181600" y="762000"/>
            <a:ext cx="493713" cy="539750"/>
          </a:xfrm>
          <a:prstGeom prst="star4">
            <a:avLst>
              <a:gd name="adj" fmla="val 12500"/>
            </a:avLst>
          </a:prstGeom>
          <a:gradFill rotWithShape="1">
            <a:gsLst>
              <a:gs pos="0">
                <a:srgbClr val="06E81C"/>
              </a:gs>
              <a:gs pos="100000">
                <a:srgbClr val="FF8200"/>
              </a:gs>
            </a:gsLst>
            <a:path path="shape">
              <a:fillToRect l="50000" t="50000" r="50000" b="50000"/>
            </a:path>
          </a:gradFill>
          <a:ln w="9525">
            <a:noFill/>
            <a:miter lim="800000"/>
            <a:headEnd/>
            <a:tailEnd/>
          </a:ln>
        </p:spPr>
        <p:txBody>
          <a:bodyPr wrap="none" anchor="ctr"/>
          <a:lstStyle/>
          <a:p>
            <a:endParaRPr lang="en-US"/>
          </a:p>
        </p:txBody>
      </p:sp>
      <p:sp>
        <p:nvSpPr>
          <p:cNvPr id="6" name="AutoShape 39"/>
          <p:cNvSpPr>
            <a:spLocks noChangeArrowheads="1"/>
          </p:cNvSpPr>
          <p:nvPr/>
        </p:nvSpPr>
        <p:spPr bwMode="auto">
          <a:xfrm>
            <a:off x="7315200" y="3352800"/>
            <a:ext cx="493713" cy="539750"/>
          </a:xfrm>
          <a:prstGeom prst="star4">
            <a:avLst>
              <a:gd name="adj" fmla="val 12500"/>
            </a:avLst>
          </a:prstGeom>
          <a:gradFill rotWithShape="1">
            <a:gsLst>
              <a:gs pos="0">
                <a:srgbClr val="06E81C"/>
              </a:gs>
              <a:gs pos="100000">
                <a:srgbClr val="FF8200"/>
              </a:gs>
            </a:gsLst>
            <a:path path="shape">
              <a:fillToRect l="50000" t="50000" r="50000" b="50000"/>
            </a:path>
          </a:gradFill>
          <a:ln w="9525">
            <a:noFill/>
            <a:miter lim="800000"/>
            <a:headEnd/>
            <a:tailEnd/>
          </a:ln>
        </p:spPr>
        <p:txBody>
          <a:bodyPr wrap="none" anchor="ctr"/>
          <a:lstStyle/>
          <a:p>
            <a:endParaRPr lang="en-US"/>
          </a:p>
        </p:txBody>
      </p:sp>
      <p:sp>
        <p:nvSpPr>
          <p:cNvPr id="7" name="AutoShape 39"/>
          <p:cNvSpPr>
            <a:spLocks noChangeArrowheads="1"/>
          </p:cNvSpPr>
          <p:nvPr/>
        </p:nvSpPr>
        <p:spPr bwMode="auto">
          <a:xfrm>
            <a:off x="4953000" y="5410200"/>
            <a:ext cx="493713" cy="539750"/>
          </a:xfrm>
          <a:prstGeom prst="star4">
            <a:avLst>
              <a:gd name="adj" fmla="val 12500"/>
            </a:avLst>
          </a:prstGeom>
          <a:gradFill rotWithShape="1">
            <a:gsLst>
              <a:gs pos="0">
                <a:srgbClr val="06E81C"/>
              </a:gs>
              <a:gs pos="100000">
                <a:srgbClr val="FF8200"/>
              </a:gs>
            </a:gsLst>
            <a:path path="shape">
              <a:fillToRect l="50000" t="50000" r="50000" b="50000"/>
            </a:path>
          </a:gradFill>
          <a:ln w="9525">
            <a:noFill/>
            <a:miter lim="800000"/>
            <a:headEnd/>
            <a:tailEnd/>
          </a:ln>
        </p:spPr>
        <p:txBody>
          <a:bodyPr wrap="none" anchor="ctr"/>
          <a:lstStyle/>
          <a:p>
            <a:endParaRPr lang="en-US"/>
          </a:p>
        </p:txBody>
      </p:sp>
      <p:sp>
        <p:nvSpPr>
          <p:cNvPr id="8" name="AutoShape 39"/>
          <p:cNvSpPr>
            <a:spLocks noChangeArrowheads="1"/>
          </p:cNvSpPr>
          <p:nvPr/>
        </p:nvSpPr>
        <p:spPr bwMode="auto">
          <a:xfrm>
            <a:off x="3733800" y="3276600"/>
            <a:ext cx="493713" cy="539750"/>
          </a:xfrm>
          <a:prstGeom prst="star4">
            <a:avLst>
              <a:gd name="adj" fmla="val 12500"/>
            </a:avLst>
          </a:prstGeom>
          <a:gradFill rotWithShape="1">
            <a:gsLst>
              <a:gs pos="0">
                <a:srgbClr val="06E81C"/>
              </a:gs>
              <a:gs pos="100000">
                <a:srgbClr val="FF8200"/>
              </a:gs>
            </a:gsLst>
            <a:path path="shape">
              <a:fillToRect l="50000" t="50000" r="50000" b="50000"/>
            </a:path>
          </a:gradFill>
          <a:ln w="9525">
            <a:noFill/>
            <a:miter lim="800000"/>
            <a:headEnd/>
            <a:tailEnd/>
          </a:ln>
        </p:spPr>
        <p:txBody>
          <a:bodyPr wrap="none" anchor="ctr"/>
          <a:lstStyle/>
          <a:p>
            <a:endParaRPr lang="en-US"/>
          </a:p>
        </p:txBody>
      </p:sp>
      <p:sp>
        <p:nvSpPr>
          <p:cNvPr id="9" name="AutoShape 39"/>
          <p:cNvSpPr>
            <a:spLocks noChangeArrowheads="1"/>
          </p:cNvSpPr>
          <p:nvPr/>
        </p:nvSpPr>
        <p:spPr bwMode="auto">
          <a:xfrm>
            <a:off x="1524000" y="4876800"/>
            <a:ext cx="493713" cy="539750"/>
          </a:xfrm>
          <a:prstGeom prst="star4">
            <a:avLst>
              <a:gd name="adj" fmla="val 12500"/>
            </a:avLst>
          </a:prstGeom>
          <a:gradFill rotWithShape="1">
            <a:gsLst>
              <a:gs pos="0">
                <a:srgbClr val="06E81C"/>
              </a:gs>
              <a:gs pos="100000">
                <a:srgbClr val="FF8200"/>
              </a:gs>
            </a:gsLst>
            <a:path path="shape">
              <a:fillToRect l="50000" t="50000" r="50000" b="50000"/>
            </a:path>
          </a:gradFill>
          <a:ln w="9525">
            <a:no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repeatCount="indefinite"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p:val>
                                            <p:fltVal val="0.5"/>
                                          </p:val>
                                        </p:tav>
                                        <p:tav tm="100000">
                                          <p:val>
                                            <p:strVal val="#ppt_x"/>
                                          </p:val>
                                        </p:tav>
                                      </p:tavLst>
                                    </p:anim>
                                    <p:anim calcmode="lin" valueType="num">
                                      <p:cBhvr>
                                        <p:cTn id="10" dur="1000" fill="hold"/>
                                        <p:tgtEl>
                                          <p:spTgt spid="4"/>
                                        </p:tgtEl>
                                        <p:attrNameLst>
                                          <p:attrName>ppt_y</p:attrName>
                                        </p:attrNameLst>
                                      </p:cBhvr>
                                      <p:tavLst>
                                        <p:tav tm="0">
                                          <p:val>
                                            <p:fltVal val="0.5"/>
                                          </p:val>
                                        </p:tav>
                                        <p:tav tm="100000">
                                          <p:val>
                                            <p:strVal val="#ppt_y"/>
                                          </p:val>
                                        </p:tav>
                                      </p:tavLst>
                                    </p:anim>
                                  </p:childTnLst>
                                </p:cTn>
                              </p:par>
                              <p:par>
                                <p:cTn id="11" presetID="23" presetClass="entr" presetSubtype="528" repeatCount="indefinite"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ppt_x</p:attrName>
                                        </p:attrNameLst>
                                      </p:cBhvr>
                                      <p:tavLst>
                                        <p:tav tm="0">
                                          <p:val>
                                            <p:fltVal val="0.5"/>
                                          </p:val>
                                        </p:tav>
                                        <p:tav tm="100000">
                                          <p:val>
                                            <p:strVal val="#ppt_x"/>
                                          </p:val>
                                        </p:tav>
                                      </p:tavLst>
                                    </p:anim>
                                    <p:anim calcmode="lin" valueType="num">
                                      <p:cBhvr>
                                        <p:cTn id="16" dur="1000" fill="hold"/>
                                        <p:tgtEl>
                                          <p:spTgt spid="5"/>
                                        </p:tgtEl>
                                        <p:attrNameLst>
                                          <p:attrName>ppt_y</p:attrName>
                                        </p:attrNameLst>
                                      </p:cBhvr>
                                      <p:tavLst>
                                        <p:tav tm="0">
                                          <p:val>
                                            <p:fltVal val="0.5"/>
                                          </p:val>
                                        </p:tav>
                                        <p:tav tm="100000">
                                          <p:val>
                                            <p:strVal val="#ppt_y"/>
                                          </p:val>
                                        </p:tav>
                                      </p:tavLst>
                                    </p:anim>
                                  </p:childTnLst>
                                </p:cTn>
                              </p:par>
                              <p:par>
                                <p:cTn id="17" presetID="23" presetClass="entr" presetSubtype="528" repeatCount="indefinite"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ppt_x</p:attrName>
                                        </p:attrNameLst>
                                      </p:cBhvr>
                                      <p:tavLst>
                                        <p:tav tm="0">
                                          <p:val>
                                            <p:fltVal val="0.5"/>
                                          </p:val>
                                        </p:tav>
                                        <p:tav tm="100000">
                                          <p:val>
                                            <p:strVal val="#ppt_x"/>
                                          </p:val>
                                        </p:tav>
                                      </p:tavLst>
                                    </p:anim>
                                    <p:anim calcmode="lin" valueType="num">
                                      <p:cBhvr>
                                        <p:cTn id="22" dur="1000" fill="hold"/>
                                        <p:tgtEl>
                                          <p:spTgt spid="6"/>
                                        </p:tgtEl>
                                        <p:attrNameLst>
                                          <p:attrName>ppt_y</p:attrName>
                                        </p:attrNameLst>
                                      </p:cBhvr>
                                      <p:tavLst>
                                        <p:tav tm="0">
                                          <p:val>
                                            <p:fltVal val="0.5"/>
                                          </p:val>
                                        </p:tav>
                                        <p:tav tm="100000">
                                          <p:val>
                                            <p:strVal val="#ppt_y"/>
                                          </p:val>
                                        </p:tav>
                                      </p:tavLst>
                                    </p:anim>
                                  </p:childTnLst>
                                </p:cTn>
                              </p:par>
                              <p:par>
                                <p:cTn id="23" presetID="23" presetClass="entr" presetSubtype="528" repeatCount="indefinite"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ppt_x</p:attrName>
                                        </p:attrNameLst>
                                      </p:cBhvr>
                                      <p:tavLst>
                                        <p:tav tm="0">
                                          <p:val>
                                            <p:fltVal val="0.5"/>
                                          </p:val>
                                        </p:tav>
                                        <p:tav tm="100000">
                                          <p:val>
                                            <p:strVal val="#ppt_x"/>
                                          </p:val>
                                        </p:tav>
                                      </p:tavLst>
                                    </p:anim>
                                    <p:anim calcmode="lin" valueType="num">
                                      <p:cBhvr>
                                        <p:cTn id="28" dur="1000" fill="hold"/>
                                        <p:tgtEl>
                                          <p:spTgt spid="7"/>
                                        </p:tgtEl>
                                        <p:attrNameLst>
                                          <p:attrName>ppt_y</p:attrName>
                                        </p:attrNameLst>
                                      </p:cBhvr>
                                      <p:tavLst>
                                        <p:tav tm="0">
                                          <p:val>
                                            <p:fltVal val="0.5"/>
                                          </p:val>
                                        </p:tav>
                                        <p:tav tm="100000">
                                          <p:val>
                                            <p:strVal val="#ppt_y"/>
                                          </p:val>
                                        </p:tav>
                                      </p:tavLst>
                                    </p:anim>
                                  </p:childTnLst>
                                </p:cTn>
                              </p:par>
                              <p:par>
                                <p:cTn id="29" presetID="23" presetClass="entr" presetSubtype="528" repeatCount="indefinite"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ppt_x</p:attrName>
                                        </p:attrNameLst>
                                      </p:cBhvr>
                                      <p:tavLst>
                                        <p:tav tm="0">
                                          <p:val>
                                            <p:fltVal val="0.5"/>
                                          </p:val>
                                        </p:tav>
                                        <p:tav tm="100000">
                                          <p:val>
                                            <p:strVal val="#ppt_x"/>
                                          </p:val>
                                        </p:tav>
                                      </p:tavLst>
                                    </p:anim>
                                    <p:anim calcmode="lin" valueType="num">
                                      <p:cBhvr>
                                        <p:cTn id="34" dur="1000" fill="hold"/>
                                        <p:tgtEl>
                                          <p:spTgt spid="8"/>
                                        </p:tgtEl>
                                        <p:attrNameLst>
                                          <p:attrName>ppt_y</p:attrName>
                                        </p:attrNameLst>
                                      </p:cBhvr>
                                      <p:tavLst>
                                        <p:tav tm="0">
                                          <p:val>
                                            <p:fltVal val="0.5"/>
                                          </p:val>
                                        </p:tav>
                                        <p:tav tm="100000">
                                          <p:val>
                                            <p:strVal val="#ppt_y"/>
                                          </p:val>
                                        </p:tav>
                                      </p:tavLst>
                                    </p:anim>
                                  </p:childTnLst>
                                </p:cTn>
                              </p:par>
                              <p:par>
                                <p:cTn id="35" presetID="23" presetClass="entr" presetSubtype="528" repeatCount="indefinite"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ppt_w</p:attrName>
                                        </p:attrNameLst>
                                      </p:cBhvr>
                                      <p:tavLst>
                                        <p:tav tm="0">
                                          <p:val>
                                            <p:fltVal val="0"/>
                                          </p:val>
                                        </p:tav>
                                        <p:tav tm="100000">
                                          <p:val>
                                            <p:strVal val="#ppt_w"/>
                                          </p:val>
                                        </p:tav>
                                      </p:tavLst>
                                    </p:anim>
                                    <p:anim calcmode="lin" valueType="num">
                                      <p:cBhvr>
                                        <p:cTn id="38" dur="1000" fill="hold"/>
                                        <p:tgtEl>
                                          <p:spTgt spid="9"/>
                                        </p:tgtEl>
                                        <p:attrNameLst>
                                          <p:attrName>ppt_h</p:attrName>
                                        </p:attrNameLst>
                                      </p:cBhvr>
                                      <p:tavLst>
                                        <p:tav tm="0">
                                          <p:val>
                                            <p:fltVal val="0"/>
                                          </p:val>
                                        </p:tav>
                                        <p:tav tm="100000">
                                          <p:val>
                                            <p:strVal val="#ppt_h"/>
                                          </p:val>
                                        </p:tav>
                                      </p:tavLst>
                                    </p:anim>
                                    <p:anim calcmode="lin" valueType="num">
                                      <p:cBhvr>
                                        <p:cTn id="39" dur="1000" fill="hold"/>
                                        <p:tgtEl>
                                          <p:spTgt spid="9"/>
                                        </p:tgtEl>
                                        <p:attrNameLst>
                                          <p:attrName>ppt_x</p:attrName>
                                        </p:attrNameLst>
                                      </p:cBhvr>
                                      <p:tavLst>
                                        <p:tav tm="0">
                                          <p:val>
                                            <p:fltVal val="0.5"/>
                                          </p:val>
                                        </p:tav>
                                        <p:tav tm="100000">
                                          <p:val>
                                            <p:strVal val="#ppt_x"/>
                                          </p:val>
                                        </p:tav>
                                      </p:tavLst>
                                    </p:anim>
                                    <p:anim calcmode="lin" valueType="num">
                                      <p:cBhvr>
                                        <p:cTn id="40" dur="10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57200"/>
            <a:ext cx="9144000" cy="1754326"/>
          </a:xfrm>
          <a:prstGeom prst="rect">
            <a:avLst/>
          </a:prstGeom>
        </p:spPr>
        <p:txBody>
          <a:bodyPr wrap="square">
            <a:spAutoFit/>
          </a:bodyPr>
          <a:lstStyle/>
          <a:p>
            <a:r>
              <a:rPr lang="vi-VN" sz="3600" dirty="0" smtClean="0">
                <a:latin typeface="+mj-lt"/>
              </a:rPr>
              <a:t>Ta không thể nhìn thấy sóng âm, nhưng ta có thể dùng thiết bị điện tử để ghi lại các đặc điểm của sóng âm  </a:t>
            </a:r>
            <a:endParaRPr lang="en-US" sz="3600" dirty="0">
              <a:latin typeface="+mj-lt"/>
            </a:endParaRPr>
          </a:p>
        </p:txBody>
      </p:sp>
      <p:pic>
        <p:nvPicPr>
          <p:cNvPr id="5" name="Picture 4" descr="https://img.loigiaihay.com/picture/2022/0318/134.png"/>
          <p:cNvPicPr>
            <a:picLocks noChangeAspect="1" noChangeArrowheads="1"/>
          </p:cNvPicPr>
          <p:nvPr/>
        </p:nvPicPr>
        <p:blipFill>
          <a:blip r:embed="rId2"/>
          <a:srcRect/>
          <a:stretch>
            <a:fillRect/>
          </a:stretch>
        </p:blipFill>
        <p:spPr bwMode="auto">
          <a:xfrm>
            <a:off x="0" y="2667000"/>
            <a:ext cx="4721201" cy="3962400"/>
          </a:xfrm>
          <a:prstGeom prst="rect">
            <a:avLst/>
          </a:prstGeom>
          <a:noFill/>
        </p:spPr>
      </p:pic>
      <p:pic>
        <p:nvPicPr>
          <p:cNvPr id="6" name="Picture 2" descr="https://img.loigiaihay.com/picture/2022/0318/132.png"/>
          <p:cNvPicPr>
            <a:picLocks noChangeAspect="1" noChangeArrowheads="1"/>
          </p:cNvPicPr>
          <p:nvPr/>
        </p:nvPicPr>
        <p:blipFill>
          <a:blip r:embed="rId3"/>
          <a:srcRect/>
          <a:stretch>
            <a:fillRect/>
          </a:stretch>
        </p:blipFill>
        <p:spPr bwMode="auto">
          <a:xfrm>
            <a:off x="4648200" y="2057400"/>
            <a:ext cx="4495800" cy="45624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0" fill="hold"/>
                                        <p:tgtEl>
                                          <p:spTgt spid="5"/>
                                        </p:tgtEl>
                                        <p:attrNameLst>
                                          <p:attrName>ppt_x</p:attrName>
                                        </p:attrNameLst>
                                      </p:cBhvr>
                                      <p:tavLst>
                                        <p:tav tm="0">
                                          <p:val>
                                            <p:strVal val="#ppt_x"/>
                                          </p:val>
                                        </p:tav>
                                        <p:tav tm="100000">
                                          <p:val>
                                            <p:strVal val="#ppt_x"/>
                                          </p:val>
                                        </p:tav>
                                      </p:tavLst>
                                    </p:anim>
                                    <p:anim calcmode="lin" valueType="num">
                                      <p:cBhvr additive="base">
                                        <p:cTn id="13"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slide(fromBottom)">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ình nền Powerpoint đơn giản, đẹp (91)"/>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6146" name="Picture 2" descr="Lý thuyết Độ to và độ cao của âm - Khoa học tự nhiên 7 | SGK Khoa học tự  nhiên 7 - Kết nối tri thức"/>
          <p:cNvPicPr>
            <a:picLocks noChangeAspect="1" noChangeArrowheads="1"/>
          </p:cNvPicPr>
          <p:nvPr/>
        </p:nvPicPr>
        <p:blipFill>
          <a:blip r:embed="rId3"/>
          <a:srcRect/>
          <a:stretch>
            <a:fillRect/>
          </a:stretch>
        </p:blipFill>
        <p:spPr bwMode="auto">
          <a:xfrm>
            <a:off x="0" y="0"/>
            <a:ext cx="4657725" cy="4905376"/>
          </a:xfrm>
          <a:prstGeom prst="rect">
            <a:avLst/>
          </a:prstGeom>
          <a:noFill/>
        </p:spPr>
      </p:pic>
      <p:sp>
        <p:nvSpPr>
          <p:cNvPr id="4" name="Right Arrow 3"/>
          <p:cNvSpPr/>
          <p:nvPr/>
        </p:nvSpPr>
        <p:spPr>
          <a:xfrm>
            <a:off x="4648200" y="2286000"/>
            <a:ext cx="6096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257800" y="1447800"/>
            <a:ext cx="3886200" cy="1569660"/>
          </a:xfrm>
          <a:prstGeom prst="rect">
            <a:avLst/>
          </a:prstGeom>
        </p:spPr>
        <p:txBody>
          <a:bodyPr wrap="square">
            <a:spAutoFit/>
          </a:bodyPr>
          <a:lstStyle/>
          <a:p>
            <a:r>
              <a:rPr lang="vi-VN" sz="3200" dirty="0" smtClean="0">
                <a:latin typeface="+mj-lt"/>
              </a:rPr>
              <a:t>Gõ mạnh, biên độ dao độngcủa âm thoa lớn, âm nghe to </a:t>
            </a:r>
            <a:endParaRPr lang="en-US" sz="3200" dirty="0">
              <a:latin typeface="+mj-lt"/>
            </a:endParaRPr>
          </a:p>
        </p:txBody>
      </p:sp>
      <p:sp>
        <p:nvSpPr>
          <p:cNvPr id="6" name="Right Arrow 5"/>
          <p:cNvSpPr/>
          <p:nvPr/>
        </p:nvSpPr>
        <p:spPr>
          <a:xfrm>
            <a:off x="4648200" y="3886200"/>
            <a:ext cx="6096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257800" y="3276600"/>
            <a:ext cx="3886200" cy="1569660"/>
          </a:xfrm>
          <a:prstGeom prst="rect">
            <a:avLst/>
          </a:prstGeom>
        </p:spPr>
        <p:txBody>
          <a:bodyPr wrap="square">
            <a:spAutoFit/>
          </a:bodyPr>
          <a:lstStyle/>
          <a:p>
            <a:r>
              <a:rPr lang="vi-VN" sz="3200" dirty="0" smtClean="0">
                <a:latin typeface="+mj-lt"/>
              </a:rPr>
              <a:t>Gõ nhẹ, biên độ dao độngcủa âm thoa nhỏ, âm nghe nhỏ </a:t>
            </a:r>
            <a:endParaRPr lang="en-US" sz="3200" dirty="0">
              <a:latin typeface="+mj-lt"/>
            </a:endParaRPr>
          </a:p>
        </p:txBody>
      </p:sp>
      <p:sp>
        <p:nvSpPr>
          <p:cNvPr id="8" name="Rectangle 7"/>
          <p:cNvSpPr/>
          <p:nvPr/>
        </p:nvSpPr>
        <p:spPr>
          <a:xfrm>
            <a:off x="0" y="4953000"/>
            <a:ext cx="9144000" cy="2554545"/>
          </a:xfrm>
          <a:prstGeom prst="rect">
            <a:avLst/>
          </a:prstGeom>
        </p:spPr>
        <p:txBody>
          <a:bodyPr wrap="square">
            <a:spAutoFit/>
          </a:bodyPr>
          <a:lstStyle/>
          <a:p>
            <a:r>
              <a:rPr lang="vi-VN" sz="3200" dirty="0" smtClean="0">
                <a:latin typeface="+mj-lt"/>
              </a:rPr>
              <a:t>Sóng âm có biên độ càng lớn thì nghe thấy âm càng to,</a:t>
            </a:r>
            <a:r>
              <a:rPr lang="vi-VN" sz="3200" dirty="0" smtClean="0"/>
              <a:t> </a:t>
            </a:r>
            <a:r>
              <a:rPr lang="vi-VN" sz="3200" dirty="0" smtClean="0">
                <a:latin typeface="+mj-lt"/>
              </a:rPr>
              <a:t>sóng âm có biên độ càng nhỏ thì nghe thấy âm càng nhỏ </a:t>
            </a:r>
            <a:endParaRPr lang="en-US" sz="3200" dirty="0" smtClean="0">
              <a:latin typeface="+mj-lt"/>
            </a:endParaRPr>
          </a:p>
          <a:p>
            <a:endParaRPr lang="vi-VN" sz="3200" dirty="0" smtClean="0">
              <a:latin typeface="+mj-lt"/>
            </a:endParaRPr>
          </a:p>
          <a:p>
            <a:r>
              <a:rPr lang="vi-VN" sz="3200" dirty="0" smtClean="0">
                <a:latin typeface="+mj-lt"/>
              </a:rPr>
              <a:t> </a:t>
            </a:r>
            <a:endParaRPr lang="en-US" sz="32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ình nền Powerpoint đơn giản, đẹp (97)"/>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Cloud 2"/>
          <p:cNvSpPr/>
          <p:nvPr/>
        </p:nvSpPr>
        <p:spPr>
          <a:xfrm>
            <a:off x="685800" y="381000"/>
            <a:ext cx="8153400" cy="2057400"/>
          </a:xfrm>
          <a:prstGeom prst="cloud">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vi-VN" sz="3200" dirty="0" smtClean="0">
                <a:latin typeface="+mj-lt"/>
              </a:rPr>
              <a:t>Khi gảy đàn hoặc đánh trống, muốn âm phát ra to hơn người ta làm thế nào? Tại sao?</a:t>
            </a:r>
            <a:endParaRPr lang="en-US" sz="3200" dirty="0">
              <a:latin typeface="+mj-lt"/>
            </a:endParaRPr>
          </a:p>
        </p:txBody>
      </p:sp>
      <p:pic>
        <p:nvPicPr>
          <p:cNvPr id="5122" name="Picture 2" descr="Cậu Bé đánh Trống Hình ảnh | Định dạng hình ảnh PNG 400949304|  vn.lovepik.com"/>
          <p:cNvPicPr>
            <a:picLocks noChangeAspect="1" noChangeArrowheads="1"/>
          </p:cNvPicPr>
          <p:nvPr/>
        </p:nvPicPr>
        <p:blipFill>
          <a:blip r:embed="rId3"/>
          <a:srcRect/>
          <a:stretch>
            <a:fillRect/>
          </a:stretch>
        </p:blipFill>
        <p:spPr bwMode="auto">
          <a:xfrm>
            <a:off x="228600" y="2971800"/>
            <a:ext cx="4156364" cy="3657600"/>
          </a:xfrm>
          <a:prstGeom prst="rect">
            <a:avLst/>
          </a:prstGeom>
          <a:noFill/>
        </p:spPr>
      </p:pic>
      <p:pic>
        <p:nvPicPr>
          <p:cNvPr id="5124" name="Picture 4" descr="10 lý do để con gái nên học Guitar ngay từ bây giờ"/>
          <p:cNvPicPr>
            <a:picLocks noChangeAspect="1" noChangeArrowheads="1"/>
          </p:cNvPicPr>
          <p:nvPr/>
        </p:nvPicPr>
        <p:blipFill>
          <a:blip r:embed="rId4"/>
          <a:srcRect/>
          <a:stretch>
            <a:fillRect/>
          </a:stretch>
        </p:blipFill>
        <p:spPr bwMode="auto">
          <a:xfrm>
            <a:off x="4572001" y="3048000"/>
            <a:ext cx="4572000" cy="3810001"/>
          </a:xfrm>
          <a:prstGeom prst="rect">
            <a:avLst/>
          </a:prstGeom>
          <a:noFill/>
        </p:spPr>
      </p:pic>
      <p:sp>
        <p:nvSpPr>
          <p:cNvPr id="6" name="Rectangle 5"/>
          <p:cNvSpPr/>
          <p:nvPr/>
        </p:nvSpPr>
        <p:spPr>
          <a:xfrm>
            <a:off x="0" y="609600"/>
            <a:ext cx="9144000" cy="1754326"/>
          </a:xfrm>
          <a:prstGeom prst="rect">
            <a:avLst/>
          </a:prstGeom>
        </p:spPr>
        <p:txBody>
          <a:bodyPr wrap="square">
            <a:spAutoFit/>
          </a:bodyPr>
          <a:lstStyle/>
          <a:p>
            <a:r>
              <a:rPr lang="vi-VN" sz="3600" dirty="0" smtClean="0">
                <a:latin typeface="+mj-lt"/>
              </a:rPr>
              <a:t>người ta phải gảy dây đàn  hoặc đánh  trống mạnh hơn.Vì lúc này biên độ dao động của nguồn âm sẽ lớn hơn nên âm phát ra to hơn</a:t>
            </a:r>
            <a:endParaRPr lang="en-US" sz="36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blinds(horizontal)">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nodeType="clickEffect">
                                  <p:stCondLst>
                                    <p:cond delay="0"/>
                                  </p:stCondLst>
                                  <p:childTnLst>
                                    <p:set>
                                      <p:cBhvr>
                                        <p:cTn id="16" dur="1" fill="hold">
                                          <p:stCondLst>
                                            <p:cond delay="0"/>
                                          </p:stCondLst>
                                        </p:cTn>
                                        <p:tgtEl>
                                          <p:spTgt spid="5124"/>
                                        </p:tgtEl>
                                        <p:attrNameLst>
                                          <p:attrName>style.visibility</p:attrName>
                                        </p:attrNameLst>
                                      </p:cBhvr>
                                      <p:to>
                                        <p:strVal val="visible"/>
                                      </p:to>
                                    </p:set>
                                    <p:anim calcmode="lin" valueType="num">
                                      <p:cBhvr additive="base">
                                        <p:cTn id="17" dur="5000" fill="hold"/>
                                        <p:tgtEl>
                                          <p:spTgt spid="5124"/>
                                        </p:tgtEl>
                                        <p:attrNameLst>
                                          <p:attrName>ppt_x</p:attrName>
                                        </p:attrNameLst>
                                      </p:cBhvr>
                                      <p:tavLst>
                                        <p:tav tm="0">
                                          <p:val>
                                            <p:strVal val="#ppt_x"/>
                                          </p:val>
                                        </p:tav>
                                        <p:tav tm="100000">
                                          <p:val>
                                            <p:strVal val="#ppt_x"/>
                                          </p:val>
                                        </p:tav>
                                      </p:tavLst>
                                    </p:anim>
                                    <p:anim calcmode="lin" valueType="num">
                                      <p:cBhvr additive="base">
                                        <p:cTn id="18" dur="5000" fill="hold"/>
                                        <p:tgtEl>
                                          <p:spTgt spid="512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xit" presetSubtype="10" fill="hold" grpId="1" nodeType="clickEffect">
                                  <p:stCondLst>
                                    <p:cond delay="0"/>
                                  </p:stCondLst>
                                  <p:childTnLst>
                                    <p:animEffect transition="out" filter="blinds(horizontal)">
                                      <p:cBhvr>
                                        <p:cTn id="22" dur="500"/>
                                        <p:tgtEl>
                                          <p:spTgt spid="3"/>
                                        </p:tgtEl>
                                      </p:cBhvr>
                                    </p:animEffect>
                                    <p:set>
                                      <p:cBhvr>
                                        <p:cTn id="23" dur="1" fill="hold">
                                          <p:stCondLst>
                                            <p:cond delay="499"/>
                                          </p:stCondLst>
                                        </p:cTn>
                                        <p:tgtEl>
                                          <p:spTgt spid="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7" presetClass="entr" presetSubtype="4" fill="hold"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 calcmode="lin" valueType="num">
                                      <p:cBhvr additive="base">
                                        <p:cTn id="28" dur="5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9" dur="5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3" name="AutoShape 4" descr="20%"/>
          <p:cNvSpPr>
            <a:spLocks noChangeArrowheads="1"/>
          </p:cNvSpPr>
          <p:nvPr/>
        </p:nvSpPr>
        <p:spPr bwMode="auto">
          <a:xfrm>
            <a:off x="0" y="1"/>
            <a:ext cx="9144000" cy="2971800"/>
          </a:xfrm>
          <a:prstGeom prst="foldedCorner">
            <a:avLst>
              <a:gd name="adj" fmla="val 12500"/>
            </a:avLst>
          </a:prstGeom>
          <a:pattFill prst="pct20">
            <a:fgClr>
              <a:srgbClr val="CCECFF"/>
            </a:fgClr>
            <a:bgClr>
              <a:schemeClr val="bg1"/>
            </a:bgClr>
          </a:pattFill>
          <a:ln w="9525">
            <a:solidFill>
              <a:srgbClr val="FF0000"/>
            </a:solidFill>
            <a:round/>
            <a:headEnd/>
            <a:tailEnd/>
          </a:ln>
          <a:effectLst>
            <a:outerShdw dist="107763" dir="18900000" algn="ctr" rotWithShape="0">
              <a:schemeClr val="bg2">
                <a:alpha val="50000"/>
              </a:schemeClr>
            </a:outerShdw>
          </a:effectLst>
        </p:spPr>
        <p:txBody>
          <a:bodyPr wrap="none" lIns="91440" tIns="45720" rIns="91440" bIns="4572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vi-VN" altLang="en-US" sz="2400" b="1" dirty="0">
              <a:solidFill>
                <a:srgbClr val="000000"/>
              </a:solidFill>
              <a:latin typeface="VNI-Swiss-Condense" pitchFamily="2" charset="0"/>
            </a:endParaRPr>
          </a:p>
        </p:txBody>
      </p:sp>
      <p:sp>
        <p:nvSpPr>
          <p:cNvPr id="6152" name="Rectangle 36"/>
          <p:cNvSpPr>
            <a:spLocks noChangeArrowheads="1"/>
          </p:cNvSpPr>
          <p:nvPr/>
        </p:nvSpPr>
        <p:spPr bwMode="auto">
          <a:xfrm>
            <a:off x="5600701" y="990600"/>
            <a:ext cx="409575" cy="914400"/>
          </a:xfrm>
          <a:prstGeom prst="rect">
            <a:avLst/>
          </a:prstGeom>
          <a:noFill/>
          <a:ln>
            <a:noFill/>
          </a:ln>
          <a:effectLst/>
          <a:extLst>
            <a:ext uri="{909E8E84-426E-40DD-AFC4-6F175D3DCCD1}">
              <a14:hiddenFill xmlns:a14="http://schemas.microsoft.com/office/drawing/2010/main" xmlns="">
                <a:solidFill>
                  <a:srgbClr val="FF9900"/>
                </a:solidFill>
              </a14:hiddenFill>
            </a:ext>
            <a:ext uri="{91240B29-F687-4F45-9708-019B960494DF}">
              <a14:hiddenLine xmlns:a14="http://schemas.microsoft.com/office/drawing/2010/main" xmlns="" w="9525" algn="ctr">
                <a:solidFill>
                  <a:srgbClr val="FF3300"/>
                </a:solidFill>
                <a:miter lim="800000"/>
                <a:headEnd/>
                <a:tailEnd/>
              </a14:hiddenLine>
            </a:ext>
            <a:ext uri="{AF507438-7753-43E0-B8FC-AC1667EBCBE1}">
              <a14:hiddenEffects xmlns:a14="http://schemas.microsoft.com/office/drawing/2010/main" xmlns="">
                <a:effectLst>
                  <a:outerShdw dist="35921" dir="2700000" algn="ctr" rotWithShape="0">
                    <a:srgbClr val="868686"/>
                  </a:outerShdw>
                </a:effectLst>
              </a14:hiddenEffects>
            </a:ext>
          </a:extLst>
        </p:spPr>
        <p:txBody>
          <a:bodyPr wrap="none" lIns="91440" tIns="45720" rIns="91440" bIns="4572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en-US" altLang="en-US" sz="2667">
              <a:solidFill>
                <a:srgbClr val="000000"/>
              </a:solidFill>
            </a:endParaRPr>
          </a:p>
        </p:txBody>
      </p:sp>
      <p:sp>
        <p:nvSpPr>
          <p:cNvPr id="12" name="TextBox 11">
            <a:extLst>
              <a:ext uri="{FF2B5EF4-FFF2-40B4-BE49-F238E27FC236}">
                <a16:creationId xmlns:a16="http://schemas.microsoft.com/office/drawing/2014/main" xmlns="" id="{551733C7-6925-417B-9BDB-3A2C87426A60}"/>
              </a:ext>
            </a:extLst>
          </p:cNvPr>
          <p:cNvSpPr txBox="1"/>
          <p:nvPr/>
        </p:nvSpPr>
        <p:spPr>
          <a:xfrm>
            <a:off x="0" y="0"/>
            <a:ext cx="9144000" cy="3416320"/>
          </a:xfrm>
          <a:prstGeom prst="rect">
            <a:avLst/>
          </a:prstGeom>
          <a:noFill/>
        </p:spPr>
        <p:txBody>
          <a:bodyPr wrap="square" lIns="91440" tIns="45720" rIns="91440" bIns="45720" rtlCol="0">
            <a:spAutoFit/>
          </a:bodyPr>
          <a:lstStyle/>
          <a:p>
            <a:pPr algn="just"/>
            <a:r>
              <a:rPr lang="en-US" sz="3600" b="1" dirty="0" smtClean="0">
                <a:solidFill>
                  <a:srgbClr val="0000FF"/>
                </a:solidFill>
                <a:latin typeface="Times New Roman" pitchFamily="18" charset="0"/>
                <a:ea typeface="Tahoma" panose="020B0604030504040204" pitchFamily="34" charset="0"/>
                <a:cs typeface="Times New Roman" pitchFamily="18" charset="0"/>
              </a:rPr>
              <a:t>2. </a:t>
            </a:r>
            <a:r>
              <a:rPr lang="en-US" sz="3600" b="1" dirty="0" err="1" smtClean="0">
                <a:solidFill>
                  <a:srgbClr val="0000FF"/>
                </a:solidFill>
                <a:latin typeface="Times New Roman" pitchFamily="18" charset="0"/>
                <a:ea typeface="Tahoma" panose="020B0604030504040204" pitchFamily="34" charset="0"/>
                <a:cs typeface="Times New Roman" pitchFamily="18" charset="0"/>
              </a:rPr>
              <a:t>Độ</a:t>
            </a:r>
            <a:r>
              <a:rPr lang="en-US" sz="3600" b="1" dirty="0" smtClean="0">
                <a:solidFill>
                  <a:srgbClr val="0000FF"/>
                </a:solidFill>
                <a:latin typeface="Times New Roman" pitchFamily="18" charset="0"/>
                <a:ea typeface="Tahoma" panose="020B0604030504040204" pitchFamily="34" charset="0"/>
                <a:cs typeface="Times New Roman" pitchFamily="18" charset="0"/>
              </a:rPr>
              <a:t> to </a:t>
            </a:r>
            <a:r>
              <a:rPr lang="en-US" sz="3600" b="1" dirty="0" err="1" smtClean="0">
                <a:solidFill>
                  <a:srgbClr val="0000FF"/>
                </a:solidFill>
                <a:latin typeface="Times New Roman" pitchFamily="18" charset="0"/>
                <a:ea typeface="Tahoma" panose="020B0604030504040204" pitchFamily="34" charset="0"/>
                <a:cs typeface="Times New Roman" pitchFamily="18" charset="0"/>
              </a:rPr>
              <a:t>của</a:t>
            </a:r>
            <a:r>
              <a:rPr lang="en-US" sz="3600" b="1" dirty="0" smtClean="0">
                <a:solidFill>
                  <a:srgbClr val="0000FF"/>
                </a:solidFill>
                <a:latin typeface="Times New Roman" pitchFamily="18" charset="0"/>
                <a:ea typeface="Tahoma" panose="020B0604030504040204" pitchFamily="34" charset="0"/>
                <a:cs typeface="Times New Roman" pitchFamily="18" charset="0"/>
              </a:rPr>
              <a:t> </a:t>
            </a:r>
            <a:r>
              <a:rPr lang="en-US" sz="3600" b="1" dirty="0" err="1" smtClean="0">
                <a:solidFill>
                  <a:srgbClr val="0000FF"/>
                </a:solidFill>
                <a:latin typeface="Times New Roman" pitchFamily="18" charset="0"/>
                <a:ea typeface="Tahoma" panose="020B0604030504040204" pitchFamily="34" charset="0"/>
                <a:cs typeface="Times New Roman" pitchFamily="18" charset="0"/>
              </a:rPr>
              <a:t>âm</a:t>
            </a:r>
            <a:endParaRPr lang="en-US" sz="3600" b="1" dirty="0" smtClean="0">
              <a:solidFill>
                <a:srgbClr val="0000FF"/>
              </a:solidFill>
              <a:latin typeface="Times New Roman" pitchFamily="18" charset="0"/>
              <a:ea typeface="Tahoma" panose="020B0604030504040204" pitchFamily="34" charset="0"/>
              <a:cs typeface="Times New Roman" pitchFamily="18" charset="0"/>
            </a:endParaRPr>
          </a:p>
          <a:p>
            <a:pPr marL="457200" indent="-457200" algn="just"/>
            <a:r>
              <a:rPr lang="en-US" sz="3600" b="1" dirty="0" err="1" smtClean="0">
                <a:solidFill>
                  <a:srgbClr val="0000FF"/>
                </a:solidFill>
                <a:latin typeface="Times New Roman" pitchFamily="18" charset="0"/>
                <a:ea typeface="Tahoma" panose="020B0604030504040204" pitchFamily="34" charset="0"/>
                <a:cs typeface="Times New Roman" pitchFamily="18" charset="0"/>
              </a:rPr>
              <a:t>Thí</a:t>
            </a:r>
            <a:r>
              <a:rPr lang="en-US" sz="3600" b="1" dirty="0" smtClean="0">
                <a:solidFill>
                  <a:srgbClr val="0000FF"/>
                </a:solidFill>
                <a:latin typeface="Times New Roman" pitchFamily="18" charset="0"/>
                <a:ea typeface="Tahoma" panose="020B0604030504040204" pitchFamily="34" charset="0"/>
                <a:cs typeface="Times New Roman" pitchFamily="18" charset="0"/>
              </a:rPr>
              <a:t> </a:t>
            </a:r>
            <a:r>
              <a:rPr lang="en-US" sz="3600" b="1" dirty="0" err="1" smtClean="0">
                <a:solidFill>
                  <a:srgbClr val="0000FF"/>
                </a:solidFill>
                <a:latin typeface="Times New Roman" pitchFamily="18" charset="0"/>
                <a:ea typeface="Tahoma" panose="020B0604030504040204" pitchFamily="34" charset="0"/>
                <a:cs typeface="Times New Roman" pitchFamily="18" charset="0"/>
              </a:rPr>
              <a:t>nghiệm</a:t>
            </a:r>
            <a:r>
              <a:rPr lang="en-US" sz="3600" b="1" dirty="0" smtClean="0">
                <a:solidFill>
                  <a:srgbClr val="0000FF"/>
                </a:solidFill>
                <a:latin typeface="Times New Roman" pitchFamily="18" charset="0"/>
                <a:ea typeface="Tahoma" panose="020B0604030504040204" pitchFamily="34" charset="0"/>
                <a:cs typeface="Times New Roman" pitchFamily="18" charset="0"/>
              </a:rPr>
              <a:t> : </a:t>
            </a:r>
          </a:p>
          <a:p>
            <a:pPr marL="342900" indent="-342900" algn="just">
              <a:buFontTx/>
              <a:buChar char="-"/>
            </a:pPr>
            <a:r>
              <a:rPr lang="en-US" sz="3600" b="1" dirty="0" err="1" smtClean="0">
                <a:latin typeface="Times New Roman" pitchFamily="18" charset="0"/>
                <a:ea typeface="Tahoma" panose="020B0604030504040204" pitchFamily="34" charset="0"/>
                <a:cs typeface="Times New Roman" pitchFamily="18" charset="0"/>
              </a:rPr>
              <a:t>Dụng</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cụ</a:t>
            </a:r>
            <a:r>
              <a:rPr lang="en-US" sz="3600" b="1" dirty="0" smtClean="0">
                <a:latin typeface="Times New Roman" pitchFamily="18" charset="0"/>
                <a:ea typeface="Tahoma" panose="020B0604030504040204" pitchFamily="34" charset="0"/>
                <a:cs typeface="Times New Roman" pitchFamily="18" charset="0"/>
              </a:rPr>
              <a:t>: </a:t>
            </a:r>
            <a:r>
              <a:rPr lang="vi-VN" sz="3600" b="1" dirty="0" smtClean="0">
                <a:latin typeface="Times New Roman" pitchFamily="18" charset="0"/>
                <a:ea typeface="Tahoma" panose="020B0604030504040204" pitchFamily="34" charset="0"/>
                <a:cs typeface="Times New Roman" pitchFamily="18" charset="0"/>
              </a:rPr>
              <a:t>Cốc rượu</a:t>
            </a:r>
            <a:r>
              <a:rPr lang="en-US" sz="3600" b="1" dirty="0" smtClean="0">
                <a:latin typeface="Times New Roman" pitchFamily="18" charset="0"/>
                <a:ea typeface="Tahoma" panose="020B0604030504040204" pitchFamily="34" charset="0"/>
                <a:cs typeface="Times New Roman" pitchFamily="18" charset="0"/>
              </a:rPr>
              <a:t>, </a:t>
            </a:r>
            <a:r>
              <a:rPr lang="en-US" sz="3600" b="1" dirty="0" smtClean="0">
                <a:latin typeface="Times New Roman" pitchFamily="18" charset="0"/>
                <a:ea typeface="Tahoma" panose="020B0604030504040204" pitchFamily="34" charset="0"/>
                <a:cs typeface="Times New Roman" pitchFamily="18" charset="0"/>
              </a:rPr>
              <a:t>micro, </a:t>
            </a:r>
            <a:r>
              <a:rPr lang="en-US" sz="3600" b="1" dirty="0" err="1" smtClean="0">
                <a:latin typeface="Times New Roman" pitchFamily="18" charset="0"/>
                <a:ea typeface="Tahoma" panose="020B0604030504040204" pitchFamily="34" charset="0"/>
                <a:cs typeface="Times New Roman" pitchFamily="18" charset="0"/>
              </a:rPr>
              <a:t>dao</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động</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kí</a:t>
            </a:r>
            <a:endParaRPr lang="en-US" sz="3600" b="1" dirty="0" smtClean="0">
              <a:latin typeface="Times New Roman" pitchFamily="18" charset="0"/>
              <a:ea typeface="Tahoma" panose="020B0604030504040204" pitchFamily="34" charset="0"/>
              <a:cs typeface="Times New Roman" pitchFamily="18" charset="0"/>
            </a:endParaRPr>
          </a:p>
          <a:p>
            <a:pPr marL="342900" indent="-342900" algn="just">
              <a:buFontTx/>
              <a:buChar char="-"/>
            </a:pPr>
            <a:r>
              <a:rPr lang="en-US" sz="3600" b="1" dirty="0" err="1" smtClean="0">
                <a:latin typeface="Times New Roman" pitchFamily="18" charset="0"/>
                <a:ea typeface="Tahoma" panose="020B0604030504040204" pitchFamily="34" charset="0"/>
                <a:cs typeface="Times New Roman" pitchFamily="18" charset="0"/>
              </a:rPr>
              <a:t>Tiến</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hành</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Quan</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sát</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màn</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hình</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dao</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động</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kí</a:t>
            </a:r>
            <a:r>
              <a:rPr lang="en-US" sz="3600" b="1" dirty="0" smtClean="0">
                <a:latin typeface="Times New Roman" pitchFamily="18" charset="0"/>
                <a:ea typeface="Tahoma" panose="020B0604030504040204" pitchFamily="34" charset="0"/>
                <a:cs typeface="Times New Roman" pitchFamily="18" charset="0"/>
              </a:rPr>
              <a:t> </a:t>
            </a:r>
          </a:p>
          <a:p>
            <a:pPr algn="just"/>
            <a:r>
              <a:rPr lang="en-US" sz="3600" b="1" dirty="0" err="1" smtClean="0">
                <a:latin typeface="Times New Roman" pitchFamily="18" charset="0"/>
                <a:ea typeface="Tahoma" panose="020B0604030504040204" pitchFamily="34" charset="0"/>
                <a:cs typeface="Times New Roman" pitchFamily="18" charset="0"/>
              </a:rPr>
              <a:t>Khi</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nguồn</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âm</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chưa</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hoạt</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động</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khi</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âm</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thoa</a:t>
            </a:r>
            <a:endParaRPr lang="en-US" sz="3600" b="1" dirty="0">
              <a:latin typeface="Times New Roman" pitchFamily="18" charset="0"/>
              <a:ea typeface="Tahoma" panose="020B0604030504040204" pitchFamily="34" charset="0"/>
              <a:cs typeface="Times New Roman" pitchFamily="18" charset="0"/>
            </a:endParaRPr>
          </a:p>
          <a:p>
            <a:pPr algn="just"/>
            <a:r>
              <a:rPr lang="en-US" sz="3600" b="1" dirty="0" err="1" smtClean="0">
                <a:latin typeface="Times New Roman" pitchFamily="18" charset="0"/>
                <a:ea typeface="Tahoma" panose="020B0604030504040204" pitchFamily="34" charset="0"/>
                <a:cs typeface="Times New Roman" pitchFamily="18" charset="0"/>
              </a:rPr>
              <a:t>Phát</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âm</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nhỏ</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âm</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thoa</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phát</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âm</a:t>
            </a:r>
            <a:r>
              <a:rPr lang="en-US" sz="3600" b="1" dirty="0" smtClean="0">
                <a:latin typeface="Times New Roman" pitchFamily="18" charset="0"/>
                <a:ea typeface="Tahoma" panose="020B0604030504040204" pitchFamily="34" charset="0"/>
                <a:cs typeface="Times New Roman" pitchFamily="18" charset="0"/>
              </a:rPr>
              <a:t> to. </a:t>
            </a:r>
          </a:p>
        </p:txBody>
      </p:sp>
      <p:sp>
        <p:nvSpPr>
          <p:cNvPr id="11" name="TextBox 10">
            <a:extLst>
              <a:ext uri="{FF2B5EF4-FFF2-40B4-BE49-F238E27FC236}">
                <a16:creationId xmlns:a16="http://schemas.microsoft.com/office/drawing/2014/main" xmlns="" id="{551733C7-6925-417B-9BDB-3A2C87426A60}"/>
              </a:ext>
            </a:extLst>
          </p:cNvPr>
          <p:cNvSpPr txBox="1"/>
          <p:nvPr/>
        </p:nvSpPr>
        <p:spPr>
          <a:xfrm>
            <a:off x="0" y="3505200"/>
            <a:ext cx="9144000" cy="1200329"/>
          </a:xfrm>
          <a:prstGeom prst="rect">
            <a:avLst/>
          </a:prstGeom>
          <a:noFill/>
        </p:spPr>
        <p:txBody>
          <a:bodyPr wrap="square" lIns="91440" tIns="45720" rIns="91440" bIns="45720" rtlCol="0">
            <a:spAutoFit/>
          </a:bodyPr>
          <a:lstStyle/>
          <a:p>
            <a:r>
              <a:rPr lang="en-US" sz="32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Kết</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quả</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Yêu</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cầu</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học</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sinh</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trả</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lời</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câu</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hỏi</a:t>
            </a:r>
            <a:r>
              <a:rPr lang="en-US" sz="3600" b="1" dirty="0" smtClean="0">
                <a:latin typeface="Times New Roman" pitchFamily="18" charset="0"/>
                <a:ea typeface="Tahoma" panose="020B0604030504040204" pitchFamily="34" charset="0"/>
                <a:cs typeface="Times New Roman" pitchFamily="18" charset="0"/>
              </a:rPr>
              <a:t> 1,2,3 </a:t>
            </a:r>
            <a:r>
              <a:rPr lang="en-US" sz="3600" b="1" dirty="0" err="1" smtClean="0">
                <a:latin typeface="Times New Roman" pitchFamily="18" charset="0"/>
                <a:ea typeface="Tahoma" panose="020B0604030504040204" pitchFamily="34" charset="0"/>
                <a:cs typeface="Times New Roman" pitchFamily="18" charset="0"/>
              </a:rPr>
              <a:t>trang</a:t>
            </a:r>
            <a:r>
              <a:rPr lang="en-US" sz="3600" b="1" dirty="0" smtClean="0">
                <a:latin typeface="Times New Roman" pitchFamily="18" charset="0"/>
                <a:ea typeface="Tahoma" panose="020B0604030504040204" pitchFamily="34" charset="0"/>
                <a:cs typeface="Times New Roman" pitchFamily="18" charset="0"/>
              </a:rPr>
              <a:t> 65 SGK.</a:t>
            </a:r>
          </a:p>
        </p:txBody>
      </p:sp>
    </p:spTree>
    <p:extLst>
      <p:ext uri="{BB962C8B-B14F-4D97-AF65-F5344CB8AC3E}">
        <p14:creationId xmlns:p14="http://schemas.microsoft.com/office/powerpoint/2010/main" xmlns="" val="8454963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3" name="AutoShape 4" descr="20%"/>
          <p:cNvSpPr>
            <a:spLocks noChangeArrowheads="1"/>
          </p:cNvSpPr>
          <p:nvPr/>
        </p:nvSpPr>
        <p:spPr bwMode="auto">
          <a:xfrm>
            <a:off x="0" y="287384"/>
            <a:ext cx="9144000" cy="6498780"/>
          </a:xfrm>
          <a:prstGeom prst="foldedCorner">
            <a:avLst>
              <a:gd name="adj" fmla="val 12500"/>
            </a:avLst>
          </a:prstGeom>
          <a:pattFill prst="pct20">
            <a:fgClr>
              <a:srgbClr val="CCECFF"/>
            </a:fgClr>
            <a:bgClr>
              <a:schemeClr val="bg1"/>
            </a:bgClr>
          </a:pattFill>
          <a:ln w="9525">
            <a:solidFill>
              <a:srgbClr val="FF0000"/>
            </a:solidFill>
            <a:round/>
            <a:headEnd/>
            <a:tailEnd/>
          </a:ln>
          <a:effectLst>
            <a:outerShdw dist="107763" dir="18900000" algn="ctr" rotWithShape="0">
              <a:schemeClr val="bg2">
                <a:alpha val="50000"/>
              </a:schemeClr>
            </a:outerShdw>
          </a:effectLst>
        </p:spPr>
        <p:txBody>
          <a:bodyPr wrap="none" lIns="91440" tIns="45720" rIns="91440" bIns="4572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vi-VN" altLang="en-US" sz="2400" b="1" dirty="0">
              <a:solidFill>
                <a:srgbClr val="000000"/>
              </a:solidFill>
              <a:latin typeface="VNI-Swiss-Condense" pitchFamily="2" charset="0"/>
            </a:endParaRPr>
          </a:p>
        </p:txBody>
      </p:sp>
      <p:sp>
        <p:nvSpPr>
          <p:cNvPr id="6152" name="Rectangle 36"/>
          <p:cNvSpPr>
            <a:spLocks noChangeArrowheads="1"/>
          </p:cNvSpPr>
          <p:nvPr/>
        </p:nvSpPr>
        <p:spPr bwMode="auto">
          <a:xfrm>
            <a:off x="5600701" y="990600"/>
            <a:ext cx="409575" cy="914400"/>
          </a:xfrm>
          <a:prstGeom prst="rect">
            <a:avLst/>
          </a:prstGeom>
          <a:noFill/>
          <a:ln>
            <a:noFill/>
          </a:ln>
          <a:effectLst/>
          <a:extLst>
            <a:ext uri="{909E8E84-426E-40DD-AFC4-6F175D3DCCD1}">
              <a14:hiddenFill xmlns:a14="http://schemas.microsoft.com/office/drawing/2010/main" xmlns="">
                <a:solidFill>
                  <a:srgbClr val="FF9900"/>
                </a:solidFill>
              </a14:hiddenFill>
            </a:ext>
            <a:ext uri="{91240B29-F687-4F45-9708-019B960494DF}">
              <a14:hiddenLine xmlns:a14="http://schemas.microsoft.com/office/drawing/2010/main" xmlns="" w="9525" algn="ctr">
                <a:solidFill>
                  <a:srgbClr val="FF3300"/>
                </a:solidFill>
                <a:miter lim="800000"/>
                <a:headEnd/>
                <a:tailEnd/>
              </a14:hiddenLine>
            </a:ext>
            <a:ext uri="{AF507438-7753-43E0-B8FC-AC1667EBCBE1}">
              <a14:hiddenEffects xmlns:a14="http://schemas.microsoft.com/office/drawing/2010/main" xmlns="">
                <a:effectLst>
                  <a:outerShdw dist="35921" dir="2700000" algn="ctr" rotWithShape="0">
                    <a:srgbClr val="868686"/>
                  </a:outerShdw>
                </a:effectLst>
              </a14:hiddenEffects>
            </a:ext>
          </a:extLst>
        </p:spPr>
        <p:txBody>
          <a:bodyPr wrap="none" lIns="91440" tIns="45720" rIns="91440" bIns="4572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en-US" altLang="en-US" sz="2667">
              <a:solidFill>
                <a:srgbClr val="000000"/>
              </a:solidFill>
            </a:endParaRPr>
          </a:p>
        </p:txBody>
      </p:sp>
      <p:sp>
        <p:nvSpPr>
          <p:cNvPr id="2" name="TextBox 1"/>
          <p:cNvSpPr txBox="1"/>
          <p:nvPr/>
        </p:nvSpPr>
        <p:spPr>
          <a:xfrm>
            <a:off x="228600" y="152400"/>
            <a:ext cx="8581460" cy="1015663"/>
          </a:xfrm>
          <a:prstGeom prst="rect">
            <a:avLst/>
          </a:prstGeom>
          <a:noFill/>
        </p:spPr>
        <p:txBody>
          <a:bodyPr wrap="square" lIns="91440" tIns="45720" rIns="91440" bIns="45720" rtlCol="0">
            <a:spAutoFit/>
          </a:bodyPr>
          <a:lstStyle/>
          <a:p>
            <a:r>
              <a:rPr lang="en-US" sz="3000" i="1" dirty="0">
                <a:latin typeface="Times New Roman" panose="02020603050405020304" pitchFamily="18" charset="0"/>
                <a:cs typeface="Times New Roman" panose="02020603050405020304" pitchFamily="18" charset="0"/>
              </a:rPr>
              <a:t>?1. So </a:t>
            </a:r>
            <a:r>
              <a:rPr lang="en-US" sz="3000" i="1" dirty="0" err="1">
                <a:latin typeface="Times New Roman" panose="02020603050405020304" pitchFamily="18" charset="0"/>
                <a:cs typeface="Times New Roman" panose="02020603050405020304" pitchFamily="18" charset="0"/>
              </a:rPr>
              <a:t>sánh</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độ</a:t>
            </a:r>
            <a:r>
              <a:rPr lang="en-US" sz="3000" i="1" dirty="0">
                <a:latin typeface="Times New Roman" panose="02020603050405020304" pitchFamily="18" charset="0"/>
                <a:cs typeface="Times New Roman" panose="02020603050405020304" pitchFamily="18" charset="0"/>
              </a:rPr>
              <a:t> to </a:t>
            </a:r>
            <a:r>
              <a:rPr lang="en-US" sz="3000" i="1" dirty="0" err="1">
                <a:latin typeface="Times New Roman" panose="02020603050405020304" pitchFamily="18" charset="0"/>
                <a:cs typeface="Times New Roman" panose="02020603050405020304" pitchFamily="18" charset="0"/>
              </a:rPr>
              <a:t>của</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âm</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nghe</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được</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trong</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thí</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nghiệm</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vẽ</a:t>
            </a:r>
            <a:r>
              <a:rPr lang="en-US" sz="3000" i="1" dirty="0">
                <a:latin typeface="Times New Roman" panose="02020603050405020304" pitchFamily="18" charset="0"/>
                <a:cs typeface="Times New Roman" panose="02020603050405020304" pitchFamily="18" charset="0"/>
              </a:rPr>
              <a:t> ở </a:t>
            </a:r>
            <a:r>
              <a:rPr lang="en-US" sz="3000" i="1" dirty="0" err="1">
                <a:latin typeface="Times New Roman" panose="02020603050405020304" pitchFamily="18" charset="0"/>
                <a:cs typeface="Times New Roman" panose="02020603050405020304" pitchFamily="18" charset="0"/>
              </a:rPr>
              <a:t>hình</a:t>
            </a:r>
            <a:r>
              <a:rPr lang="en-US" sz="3000" i="1" dirty="0">
                <a:latin typeface="Times New Roman" panose="02020603050405020304" pitchFamily="18" charset="0"/>
                <a:cs typeface="Times New Roman" panose="02020603050405020304" pitchFamily="18" charset="0"/>
              </a:rPr>
              <a:t> 13.2 b </a:t>
            </a:r>
            <a:r>
              <a:rPr lang="en-US" sz="3000" i="1" dirty="0" err="1">
                <a:latin typeface="Times New Roman" panose="02020603050405020304" pitchFamily="18" charset="0"/>
                <a:cs typeface="Times New Roman" panose="02020603050405020304" pitchFamily="18" charset="0"/>
              </a:rPr>
              <a:t>và</a:t>
            </a:r>
            <a:r>
              <a:rPr lang="en-US" sz="3000" i="1" dirty="0">
                <a:latin typeface="Times New Roman" panose="02020603050405020304" pitchFamily="18" charset="0"/>
                <a:cs typeface="Times New Roman" panose="02020603050405020304" pitchFamily="18" charset="0"/>
              </a:rPr>
              <a:t> 13.2 </a:t>
            </a:r>
            <a:r>
              <a:rPr lang="en-US" sz="3000" i="1" dirty="0" smtClean="0">
                <a:latin typeface="Times New Roman" panose="02020603050405020304" pitchFamily="18" charset="0"/>
                <a:cs typeface="Times New Roman" panose="02020603050405020304" pitchFamily="18" charset="0"/>
              </a:rPr>
              <a:t>c</a:t>
            </a:r>
            <a:endParaRPr lang="en-US" sz="3000" dirty="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xmlns="" id="{4A3CAABA-4028-4DD0-BD11-16C4861DC8CD}"/>
              </a:ext>
            </a:extLst>
          </p:cNvPr>
          <p:cNvSpPr txBox="1"/>
          <p:nvPr/>
        </p:nvSpPr>
        <p:spPr>
          <a:xfrm>
            <a:off x="457200" y="990600"/>
            <a:ext cx="8686800" cy="1077218"/>
          </a:xfrm>
          <a:prstGeom prst="rect">
            <a:avLst/>
          </a:prstGeom>
          <a:noFill/>
        </p:spPr>
        <p:txBody>
          <a:bodyPr wrap="square" lIns="91440" tIns="45720" rIns="91440" bIns="45720" rtlCol="0">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TL:</a:t>
            </a:r>
            <a:r>
              <a:rPr lang="en-US" i="1" dirty="0" smtClean="0"/>
              <a:t> </a:t>
            </a:r>
            <a:r>
              <a:rPr lang="en-US" sz="3200" i="1" dirty="0" err="1">
                <a:solidFill>
                  <a:srgbClr val="FF0000"/>
                </a:solidFill>
                <a:latin typeface="Times New Roman" panose="02020603050405020304" pitchFamily="18" charset="0"/>
                <a:cs typeface="Times New Roman" panose="02020603050405020304" pitchFamily="18" charset="0"/>
              </a:rPr>
              <a:t>Độ</a:t>
            </a:r>
            <a:r>
              <a:rPr lang="en-US" sz="3200" i="1" dirty="0">
                <a:solidFill>
                  <a:srgbClr val="FF0000"/>
                </a:solidFill>
                <a:latin typeface="Times New Roman" panose="02020603050405020304" pitchFamily="18" charset="0"/>
                <a:cs typeface="Times New Roman" panose="02020603050405020304" pitchFamily="18" charset="0"/>
              </a:rPr>
              <a:t> to </a:t>
            </a:r>
            <a:r>
              <a:rPr lang="en-US" sz="3200" i="1" dirty="0" err="1">
                <a:solidFill>
                  <a:srgbClr val="FF0000"/>
                </a:solidFill>
                <a:latin typeface="Times New Roman" panose="02020603050405020304" pitchFamily="18" charset="0"/>
                <a:cs typeface="Times New Roman" panose="02020603050405020304" pitchFamily="18" charset="0"/>
              </a:rPr>
              <a:t>của</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âm</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nghe</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được</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trong</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hình</a:t>
            </a:r>
            <a:r>
              <a:rPr lang="en-US" sz="3200" i="1" dirty="0">
                <a:solidFill>
                  <a:srgbClr val="FF0000"/>
                </a:solidFill>
                <a:latin typeface="Times New Roman" panose="02020603050405020304" pitchFamily="18" charset="0"/>
                <a:cs typeface="Times New Roman" panose="02020603050405020304" pitchFamily="18" charset="0"/>
              </a:rPr>
              <a:t> 13.2 b to </a:t>
            </a:r>
            <a:r>
              <a:rPr lang="en-US" sz="3200" i="1" dirty="0" err="1">
                <a:solidFill>
                  <a:srgbClr val="FF0000"/>
                </a:solidFill>
                <a:latin typeface="Times New Roman" panose="02020603050405020304" pitchFamily="18" charset="0"/>
                <a:cs typeface="Times New Roman" panose="02020603050405020304" pitchFamily="18" charset="0"/>
              </a:rPr>
              <a:t>hơn</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hình</a:t>
            </a:r>
            <a:r>
              <a:rPr lang="en-US" sz="3200" i="1" dirty="0">
                <a:solidFill>
                  <a:srgbClr val="FF0000"/>
                </a:solidFill>
                <a:latin typeface="Times New Roman" panose="02020603050405020304" pitchFamily="18" charset="0"/>
                <a:cs typeface="Times New Roman" panose="02020603050405020304" pitchFamily="18" charset="0"/>
              </a:rPr>
              <a:t> 13.2 c</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0" y="1905000"/>
            <a:ext cx="8839199" cy="1077218"/>
          </a:xfrm>
          <a:prstGeom prst="rect">
            <a:avLst/>
          </a:prstGeom>
          <a:noFill/>
        </p:spPr>
        <p:txBody>
          <a:bodyPr wrap="square" lIns="91440" tIns="45720" rIns="91440" bIns="45720" rtlCol="0">
            <a:spAutoFit/>
          </a:bodyPr>
          <a:lstStyle/>
          <a:p>
            <a:r>
              <a:rPr lang="en-US" sz="3200" i="1" dirty="0" smtClean="0">
                <a:latin typeface="Times New Roman" panose="02020603050405020304" pitchFamily="18" charset="0"/>
                <a:cs typeface="Times New Roman" panose="02020603050405020304" pitchFamily="18" charset="0"/>
              </a:rPr>
              <a:t>?2</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Từ</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câu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trả</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lời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trên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rút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mối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quan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hệ</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giữa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biên</a:t>
            </a:r>
            <a:r>
              <a:rPr lang="en-US" sz="3200" i="1" dirty="0">
                <a:latin typeface="Times New Roman" panose="02020603050405020304" pitchFamily="18" charset="0"/>
                <a:cs typeface="Times New Roman" panose="02020603050405020304" pitchFamily="18" charset="0"/>
              </a:rPr>
              <a:t> </a:t>
            </a:r>
            <a:r>
              <a:rPr lang="vi-VN" sz="3200" i="1" dirty="0">
                <a:latin typeface="Times New Roman" panose="02020603050405020304" pitchFamily="18" charset="0"/>
                <a:cs typeface="Times New Roman" panose="02020603050405020304" pitchFamily="18" charset="0"/>
              </a:rPr>
              <a:t>độ của sóng âm với độ to của âm</a:t>
            </a:r>
            <a:endParaRPr lang="en-US" sz="32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xmlns="" id="{4A3CAABA-4028-4DD0-BD11-16C4861DC8CD}"/>
              </a:ext>
            </a:extLst>
          </p:cNvPr>
          <p:cNvSpPr txBox="1"/>
          <p:nvPr/>
        </p:nvSpPr>
        <p:spPr>
          <a:xfrm>
            <a:off x="228600" y="2819400"/>
            <a:ext cx="8735785" cy="1077218"/>
          </a:xfrm>
          <a:prstGeom prst="rect">
            <a:avLst/>
          </a:prstGeom>
          <a:noFill/>
        </p:spPr>
        <p:txBody>
          <a:bodyPr wrap="square" lIns="91440" tIns="45720" rIns="91440" bIns="45720" rtlCol="0">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TL:</a:t>
            </a:r>
            <a:r>
              <a:rPr lang="en-US" i="1" dirty="0" smtClean="0"/>
              <a:t> </a:t>
            </a:r>
            <a:r>
              <a:rPr lang="en-US" sz="3200" i="1" dirty="0" err="1">
                <a:solidFill>
                  <a:srgbClr val="FF0000"/>
                </a:solidFill>
                <a:latin typeface="Times New Roman" panose="02020603050405020304" pitchFamily="18" charset="0"/>
                <a:cs typeface="Times New Roman" panose="02020603050405020304" pitchFamily="18" charset="0"/>
              </a:rPr>
              <a:t>Biên</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độ</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dao</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động</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càng</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lớn</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âm</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càng</a:t>
            </a:r>
            <a:r>
              <a:rPr lang="en-US" sz="3200" i="1" dirty="0">
                <a:solidFill>
                  <a:srgbClr val="FF0000"/>
                </a:solidFill>
                <a:latin typeface="Times New Roman" panose="02020603050405020304" pitchFamily="18" charset="0"/>
                <a:cs typeface="Times New Roman" panose="02020603050405020304" pitchFamily="18" charset="0"/>
              </a:rPr>
              <a:t> to</a:t>
            </a:r>
            <a:endParaRPr lang="en-US" sz="3200" dirty="0">
              <a:solidFill>
                <a:srgbClr val="FF0000"/>
              </a:solidFill>
              <a:latin typeface="Times New Roman" panose="02020603050405020304" pitchFamily="18" charset="0"/>
              <a:cs typeface="Times New Roman" panose="02020603050405020304" pitchFamily="18" charset="0"/>
            </a:endParaRPr>
          </a:p>
          <a:p>
            <a:r>
              <a:rPr lang="en-US" sz="3200" i="1" dirty="0" smtClean="0">
                <a:solidFill>
                  <a:srgbClr val="FF0000"/>
                </a:solidFill>
                <a:latin typeface="Times New Roman" panose="02020603050405020304" pitchFamily="18" charset="0"/>
                <a:cs typeface="Times New Roman" panose="02020603050405020304" pitchFamily="18" charset="0"/>
              </a:rPr>
              <a:t>       </a:t>
            </a:r>
            <a:r>
              <a:rPr lang="en-US" sz="3200" i="1" dirty="0" err="1" smtClean="0">
                <a:solidFill>
                  <a:srgbClr val="FF0000"/>
                </a:solidFill>
                <a:latin typeface="Times New Roman" panose="02020603050405020304" pitchFamily="18" charset="0"/>
                <a:cs typeface="Times New Roman" panose="02020603050405020304" pitchFamily="18" charset="0"/>
              </a:rPr>
              <a:t>Biên</a:t>
            </a:r>
            <a:r>
              <a:rPr lang="en-US" sz="3200" i="1" dirty="0" smtClean="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độ</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dao</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động</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càng</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nhỏ</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âm</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càng</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bé</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381000" y="3810000"/>
            <a:ext cx="8534400" cy="1077218"/>
          </a:xfrm>
          <a:prstGeom prst="rect">
            <a:avLst/>
          </a:prstGeom>
          <a:noFill/>
        </p:spPr>
        <p:txBody>
          <a:bodyPr wrap="square" lIns="91440" tIns="45720" rIns="91440" bIns="45720" rtlCol="0">
            <a:spAutoFit/>
          </a:bodyPr>
          <a:lstStyle/>
          <a:p>
            <a:r>
              <a:rPr lang="en-US" sz="3200" i="1" dirty="0" smtClean="0">
                <a:latin typeface="Times New Roman" panose="02020603050405020304" pitchFamily="18" charset="0"/>
                <a:cs typeface="Times New Roman" panose="02020603050405020304" pitchFamily="18" charset="0"/>
              </a:rPr>
              <a:t>?3. </a:t>
            </a:r>
            <a:r>
              <a:rPr lang="en-US" sz="3200" i="1" dirty="0" err="1">
                <a:latin typeface="Times New Roman" panose="02020603050405020304" pitchFamily="18" charset="0"/>
                <a:cs typeface="Times New Roman" panose="02020603050405020304" pitchFamily="18" charset="0"/>
              </a:rPr>
              <a:t>Khi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gãy</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đàn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hoặc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đánh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trống</a:t>
            </a:r>
            <a:r>
              <a:rPr lang="en-US" sz="3200" i="1" dirty="0">
                <a:latin typeface="Times New Roman" panose="02020603050405020304" pitchFamily="18" charset="0"/>
                <a:cs typeface="Times New Roman" panose="02020603050405020304" pitchFamily="18" charset="0"/>
              </a:rPr>
              <a:t> , </a:t>
            </a:r>
            <a:r>
              <a:rPr lang="en-US" sz="3200" i="1" dirty="0" err="1">
                <a:latin typeface="Times New Roman" panose="02020603050405020304" pitchFamily="18" charset="0"/>
                <a:cs typeface="Times New Roman" panose="02020603050405020304" pitchFamily="18" charset="0"/>
              </a:rPr>
              <a:t>muốn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âm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phát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ra</a:t>
            </a:r>
            <a:r>
              <a:rPr lang="en-US" sz="3200" i="1" dirty="0">
                <a:latin typeface="Times New Roman" panose="02020603050405020304" pitchFamily="18" charset="0"/>
                <a:cs typeface="Times New Roman" panose="02020603050405020304" pitchFamily="18" charset="0"/>
              </a:rPr>
              <a:t> to </a:t>
            </a:r>
            <a:r>
              <a:rPr lang="en-US" sz="3200" i="1" dirty="0" err="1">
                <a:latin typeface="Times New Roman" panose="02020603050405020304" pitchFamily="18" charset="0"/>
                <a:cs typeface="Times New Roman" panose="02020603050405020304" pitchFamily="18" charset="0"/>
              </a:rPr>
              <a:t>hơn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người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làm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thế</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nào</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Tại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sao</a:t>
            </a:r>
            <a:r>
              <a:rPr lang="en-US" sz="3200" i="1" dirty="0">
                <a:latin typeface="Times New Roman" panose="02020603050405020304" pitchFamily="18" charset="0"/>
                <a:cs typeface="Times New Roman" panose="02020603050405020304" pitchFamily="18" charset="0"/>
              </a:rPr>
              <a:t>?</a:t>
            </a:r>
            <a:r>
              <a:rPr lang="vi-VN" sz="3200" i="1" dirty="0">
                <a:latin typeface="Times New Roman" panose="02020603050405020304" pitchFamily="18" charset="0"/>
                <a:cs typeface="Times New Roman" panose="02020603050405020304" pitchFamily="18" charset="0"/>
              </a:rPr>
              <a:t> </a:t>
            </a:r>
            <a:endParaRPr lang="en-US" sz="32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xmlns="" id="{4A3CAABA-4028-4DD0-BD11-16C4861DC8CD}"/>
              </a:ext>
            </a:extLst>
          </p:cNvPr>
          <p:cNvSpPr txBox="1"/>
          <p:nvPr/>
        </p:nvSpPr>
        <p:spPr>
          <a:xfrm>
            <a:off x="304800" y="4795897"/>
            <a:ext cx="8839200" cy="2062103"/>
          </a:xfrm>
          <a:prstGeom prst="rect">
            <a:avLst/>
          </a:prstGeom>
          <a:noFill/>
        </p:spPr>
        <p:txBody>
          <a:bodyPr wrap="square" lIns="91440" tIns="45720" rIns="91440" bIns="45720" rtlCol="0">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TL:</a:t>
            </a:r>
            <a:r>
              <a:rPr lang="en-US" i="1" dirty="0" smtClean="0"/>
              <a:t> </a:t>
            </a:r>
            <a:r>
              <a:rPr lang="en-US" sz="3200" i="1" dirty="0" err="1">
                <a:solidFill>
                  <a:srgbClr val="FF0000"/>
                </a:solidFill>
                <a:latin typeface="Times New Roman" panose="02020603050405020304" pitchFamily="18" charset="0"/>
                <a:cs typeface="Times New Roman" panose="02020603050405020304" pitchFamily="18" charset="0"/>
              </a:rPr>
              <a:t>Khi</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gãy</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đàn</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hoặc</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đánh</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trống</a:t>
            </a:r>
            <a:r>
              <a:rPr lang="en-US" sz="3200" i="1" dirty="0">
                <a:solidFill>
                  <a:srgbClr val="FF0000"/>
                </a:solidFill>
                <a:latin typeface="Times New Roman" panose="02020603050405020304" pitchFamily="18" charset="0"/>
                <a:cs typeface="Times New Roman" panose="02020603050405020304" pitchFamily="18" charset="0"/>
              </a:rPr>
              <a:t> , </a:t>
            </a:r>
            <a:r>
              <a:rPr lang="en-US" sz="3200" i="1" dirty="0" err="1">
                <a:solidFill>
                  <a:srgbClr val="FF0000"/>
                </a:solidFill>
                <a:latin typeface="Times New Roman" panose="02020603050405020304" pitchFamily="18" charset="0"/>
                <a:cs typeface="Times New Roman" panose="02020603050405020304" pitchFamily="18" charset="0"/>
              </a:rPr>
              <a:t>muốn</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âm</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phát</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ra</a:t>
            </a:r>
            <a:r>
              <a:rPr lang="en-US" sz="3200" i="1" dirty="0">
                <a:solidFill>
                  <a:srgbClr val="FF0000"/>
                </a:solidFill>
                <a:latin typeface="Times New Roman" panose="02020603050405020304" pitchFamily="18" charset="0"/>
                <a:cs typeface="Times New Roman" panose="02020603050405020304" pitchFamily="18" charset="0"/>
              </a:rPr>
              <a:t> to </a:t>
            </a:r>
            <a:r>
              <a:rPr lang="en-US" sz="3200" i="1" dirty="0" err="1">
                <a:solidFill>
                  <a:srgbClr val="FF0000"/>
                </a:solidFill>
                <a:latin typeface="Times New Roman" panose="02020603050405020304" pitchFamily="18" charset="0"/>
                <a:cs typeface="Times New Roman" panose="02020603050405020304" pitchFamily="18" charset="0"/>
              </a:rPr>
              <a:t>hơn</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người</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ta</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sẽ</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gảy</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mạnh</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vào</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dây</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đàn</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hoặc</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đánh</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trống</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mạnh</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vào</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giữa</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mặt</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trống</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làm</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như</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vậy</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để</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tăng</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biên</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độ</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dao</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động</a:t>
            </a:r>
            <a:r>
              <a:rPr lang="en-US" sz="3200" i="1" dirty="0">
                <a:solidFill>
                  <a:srgbClr val="FF0000"/>
                </a:solidFill>
                <a:latin typeface="Times New Roman" panose="02020603050405020304" pitchFamily="18" charset="0"/>
                <a:cs typeface="Times New Roman" panose="02020603050405020304" pitchFamily="18" charset="0"/>
              </a:rPr>
              <a:t>.</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1440946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500" fill="hold"/>
                                        <p:tgtEl>
                                          <p:spTgt spid="24"/>
                                        </p:tgtEl>
                                        <p:attrNameLst>
                                          <p:attrName>ppt_w</p:attrName>
                                        </p:attrNameLst>
                                      </p:cBhvr>
                                      <p:tavLst>
                                        <p:tav tm="0">
                                          <p:val>
                                            <p:fltVal val="0"/>
                                          </p:val>
                                        </p:tav>
                                        <p:tav tm="100000">
                                          <p:val>
                                            <p:strVal val="#ppt_w"/>
                                          </p:val>
                                        </p:tav>
                                      </p:tavLst>
                                    </p:anim>
                                    <p:anim calcmode="lin" valueType="num">
                                      <p:cBhvr>
                                        <p:cTn id="15" dur="500" fill="hold"/>
                                        <p:tgtEl>
                                          <p:spTgt spid="24"/>
                                        </p:tgtEl>
                                        <p:attrNameLst>
                                          <p:attrName>ppt_h</p:attrName>
                                        </p:attrNameLst>
                                      </p:cBhvr>
                                      <p:tavLst>
                                        <p:tav tm="0">
                                          <p:val>
                                            <p:fltVal val="0"/>
                                          </p:val>
                                        </p:tav>
                                        <p:tav tm="100000">
                                          <p:val>
                                            <p:strVal val="#ppt_h"/>
                                          </p:val>
                                        </p:tav>
                                      </p:tavLst>
                                    </p:anim>
                                    <p:animEffect transition="in" filter="fade">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p:bldP spid="7" grpId="0"/>
      <p:bldP spid="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đơn giản, đẹp (99)"/>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0" y="0"/>
            <a:ext cx="6532558" cy="646331"/>
          </a:xfrm>
          <a:prstGeom prst="rect">
            <a:avLst/>
          </a:prstGeom>
        </p:spPr>
        <p:txBody>
          <a:bodyPr wrap="none">
            <a:spAutoFit/>
          </a:bodyPr>
          <a:lstStyle/>
          <a:p>
            <a:r>
              <a:rPr lang="en-US" sz="3600" b="1" dirty="0" smtClean="0">
                <a:latin typeface="Times New Roman" pitchFamily="18" charset="0"/>
                <a:cs typeface="Times New Roman" pitchFamily="18" charset="0"/>
              </a:rPr>
              <a:t>II. </a:t>
            </a:r>
            <a:r>
              <a:rPr lang="en-US" sz="3600" b="1" dirty="0" err="1" smtClean="0">
                <a:latin typeface="Times New Roman" pitchFamily="18" charset="0"/>
                <a:cs typeface="Times New Roman" pitchFamily="18" charset="0"/>
              </a:rPr>
              <a:t>Độ</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cao</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và</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tần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số</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của</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sóng</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âm</a:t>
            </a:r>
            <a:endParaRPr lang="en-US" sz="3600" dirty="0">
              <a:latin typeface="Times New Roman" pitchFamily="18" charset="0"/>
              <a:cs typeface="Times New Roman" pitchFamily="18" charset="0"/>
            </a:endParaRPr>
          </a:p>
        </p:txBody>
      </p:sp>
      <p:sp>
        <p:nvSpPr>
          <p:cNvPr id="4" name="Cloud 3"/>
          <p:cNvSpPr/>
          <p:nvPr/>
        </p:nvSpPr>
        <p:spPr>
          <a:xfrm>
            <a:off x="0" y="685800"/>
            <a:ext cx="9144000" cy="2514600"/>
          </a:xfrm>
          <a:prstGeom prst="cloud">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vi-VN" sz="3600" dirty="0" smtClean="0">
                <a:solidFill>
                  <a:srgbClr val="C00000"/>
                </a:solidFill>
                <a:latin typeface="Times New Roman" pitchFamily="18" charset="0"/>
                <a:cs typeface="Times New Roman" pitchFamily="18" charset="0"/>
              </a:rPr>
              <a:t>Trước khi chúng ta tìm hiểu về độ cao  chúng ta phải tìm hiểu khái niệm tần số là gì?</a:t>
            </a:r>
            <a:endParaRPr lang="en-US" sz="3600" dirty="0">
              <a:solidFill>
                <a:srgbClr val="C00000"/>
              </a:solidFill>
              <a:latin typeface="Times New Roman" pitchFamily="18" charset="0"/>
              <a:cs typeface="Times New Roman" pitchFamily="18" charset="0"/>
            </a:endParaRPr>
          </a:p>
        </p:txBody>
      </p:sp>
      <p:sp>
        <p:nvSpPr>
          <p:cNvPr id="5" name="Rectangle 4"/>
          <p:cNvSpPr/>
          <p:nvPr/>
        </p:nvSpPr>
        <p:spPr>
          <a:xfrm>
            <a:off x="0" y="990600"/>
            <a:ext cx="9144000" cy="1754326"/>
          </a:xfrm>
          <a:prstGeom prst="rect">
            <a:avLst/>
          </a:prstGeom>
        </p:spPr>
        <p:txBody>
          <a:bodyPr wrap="square">
            <a:spAutoFit/>
          </a:bodyPr>
          <a:lstStyle/>
          <a:p>
            <a:r>
              <a:rPr lang="vi-VN" sz="3600" dirty="0" smtClean="0">
                <a:latin typeface="Times New Roman" pitchFamily="18" charset="0"/>
                <a:cs typeface="Times New Roman" pitchFamily="18" charset="0"/>
              </a:rPr>
              <a:t>Tần số là số dao động trong 1 giây.Đơn vị của tần số là héc ( Hz) . Tần số âm mà tai người nghe được khoảng từ 20Hz đến 20000 Hz</a:t>
            </a:r>
            <a:endParaRPr lang="en-US" sz="3600" dirty="0">
              <a:latin typeface="Times New Roman" pitchFamily="18" charset="0"/>
              <a:cs typeface="Times New Roman" pitchFamily="18" charset="0"/>
            </a:endParaRPr>
          </a:p>
        </p:txBody>
      </p:sp>
      <p:sp>
        <p:nvSpPr>
          <p:cNvPr id="6" name="Scroll: Horizontal 5">
            <a:extLst>
              <a:ext uri="{FF2B5EF4-FFF2-40B4-BE49-F238E27FC236}">
                <a16:creationId xmlns:a16="http://schemas.microsoft.com/office/drawing/2014/main" xmlns="" id="{56F8B1EE-792B-4493-86BF-A1FE687FC3F2}"/>
              </a:ext>
            </a:extLst>
          </p:cNvPr>
          <p:cNvSpPr/>
          <p:nvPr/>
        </p:nvSpPr>
        <p:spPr>
          <a:xfrm>
            <a:off x="0" y="2411506"/>
            <a:ext cx="9144000" cy="4446494"/>
          </a:xfrm>
          <a:prstGeom prst="horizontalScroll">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r>
              <a:rPr lang="vi-VN" sz="3200" dirty="0" smtClean="0">
                <a:solidFill>
                  <a:schemeClr val="tx1"/>
                </a:solidFill>
                <a:latin typeface="Times New Roman" panose="02020603050405020304" pitchFamily="18" charset="0"/>
                <a:cs typeface="Times New Roman" panose="02020603050405020304" pitchFamily="18" charset="0"/>
              </a:rPr>
              <a:t>1.</a:t>
            </a:r>
            <a:r>
              <a:rPr lang="en-US" sz="3200" dirty="0" err="1" smtClean="0">
                <a:solidFill>
                  <a:schemeClr val="tx1"/>
                </a:solidFill>
                <a:latin typeface="Times New Roman" panose="02020603050405020304" pitchFamily="18" charset="0"/>
                <a:cs typeface="Times New Roman" panose="02020603050405020304" pitchFamily="18" charset="0"/>
              </a:rPr>
              <a:t>Nếu</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một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dây</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đàn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ghita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dao</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động</a:t>
            </a:r>
            <a:r>
              <a:rPr lang="en-US" sz="3200" dirty="0">
                <a:solidFill>
                  <a:schemeClr val="tx1"/>
                </a:solidFill>
                <a:latin typeface="Times New Roman" panose="02020603050405020304" pitchFamily="18" charset="0"/>
                <a:cs typeface="Times New Roman" panose="02020603050405020304" pitchFamily="18" charset="0"/>
              </a:rPr>
              <a:t> 880 </a:t>
            </a:r>
            <a:r>
              <a:rPr lang="en-US" sz="3200" dirty="0" err="1">
                <a:solidFill>
                  <a:schemeClr val="tx1"/>
                </a:solidFill>
                <a:latin typeface="Times New Roman" panose="02020603050405020304" pitchFamily="18" charset="0"/>
                <a:cs typeface="Times New Roman" panose="02020603050405020304" pitchFamily="18" charset="0"/>
              </a:rPr>
              <a:t>lần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mỗi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giây</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thì</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tần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số</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của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nó</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là</a:t>
            </a:r>
            <a:r>
              <a:rPr lang="en-US" sz="3200" dirty="0">
                <a:solidFill>
                  <a:schemeClr val="tx1"/>
                </a:solidFill>
                <a:latin typeface="Times New Roman" panose="02020603050405020304" pitchFamily="18" charset="0"/>
                <a:cs typeface="Times New Roman" panose="02020603050405020304" pitchFamily="18" charset="0"/>
              </a:rPr>
              <a:t> bao </a:t>
            </a:r>
            <a:r>
              <a:rPr lang="en-US" sz="3200" dirty="0" err="1">
                <a:solidFill>
                  <a:schemeClr val="tx1"/>
                </a:solidFill>
                <a:latin typeface="Times New Roman" panose="02020603050405020304" pitchFamily="18" charset="0"/>
                <a:cs typeface="Times New Roman" panose="02020603050405020304" pitchFamily="18" charset="0"/>
              </a:rPr>
              <a:t>nhiêu</a:t>
            </a:r>
            <a:r>
              <a:rPr lang="en-US" sz="3200" dirty="0">
                <a:solidFill>
                  <a:schemeClr val="tx1"/>
                </a:solidFill>
                <a:latin typeface="Times New Roman" panose="02020603050405020304" pitchFamily="18" charset="0"/>
                <a:cs typeface="Times New Roman" panose="02020603050405020304" pitchFamily="18" charset="0"/>
              </a:rPr>
              <a:t>? </a:t>
            </a:r>
          </a:p>
          <a:p>
            <a:pPr marL="457200" indent="-457200"/>
            <a:r>
              <a:rPr lang="vi-VN" sz="3200" dirty="0" smtClean="0">
                <a:solidFill>
                  <a:schemeClr val="tx1"/>
                </a:solidFill>
                <a:latin typeface="Times New Roman" panose="02020603050405020304" pitchFamily="18" charset="0"/>
                <a:cs typeface="Times New Roman" panose="02020603050405020304" pitchFamily="18" charset="0"/>
              </a:rPr>
              <a:t>2.</a:t>
            </a:r>
            <a:r>
              <a:rPr lang="en-US" sz="3200" dirty="0" err="1" smtClean="0">
                <a:solidFill>
                  <a:schemeClr val="tx1"/>
                </a:solidFill>
                <a:latin typeface="Times New Roman" panose="02020603050405020304" pitchFamily="18" charset="0"/>
                <a:cs typeface="Times New Roman" panose="02020603050405020304" pitchFamily="18" charset="0"/>
              </a:rPr>
              <a:t>Nếu</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một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mặt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trống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dao</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động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với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tần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số</a:t>
            </a:r>
            <a:r>
              <a:rPr lang="en-US" sz="3200" dirty="0">
                <a:solidFill>
                  <a:schemeClr val="tx1"/>
                </a:solidFill>
                <a:latin typeface="Times New Roman" panose="02020603050405020304" pitchFamily="18" charset="0"/>
                <a:cs typeface="Times New Roman" panose="02020603050405020304" pitchFamily="18" charset="0"/>
              </a:rPr>
              <a:t> 100Hz </a:t>
            </a:r>
            <a:r>
              <a:rPr lang="en-US" sz="3200" dirty="0" err="1">
                <a:solidFill>
                  <a:schemeClr val="tx1"/>
                </a:solidFill>
                <a:latin typeface="Times New Roman" panose="02020603050405020304" pitchFamily="18" charset="0"/>
                <a:cs typeface="Times New Roman" panose="02020603050405020304" pitchFamily="18" charset="0"/>
              </a:rPr>
              <a:t>thì</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nó</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thực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hiện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được</a:t>
            </a:r>
            <a:r>
              <a:rPr lang="en-US" sz="3200" dirty="0">
                <a:solidFill>
                  <a:schemeClr val="tx1"/>
                </a:solidFill>
                <a:latin typeface="Times New Roman" panose="02020603050405020304" pitchFamily="18" charset="0"/>
                <a:cs typeface="Times New Roman" panose="02020603050405020304" pitchFamily="18" charset="0"/>
              </a:rPr>
              <a:t> bao </a:t>
            </a:r>
            <a:r>
              <a:rPr lang="en-US" sz="3200" dirty="0" err="1">
                <a:solidFill>
                  <a:schemeClr val="tx1"/>
                </a:solidFill>
                <a:latin typeface="Times New Roman" panose="02020603050405020304" pitchFamily="18" charset="0"/>
                <a:cs typeface="Times New Roman" panose="02020603050405020304" pitchFamily="18" charset="0"/>
              </a:rPr>
              <a:t>nhiêu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dao</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động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trong</a:t>
            </a:r>
            <a:r>
              <a:rPr lang="en-US" sz="3200" dirty="0">
                <a:solidFill>
                  <a:schemeClr val="tx1"/>
                </a:solidFill>
                <a:latin typeface="Times New Roman" panose="02020603050405020304" pitchFamily="18" charset="0"/>
                <a:cs typeface="Times New Roman" panose="02020603050405020304" pitchFamily="18" charset="0"/>
              </a:rPr>
              <a:t> 1 </a:t>
            </a:r>
            <a:r>
              <a:rPr lang="en-US" sz="3200" dirty="0" err="1">
                <a:solidFill>
                  <a:schemeClr val="tx1"/>
                </a:solidFill>
                <a:latin typeface="Times New Roman" panose="02020603050405020304" pitchFamily="18" charset="0"/>
                <a:cs typeface="Times New Roman" panose="02020603050405020304" pitchFamily="18" charset="0"/>
              </a:rPr>
              <a:t>phút</a:t>
            </a:r>
            <a:r>
              <a:rPr lang="en-US" sz="3200" dirty="0">
                <a:solidFill>
                  <a:schemeClr val="tx1"/>
                </a:solidFill>
                <a:latin typeface="Times New Roman" panose="02020603050405020304" pitchFamily="18" charset="0"/>
                <a:cs typeface="Times New Roman" panose="02020603050405020304" pitchFamily="18" charset="0"/>
              </a:rPr>
              <a:t>? </a:t>
            </a:r>
          </a:p>
          <a:p>
            <a:pPr marL="457200" indent="-457200"/>
            <a:r>
              <a:rPr lang="vi-VN" sz="3200" dirty="0" smtClean="0">
                <a:solidFill>
                  <a:schemeClr val="tx1"/>
                </a:solidFill>
                <a:latin typeface="Times New Roman" panose="02020603050405020304" pitchFamily="18" charset="0"/>
                <a:cs typeface="Times New Roman" panose="02020603050405020304" pitchFamily="18" charset="0"/>
              </a:rPr>
              <a:t>3.</a:t>
            </a:r>
            <a:r>
              <a:rPr lang="en-US" sz="3200" dirty="0" err="1" smtClean="0">
                <a:solidFill>
                  <a:schemeClr val="tx1"/>
                </a:solidFill>
                <a:latin typeface="Times New Roman" panose="02020603050405020304" pitchFamily="18" charset="0"/>
                <a:cs typeface="Times New Roman" panose="02020603050405020304" pitchFamily="18" charset="0"/>
              </a:rPr>
              <a:t>Nếu</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một</a:t>
            </a:r>
            <a:r>
              <a:rPr lang="en-US" sz="3200" dirty="0">
                <a:solidFill>
                  <a:schemeClr val="tx1"/>
                </a:solidFill>
                <a:latin typeface="Times New Roman" panose="02020603050405020304" pitchFamily="18" charset="0"/>
                <a:cs typeface="Times New Roman" panose="02020603050405020304" pitchFamily="18" charset="0"/>
              </a:rPr>
              <a:t> con </a:t>
            </a:r>
            <a:r>
              <a:rPr lang="en-US" sz="3200" dirty="0" err="1">
                <a:solidFill>
                  <a:schemeClr val="tx1"/>
                </a:solidFill>
                <a:latin typeface="Times New Roman" panose="02020603050405020304" pitchFamily="18" charset="0"/>
                <a:cs typeface="Times New Roman" panose="02020603050405020304" pitchFamily="18" charset="0"/>
              </a:rPr>
              <a:t>ong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mật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khi</a:t>
            </a:r>
            <a:r>
              <a:rPr lang="en-US" sz="3200" dirty="0">
                <a:solidFill>
                  <a:schemeClr val="tx1"/>
                </a:solidFill>
                <a:latin typeface="Times New Roman" panose="02020603050405020304" pitchFamily="18" charset="0"/>
                <a:cs typeface="Times New Roman" panose="02020603050405020304" pitchFamily="18" charset="0"/>
              </a:rPr>
              <a:t> bay </a:t>
            </a:r>
            <a:r>
              <a:rPr lang="en-US" sz="3200" dirty="0" err="1">
                <a:solidFill>
                  <a:schemeClr val="tx1"/>
                </a:solidFill>
                <a:latin typeface="Times New Roman" panose="02020603050405020304" pitchFamily="18" charset="0"/>
                <a:cs typeface="Times New Roman" panose="02020603050405020304" pitchFamily="18" charset="0"/>
              </a:rPr>
              <a:t>đập</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cánh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lên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xuống</a:t>
            </a:r>
            <a:r>
              <a:rPr lang="en-US" sz="3200" dirty="0">
                <a:solidFill>
                  <a:schemeClr val="tx1"/>
                </a:solidFill>
                <a:latin typeface="Times New Roman" panose="02020603050405020304" pitchFamily="18" charset="0"/>
                <a:cs typeface="Times New Roman" panose="02020603050405020304" pitchFamily="18" charset="0"/>
              </a:rPr>
              <a:t> 3 300 </a:t>
            </a:r>
            <a:r>
              <a:rPr lang="en-US" sz="3200" dirty="0" err="1">
                <a:solidFill>
                  <a:schemeClr val="tx1"/>
                </a:solidFill>
                <a:latin typeface="Times New Roman" panose="02020603050405020304" pitchFamily="18" charset="0"/>
                <a:cs typeface="Times New Roman" panose="02020603050405020304" pitchFamily="18" charset="0"/>
              </a:rPr>
              <a:t>lần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trong</a:t>
            </a:r>
            <a:r>
              <a:rPr lang="en-US" sz="3200" dirty="0">
                <a:solidFill>
                  <a:schemeClr val="tx1"/>
                </a:solidFill>
                <a:latin typeface="Times New Roman" panose="02020603050405020304" pitchFamily="18" charset="0"/>
                <a:cs typeface="Times New Roman" panose="02020603050405020304" pitchFamily="18" charset="0"/>
              </a:rPr>
              <a:t> 10s </a:t>
            </a:r>
            <a:r>
              <a:rPr lang="en-US" sz="3200" dirty="0" err="1">
                <a:solidFill>
                  <a:schemeClr val="tx1"/>
                </a:solidFill>
                <a:latin typeface="Times New Roman" panose="02020603050405020304" pitchFamily="18" charset="0"/>
                <a:cs typeface="Times New Roman" panose="02020603050405020304" pitchFamily="18" charset="0"/>
              </a:rPr>
              <a:t>thì</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tần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số</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dao</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động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của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cánh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nó</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là</a:t>
            </a:r>
            <a:r>
              <a:rPr lang="en-US" sz="3200" dirty="0">
                <a:solidFill>
                  <a:schemeClr val="tx1"/>
                </a:solidFill>
                <a:latin typeface="Times New Roman" panose="02020603050405020304" pitchFamily="18" charset="0"/>
                <a:cs typeface="Times New Roman" panose="02020603050405020304" pitchFamily="18" charset="0"/>
              </a:rPr>
              <a:t> bao </a:t>
            </a:r>
            <a:r>
              <a:rPr lang="en-US" sz="3200" dirty="0" err="1">
                <a:solidFill>
                  <a:schemeClr val="tx1"/>
                </a:solidFill>
                <a:latin typeface="Times New Roman" panose="02020603050405020304" pitchFamily="18" charset="0"/>
                <a:cs typeface="Times New Roman" panose="02020603050405020304" pitchFamily="18" charset="0"/>
              </a:rPr>
              <a:t>nhiêu</a:t>
            </a:r>
            <a:r>
              <a:rPr lang="en-US" sz="3200" dirty="0">
                <a:solidFill>
                  <a:schemeClr val="tx1"/>
                </a:solidFill>
                <a:latin typeface="Times New Roman" panose="02020603050405020304" pitchFamily="18" charset="0"/>
                <a:cs typeface="Times New Roman" panose="02020603050405020304" pitchFamily="18" charset="0"/>
              </a:rPr>
              <a:t>? </a:t>
            </a:r>
          </a:p>
        </p:txBody>
      </p:sp>
      <p:sp>
        <p:nvSpPr>
          <p:cNvPr id="7" name="Rectangle 6"/>
          <p:cNvSpPr/>
          <p:nvPr/>
        </p:nvSpPr>
        <p:spPr>
          <a:xfrm>
            <a:off x="0" y="457200"/>
            <a:ext cx="1958870" cy="646331"/>
          </a:xfrm>
          <a:prstGeom prst="rect">
            <a:avLst/>
          </a:prstGeom>
        </p:spPr>
        <p:txBody>
          <a:bodyPr wrap="none">
            <a:spAutoFit/>
          </a:bodyPr>
          <a:lstStyle/>
          <a:p>
            <a:r>
              <a:rPr lang="en-US" sz="3600" b="1" dirty="0" smtClean="0">
                <a:solidFill>
                  <a:srgbClr val="C00000"/>
                </a:solidFill>
                <a:latin typeface="Times New Roman" panose="02020603050405020304" pitchFamily="18" charset="0"/>
                <a:cs typeface="Times New Roman" panose="02020603050405020304" pitchFamily="18" charset="0"/>
              </a:rPr>
              <a:t>1. </a:t>
            </a:r>
            <a:r>
              <a:rPr lang="en-US" sz="3600" b="1" dirty="0" err="1" smtClean="0">
                <a:solidFill>
                  <a:srgbClr val="C00000"/>
                </a:solidFill>
                <a:latin typeface="Times New Roman" panose="02020603050405020304" pitchFamily="18" charset="0"/>
                <a:cs typeface="Times New Roman" panose="02020603050405020304" pitchFamily="18" charset="0"/>
              </a:rPr>
              <a:t>Tần</a:t>
            </a:r>
            <a:r>
              <a:rPr lang="en-US" sz="3600" b="1" dirty="0" smtClean="0">
                <a:solidFill>
                  <a:srgbClr val="C00000"/>
                </a:solidFill>
                <a:latin typeface="Times New Roman" panose="02020603050405020304" pitchFamily="18" charset="0"/>
                <a:cs typeface="Times New Roman" panose="02020603050405020304" pitchFamily="18" charset="0"/>
              </a:rPr>
              <a:t> </a:t>
            </a:r>
            <a:r>
              <a:rPr lang="en-US" sz="3600" b="1" dirty="0" err="1" smtClean="0">
                <a:solidFill>
                  <a:srgbClr val="C00000"/>
                </a:solidFill>
                <a:latin typeface="Times New Roman" panose="02020603050405020304" pitchFamily="18" charset="0"/>
                <a:cs typeface="Times New Roman" panose="02020603050405020304" pitchFamily="18" charset="0"/>
              </a:rPr>
              <a:t>số</a:t>
            </a:r>
            <a:endParaRPr lang="en-US" sz="3600" b="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0" fill="hold"/>
                                        <p:tgtEl>
                                          <p:spTgt spid="7"/>
                                        </p:tgtEl>
                                        <p:attrNameLst>
                                          <p:attrName>ppt_x</p:attrName>
                                        </p:attrNameLst>
                                      </p:cBhvr>
                                      <p:tavLst>
                                        <p:tav tm="0">
                                          <p:val>
                                            <p:strVal val="#ppt_x"/>
                                          </p:val>
                                        </p:tav>
                                        <p:tav tm="100000">
                                          <p:val>
                                            <p:strVal val="#ppt_x"/>
                                          </p:val>
                                        </p:tav>
                                      </p:tavLst>
                                    </p:anim>
                                    <p:anim calcmode="lin" valueType="num">
                                      <p:cBhvr additive="base">
                                        <p:cTn id="13" dur="5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0" fill="hold"/>
                                        <p:tgtEl>
                                          <p:spTgt spid="4"/>
                                        </p:tgtEl>
                                        <p:attrNameLst>
                                          <p:attrName>ppt_x</p:attrName>
                                        </p:attrNameLst>
                                      </p:cBhvr>
                                      <p:tavLst>
                                        <p:tav tm="0">
                                          <p:val>
                                            <p:strVal val="#ppt_x"/>
                                          </p:val>
                                        </p:tav>
                                        <p:tav tm="100000">
                                          <p:val>
                                            <p:strVal val="#ppt_x"/>
                                          </p:val>
                                        </p:tav>
                                      </p:tavLst>
                                    </p:anim>
                                    <p:anim calcmode="lin" valueType="num">
                                      <p:cBhvr additive="base">
                                        <p:cTn id="19"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1" nodeType="clickEffect">
                                  <p:stCondLst>
                                    <p:cond delay="0"/>
                                  </p:stCondLst>
                                  <p:childTnLst>
                                    <p:animEffect transition="out" filter="blinds(horizontal)">
                                      <p:cBhvr>
                                        <p:cTn id="23" dur="500"/>
                                        <p:tgtEl>
                                          <p:spTgt spid="4"/>
                                        </p:tgtEl>
                                      </p:cBhvr>
                                    </p:animEffect>
                                    <p:set>
                                      <p:cBhvr>
                                        <p:cTn id="24" dur="1" fill="hold">
                                          <p:stCondLst>
                                            <p:cond delay="499"/>
                                          </p:stCondLst>
                                        </p:cTn>
                                        <p:tgtEl>
                                          <p:spTgt spid="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linds(horizontal)">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4" fill="hold" grpId="1"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slide(fromBottom)">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4" grpId="1" animBg="1"/>
      <p:bldP spid="5" grpId="0"/>
      <p:bldP spid="5" grpId="1"/>
      <p:bldP spid="6"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Slide đẹp (3)"/>
          <p:cNvPicPr>
            <a:picLocks noChangeAspect="1" noChangeArrowheads="1"/>
          </p:cNvPicPr>
          <p:nvPr/>
        </p:nvPicPr>
        <p:blipFill>
          <a:blip r:embed="rId2"/>
          <a:srcRect/>
          <a:stretch>
            <a:fillRect/>
          </a:stretch>
        </p:blipFill>
        <p:spPr bwMode="auto">
          <a:xfrm>
            <a:off x="0" y="0"/>
            <a:ext cx="9211734" cy="6858000"/>
          </a:xfrm>
          <a:prstGeom prst="rect">
            <a:avLst/>
          </a:prstGeom>
          <a:noFill/>
        </p:spPr>
      </p:pic>
      <p:pic>
        <p:nvPicPr>
          <p:cNvPr id="3" name="Picture 2">
            <a:extLst>
              <a:ext uri="{FF2B5EF4-FFF2-40B4-BE49-F238E27FC236}">
                <a16:creationId xmlns:a16="http://schemas.microsoft.com/office/drawing/2014/main" xmlns="" id="{FB4ABBFD-72CA-4BC0-A7AD-EFA4CA242DFD}"/>
              </a:ext>
            </a:extLst>
          </p:cNvPr>
          <p:cNvPicPr>
            <a:picLocks noChangeAspect="1"/>
          </p:cNvPicPr>
          <p:nvPr/>
        </p:nvPicPr>
        <p:blipFill>
          <a:blip r:embed="rId3"/>
          <a:stretch>
            <a:fillRect/>
          </a:stretch>
        </p:blipFill>
        <p:spPr>
          <a:xfrm>
            <a:off x="1" y="1"/>
            <a:ext cx="4724400" cy="2927310"/>
          </a:xfrm>
          <a:prstGeom prst="rect">
            <a:avLst/>
          </a:prstGeom>
        </p:spPr>
      </p:pic>
      <p:sp>
        <p:nvSpPr>
          <p:cNvPr id="4" name="TextBox 3">
            <a:extLst>
              <a:ext uri="{FF2B5EF4-FFF2-40B4-BE49-F238E27FC236}">
                <a16:creationId xmlns:a16="http://schemas.microsoft.com/office/drawing/2014/main" xmlns="" id="{01AD53FC-7C65-4DD4-AB2F-B5351B8F2571}"/>
              </a:ext>
            </a:extLst>
          </p:cNvPr>
          <p:cNvSpPr txBox="1"/>
          <p:nvPr/>
        </p:nvSpPr>
        <p:spPr>
          <a:xfrm>
            <a:off x="4648200" y="1066800"/>
            <a:ext cx="4724400" cy="685124"/>
          </a:xfrm>
          <a:prstGeom prst="rect">
            <a:avLst/>
          </a:prstGeom>
          <a:noFill/>
        </p:spPr>
        <p:txBody>
          <a:bodyPr wrap="square" rtlCol="0">
            <a:spAutoFit/>
          </a:bodyPr>
          <a:lstStyle/>
          <a:p>
            <a:pPr marL="0" marR="0">
              <a:lnSpc>
                <a:spcPct val="107000"/>
              </a:lnSpc>
              <a:spcBef>
                <a:spcPts val="0"/>
              </a:spcBef>
              <a:spcAft>
                <a:spcPts val="800"/>
              </a:spcAft>
            </a:pPr>
            <a:r>
              <a:rPr lang="en-US" sz="3600"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Đàn</a:t>
            </a:r>
            <a:r>
              <a:rPr lang="en-US" sz="36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a:t>
            </a:r>
            <a:r>
              <a:rPr lang="en-US" sz="3600"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ghita</a:t>
            </a:r>
            <a:r>
              <a:rPr lang="en-US" sz="36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a:t>
            </a:r>
            <a:r>
              <a:rPr lang="en-US" sz="3600"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tần</a:t>
            </a:r>
            <a:r>
              <a:rPr lang="en-US" sz="36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a:t>
            </a:r>
            <a:r>
              <a:rPr lang="en-US" sz="3600" dirty="0" smtClean="0">
                <a:solidFill>
                  <a:schemeClr val="bg1"/>
                </a:solidFill>
                <a:effectLst/>
                <a:latin typeface="Times New Roman" panose="02020603050405020304" pitchFamily="18" charset="0"/>
                <a:ea typeface="Calibri" panose="020F0502020204030204" pitchFamily="34" charset="0"/>
                <a:cs typeface="Arial" panose="020B0604020202020204" pitchFamily="34" charset="0"/>
              </a:rPr>
              <a:t>số:880Hz</a:t>
            </a:r>
            <a:endParaRPr lang="en-US" sz="36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xmlns="" id="{283980CC-C013-47F3-A1D3-6415317B55D1}"/>
              </a:ext>
            </a:extLst>
          </p:cNvPr>
          <p:cNvPicPr>
            <a:picLocks noChangeAspect="1"/>
          </p:cNvPicPr>
          <p:nvPr/>
        </p:nvPicPr>
        <p:blipFill>
          <a:blip r:embed="rId4"/>
          <a:stretch>
            <a:fillRect/>
          </a:stretch>
        </p:blipFill>
        <p:spPr>
          <a:xfrm>
            <a:off x="5204886" y="2286000"/>
            <a:ext cx="3939114" cy="2621301"/>
          </a:xfrm>
          <a:prstGeom prst="rect">
            <a:avLst/>
          </a:prstGeom>
        </p:spPr>
      </p:pic>
      <p:sp>
        <p:nvSpPr>
          <p:cNvPr id="6" name="TextBox 5">
            <a:extLst>
              <a:ext uri="{FF2B5EF4-FFF2-40B4-BE49-F238E27FC236}">
                <a16:creationId xmlns:a16="http://schemas.microsoft.com/office/drawing/2014/main" xmlns="" id="{BD8B56A4-B2CD-4CE5-A5D9-96084B6A9D37}"/>
              </a:ext>
            </a:extLst>
          </p:cNvPr>
          <p:cNvSpPr txBox="1"/>
          <p:nvPr/>
        </p:nvSpPr>
        <p:spPr>
          <a:xfrm>
            <a:off x="0" y="3048000"/>
            <a:ext cx="5486400" cy="1200329"/>
          </a:xfrm>
          <a:prstGeom prst="rect">
            <a:avLst/>
          </a:prstGeom>
          <a:noFill/>
        </p:spPr>
        <p:txBody>
          <a:bodyPr wrap="square">
            <a:spAutoFit/>
          </a:bodyPr>
          <a:lstStyle/>
          <a:p>
            <a:r>
              <a:rPr lang="en-US" sz="3600" dirty="0" err="1">
                <a:solidFill>
                  <a:schemeClr val="bg1"/>
                </a:solidFill>
                <a:effectLst/>
                <a:latin typeface="Times New Roman" panose="02020603050405020304" pitchFamily="18" charset="0"/>
                <a:ea typeface="Calibri" panose="020F0502020204030204" pitchFamily="34" charset="0"/>
              </a:rPr>
              <a:t>Trống</a:t>
            </a:r>
            <a:r>
              <a:rPr lang="en-US" sz="3600" dirty="0">
                <a:solidFill>
                  <a:schemeClr val="bg1"/>
                </a:solidFill>
                <a:effectLst/>
                <a:latin typeface="Times New Roman" panose="02020603050405020304" pitchFamily="18" charset="0"/>
                <a:ea typeface="Calibri" panose="020F0502020204030204" pitchFamily="34" charset="0"/>
              </a:rPr>
              <a:t> </a:t>
            </a:r>
            <a:r>
              <a:rPr lang="en-US" sz="3600" dirty="0" err="1">
                <a:solidFill>
                  <a:schemeClr val="bg1"/>
                </a:solidFill>
                <a:effectLst/>
                <a:latin typeface="Times New Roman" panose="02020603050405020304" pitchFamily="18" charset="0"/>
                <a:ea typeface="Calibri" panose="020F0502020204030204" pitchFamily="34" charset="0"/>
              </a:rPr>
              <a:t>thực</a:t>
            </a:r>
            <a:r>
              <a:rPr lang="en-US" sz="3600" dirty="0">
                <a:solidFill>
                  <a:schemeClr val="bg1"/>
                </a:solidFill>
                <a:effectLst/>
                <a:latin typeface="Times New Roman" panose="02020603050405020304" pitchFamily="18" charset="0"/>
                <a:ea typeface="Calibri" panose="020F0502020204030204" pitchFamily="34" charset="0"/>
              </a:rPr>
              <a:t> </a:t>
            </a:r>
            <a:r>
              <a:rPr lang="en-US" sz="3600" dirty="0" err="1">
                <a:solidFill>
                  <a:schemeClr val="bg1"/>
                </a:solidFill>
                <a:effectLst/>
                <a:latin typeface="Times New Roman" panose="02020603050405020304" pitchFamily="18" charset="0"/>
                <a:ea typeface="Calibri" panose="020F0502020204030204" pitchFamily="34" charset="0"/>
              </a:rPr>
              <a:t>hiện</a:t>
            </a:r>
            <a:r>
              <a:rPr lang="en-US" sz="3600" dirty="0">
                <a:solidFill>
                  <a:schemeClr val="bg1"/>
                </a:solidFill>
                <a:effectLst/>
                <a:latin typeface="Times New Roman" panose="02020603050405020304" pitchFamily="18" charset="0"/>
                <a:ea typeface="Calibri" panose="020F0502020204030204" pitchFamily="34" charset="0"/>
              </a:rPr>
              <a:t> </a:t>
            </a:r>
            <a:r>
              <a:rPr lang="en-US" sz="3600" dirty="0" err="1">
                <a:solidFill>
                  <a:schemeClr val="bg1"/>
                </a:solidFill>
                <a:effectLst/>
                <a:latin typeface="Times New Roman" panose="02020603050405020304" pitchFamily="18" charset="0"/>
                <a:ea typeface="Calibri" panose="020F0502020204030204" pitchFamily="34" charset="0"/>
              </a:rPr>
              <a:t>được</a:t>
            </a:r>
            <a:r>
              <a:rPr lang="en-US" sz="3600" dirty="0">
                <a:solidFill>
                  <a:schemeClr val="bg1"/>
                </a:solidFill>
                <a:effectLst/>
                <a:latin typeface="Times New Roman" panose="02020603050405020304" pitchFamily="18" charset="0"/>
                <a:ea typeface="Calibri" panose="020F0502020204030204" pitchFamily="34" charset="0"/>
              </a:rPr>
              <a:t>: 6000 </a:t>
            </a:r>
            <a:r>
              <a:rPr lang="en-US" sz="3600" dirty="0" err="1">
                <a:solidFill>
                  <a:schemeClr val="bg1"/>
                </a:solidFill>
                <a:effectLst/>
                <a:latin typeface="Times New Roman" panose="02020603050405020304" pitchFamily="18" charset="0"/>
                <a:ea typeface="Calibri" panose="020F0502020204030204" pitchFamily="34" charset="0"/>
              </a:rPr>
              <a:t>dao</a:t>
            </a:r>
            <a:r>
              <a:rPr lang="en-US" sz="3600" dirty="0">
                <a:solidFill>
                  <a:schemeClr val="bg1"/>
                </a:solidFill>
                <a:effectLst/>
                <a:latin typeface="Times New Roman" panose="02020603050405020304" pitchFamily="18" charset="0"/>
                <a:ea typeface="Calibri" panose="020F0502020204030204" pitchFamily="34" charset="0"/>
              </a:rPr>
              <a:t> </a:t>
            </a:r>
            <a:r>
              <a:rPr lang="en-US" sz="3600" dirty="0" err="1">
                <a:solidFill>
                  <a:schemeClr val="bg1"/>
                </a:solidFill>
                <a:effectLst/>
                <a:latin typeface="Times New Roman" panose="02020603050405020304" pitchFamily="18" charset="0"/>
                <a:ea typeface="Calibri" panose="020F0502020204030204" pitchFamily="34" charset="0"/>
              </a:rPr>
              <a:t>động</a:t>
            </a:r>
            <a:r>
              <a:rPr lang="en-US" sz="3600" dirty="0">
                <a:solidFill>
                  <a:schemeClr val="bg1"/>
                </a:solidFill>
                <a:effectLst/>
                <a:latin typeface="Times New Roman" panose="02020603050405020304" pitchFamily="18" charset="0"/>
                <a:ea typeface="Calibri" panose="020F0502020204030204" pitchFamily="34" charset="0"/>
              </a:rPr>
              <a:t> </a:t>
            </a:r>
            <a:r>
              <a:rPr lang="en-US" sz="3600" dirty="0" err="1">
                <a:solidFill>
                  <a:schemeClr val="bg1"/>
                </a:solidFill>
                <a:effectLst/>
                <a:latin typeface="Times New Roman" panose="02020603050405020304" pitchFamily="18" charset="0"/>
                <a:ea typeface="Calibri" panose="020F0502020204030204" pitchFamily="34" charset="0"/>
              </a:rPr>
              <a:t>trong</a:t>
            </a:r>
            <a:r>
              <a:rPr lang="en-US" sz="3600" dirty="0">
                <a:solidFill>
                  <a:schemeClr val="bg1"/>
                </a:solidFill>
                <a:effectLst/>
                <a:latin typeface="Times New Roman" panose="02020603050405020304" pitchFamily="18" charset="0"/>
                <a:ea typeface="Calibri" panose="020F0502020204030204" pitchFamily="34" charset="0"/>
              </a:rPr>
              <a:t> 1 </a:t>
            </a:r>
            <a:r>
              <a:rPr lang="en-US" sz="3600" dirty="0" err="1">
                <a:solidFill>
                  <a:schemeClr val="bg1"/>
                </a:solidFill>
                <a:effectLst/>
                <a:latin typeface="Times New Roman" panose="02020603050405020304" pitchFamily="18" charset="0"/>
                <a:ea typeface="Calibri" panose="020F0502020204030204" pitchFamily="34" charset="0"/>
              </a:rPr>
              <a:t>phút</a:t>
            </a:r>
            <a:r>
              <a:rPr lang="en-US" sz="2400" dirty="0">
                <a:effectLst/>
                <a:latin typeface="Times New Roman" panose="02020603050405020304" pitchFamily="18" charset="0"/>
                <a:ea typeface="Calibri" panose="020F0502020204030204" pitchFamily="34" charset="0"/>
              </a:rPr>
              <a:t>. </a:t>
            </a:r>
            <a:endParaRPr lang="en-US" sz="3600" dirty="0"/>
          </a:p>
        </p:txBody>
      </p:sp>
      <p:pic>
        <p:nvPicPr>
          <p:cNvPr id="7" name="Picture 6">
            <a:extLst>
              <a:ext uri="{FF2B5EF4-FFF2-40B4-BE49-F238E27FC236}">
                <a16:creationId xmlns:a16="http://schemas.microsoft.com/office/drawing/2014/main" xmlns="" id="{7E619CD3-695F-4AAC-9A6E-679E9C32FCDB}"/>
              </a:ext>
            </a:extLst>
          </p:cNvPr>
          <p:cNvPicPr>
            <a:picLocks noChangeAspect="1"/>
          </p:cNvPicPr>
          <p:nvPr/>
        </p:nvPicPr>
        <p:blipFill>
          <a:blip r:embed="rId5"/>
          <a:stretch>
            <a:fillRect/>
          </a:stretch>
        </p:blipFill>
        <p:spPr>
          <a:xfrm>
            <a:off x="0" y="4267201"/>
            <a:ext cx="4648200" cy="2590800"/>
          </a:xfrm>
          <a:prstGeom prst="rect">
            <a:avLst/>
          </a:prstGeom>
        </p:spPr>
      </p:pic>
      <p:sp>
        <p:nvSpPr>
          <p:cNvPr id="8" name="TextBox 7">
            <a:extLst>
              <a:ext uri="{FF2B5EF4-FFF2-40B4-BE49-F238E27FC236}">
                <a16:creationId xmlns:a16="http://schemas.microsoft.com/office/drawing/2014/main" xmlns="" id="{B5356A0F-35FA-43E4-AA5A-48A3DF2E16CE}"/>
              </a:ext>
            </a:extLst>
          </p:cNvPr>
          <p:cNvSpPr txBox="1"/>
          <p:nvPr/>
        </p:nvSpPr>
        <p:spPr>
          <a:xfrm>
            <a:off x="4495800" y="5029200"/>
            <a:ext cx="4648200" cy="1277914"/>
          </a:xfrm>
          <a:prstGeom prst="rect">
            <a:avLst/>
          </a:prstGeom>
          <a:noFill/>
        </p:spPr>
        <p:txBody>
          <a:bodyPr wrap="square">
            <a:spAutoFit/>
          </a:bodyPr>
          <a:lstStyle/>
          <a:p>
            <a:pPr marL="0" marR="0" algn="ctr">
              <a:lnSpc>
                <a:spcPct val="107000"/>
              </a:lnSpc>
              <a:spcBef>
                <a:spcPts val="0"/>
              </a:spcBef>
              <a:spcAft>
                <a:spcPts val="800"/>
              </a:spcAft>
            </a:pPr>
            <a:r>
              <a:rPr lang="en-US" sz="3600" b="1" dirty="0" err="1">
                <a:solidFill>
                  <a:srgbClr val="FFFF00"/>
                </a:solidFill>
                <a:effectLst/>
                <a:latin typeface="Times New Roman" panose="02020603050405020304" pitchFamily="18" charset="0"/>
                <a:ea typeface="Calibri" panose="020F0502020204030204" pitchFamily="34" charset="0"/>
                <a:cs typeface="Arial" panose="020B0604020202020204" pitchFamily="34" charset="0"/>
              </a:rPr>
              <a:t>Tần</a:t>
            </a:r>
            <a:r>
              <a:rPr lang="en-US" sz="3600" b="1" dirty="0">
                <a:solidFill>
                  <a:srgbClr val="FFFF00"/>
                </a:solidFill>
                <a:effectLst/>
                <a:latin typeface="Times New Roman" panose="02020603050405020304" pitchFamily="18" charset="0"/>
                <a:ea typeface="Calibri" panose="020F0502020204030204" pitchFamily="34" charset="0"/>
                <a:cs typeface="Arial" panose="020B0604020202020204" pitchFamily="34" charset="0"/>
              </a:rPr>
              <a:t> </a:t>
            </a:r>
            <a:r>
              <a:rPr lang="en-US" sz="3600" b="1" dirty="0" err="1">
                <a:solidFill>
                  <a:srgbClr val="FFFF00"/>
                </a:solidFill>
                <a:effectLst/>
                <a:latin typeface="Times New Roman" panose="02020603050405020304" pitchFamily="18" charset="0"/>
                <a:ea typeface="Calibri" panose="020F0502020204030204" pitchFamily="34" charset="0"/>
                <a:cs typeface="Arial" panose="020B0604020202020204" pitchFamily="34" charset="0"/>
              </a:rPr>
              <a:t>số</a:t>
            </a:r>
            <a:r>
              <a:rPr lang="en-US" sz="3600" b="1" dirty="0">
                <a:solidFill>
                  <a:srgbClr val="FFFF00"/>
                </a:solidFill>
                <a:effectLst/>
                <a:latin typeface="Times New Roman" panose="02020603050405020304" pitchFamily="18" charset="0"/>
                <a:ea typeface="Calibri" panose="020F0502020204030204" pitchFamily="34" charset="0"/>
                <a:cs typeface="Arial" panose="020B0604020202020204" pitchFamily="34" charset="0"/>
              </a:rPr>
              <a:t> </a:t>
            </a:r>
            <a:r>
              <a:rPr lang="en-US" sz="3600" b="1" dirty="0" err="1">
                <a:solidFill>
                  <a:srgbClr val="FFFF00"/>
                </a:solidFill>
                <a:effectLst/>
                <a:latin typeface="Times New Roman" panose="02020603050405020304" pitchFamily="18" charset="0"/>
                <a:ea typeface="Calibri" panose="020F0502020204030204" pitchFamily="34" charset="0"/>
                <a:cs typeface="Arial" panose="020B0604020202020204" pitchFamily="34" charset="0"/>
              </a:rPr>
              <a:t>dao</a:t>
            </a:r>
            <a:r>
              <a:rPr lang="en-US" sz="3600" b="1" dirty="0">
                <a:solidFill>
                  <a:srgbClr val="FFFF00"/>
                </a:solidFill>
                <a:effectLst/>
                <a:latin typeface="Times New Roman" panose="02020603050405020304" pitchFamily="18" charset="0"/>
                <a:ea typeface="Calibri" panose="020F0502020204030204" pitchFamily="34" charset="0"/>
                <a:cs typeface="Arial" panose="020B0604020202020204" pitchFamily="34" charset="0"/>
              </a:rPr>
              <a:t> </a:t>
            </a:r>
            <a:r>
              <a:rPr lang="en-US" sz="3600" b="1" dirty="0" err="1">
                <a:solidFill>
                  <a:srgbClr val="FFFF00"/>
                </a:solidFill>
                <a:effectLst/>
                <a:latin typeface="Times New Roman" panose="02020603050405020304" pitchFamily="18" charset="0"/>
                <a:ea typeface="Calibri" panose="020F0502020204030204" pitchFamily="34" charset="0"/>
                <a:cs typeface="Arial" panose="020B0604020202020204" pitchFamily="34" charset="0"/>
              </a:rPr>
              <a:t>động</a:t>
            </a:r>
            <a:r>
              <a:rPr lang="en-US" sz="3600" b="1" dirty="0">
                <a:solidFill>
                  <a:srgbClr val="FFFF00"/>
                </a:solidFill>
                <a:effectLst/>
                <a:latin typeface="Times New Roman" panose="02020603050405020304" pitchFamily="18" charset="0"/>
                <a:ea typeface="Calibri" panose="020F0502020204030204" pitchFamily="34" charset="0"/>
                <a:cs typeface="Arial" panose="020B0604020202020204" pitchFamily="34" charset="0"/>
              </a:rPr>
              <a:t> </a:t>
            </a:r>
            <a:r>
              <a:rPr lang="en-US" sz="3600" b="1" dirty="0" err="1">
                <a:solidFill>
                  <a:srgbClr val="FFFF00"/>
                </a:solidFill>
                <a:effectLst/>
                <a:latin typeface="Times New Roman" panose="02020603050405020304" pitchFamily="18" charset="0"/>
                <a:ea typeface="Calibri" panose="020F0502020204030204" pitchFamily="34" charset="0"/>
                <a:cs typeface="Arial" panose="020B0604020202020204" pitchFamily="34" charset="0"/>
              </a:rPr>
              <a:t>của</a:t>
            </a:r>
            <a:r>
              <a:rPr lang="en-US" sz="3600" b="1" dirty="0">
                <a:solidFill>
                  <a:srgbClr val="FFFF00"/>
                </a:solidFill>
                <a:effectLst/>
                <a:latin typeface="Times New Roman" panose="02020603050405020304" pitchFamily="18" charset="0"/>
                <a:ea typeface="Calibri" panose="020F0502020204030204" pitchFamily="34" charset="0"/>
                <a:cs typeface="Arial" panose="020B0604020202020204" pitchFamily="34" charset="0"/>
              </a:rPr>
              <a:t> </a:t>
            </a:r>
            <a:r>
              <a:rPr lang="en-US" sz="3600" b="1" dirty="0" err="1">
                <a:solidFill>
                  <a:srgbClr val="FFFF00"/>
                </a:solidFill>
                <a:effectLst/>
                <a:latin typeface="Times New Roman" panose="02020603050405020304" pitchFamily="18" charset="0"/>
                <a:ea typeface="Calibri" panose="020F0502020204030204" pitchFamily="34" charset="0"/>
                <a:cs typeface="Arial" panose="020B0604020202020204" pitchFamily="34" charset="0"/>
              </a:rPr>
              <a:t>cánh</a:t>
            </a:r>
            <a:r>
              <a:rPr lang="en-US" sz="3600" b="1" dirty="0">
                <a:solidFill>
                  <a:srgbClr val="FFFF00"/>
                </a:solidFill>
                <a:effectLst/>
                <a:latin typeface="Times New Roman" panose="02020603050405020304" pitchFamily="18" charset="0"/>
                <a:ea typeface="Calibri" panose="020F0502020204030204" pitchFamily="34" charset="0"/>
                <a:cs typeface="Arial" panose="020B0604020202020204" pitchFamily="34" charset="0"/>
              </a:rPr>
              <a:t> </a:t>
            </a:r>
            <a:r>
              <a:rPr lang="en-US" sz="3600" b="1" dirty="0" err="1">
                <a:solidFill>
                  <a:srgbClr val="FFFF00"/>
                </a:solidFill>
                <a:effectLst/>
                <a:latin typeface="Times New Roman" panose="02020603050405020304" pitchFamily="18" charset="0"/>
                <a:ea typeface="Calibri" panose="020F0502020204030204" pitchFamily="34" charset="0"/>
                <a:cs typeface="Arial" panose="020B0604020202020204" pitchFamily="34" charset="0"/>
              </a:rPr>
              <a:t>ong</a:t>
            </a:r>
            <a:r>
              <a:rPr lang="en-US" sz="3600" b="1" dirty="0">
                <a:solidFill>
                  <a:srgbClr val="FFFF00"/>
                </a:solidFill>
                <a:effectLst/>
                <a:latin typeface="Times New Roman" panose="02020603050405020304" pitchFamily="18" charset="0"/>
                <a:ea typeface="Calibri" panose="020F0502020204030204" pitchFamily="34" charset="0"/>
                <a:cs typeface="Arial" panose="020B0604020202020204" pitchFamily="34" charset="0"/>
              </a:rPr>
              <a:t>: 330Hz</a:t>
            </a:r>
            <a:endParaRPr lang="en-US" sz="3600" b="1" dirty="0">
              <a:solidFill>
                <a:srgbClr val="FFFF00"/>
              </a:solidFill>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6"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Horizontal)">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linds(horizontal)">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Trọn Bộ 11 Chủ Đề Hình Nền Powerpoint 2010 Đẹp, 100+ Hình Nền Slide Đẹp  2021 - luxury-inside.vn"/>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14338" name="Rectangle 2"/>
          <p:cNvSpPr>
            <a:spLocks noChangeArrowheads="1"/>
          </p:cNvSpPr>
          <p:nvPr/>
        </p:nvSpPr>
        <p:spPr bwMode="auto">
          <a:xfrm>
            <a:off x="0" y="304800"/>
            <a:ext cx="4183838"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Tần</a:t>
            </a:r>
            <a:r>
              <a:rPr kumimoji="0" lang="en-US" sz="3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số</a:t>
            </a:r>
            <a:r>
              <a:rPr kumimoji="0" lang="en-US" sz="3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dao</a:t>
            </a:r>
            <a:r>
              <a:rPr kumimoji="0" lang="en-US" sz="3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động</a:t>
            </a:r>
            <a:r>
              <a:rPr kumimoji="0" lang="en-US" sz="3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4337"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886200" y="0"/>
            <a:ext cx="4572000" cy="1371600"/>
          </a:xfrm>
          <a:prstGeom prst="rect">
            <a:avLst/>
          </a:prstGeom>
          <a:noFill/>
        </p:spPr>
      </p:pic>
      <p:sp>
        <p:nvSpPr>
          <p:cNvPr id="14339" name="Rectangle 3"/>
          <p:cNvSpPr>
            <a:spLocks noChangeArrowheads="1"/>
          </p:cNvSpPr>
          <p:nvPr/>
        </p:nvSpPr>
        <p:spPr bwMode="auto">
          <a:xfrm>
            <a:off x="1" y="1295400"/>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Lưu</a:t>
            </a:r>
            <a:r>
              <a:rPr kumimoji="0" lang="en-US" sz="36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ý: </a:t>
            </a:r>
            <a:r>
              <a:rPr kumimoji="0" lang="en-US" sz="36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thời</a:t>
            </a:r>
            <a:r>
              <a:rPr kumimoji="0" lang="en-US" sz="36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6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gian</a:t>
            </a:r>
            <a:r>
              <a:rPr kumimoji="0" lang="en-US" sz="36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6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dao</a:t>
            </a:r>
            <a:r>
              <a:rPr kumimoji="0" lang="en-US" sz="36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6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động</a:t>
            </a:r>
            <a:r>
              <a:rPr kumimoji="0" lang="en-US" sz="36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6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tính</a:t>
            </a:r>
            <a:r>
              <a:rPr kumimoji="0" lang="en-US" sz="36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6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bằng</a:t>
            </a:r>
            <a:r>
              <a:rPr kumimoji="0" lang="en-US" sz="36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6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giây</a:t>
            </a:r>
            <a:r>
              <a:rPr kumimoji="0" lang="en-US" sz="36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a:t>
            </a:r>
            <a:r>
              <a:rPr kumimoji="0" lang="vi-VN" sz="3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vi-VN"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Box 5">
            <a:extLst>
              <a:ext uri="{FF2B5EF4-FFF2-40B4-BE49-F238E27FC236}">
                <a16:creationId xmlns:a16="http://schemas.microsoft.com/office/drawing/2014/main" xmlns="" id="{3E9EC5C5-DD50-41C7-BF0D-83B56155DA25}"/>
              </a:ext>
            </a:extLst>
          </p:cNvPr>
          <p:cNvSpPr txBox="1"/>
          <p:nvPr/>
        </p:nvSpPr>
        <p:spPr>
          <a:xfrm>
            <a:off x="0" y="2133600"/>
            <a:ext cx="3500582" cy="2308324"/>
          </a:xfrm>
          <a:prstGeom prst="rect">
            <a:avLst/>
          </a:prstGeom>
          <a:noFill/>
        </p:spPr>
        <p:txBody>
          <a:bodyPr wrap="square" rtlCol="0">
            <a:spAutoFit/>
          </a:bodyPr>
          <a:lstStyle/>
          <a:p>
            <a:r>
              <a:rPr lang="en-US" sz="3600" dirty="0" err="1">
                <a:latin typeface="Times New Roman" panose="02020603050405020304" pitchFamily="18" charset="0"/>
                <a:cs typeface="Times New Roman" panose="02020603050405020304" pitchFamily="18" charset="0"/>
              </a:rPr>
              <a:t>Tần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số</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mà</a:t>
            </a:r>
            <a:r>
              <a:rPr lang="en-US" sz="3600" dirty="0">
                <a:latin typeface="Times New Roman" panose="02020603050405020304" pitchFamily="18" charset="0"/>
                <a:cs typeface="Times New Roman" panose="02020603050405020304" pitchFamily="18" charset="0"/>
              </a:rPr>
              <a:t> tai ta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nghe</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được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từ</a:t>
            </a:r>
            <a:r>
              <a:rPr lang="en-US" sz="3600" dirty="0">
                <a:latin typeface="Times New Roman" panose="02020603050405020304" pitchFamily="18" charset="0"/>
                <a:cs typeface="Times New Roman" panose="02020603050405020304" pitchFamily="18" charset="0"/>
              </a:rPr>
              <a:t> 20Hz </a:t>
            </a:r>
            <a:r>
              <a:rPr lang="en-US" sz="3600" dirty="0" err="1">
                <a:latin typeface="Times New Roman" panose="02020603050405020304" pitchFamily="18" charset="0"/>
                <a:cs typeface="Times New Roman" panose="02020603050405020304" pitchFamily="18" charset="0"/>
              </a:rPr>
              <a:t>đến</a:t>
            </a:r>
            <a:r>
              <a:rPr lang="en-US" sz="3600" dirty="0">
                <a:latin typeface="Times New Roman" panose="02020603050405020304" pitchFamily="18" charset="0"/>
                <a:cs typeface="Times New Roman" panose="02020603050405020304" pitchFamily="18" charset="0"/>
              </a:rPr>
              <a:t> 20 000Hz</a:t>
            </a:r>
          </a:p>
        </p:txBody>
      </p:sp>
      <p:pic>
        <p:nvPicPr>
          <p:cNvPr id="7" name="Picture 6">
            <a:extLst>
              <a:ext uri="{FF2B5EF4-FFF2-40B4-BE49-F238E27FC236}">
                <a16:creationId xmlns:a16="http://schemas.microsoft.com/office/drawing/2014/main" xmlns="" id="{75FFD02D-6FEE-4B06-B561-80ECB11BA2C7}"/>
              </a:ext>
            </a:extLst>
          </p:cNvPr>
          <p:cNvPicPr>
            <a:picLocks noChangeAspect="1"/>
          </p:cNvPicPr>
          <p:nvPr/>
        </p:nvPicPr>
        <p:blipFill>
          <a:blip r:embed="rId4"/>
          <a:stretch>
            <a:fillRect/>
          </a:stretch>
        </p:blipFill>
        <p:spPr>
          <a:xfrm>
            <a:off x="3276601" y="1905000"/>
            <a:ext cx="5867400" cy="3124200"/>
          </a:xfrm>
          <a:prstGeom prst="rect">
            <a:avLst/>
          </a:prstGeom>
        </p:spPr>
      </p:pic>
      <p:sp>
        <p:nvSpPr>
          <p:cNvPr id="8" name="TextBox 7">
            <a:extLst>
              <a:ext uri="{FF2B5EF4-FFF2-40B4-BE49-F238E27FC236}">
                <a16:creationId xmlns:a16="http://schemas.microsoft.com/office/drawing/2014/main" xmlns="" id="{0314A826-3E02-4B54-9CC6-20E215EC035B}"/>
              </a:ext>
            </a:extLst>
          </p:cNvPr>
          <p:cNvSpPr txBox="1"/>
          <p:nvPr/>
        </p:nvSpPr>
        <p:spPr>
          <a:xfrm>
            <a:off x="0" y="5103674"/>
            <a:ext cx="9144000" cy="1754326"/>
          </a:xfrm>
          <a:prstGeom prst="rect">
            <a:avLst/>
          </a:prstGeom>
          <a:noFill/>
        </p:spPr>
        <p:txBody>
          <a:bodyPr wrap="square">
            <a:spAutoFit/>
          </a:bodyPr>
          <a:lstStyle/>
          <a:p>
            <a:pPr algn="ctr"/>
            <a:r>
              <a:rPr lang="vi-VN" sz="3600" b="0" i="0" dirty="0">
                <a:solidFill>
                  <a:srgbClr val="FF0000"/>
                </a:solidFill>
                <a:effectLst/>
                <a:latin typeface="+mj-lt"/>
              </a:rPr>
              <a:t>dB hay đề - xi - ben là đơn vị được sử dụng để đo cường độ âm thanh, hiển thị độ mạnh hay yếu của âm thanh được phát </a:t>
            </a:r>
            <a:r>
              <a:rPr lang="vi-VN" sz="2800" b="0" i="0" dirty="0">
                <a:solidFill>
                  <a:srgbClr val="FF0000"/>
                </a:solidFill>
                <a:effectLst/>
                <a:latin typeface="+mj-lt"/>
              </a:rPr>
              <a:t>ra</a:t>
            </a:r>
            <a:r>
              <a:rPr lang="vi-VN" sz="2800" b="0" i="0" dirty="0">
                <a:solidFill>
                  <a:srgbClr val="333333"/>
                </a:solidFill>
                <a:effectLst/>
                <a:latin typeface="+mj-lt"/>
              </a:rPr>
              <a:t>.</a:t>
            </a:r>
            <a:endParaRPr lang="en-US" sz="28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blinds(horizontal)">
                                      <p:cBhvr>
                                        <p:cTn id="7" dur="500"/>
                                        <p:tgtEl>
                                          <p:spTgt spid="14338"/>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14337"/>
                                        </p:tgtEl>
                                        <p:attrNameLst>
                                          <p:attrName>style.visibility</p:attrName>
                                        </p:attrNameLst>
                                      </p:cBhvr>
                                      <p:to>
                                        <p:strVal val="visible"/>
                                      </p:to>
                                    </p:set>
                                    <p:anim calcmode="lin" valueType="num">
                                      <p:cBhvr additive="base">
                                        <p:cTn id="12" dur="5000" fill="hold"/>
                                        <p:tgtEl>
                                          <p:spTgt spid="14337"/>
                                        </p:tgtEl>
                                        <p:attrNameLst>
                                          <p:attrName>ppt_x</p:attrName>
                                        </p:attrNameLst>
                                      </p:cBhvr>
                                      <p:tavLst>
                                        <p:tav tm="0">
                                          <p:val>
                                            <p:strVal val="#ppt_x"/>
                                          </p:val>
                                        </p:tav>
                                        <p:tav tm="100000">
                                          <p:val>
                                            <p:strVal val="#ppt_x"/>
                                          </p:val>
                                        </p:tav>
                                      </p:tavLst>
                                    </p:anim>
                                    <p:anim calcmode="lin" valueType="num">
                                      <p:cBhvr additive="base">
                                        <p:cTn id="13" dur="5000" fill="hold"/>
                                        <p:tgtEl>
                                          <p:spTgt spid="1433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14339"/>
                                        </p:tgtEl>
                                        <p:attrNameLst>
                                          <p:attrName>style.visibility</p:attrName>
                                        </p:attrNameLst>
                                      </p:cBhvr>
                                      <p:to>
                                        <p:strVal val="visible"/>
                                      </p:to>
                                    </p:set>
                                    <p:animEffect transition="in" filter="slide(fromBottom)">
                                      <p:cBhvr>
                                        <p:cTn id="18" dur="500"/>
                                        <p:tgtEl>
                                          <p:spTgt spid="1433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p:bldP spid="6"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ình nền Slide ánh sáng"/>
          <p:cNvPicPr>
            <a:picLocks noChangeAspect="1" noChangeArrowheads="1"/>
          </p:cNvPicPr>
          <p:nvPr/>
        </p:nvPicPr>
        <p:blipFill>
          <a:blip r:embed="rId3"/>
          <a:srcRect/>
          <a:stretch>
            <a:fillRect/>
          </a:stretch>
        </p:blipFill>
        <p:spPr bwMode="auto">
          <a:xfrm>
            <a:off x="0" y="0"/>
            <a:ext cx="9144000" cy="6858000"/>
          </a:xfrm>
          <a:prstGeom prst="rect">
            <a:avLst/>
          </a:prstGeom>
          <a:noFill/>
        </p:spPr>
      </p:pic>
      <p:pic>
        <p:nvPicPr>
          <p:cNvPr id="3" name="Picture 2">
            <a:extLst>
              <a:ext uri="{FF2B5EF4-FFF2-40B4-BE49-F238E27FC236}">
                <a16:creationId xmlns:a16="http://schemas.microsoft.com/office/drawing/2014/main" xmlns="" id="{5907F333-E0E2-4355-BED5-82FF281F85AF}"/>
              </a:ext>
            </a:extLst>
          </p:cNvPr>
          <p:cNvPicPr>
            <a:picLocks noChangeAspect="1"/>
          </p:cNvPicPr>
          <p:nvPr/>
        </p:nvPicPr>
        <p:blipFill>
          <a:blip r:embed="rId4"/>
          <a:stretch>
            <a:fillRect/>
          </a:stretch>
        </p:blipFill>
        <p:spPr>
          <a:xfrm>
            <a:off x="0" y="0"/>
            <a:ext cx="6366116" cy="2895600"/>
          </a:xfrm>
          <a:prstGeom prst="rect">
            <a:avLst/>
          </a:prstGeom>
        </p:spPr>
      </p:pic>
      <p:pic>
        <p:nvPicPr>
          <p:cNvPr id="4" name="NHỮNG NGƯỜI BẠN CỦA ĐÔ - RÊ - MI - ĐỌC TÊN NỐT NHẠC - ÂM NHẠC 1 KNTT">
            <a:hlinkClick r:id="" action="ppaction://media"/>
            <a:extLst>
              <a:ext uri="{FF2B5EF4-FFF2-40B4-BE49-F238E27FC236}">
                <a16:creationId xmlns:a16="http://schemas.microsoft.com/office/drawing/2014/main" xmlns="" id="{E661AAAE-9176-46E2-889E-D7B8DBA63210}"/>
              </a:ext>
            </a:extLst>
          </p:cNvPr>
          <p:cNvPicPr>
            <a:picLocks noChangeAspect="1"/>
          </p:cNvPicPr>
          <p:nvPr>
            <a:videoFile r:link="rId1"/>
            <p:extLst>
              <p:ext uri="{DAA4B4D4-6D71-4841-9C94-3DE7FCFB9230}">
                <p14:media xmlns:p14="http://schemas.microsoft.com/office/powerpoint/2010/main" xmlns="" r:embed="rId5"/>
              </p:ext>
            </p:extLst>
          </p:nvPr>
        </p:nvPicPr>
        <p:blipFill>
          <a:blip r:embed="rId6" cstate="print"/>
          <a:stretch>
            <a:fillRect/>
          </a:stretch>
        </p:blipFill>
        <p:spPr>
          <a:xfrm>
            <a:off x="6324600" y="0"/>
            <a:ext cx="2819400" cy="2895600"/>
          </a:xfrm>
          <a:prstGeom prst="rect">
            <a:avLst/>
          </a:prstGeom>
        </p:spPr>
      </p:pic>
      <p:sp>
        <p:nvSpPr>
          <p:cNvPr id="5" name="TextBox 4">
            <a:extLst>
              <a:ext uri="{FF2B5EF4-FFF2-40B4-BE49-F238E27FC236}">
                <a16:creationId xmlns:a16="http://schemas.microsoft.com/office/drawing/2014/main" xmlns="" id="{9FB729B9-DDB7-4771-8B02-9D758ED0F0E6}"/>
              </a:ext>
            </a:extLst>
          </p:cNvPr>
          <p:cNvSpPr txBox="1"/>
          <p:nvPr/>
        </p:nvSpPr>
        <p:spPr>
          <a:xfrm>
            <a:off x="0" y="3200400"/>
            <a:ext cx="9144000" cy="3427861"/>
          </a:xfrm>
          <a:prstGeom prst="rect">
            <a:avLst/>
          </a:prstGeom>
          <a:noFill/>
        </p:spPr>
        <p:txBody>
          <a:bodyPr wrap="square">
            <a:spAutoFit/>
          </a:bodyPr>
          <a:lstStyle/>
          <a:p>
            <a:pPr marL="0" marR="0" algn="ctr">
              <a:lnSpc>
                <a:spcPct val="107000"/>
              </a:lnSpc>
              <a:spcBef>
                <a:spcPts val="0"/>
              </a:spcBef>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Tần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nốt</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nhạc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gn="ctr">
              <a:lnSpc>
                <a:spcPct val="107000"/>
              </a:lnSpc>
              <a:spcBef>
                <a:spcPts val="0"/>
              </a:spcBef>
              <a:spcAft>
                <a:spcPts val="800"/>
              </a:spcAft>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Nốt</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Si: 494 Hz			+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Nốt</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Đô</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523 Hz</a:t>
            </a:r>
          </a:p>
          <a:p>
            <a:pPr marL="0" marR="0" algn="ctr">
              <a:lnSpc>
                <a:spcPct val="107000"/>
              </a:lnSpc>
              <a:spcBef>
                <a:spcPts val="0"/>
              </a:spcBef>
              <a:spcAft>
                <a:spcPts val="800"/>
              </a:spcAft>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Nốt</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Rê</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587 Hz			+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Nốt</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Mi: 629 Hz</a:t>
            </a:r>
          </a:p>
          <a:p>
            <a:pPr marL="0" marR="0" algn="ctr">
              <a:lnSpc>
                <a:spcPct val="107000"/>
              </a:lnSpc>
              <a:spcBef>
                <a:spcPts val="0"/>
              </a:spcBef>
              <a:spcAft>
                <a:spcPts val="800"/>
              </a:spcAft>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Nốt</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Fa: 698 Hz			+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Nốt</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Sol: 784 Hz</a:t>
            </a:r>
          </a:p>
          <a:p>
            <a:pPr algn="ct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Nốt</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La: 880 Hz</a:t>
            </a:r>
            <a:endParaRPr lang="en-US" sz="36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59095" fill="hold"/>
                                        <p:tgtEl>
                                          <p:spTgt spid="4"/>
                                        </p:tgtEl>
                                      </p:cBhvr>
                                    </p:cmd>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500"/>
                                        <p:tgtEl>
                                          <p:spTgt spid="5">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500"/>
                                        <p:tgtEl>
                                          <p:spTgt spid="5">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500"/>
                                        <p:tgtEl>
                                          <p:spTgt spid="5">
                                            <p:txEl>
                                              <p:pRg st="2" end="2"/>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fade">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4"/>
                    </p:tgtEl>
                  </p:cond>
                </p:stCondLst>
                <p:endSync evt="end" delay="0">
                  <p:rtn val="all"/>
                </p:endSync>
                <p:childTnLst>
                  <p:par>
                    <p:cTn id="32" fill="hold">
                      <p:stCondLst>
                        <p:cond delay="0"/>
                      </p:stCondLst>
                      <p:childTnLst>
                        <p:par>
                          <p:cTn id="33" fill="hold">
                            <p:stCondLst>
                              <p:cond delay="0"/>
                            </p:stCondLst>
                            <p:childTnLst>
                              <p:par>
                                <p:cTn id="34" presetID="2" presetClass="mediacall" presetSubtype="0" fill="hold" nodeType="clickEffect">
                                  <p:stCondLst>
                                    <p:cond delay="0"/>
                                  </p:stCondLst>
                                  <p:childTnLst>
                                    <p:cmd type="call" cmd="togglePause">
                                      <p:cBhvr>
                                        <p:cTn id="35" dur="1" fill="hold"/>
                                        <p:tgtEl>
                                          <p:spTgt spid="4"/>
                                        </p:tgtEl>
                                      </p:cBhvr>
                                    </p:cmd>
                                  </p:childTnLst>
                                </p:cTn>
                              </p:par>
                            </p:childTnLst>
                          </p:cTn>
                        </p:par>
                      </p:childTnLst>
                    </p:cTn>
                  </p:par>
                </p:childTnLst>
              </p:cTn>
              <p:nextCondLst>
                <p:cond evt="onClick" delay="0">
                  <p:tgtEl>
                    <p:spTgt spid="4"/>
                  </p:tgtEl>
                </p:cond>
              </p:nextCondLst>
            </p:seq>
            <p:video>
              <p:cMediaNode vol="80000">
                <p:cTn id="36" fill="hold" display="0">
                  <p:stCondLst>
                    <p:cond delay="indefinite"/>
                  </p:stCondLst>
                </p:cTn>
                <p:tgtEl>
                  <p:spTgt spid="4"/>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a:extLst>
              <a:ext uri="{FF2B5EF4-FFF2-40B4-BE49-F238E27FC236}">
                <a16:creationId xmlns:a16="http://schemas.microsoft.com/office/drawing/2014/main" xmlns="" id="{817FB68D-5C56-DC43-A85D-5C6FD5AF7890}"/>
              </a:ext>
            </a:extLst>
          </p:cNvPr>
          <p:cNvGrpSpPr/>
          <p:nvPr/>
        </p:nvGrpSpPr>
        <p:grpSpPr>
          <a:xfrm rot="20602830">
            <a:off x="-7695" y="556915"/>
            <a:ext cx="5450097" cy="4434193"/>
            <a:chOff x="676003" y="2221242"/>
            <a:chExt cx="5933500" cy="3800735"/>
          </a:xfrm>
        </p:grpSpPr>
        <p:pic>
          <p:nvPicPr>
            <p:cNvPr id="5" name="Picture 4">
              <a:extLst>
                <a:ext uri="{FF2B5EF4-FFF2-40B4-BE49-F238E27FC236}">
                  <a16:creationId xmlns:a16="http://schemas.microsoft.com/office/drawing/2014/main" xmlns="" id="{80A46264-F0F0-6F4F-AC45-E1D0CB910E62}"/>
                </a:ext>
              </a:extLst>
            </p:cNvPr>
            <p:cNvPicPr>
              <a:picLocks noChangeAspect="1"/>
            </p:cNvPicPr>
            <p:nvPr/>
          </p:nvPicPr>
          <p:blipFill>
            <a:blip r:embed="rId3"/>
            <a:stretch>
              <a:fillRect/>
            </a:stretch>
          </p:blipFill>
          <p:spPr>
            <a:xfrm>
              <a:off x="676003" y="3187337"/>
              <a:ext cx="1770075" cy="2834640"/>
            </a:xfrm>
            <a:prstGeom prst="rect">
              <a:avLst/>
            </a:prstGeom>
          </p:spPr>
        </p:pic>
        <p:sp>
          <p:nvSpPr>
            <p:cNvPr id="6" name="Oval Callout 5">
              <a:extLst>
                <a:ext uri="{FF2B5EF4-FFF2-40B4-BE49-F238E27FC236}">
                  <a16:creationId xmlns:a16="http://schemas.microsoft.com/office/drawing/2014/main" xmlns="" id="{5B45FBCF-8F34-F84D-A826-ADCC655D260A}"/>
                </a:ext>
              </a:extLst>
            </p:cNvPr>
            <p:cNvSpPr/>
            <p:nvPr/>
          </p:nvSpPr>
          <p:spPr>
            <a:xfrm rot="21226705">
              <a:off x="2417271" y="2221242"/>
              <a:ext cx="4192232" cy="1593668"/>
            </a:xfrm>
            <a:prstGeom prst="wedgeEllipseCallout">
              <a:avLst>
                <a:gd name="adj1" fmla="val -59896"/>
                <a:gd name="adj2" fmla="val 6250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âm</a:t>
              </a:r>
              <a:r>
                <a:rPr lang="en-US" sz="3200" dirty="0">
                  <a:latin typeface="Times New Roman" panose="02020603050405020304" pitchFamily="18" charset="0"/>
                  <a:cs typeface="Times New Roman" panose="02020603050405020304" pitchFamily="18" charset="0"/>
                </a:rPr>
                <a:t>, ta </a:t>
              </a:r>
              <a:r>
                <a:rPr lang="en-US" sz="3200" dirty="0" err="1">
                  <a:latin typeface="Times New Roman" panose="02020603050405020304" pitchFamily="18" charset="0"/>
                  <a:cs typeface="Times New Roman" panose="02020603050405020304" pitchFamily="18" charset="0"/>
                </a:rPr>
                <a:t>thấy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âm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bổng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âm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trầm</a:t>
              </a:r>
              <a:r>
                <a:rPr lang="en-US" sz="3200" dirty="0">
                  <a:latin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cs typeface="Times New Roman" panose="02020603050405020304" pitchFamily="18" charset="0"/>
                </a:rPr>
                <a:t>thấp</a:t>
              </a:r>
              <a:r>
                <a:rPr lang="en-US" sz="3200" dirty="0">
                  <a:latin typeface="Times New Roman" panose="02020603050405020304" pitchFamily="18" charset="0"/>
                  <a:cs typeface="Times New Roman" panose="02020603050405020304" pitchFamily="18" charset="0"/>
                </a:rPr>
                <a:t>).</a:t>
              </a:r>
            </a:p>
          </p:txBody>
        </p:sp>
      </p:grpSp>
      <p:pic>
        <p:nvPicPr>
          <p:cNvPr id="7" name="9convert.com - Đẳng cấp của ca sĩ Opera khi hát không cần mic_360p">
            <a:hlinkClick r:id="" action="ppaction://media"/>
            <a:extLst>
              <a:ext uri="{FF2B5EF4-FFF2-40B4-BE49-F238E27FC236}">
                <a16:creationId xmlns:a16="http://schemas.microsoft.com/office/drawing/2014/main" xmlns="" id="{BF33976F-1ACB-F043-983B-656DBA06CFFD}"/>
              </a:ext>
            </a:extLst>
          </p:cNvPr>
          <p:cNvPicPr>
            <a:picLocks noChangeAspect="1"/>
          </p:cNvPicPr>
          <p:nvPr>
            <a:videoFile r:link="rId1"/>
            <p:extLst>
              <p:ext uri="{DAA4B4D4-6D71-4841-9C94-3DE7FCFB9230}">
                <p14:media xmlns:p14="http://schemas.microsoft.com/office/powerpoint/2010/main" xmlns="" r:embed="rId4"/>
              </p:ext>
            </p:extLst>
          </p:nvPr>
        </p:nvPicPr>
        <p:blipFill>
          <a:blip r:embed="rId5"/>
          <a:stretch>
            <a:fillRect/>
          </a:stretch>
        </p:blipFill>
        <p:spPr>
          <a:xfrm>
            <a:off x="4343400" y="0"/>
            <a:ext cx="4813171" cy="4491083"/>
          </a:xfrm>
          <a:prstGeom prst="rect">
            <a:avLst/>
          </a:prstGeom>
        </p:spPr>
      </p:pic>
      <p:grpSp>
        <p:nvGrpSpPr>
          <p:cNvPr id="3" name="Group 10">
            <a:extLst>
              <a:ext uri="{FF2B5EF4-FFF2-40B4-BE49-F238E27FC236}">
                <a16:creationId xmlns:a16="http://schemas.microsoft.com/office/drawing/2014/main" xmlns="" id="{A515F0C7-E9F7-FA45-8041-02D91F729BC5}"/>
              </a:ext>
            </a:extLst>
          </p:cNvPr>
          <p:cNvGrpSpPr/>
          <p:nvPr/>
        </p:nvGrpSpPr>
        <p:grpSpPr>
          <a:xfrm rot="21058447">
            <a:off x="1522519" y="1838913"/>
            <a:ext cx="7497193" cy="4458608"/>
            <a:chOff x="2446077" y="3506536"/>
            <a:chExt cx="8696851" cy="4458608"/>
          </a:xfrm>
        </p:grpSpPr>
        <p:pic>
          <p:nvPicPr>
            <p:cNvPr id="9" name="Picture 8">
              <a:extLst>
                <a:ext uri="{FF2B5EF4-FFF2-40B4-BE49-F238E27FC236}">
                  <a16:creationId xmlns:a16="http://schemas.microsoft.com/office/drawing/2014/main" xmlns="" id="{7518C2AB-18C4-0446-8972-CE93B2A4E863}"/>
                </a:ext>
              </a:extLst>
            </p:cNvPr>
            <p:cNvPicPr>
              <a:picLocks noChangeAspect="1"/>
            </p:cNvPicPr>
            <p:nvPr/>
          </p:nvPicPr>
          <p:blipFill>
            <a:blip r:embed="rId6"/>
            <a:stretch>
              <a:fillRect/>
            </a:stretch>
          </p:blipFill>
          <p:spPr>
            <a:xfrm>
              <a:off x="2446077" y="4866344"/>
              <a:ext cx="2628900" cy="3098800"/>
            </a:xfrm>
            <a:prstGeom prst="rect">
              <a:avLst/>
            </a:prstGeom>
          </p:spPr>
        </p:pic>
        <p:sp>
          <p:nvSpPr>
            <p:cNvPr id="10" name="Oval Callout 9">
              <a:extLst>
                <a:ext uri="{FF2B5EF4-FFF2-40B4-BE49-F238E27FC236}">
                  <a16:creationId xmlns:a16="http://schemas.microsoft.com/office/drawing/2014/main" xmlns="" id="{ACF5F4B6-D1A2-084F-8626-908B62D79FB1}"/>
                </a:ext>
              </a:extLst>
            </p:cNvPr>
            <p:cNvSpPr/>
            <p:nvPr/>
          </p:nvSpPr>
          <p:spPr>
            <a:xfrm>
              <a:off x="4879032" y="3506536"/>
              <a:ext cx="6263896" cy="2100581"/>
            </a:xfrm>
            <a:prstGeom prst="wedgeEllipseCallout">
              <a:avLst>
                <a:gd name="adj1" fmla="val -59896"/>
                <a:gd name="adj2" fmla="val 62500"/>
              </a:avLst>
            </a:prstGeom>
          </p:spPr>
          <p:style>
            <a:lnRef idx="2">
              <a:schemeClr val="dk1"/>
            </a:lnRef>
            <a:fillRef idx="1">
              <a:schemeClr val="lt1"/>
            </a:fillRef>
            <a:effectRef idx="0">
              <a:schemeClr val="dk1"/>
            </a:effectRef>
            <a:fontRef idx="minor">
              <a:schemeClr val="dk1"/>
            </a:fontRef>
          </p:style>
          <p:txBody>
            <a:bodyPr rtlCol="0" anchor="ctr"/>
            <a:lstStyle/>
            <a:p>
              <a:r>
                <a:rPr lang="vi-VN" sz="3200" dirty="0">
                  <a:latin typeface="Times New Roman" panose="02020603050405020304" pitchFamily="18" charset="0"/>
                  <a:cs typeface="Times New Roman" panose="02020603050405020304" pitchFamily="18" charset="0"/>
                </a:rPr>
                <a:t>Vậy sự cao, thấp của âm nghe được có liên hệ như thế nào với tần số của sóng âm?</a:t>
              </a:r>
            </a:p>
          </p:txBody>
        </p:sp>
      </p:grpSp>
    </p:spTree>
    <p:extLst>
      <p:ext uri="{BB962C8B-B14F-4D97-AF65-F5344CB8AC3E}">
        <p14:creationId xmlns:p14="http://schemas.microsoft.com/office/powerpoint/2010/main" xmlns="" val="17746737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xit" presetSubtype="10" fill="hold" nodeType="clickEffect">
                                  <p:stCondLst>
                                    <p:cond delay="0"/>
                                  </p:stCondLst>
                                  <p:childTnLst>
                                    <p:animEffect transition="out" filter="blinds(horizontal)">
                                      <p:cBhvr>
                                        <p:cTn id="18" dur="500"/>
                                        <p:tgtEl>
                                          <p:spTgt spid="2"/>
                                        </p:tgtEl>
                                      </p:cBhvr>
                                    </p:animEffect>
                                    <p:set>
                                      <p:cBhvr>
                                        <p:cTn id="19" dur="1" fill="hold">
                                          <p:stCondLst>
                                            <p:cond delay="499"/>
                                          </p:stCondLst>
                                        </p:cTn>
                                        <p:tgtEl>
                                          <p:spTgt spid="2"/>
                                        </p:tgtEl>
                                        <p:attrNameLst>
                                          <p:attrName>style.visibility</p:attrName>
                                        </p:attrNameLst>
                                      </p:cBhvr>
                                      <p:to>
                                        <p:strVal val="hidden"/>
                                      </p:to>
                                    </p:set>
                                  </p:childTnLst>
                                </p:cTn>
                              </p:par>
                              <p:par>
                                <p:cTn id="20" presetID="3" presetClass="exit" presetSubtype="10" fill="hold" nodeType="withEffect">
                                  <p:stCondLst>
                                    <p:cond delay="0"/>
                                  </p:stCondLst>
                                  <p:childTnLst>
                                    <p:animEffect transition="out" filter="blinds(horizontal)">
                                      <p:cBhvr>
                                        <p:cTn id="21" dur="500"/>
                                        <p:tgtEl>
                                          <p:spTgt spid="7"/>
                                        </p:tgtEl>
                                      </p:cBhvr>
                                    </p:animEffect>
                                    <p:set>
                                      <p:cBhvr>
                                        <p:cTn id="22" dur="1" fill="hold">
                                          <p:stCondLst>
                                            <p:cond delay="499"/>
                                          </p:stCondLst>
                                        </p:cTn>
                                        <p:tgtEl>
                                          <p:spTgt spid="7"/>
                                        </p:tgtEl>
                                        <p:attrNameLst>
                                          <p:attrName>style.visibility</p:attrName>
                                        </p:attrNameLst>
                                      </p:cBhvr>
                                      <p:to>
                                        <p:strVal val="hidden"/>
                                      </p:to>
                                    </p:set>
                                    <p:cmd type="call" cmd="stop">
                                      <p:cBhvr>
                                        <p:cTn id="23" dur="1">
                                          <p:stCondLst>
                                            <p:cond delay="499"/>
                                          </p:stCondLst>
                                        </p:cTn>
                                        <p:tgtEl>
                                          <p:spTgt spid="7"/>
                                        </p:tgtEl>
                                      </p:cBhvr>
                                    </p:cmd>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900" decel="100000" fill="hold"/>
                                        <p:tgtEl>
                                          <p:spTgt spid="3"/>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32" fill="hold" display="0">
                  <p:stCondLst>
                    <p:cond delay="indefinite"/>
                  </p:stCondLst>
                </p:cTn>
                <p:tgtEl>
                  <p:spTgt spid="7"/>
                </p:tgtEl>
              </p:cMediaNode>
            </p:video>
            <p:seq concurrent="1" nextAc="seek">
              <p:cTn id="33" restart="whenNotActive" fill="hold" evtFilter="cancelBubble" nodeType="interactiveSeq">
                <p:stCondLst>
                  <p:cond evt="onClick" delay="0">
                    <p:tgtEl>
                      <p:spTgt spid="7"/>
                    </p:tgtEl>
                  </p:cond>
                </p:stCondLst>
                <p:endSync evt="end" delay="0">
                  <p:rtn val="all"/>
                </p:endSync>
                <p:childTnLst>
                  <p:par>
                    <p:cTn id="34" fill="hold">
                      <p:stCondLst>
                        <p:cond delay="0"/>
                      </p:stCondLst>
                      <p:childTnLst>
                        <p:par>
                          <p:cTn id="35" fill="hold">
                            <p:stCondLst>
                              <p:cond delay="0"/>
                            </p:stCondLst>
                            <p:childTnLst>
                              <p:par>
                                <p:cTn id="36" presetID="2" presetClass="mediacall" presetSubtype="0" fill="hold" nodeType="clickEffect">
                                  <p:stCondLst>
                                    <p:cond delay="0"/>
                                  </p:stCondLst>
                                  <p:childTnLst>
                                    <p:cmd type="call" cmd="togglePause">
                                      <p:cBhvr>
                                        <p:cTn id="37"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1447800" y="304800"/>
            <a:ext cx="6172200" cy="646331"/>
          </a:xfrm>
          <a:prstGeom prst="rect">
            <a:avLst/>
          </a:prstGeom>
          <a:noFill/>
          <a:ln w="9525">
            <a:noFill/>
            <a:miter lim="800000"/>
            <a:headEnd/>
            <a:tailEnd/>
          </a:ln>
        </p:spPr>
        <p:txBody>
          <a:bodyPr>
            <a:spAutoFit/>
          </a:bodyPr>
          <a:lstStyle/>
          <a:p>
            <a:pPr algn="ctr"/>
            <a:r>
              <a:rPr lang="en-US" altLang="en-US" sz="3600" b="1" dirty="0">
                <a:latin typeface="Times New Roman" pitchFamily="18" charset="0"/>
              </a:rPr>
              <a:t>KIỂM TRA BÀI CŨ</a:t>
            </a:r>
          </a:p>
        </p:txBody>
      </p:sp>
      <p:sp>
        <p:nvSpPr>
          <p:cNvPr id="6147" name="Text Box 3"/>
          <p:cNvSpPr txBox="1">
            <a:spLocks noChangeArrowheads="1"/>
          </p:cNvSpPr>
          <p:nvPr/>
        </p:nvSpPr>
        <p:spPr bwMode="auto">
          <a:xfrm>
            <a:off x="0" y="914400"/>
            <a:ext cx="9144000" cy="1200329"/>
          </a:xfrm>
          <a:prstGeom prst="rect">
            <a:avLst/>
          </a:prstGeom>
          <a:noFill/>
          <a:ln w="9525">
            <a:noFill/>
            <a:miter lim="800000"/>
            <a:headEnd/>
            <a:tailEnd/>
          </a:ln>
        </p:spPr>
        <p:txBody>
          <a:bodyPr wrap="square">
            <a:spAutoFit/>
          </a:bodyPr>
          <a:lstStyle/>
          <a:p>
            <a:pPr eaLnBrk="1" hangingPunct="1">
              <a:spcBef>
                <a:spcPct val="50000"/>
              </a:spcBef>
            </a:pPr>
            <a:r>
              <a:rPr lang="en-US" altLang="en-US" sz="2400" dirty="0">
                <a:solidFill>
                  <a:srgbClr val="000000"/>
                </a:solidFill>
                <a:latin typeface="Tahoma" pitchFamily="34" charset="0"/>
              </a:rPr>
              <a:t> </a:t>
            </a:r>
            <a:r>
              <a:rPr lang="en-US" altLang="en-US" sz="3600" dirty="0" err="1">
                <a:latin typeface="Times New Roman" pitchFamily="18" charset="0"/>
                <a:cs typeface="Times New Roman" pitchFamily="18" charset="0"/>
              </a:rPr>
              <a:t>Câu</a:t>
            </a:r>
            <a:r>
              <a:rPr lang="en-US" altLang="en-US" sz="3600" dirty="0">
                <a:latin typeface="Times New Roman" pitchFamily="18" charset="0"/>
                <a:cs typeface="Times New Roman" pitchFamily="18" charset="0"/>
              </a:rPr>
              <a:t> 1: Dao </a:t>
            </a:r>
            <a:r>
              <a:rPr lang="en-US" altLang="en-US" sz="3600" dirty="0" err="1">
                <a:latin typeface="Times New Roman" pitchFamily="18" charset="0"/>
                <a:cs typeface="Times New Roman" pitchFamily="18" charset="0"/>
              </a:rPr>
              <a:t>động</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là</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gì</a:t>
            </a:r>
            <a:r>
              <a:rPr lang="en-US" altLang="en-US" sz="3600" dirty="0">
                <a:latin typeface="Times New Roman" pitchFamily="18" charset="0"/>
                <a:cs typeface="Times New Roman" pitchFamily="18" charset="0"/>
              </a:rPr>
              <a:t>?</a:t>
            </a:r>
            <a:r>
              <a:rPr lang="en-US" altLang="en-US" sz="3600" b="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Hãy</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tìm</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thêm</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ví</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dụ</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về</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dao</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động</a:t>
            </a:r>
            <a:r>
              <a:rPr lang="en-US" altLang="en-US" sz="3600" dirty="0">
                <a:latin typeface="Times New Roman" pitchFamily="18" charset="0"/>
                <a:cs typeface="Times New Roman" pitchFamily="18" charset="0"/>
              </a:rPr>
              <a:t>?</a:t>
            </a:r>
            <a:r>
              <a:rPr lang="en-US" altLang="en-US" sz="3600" b="0" dirty="0">
                <a:latin typeface="Times New Roman" pitchFamily="18" charset="0"/>
                <a:cs typeface="Times New Roman" pitchFamily="18" charset="0"/>
              </a:rPr>
              <a:t> </a:t>
            </a:r>
            <a:endParaRPr lang="en-US" altLang="en-US" sz="3600" dirty="0">
              <a:latin typeface="Times New Roman" pitchFamily="18" charset="0"/>
              <a:cs typeface="Times New Roman" pitchFamily="18" charset="0"/>
            </a:endParaRPr>
          </a:p>
        </p:txBody>
      </p:sp>
      <p:sp>
        <p:nvSpPr>
          <p:cNvPr id="4" name="TextBox 2"/>
          <p:cNvSpPr txBox="1">
            <a:spLocks noChangeArrowheads="1"/>
          </p:cNvSpPr>
          <p:nvPr/>
        </p:nvSpPr>
        <p:spPr bwMode="auto">
          <a:xfrm>
            <a:off x="0" y="2057400"/>
            <a:ext cx="9144000" cy="1200329"/>
          </a:xfrm>
          <a:prstGeom prst="rect">
            <a:avLst/>
          </a:prstGeom>
          <a:noFill/>
          <a:ln w="9525">
            <a:noFill/>
            <a:miter lim="800000"/>
            <a:headEnd/>
            <a:tailEnd/>
          </a:ln>
        </p:spPr>
        <p:txBody>
          <a:bodyPr wrap="square">
            <a:spAutoFit/>
          </a:bodyPr>
          <a:lstStyle/>
          <a:p>
            <a:pPr algn="just" eaLnBrk="1" hangingPunct="1">
              <a:spcBef>
                <a:spcPct val="50000"/>
              </a:spcBef>
              <a:buFont typeface="Wingdings" pitchFamily="2" charset="2"/>
              <a:buNone/>
            </a:pPr>
            <a:r>
              <a:rPr lang="en-US" altLang="en-US" sz="3600" dirty="0" err="1">
                <a:latin typeface="Times New Roman" pitchFamily="18" charset="0"/>
              </a:rPr>
              <a:t>Các</a:t>
            </a:r>
            <a:r>
              <a:rPr lang="en-US" altLang="en-US" sz="3600" dirty="0">
                <a:latin typeface="Times New Roman" pitchFamily="18" charset="0"/>
              </a:rPr>
              <a:t> </a:t>
            </a:r>
            <a:r>
              <a:rPr lang="en-US" altLang="en-US" sz="3600" dirty="0" err="1">
                <a:latin typeface="Times New Roman" pitchFamily="18" charset="0"/>
              </a:rPr>
              <a:t>chuyển</a:t>
            </a:r>
            <a:r>
              <a:rPr lang="en-US" altLang="en-US" sz="3600" dirty="0">
                <a:latin typeface="Times New Roman" pitchFamily="18" charset="0"/>
              </a:rPr>
              <a:t> </a:t>
            </a:r>
            <a:r>
              <a:rPr lang="en-US" altLang="en-US" sz="3600" dirty="0" err="1">
                <a:latin typeface="Times New Roman" pitchFamily="18" charset="0"/>
              </a:rPr>
              <a:t>động</a:t>
            </a:r>
            <a:r>
              <a:rPr lang="en-US" altLang="en-US" sz="3600" dirty="0">
                <a:latin typeface="Times New Roman" pitchFamily="18" charset="0"/>
              </a:rPr>
              <a:t> qua </a:t>
            </a:r>
            <a:r>
              <a:rPr lang="en-US" altLang="en-US" sz="3600" dirty="0" err="1">
                <a:latin typeface="Times New Roman" pitchFamily="18" charset="0"/>
              </a:rPr>
              <a:t>lại</a:t>
            </a:r>
            <a:r>
              <a:rPr lang="en-US" altLang="en-US" sz="3600" dirty="0">
                <a:latin typeface="Times New Roman" pitchFamily="18" charset="0"/>
              </a:rPr>
              <a:t> </a:t>
            </a:r>
            <a:r>
              <a:rPr lang="en-US" altLang="en-US" sz="3600" dirty="0" err="1">
                <a:latin typeface="Times New Roman" pitchFamily="18" charset="0"/>
              </a:rPr>
              <a:t>quanh</a:t>
            </a:r>
            <a:r>
              <a:rPr lang="en-US" altLang="en-US" sz="3600" dirty="0">
                <a:latin typeface="Times New Roman" pitchFamily="18" charset="0"/>
              </a:rPr>
              <a:t> </a:t>
            </a:r>
            <a:r>
              <a:rPr lang="en-US" altLang="en-US" sz="3600" dirty="0" err="1">
                <a:latin typeface="Times New Roman" pitchFamily="18" charset="0"/>
              </a:rPr>
              <a:t>một</a:t>
            </a:r>
            <a:r>
              <a:rPr lang="en-US" altLang="en-US" sz="3600" dirty="0">
                <a:latin typeface="Times New Roman" pitchFamily="18" charset="0"/>
              </a:rPr>
              <a:t> </a:t>
            </a:r>
            <a:r>
              <a:rPr lang="en-US" altLang="en-US" sz="3600" dirty="0" err="1">
                <a:latin typeface="Times New Roman" pitchFamily="18" charset="0"/>
              </a:rPr>
              <a:t>vị</a:t>
            </a:r>
            <a:r>
              <a:rPr lang="en-US" altLang="en-US" sz="3600" dirty="0">
                <a:latin typeface="Times New Roman" pitchFamily="18" charset="0"/>
              </a:rPr>
              <a:t> </a:t>
            </a:r>
            <a:r>
              <a:rPr lang="en-US" altLang="en-US" sz="3600" dirty="0" err="1">
                <a:latin typeface="Times New Roman" pitchFamily="18" charset="0"/>
              </a:rPr>
              <a:t>trí</a:t>
            </a:r>
            <a:r>
              <a:rPr lang="en-US" altLang="en-US" sz="3600" dirty="0">
                <a:latin typeface="Times New Roman" pitchFamily="18" charset="0"/>
              </a:rPr>
              <a:t> </a:t>
            </a:r>
            <a:r>
              <a:rPr lang="en-US" altLang="en-US" sz="3600" dirty="0" err="1">
                <a:latin typeface="Times New Roman" pitchFamily="18" charset="0"/>
              </a:rPr>
              <a:t>cân</a:t>
            </a:r>
            <a:r>
              <a:rPr lang="en-US" altLang="en-US" sz="3600" dirty="0">
                <a:latin typeface="Times New Roman" pitchFamily="18" charset="0"/>
              </a:rPr>
              <a:t> </a:t>
            </a:r>
            <a:r>
              <a:rPr lang="en-US" altLang="en-US" sz="3600" dirty="0" err="1">
                <a:latin typeface="Times New Roman" pitchFamily="18" charset="0"/>
              </a:rPr>
              <a:t>bằng</a:t>
            </a:r>
            <a:r>
              <a:rPr lang="en-US" altLang="en-US" sz="3600" dirty="0">
                <a:latin typeface="Times New Roman" pitchFamily="18" charset="0"/>
              </a:rPr>
              <a:t> </a:t>
            </a:r>
            <a:r>
              <a:rPr lang="en-US" altLang="en-US" sz="3600" dirty="0" err="1">
                <a:latin typeface="Times New Roman" pitchFamily="18" charset="0"/>
              </a:rPr>
              <a:t>gọi</a:t>
            </a:r>
            <a:r>
              <a:rPr lang="en-US" altLang="en-US" sz="3600" dirty="0">
                <a:latin typeface="Times New Roman" pitchFamily="18" charset="0"/>
              </a:rPr>
              <a:t> </a:t>
            </a:r>
            <a:r>
              <a:rPr lang="en-US" altLang="en-US" sz="3600" dirty="0" err="1">
                <a:latin typeface="Times New Roman" pitchFamily="18" charset="0"/>
              </a:rPr>
              <a:t>là</a:t>
            </a:r>
            <a:r>
              <a:rPr lang="en-US" altLang="en-US" sz="3600" dirty="0">
                <a:latin typeface="Times New Roman" pitchFamily="18" charset="0"/>
              </a:rPr>
              <a:t> </a:t>
            </a:r>
            <a:r>
              <a:rPr lang="en-US" altLang="en-US" sz="3600" dirty="0" err="1">
                <a:solidFill>
                  <a:srgbClr val="FF0000"/>
                </a:solidFill>
                <a:latin typeface="Times New Roman" pitchFamily="18" charset="0"/>
              </a:rPr>
              <a:t>dao</a:t>
            </a:r>
            <a:r>
              <a:rPr lang="en-US" altLang="en-US" sz="3600" dirty="0">
                <a:solidFill>
                  <a:srgbClr val="FF0000"/>
                </a:solidFill>
                <a:latin typeface="Times New Roman" pitchFamily="18" charset="0"/>
              </a:rPr>
              <a:t> </a:t>
            </a:r>
            <a:r>
              <a:rPr lang="en-US" altLang="en-US" sz="3600" dirty="0" err="1">
                <a:solidFill>
                  <a:srgbClr val="FF0000"/>
                </a:solidFill>
                <a:latin typeface="Times New Roman" pitchFamily="18" charset="0"/>
              </a:rPr>
              <a:t>động</a:t>
            </a:r>
            <a:r>
              <a:rPr lang="en-US" altLang="en-US" sz="3600" dirty="0">
                <a:solidFill>
                  <a:srgbClr val="FF0000"/>
                </a:solidFill>
                <a:latin typeface="Times New Roman" pitchFamily="18" charset="0"/>
              </a:rPr>
              <a:t>. </a:t>
            </a:r>
            <a:endParaRPr lang="vi-VN" altLang="en-US" sz="3600" dirty="0">
              <a:latin typeface="Times New Roman" pitchFamily="18" charset="0"/>
            </a:endParaRPr>
          </a:p>
        </p:txBody>
      </p:sp>
      <p:sp>
        <p:nvSpPr>
          <p:cNvPr id="5" name="TextBox 2"/>
          <p:cNvSpPr txBox="1">
            <a:spLocks noChangeArrowheads="1"/>
          </p:cNvSpPr>
          <p:nvPr/>
        </p:nvSpPr>
        <p:spPr bwMode="auto">
          <a:xfrm>
            <a:off x="609600" y="3276600"/>
            <a:ext cx="8534400" cy="646331"/>
          </a:xfrm>
          <a:prstGeom prst="rect">
            <a:avLst/>
          </a:prstGeom>
          <a:noFill/>
          <a:ln w="9525">
            <a:noFill/>
            <a:miter lim="800000"/>
            <a:headEnd/>
            <a:tailEnd/>
          </a:ln>
        </p:spPr>
        <p:txBody>
          <a:bodyPr>
            <a:spAutoFit/>
          </a:bodyPr>
          <a:lstStyle/>
          <a:p>
            <a:pPr eaLnBrk="1" hangingPunct="1">
              <a:spcBef>
                <a:spcPct val="50000"/>
              </a:spcBef>
              <a:buFont typeface="Wingdings" pitchFamily="2" charset="2"/>
              <a:buNone/>
            </a:pPr>
            <a:r>
              <a:rPr lang="en-US" altLang="en-US" sz="3600" dirty="0" err="1">
                <a:solidFill>
                  <a:srgbClr val="3333FF"/>
                </a:solidFill>
                <a:latin typeface="Times New Roman" pitchFamily="18" charset="0"/>
                <a:cs typeface="Times New Roman" pitchFamily="18" charset="0"/>
              </a:rPr>
              <a:t>ví</a:t>
            </a:r>
            <a:r>
              <a:rPr lang="en-US" altLang="en-US" sz="3600" dirty="0">
                <a:solidFill>
                  <a:srgbClr val="3333FF"/>
                </a:solidFill>
                <a:latin typeface="Times New Roman" pitchFamily="18" charset="0"/>
                <a:cs typeface="Times New Roman" pitchFamily="18" charset="0"/>
              </a:rPr>
              <a:t> </a:t>
            </a:r>
            <a:r>
              <a:rPr lang="en-US" altLang="en-US" sz="3600" dirty="0" err="1">
                <a:solidFill>
                  <a:srgbClr val="3333FF"/>
                </a:solidFill>
                <a:latin typeface="Times New Roman" pitchFamily="18" charset="0"/>
                <a:cs typeface="Times New Roman" pitchFamily="18" charset="0"/>
              </a:rPr>
              <a:t>dụ</a:t>
            </a:r>
            <a:r>
              <a:rPr lang="en-US" altLang="en-US" sz="3600" dirty="0">
                <a:solidFill>
                  <a:srgbClr val="3333FF"/>
                </a:solidFill>
                <a:latin typeface="Times New Roman" pitchFamily="18" charset="0"/>
                <a:cs typeface="Times New Roman" pitchFamily="18" charset="0"/>
              </a:rPr>
              <a:t> </a:t>
            </a:r>
            <a:r>
              <a:rPr lang="en-US" altLang="en-US" sz="3600" dirty="0" err="1">
                <a:solidFill>
                  <a:srgbClr val="3333FF"/>
                </a:solidFill>
                <a:latin typeface="Times New Roman" pitchFamily="18" charset="0"/>
                <a:cs typeface="Times New Roman" pitchFamily="18" charset="0"/>
              </a:rPr>
              <a:t>về</a:t>
            </a:r>
            <a:r>
              <a:rPr lang="en-US" altLang="en-US" sz="3600" dirty="0">
                <a:solidFill>
                  <a:srgbClr val="3333FF"/>
                </a:solidFill>
                <a:latin typeface="Times New Roman" pitchFamily="18" charset="0"/>
                <a:cs typeface="Times New Roman" pitchFamily="18" charset="0"/>
              </a:rPr>
              <a:t> </a:t>
            </a:r>
            <a:r>
              <a:rPr lang="en-US" altLang="en-US" sz="3600" dirty="0" err="1">
                <a:solidFill>
                  <a:srgbClr val="3333FF"/>
                </a:solidFill>
                <a:latin typeface="Times New Roman" pitchFamily="18" charset="0"/>
                <a:cs typeface="Times New Roman" pitchFamily="18" charset="0"/>
              </a:rPr>
              <a:t>dao</a:t>
            </a:r>
            <a:r>
              <a:rPr lang="en-US" altLang="en-US" sz="3600" dirty="0">
                <a:solidFill>
                  <a:srgbClr val="3333FF"/>
                </a:solidFill>
                <a:latin typeface="Times New Roman" pitchFamily="18" charset="0"/>
                <a:cs typeface="Times New Roman" pitchFamily="18" charset="0"/>
              </a:rPr>
              <a:t> </a:t>
            </a:r>
            <a:r>
              <a:rPr lang="en-US" altLang="en-US" sz="3600" dirty="0" err="1">
                <a:solidFill>
                  <a:srgbClr val="3333FF"/>
                </a:solidFill>
                <a:latin typeface="Times New Roman" pitchFamily="18" charset="0"/>
                <a:cs typeface="Times New Roman" pitchFamily="18" charset="0"/>
              </a:rPr>
              <a:t>động</a:t>
            </a:r>
            <a:r>
              <a:rPr lang="en-US" altLang="en-US" sz="3600" dirty="0">
                <a:solidFill>
                  <a:srgbClr val="3333FF"/>
                </a:solidFill>
                <a:latin typeface="Times New Roman" pitchFamily="18" charset="0"/>
                <a:cs typeface="Times New Roman" pitchFamily="18" charset="0"/>
              </a:rPr>
              <a:t> : </a:t>
            </a:r>
            <a:endParaRPr lang="vi-VN" altLang="en-US" sz="3600" dirty="0">
              <a:solidFill>
                <a:srgbClr val="3333FF"/>
              </a:solidFill>
              <a:latin typeface="Times New Roman" pitchFamily="18" charset="0"/>
            </a:endParaRPr>
          </a:p>
        </p:txBody>
      </p:sp>
      <p:sp>
        <p:nvSpPr>
          <p:cNvPr id="6" name="Text Box 51"/>
          <p:cNvSpPr txBox="1">
            <a:spLocks noChangeArrowheads="1"/>
          </p:cNvSpPr>
          <p:nvPr/>
        </p:nvSpPr>
        <p:spPr bwMode="auto">
          <a:xfrm>
            <a:off x="0" y="3886200"/>
            <a:ext cx="6248400" cy="646331"/>
          </a:xfrm>
          <a:prstGeom prst="rect">
            <a:avLst/>
          </a:prstGeom>
          <a:noFill/>
          <a:ln w="9525">
            <a:noFill/>
            <a:miter lim="800000"/>
            <a:headEnd/>
            <a:tailEnd/>
          </a:ln>
          <a:effectLst/>
        </p:spPr>
        <p:txBody>
          <a:bodyPr wrap="square">
            <a:spAutoFit/>
          </a:bodyPr>
          <a:lstStyle/>
          <a:p>
            <a:pPr eaLnBrk="1" hangingPunct="1">
              <a:spcBef>
                <a:spcPct val="50000"/>
              </a:spcBef>
              <a:buFont typeface="Wingdings" pitchFamily="2" charset="2"/>
              <a:buNone/>
            </a:pPr>
            <a:r>
              <a:rPr lang="en-US" altLang="vi-VN" sz="3600" dirty="0">
                <a:solidFill>
                  <a:srgbClr val="0033CC"/>
                </a:solidFill>
                <a:latin typeface="Times New Roman" pitchFamily="18" charset="0"/>
              </a:rPr>
              <a:t>  </a:t>
            </a:r>
            <a:r>
              <a:rPr lang="en-US" altLang="vi-VN" sz="3600" b="0" dirty="0">
                <a:solidFill>
                  <a:schemeClr val="tx2"/>
                </a:solidFill>
                <a:latin typeface="Times New Roman" pitchFamily="18" charset="0"/>
                <a:cs typeface="Times New Roman" pitchFamily="18" charset="0"/>
              </a:rPr>
              <a:t>-</a:t>
            </a:r>
            <a:r>
              <a:rPr lang="vi-VN" altLang="en-US" sz="3600" b="0" dirty="0">
                <a:solidFill>
                  <a:schemeClr val="tx2"/>
                </a:solidFill>
                <a:latin typeface="Times New Roman" pitchFamily="18" charset="0"/>
                <a:cs typeface="Times New Roman" pitchFamily="18" charset="0"/>
              </a:rPr>
              <a:t> </a:t>
            </a:r>
            <a:r>
              <a:rPr lang="pt-BR" altLang="en-US" sz="3600" b="0" dirty="0">
                <a:solidFill>
                  <a:schemeClr val="tx2"/>
                </a:solidFill>
                <a:latin typeface="Times New Roman" pitchFamily="18" charset="0"/>
                <a:cs typeface="Times New Roman" pitchFamily="18" charset="0"/>
              </a:rPr>
              <a:t>chuyển động của lá trên cây</a:t>
            </a:r>
            <a:r>
              <a:rPr lang="vi-VN" altLang="en-US" sz="3600" b="0" dirty="0">
                <a:solidFill>
                  <a:schemeClr val="tx2"/>
                </a:solidFill>
                <a:latin typeface="Times New Roman" pitchFamily="18" charset="0"/>
                <a:cs typeface="Times New Roman" pitchFamily="18" charset="0"/>
              </a:rPr>
              <a:t>.</a:t>
            </a:r>
            <a:endParaRPr lang="en-US" altLang="vi-VN" sz="3600" dirty="0">
              <a:solidFill>
                <a:srgbClr val="0033CC"/>
              </a:solidFill>
              <a:latin typeface="Times New Roman" pitchFamily="18" charset="0"/>
              <a:cs typeface="Times New Roman" pitchFamily="18" charset="0"/>
            </a:endParaRPr>
          </a:p>
        </p:txBody>
      </p:sp>
      <p:pic>
        <p:nvPicPr>
          <p:cNvPr id="68620" name="Picture 12" descr="Hình nền động - Cây xanh đung đưa trong gió"/>
          <p:cNvPicPr>
            <a:picLocks noChangeAspect="1" noChangeArrowheads="1"/>
          </p:cNvPicPr>
          <p:nvPr/>
        </p:nvPicPr>
        <p:blipFill>
          <a:blip r:embed="rId2"/>
          <a:srcRect/>
          <a:stretch>
            <a:fillRect/>
          </a:stretch>
        </p:blipFill>
        <p:spPr bwMode="auto">
          <a:xfrm>
            <a:off x="4983163" y="2627313"/>
            <a:ext cx="3962400" cy="3962400"/>
          </a:xfrm>
          <a:prstGeom prst="rect">
            <a:avLst/>
          </a:prstGeom>
          <a:noFill/>
          <a:ln w="9525">
            <a:noFill/>
            <a:miter lim="800000"/>
            <a:headEnd/>
            <a:tailEnd/>
          </a:ln>
        </p:spPr>
      </p:pic>
      <p:sp>
        <p:nvSpPr>
          <p:cNvPr id="9" name="Hộp Văn bản 8"/>
          <p:cNvSpPr txBox="1">
            <a:spLocks noChangeArrowheads="1"/>
          </p:cNvSpPr>
          <p:nvPr/>
        </p:nvSpPr>
        <p:spPr bwMode="auto">
          <a:xfrm>
            <a:off x="228600" y="4572000"/>
            <a:ext cx="4724400" cy="646331"/>
          </a:xfrm>
          <a:prstGeom prst="rect">
            <a:avLst/>
          </a:prstGeom>
          <a:noFill/>
          <a:ln w="9525">
            <a:noFill/>
            <a:miter lim="800000"/>
            <a:headEnd/>
            <a:tailEnd/>
          </a:ln>
        </p:spPr>
        <p:txBody>
          <a:bodyPr wrap="square">
            <a:spAutoFit/>
          </a:bodyPr>
          <a:lstStyle/>
          <a:p>
            <a:r>
              <a:rPr lang="en-US" altLang="en-US" sz="3600" b="0" dirty="0">
                <a:solidFill>
                  <a:srgbClr val="212529"/>
                </a:solidFill>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chuyển</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động</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bập</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bênh</a:t>
            </a:r>
            <a:endParaRPr lang="en-US" altLang="en-US" sz="3600" dirty="0">
              <a:latin typeface="Times New Roman" pitchFamily="18" charset="0"/>
              <a:cs typeface="Times New Roman" pitchFamily="18" charset="0"/>
            </a:endParaRPr>
          </a:p>
        </p:txBody>
      </p:sp>
      <p:pic>
        <p:nvPicPr>
          <p:cNvPr id="68622" name="Picture 14" descr="Hình ảnh Cặp đôi Chơi Bập Bênh Chơi Hàng Ngày PNG Miễn Phí Tải Về - Lovepik"/>
          <p:cNvPicPr>
            <a:picLocks noChangeAspect="1" noChangeArrowheads="1"/>
          </p:cNvPicPr>
          <p:nvPr/>
        </p:nvPicPr>
        <p:blipFill>
          <a:blip r:embed="rId3"/>
          <a:srcRect/>
          <a:stretch>
            <a:fillRect/>
          </a:stretch>
        </p:blipFill>
        <p:spPr bwMode="auto">
          <a:xfrm>
            <a:off x="4983163" y="2895600"/>
            <a:ext cx="3851275" cy="34575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1" presetClass="entr" presetSubtype="1" fill="hold" nodeType="clickEffect">
                                  <p:stCondLst>
                                    <p:cond delay="0"/>
                                  </p:stCondLst>
                                  <p:childTnLst>
                                    <p:set>
                                      <p:cBhvr>
                                        <p:cTn id="24" dur="1" fill="hold">
                                          <p:stCondLst>
                                            <p:cond delay="0"/>
                                          </p:stCondLst>
                                        </p:cTn>
                                        <p:tgtEl>
                                          <p:spTgt spid="68620"/>
                                        </p:tgtEl>
                                        <p:attrNameLst>
                                          <p:attrName>style.visibility</p:attrName>
                                        </p:attrNameLst>
                                      </p:cBhvr>
                                      <p:to>
                                        <p:strVal val="visible"/>
                                      </p:to>
                                    </p:set>
                                    <p:animEffect transition="in" filter="wheel(1)">
                                      <p:cBhvr>
                                        <p:cTn id="25" dur="2000"/>
                                        <p:tgtEl>
                                          <p:spTgt spid="6862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6" presetClass="exit" presetSubtype="21" fill="hold" nodeType="clickEffect">
                                  <p:stCondLst>
                                    <p:cond delay="0"/>
                                  </p:stCondLst>
                                  <p:childTnLst>
                                    <p:animEffect transition="out" filter="barn(inVertical)">
                                      <p:cBhvr>
                                        <p:cTn id="29" dur="500"/>
                                        <p:tgtEl>
                                          <p:spTgt spid="68620"/>
                                        </p:tgtEl>
                                      </p:cBhvr>
                                    </p:animEffect>
                                    <p:set>
                                      <p:cBhvr>
                                        <p:cTn id="30" dur="1" fill="hold">
                                          <p:stCondLst>
                                            <p:cond delay="499"/>
                                          </p:stCondLst>
                                        </p:cTn>
                                        <p:tgtEl>
                                          <p:spTgt spid="68620"/>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2" presetClass="entr" presetSubtype="4" fill="hold" nodeType="clickEffect">
                                  <p:stCondLst>
                                    <p:cond delay="0"/>
                                  </p:stCondLst>
                                  <p:childTnLst>
                                    <p:set>
                                      <p:cBhvr>
                                        <p:cTn id="40" dur="1" fill="hold">
                                          <p:stCondLst>
                                            <p:cond delay="0"/>
                                          </p:stCondLst>
                                        </p:cTn>
                                        <p:tgtEl>
                                          <p:spTgt spid="68622"/>
                                        </p:tgtEl>
                                        <p:attrNameLst>
                                          <p:attrName>style.visibility</p:attrName>
                                        </p:attrNameLst>
                                      </p:cBhvr>
                                      <p:to>
                                        <p:strVal val="visible"/>
                                      </p:to>
                                    </p:set>
                                    <p:anim calcmode="lin" valueType="num">
                                      <p:cBhvr additive="base">
                                        <p:cTn id="41" dur="500"/>
                                        <p:tgtEl>
                                          <p:spTgt spid="68622"/>
                                        </p:tgtEl>
                                        <p:attrNameLst>
                                          <p:attrName>ppt_y</p:attrName>
                                        </p:attrNameLst>
                                      </p:cBhvr>
                                      <p:tavLst>
                                        <p:tav tm="0">
                                          <p:val>
                                            <p:strVal val="#ppt_y+#ppt_h*1.125000"/>
                                          </p:val>
                                        </p:tav>
                                        <p:tav tm="100000">
                                          <p:val>
                                            <p:strVal val="#ppt_y"/>
                                          </p:val>
                                        </p:tav>
                                      </p:tavLst>
                                    </p:anim>
                                    <p:animEffect transition="in" filter="wipe(up)">
                                      <p:cBhvr>
                                        <p:cTn id="42" dur="500"/>
                                        <p:tgtEl>
                                          <p:spTgt spid="686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utoUpdateAnimBg="0"/>
      <p:bldP spid="4" grpId="0" autoUpdateAnimBg="0"/>
      <p:bldP spid="5" grpId="0" autoUpdateAnimBg="0"/>
      <p:bldP spid="6" grpId="0" autoUpdateAnimBg="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ình nền Slide xanh nhạt"/>
          <p:cNvPicPr>
            <a:picLocks noChangeAspect="1" noChangeArrowheads="1"/>
          </p:cNvPicPr>
          <p:nvPr/>
        </p:nvPicPr>
        <p:blipFill>
          <a:blip r:embed="rId2"/>
          <a:srcRect/>
          <a:stretch>
            <a:fillRect/>
          </a:stretch>
        </p:blipFill>
        <p:spPr bwMode="auto">
          <a:xfrm>
            <a:off x="1" y="0"/>
            <a:ext cx="9144000" cy="6858000"/>
          </a:xfrm>
          <a:prstGeom prst="rect">
            <a:avLst/>
          </a:prstGeom>
          <a:noFill/>
        </p:spPr>
      </p:pic>
      <p:sp>
        <p:nvSpPr>
          <p:cNvPr id="3" name="Title 1">
            <a:extLst>
              <a:ext uri="{FF2B5EF4-FFF2-40B4-BE49-F238E27FC236}">
                <a16:creationId xmlns:a16="http://schemas.microsoft.com/office/drawing/2014/main" xmlns="" id="{8B207953-713A-1140-90F2-62AF5FBEB6E5}"/>
              </a:ext>
            </a:extLst>
          </p:cNvPr>
          <p:cNvSpPr>
            <a:spLocks noGrp="1"/>
          </p:cNvSpPr>
          <p:nvPr>
            <p:ph type="title"/>
          </p:nvPr>
        </p:nvSpPr>
        <p:spPr>
          <a:xfrm>
            <a:off x="0" y="0"/>
            <a:ext cx="4321629" cy="625475"/>
          </a:xfrm>
        </p:spPr>
        <p:txBody>
          <a:bodyPr>
            <a:normAutofit fontScale="90000"/>
          </a:bodyPr>
          <a:lstStyle/>
          <a:p>
            <a:pPr algn="l"/>
            <a:r>
              <a:rPr lang="en-US" sz="4000" b="1" dirty="0">
                <a:solidFill>
                  <a:srgbClr val="C00000"/>
                </a:solidFill>
                <a:latin typeface="Times New Roman" panose="02020603050405020304" pitchFamily="18" charset="0"/>
                <a:cs typeface="Times New Roman" panose="02020603050405020304" pitchFamily="18" charset="0"/>
              </a:rPr>
              <a:t>2. </a:t>
            </a:r>
            <a:r>
              <a:rPr lang="en-US" sz="4000" b="1" dirty="0" err="1">
                <a:solidFill>
                  <a:srgbClr val="C00000"/>
                </a:solidFill>
                <a:latin typeface="Times New Roman" panose="02020603050405020304" pitchFamily="18" charset="0"/>
                <a:cs typeface="Times New Roman" panose="02020603050405020304" pitchFamily="18" charset="0"/>
              </a:rPr>
              <a:t>Độ</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cao</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của</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âm</a:t>
            </a:r>
            <a:endParaRPr lang="en-US" sz="4000" b="1" dirty="0">
              <a:solidFill>
                <a:srgbClr val="C0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0" y="533400"/>
            <a:ext cx="2903359" cy="646331"/>
          </a:xfrm>
          <a:prstGeom prst="rect">
            <a:avLst/>
          </a:prstGeom>
        </p:spPr>
        <p:txBody>
          <a:bodyPr wrap="none">
            <a:spAutoFit/>
          </a:bodyPr>
          <a:lstStyle/>
          <a:p>
            <a:r>
              <a:rPr lang="en-US" sz="3600" b="1" i="1" dirty="0" smtClean="0">
                <a:latin typeface="Times New Roman" panose="02020603050405020304" pitchFamily="18" charset="0"/>
                <a:cs typeface="Times New Roman" panose="02020603050405020304" pitchFamily="18" charset="0"/>
              </a:rPr>
              <a:t>a) </a:t>
            </a:r>
            <a:r>
              <a:rPr lang="en-US" sz="3600" b="1" i="1" dirty="0" err="1" smtClean="0">
                <a:latin typeface="Times New Roman" panose="02020603050405020304" pitchFamily="18" charset="0"/>
                <a:cs typeface="Times New Roman" panose="02020603050405020304" pitchFamily="18" charset="0"/>
              </a:rPr>
              <a:t>Thí</a:t>
            </a:r>
            <a:r>
              <a:rPr lang="en-US" sz="3600" b="1" i="1" dirty="0" smtClean="0">
                <a:latin typeface="Times New Roman" panose="02020603050405020304" pitchFamily="18" charset="0"/>
                <a:cs typeface="Times New Roman" panose="02020603050405020304" pitchFamily="18" charset="0"/>
              </a:rPr>
              <a:t> </a:t>
            </a:r>
            <a:r>
              <a:rPr lang="en-US" sz="3600" b="1" i="1" dirty="0" err="1" smtClean="0">
                <a:latin typeface="Times New Roman" panose="02020603050405020304" pitchFamily="18" charset="0"/>
                <a:cs typeface="Times New Roman" panose="02020603050405020304" pitchFamily="18" charset="0"/>
              </a:rPr>
              <a:t>nghiệm</a:t>
            </a:r>
            <a:endParaRPr lang="en-US" sz="3600" b="1" i="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55FA796E-035E-1245-8819-5A9F4D771F69}"/>
              </a:ext>
            </a:extLst>
          </p:cNvPr>
          <p:cNvPicPr>
            <a:picLocks noChangeAspect="1"/>
          </p:cNvPicPr>
          <p:nvPr/>
        </p:nvPicPr>
        <p:blipFill>
          <a:blip r:embed="rId3">
            <a:extLst>
              <a:ext uri="{BEBA8EAE-BF5A-486C-A8C5-ECC9F3942E4B}">
                <a14:imgProps xmlns:a14="http://schemas.microsoft.com/office/drawing/2010/main" xmlns="">
                  <a14:imgLayer>
                    <a14:imgEffect>
                      <a14:sharpenSoften amount="50000"/>
                    </a14:imgEffect>
                  </a14:imgLayer>
                </a14:imgProps>
              </a:ext>
            </a:extLst>
          </a:blip>
          <a:stretch>
            <a:fillRect/>
          </a:stretch>
        </p:blipFill>
        <p:spPr>
          <a:xfrm>
            <a:off x="0" y="1371600"/>
            <a:ext cx="9144000" cy="548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reen Bamboo Grass on Brown Background by Makkuro_GL | GraphicRiver"/>
          <p:cNvPicPr>
            <a:picLocks noChangeAspect="1" noChangeArrowheads="1"/>
          </p:cNvPicPr>
          <p:nvPr/>
        </p:nvPicPr>
        <p:blipFill>
          <a:blip r:embed="rId2"/>
          <a:srcRect/>
          <a:stretch>
            <a:fillRect/>
          </a:stretch>
        </p:blipFill>
        <p:spPr bwMode="auto">
          <a:xfrm>
            <a:off x="0" y="0"/>
            <a:ext cx="9144000" cy="6882356"/>
          </a:xfrm>
          <a:prstGeom prst="rect">
            <a:avLst/>
          </a:prstGeom>
          <a:noFill/>
        </p:spPr>
      </p:pic>
      <p:sp>
        <p:nvSpPr>
          <p:cNvPr id="3" name="Content Placeholder 2">
            <a:extLst>
              <a:ext uri="{FF2B5EF4-FFF2-40B4-BE49-F238E27FC236}">
                <a16:creationId xmlns:a16="http://schemas.microsoft.com/office/drawing/2014/main" xmlns="" id="{287238A3-9FA2-C44A-B16E-440DC6AE5847}"/>
              </a:ext>
            </a:extLst>
          </p:cNvPr>
          <p:cNvSpPr>
            <a:spLocks noGrp="1"/>
          </p:cNvSpPr>
          <p:nvPr>
            <p:ph idx="1"/>
          </p:nvPr>
        </p:nvSpPr>
        <p:spPr>
          <a:xfrm>
            <a:off x="0" y="762000"/>
            <a:ext cx="9144000" cy="5869086"/>
          </a:xfrm>
        </p:spPr>
        <p:txBody>
          <a:bodyPr>
            <a:noAutofit/>
          </a:bodyPr>
          <a:lstStyle/>
          <a:p>
            <a:pPr marL="0" indent="0">
              <a:buNone/>
            </a:pPr>
            <a:r>
              <a:rPr lang="en-US" sz="3600" b="1" i="1" dirty="0">
                <a:latin typeface="Times New Roman" panose="02020603050405020304" pitchFamily="18" charset="0"/>
                <a:cs typeface="Times New Roman" panose="02020603050405020304" pitchFamily="18" charset="0"/>
              </a:rPr>
              <a:t>b) </a:t>
            </a:r>
            <a:r>
              <a:rPr lang="en-US" sz="3600" b="1" i="1" dirty="0" err="1">
                <a:latin typeface="Times New Roman" panose="02020603050405020304" pitchFamily="18" charset="0"/>
                <a:cs typeface="Times New Roman" panose="02020603050405020304" pitchFamily="18" charset="0"/>
              </a:rPr>
              <a:t>Trả</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lời</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câu</a:t>
            </a:r>
            <a:r>
              <a:rPr lang="en-US" sz="3600" b="1" i="1" dirty="0">
                <a:latin typeface="Times New Roman" panose="02020603050405020304" pitchFamily="18" charset="0"/>
                <a:cs typeface="Times New Roman" panose="02020603050405020304" pitchFamily="18" charset="0"/>
              </a:rPr>
              <a:t> </a:t>
            </a:r>
            <a:r>
              <a:rPr lang="en-US" sz="3600" b="1" i="1" dirty="0" err="1" smtClean="0">
                <a:latin typeface="Times New Roman" panose="02020603050405020304" pitchFamily="18" charset="0"/>
                <a:cs typeface="Times New Roman" panose="02020603050405020304" pitchFamily="18" charset="0"/>
              </a:rPr>
              <a:t>hỏi</a:t>
            </a:r>
            <a:r>
              <a:rPr lang="vi-VN" sz="3600" b="1" i="1" dirty="0" smtClean="0">
                <a:latin typeface="Times New Roman" panose="02020603050405020304" pitchFamily="18" charset="0"/>
                <a:cs typeface="Times New Roman" panose="02020603050405020304" pitchFamily="18" charset="0"/>
              </a:rPr>
              <a:t>                                                                         </a:t>
            </a:r>
            <a:r>
              <a:rPr lang="en-US" sz="3600" b="1" dirty="0" smtClean="0">
                <a:solidFill>
                  <a:srgbClr val="FF0000"/>
                </a:solidFill>
                <a:latin typeface="Times New Roman" panose="02020603050405020304" pitchFamily="18" charset="0"/>
                <a:cs typeface="Times New Roman" panose="02020603050405020304" pitchFamily="18" charset="0"/>
              </a:rPr>
              <a:t>1.Hãy </a:t>
            </a:r>
            <a:r>
              <a:rPr lang="en-US" sz="3600" b="1" dirty="0">
                <a:solidFill>
                  <a:srgbClr val="FF0000"/>
                </a:solidFill>
                <a:latin typeface="Times New Roman" panose="02020603050405020304" pitchFamily="18" charset="0"/>
                <a:cs typeface="Times New Roman" panose="02020603050405020304" pitchFamily="18" charset="0"/>
              </a:rPr>
              <a:t>so </a:t>
            </a:r>
            <a:r>
              <a:rPr lang="en-US" sz="3600" b="1" dirty="0" err="1">
                <a:solidFill>
                  <a:srgbClr val="FF0000"/>
                </a:solidFill>
                <a:latin typeface="Times New Roman" panose="02020603050405020304" pitchFamily="18" charset="0"/>
                <a:cs typeface="Times New Roman" panose="02020603050405020304" pitchFamily="18" charset="0"/>
              </a:rPr>
              <a:t>sánh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tần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số</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sóng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âm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trong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hình</a:t>
            </a:r>
            <a:r>
              <a:rPr lang="en-US" sz="3600" b="1" dirty="0">
                <a:solidFill>
                  <a:srgbClr val="FF0000"/>
                </a:solidFill>
                <a:latin typeface="Times New Roman" panose="02020603050405020304" pitchFamily="18" charset="0"/>
                <a:cs typeface="Times New Roman" panose="02020603050405020304" pitchFamily="18" charset="0"/>
              </a:rPr>
              <a:t> 13.4a </a:t>
            </a:r>
            <a:r>
              <a:rPr lang="en-US" sz="3600" b="1" dirty="0" err="1">
                <a:solidFill>
                  <a:srgbClr val="FF0000"/>
                </a:solidFill>
                <a:latin typeface="Times New Roman" panose="02020603050405020304" pitchFamily="18" charset="0"/>
                <a:cs typeface="Times New Roman" panose="02020603050405020304" pitchFamily="18" charset="0"/>
              </a:rPr>
              <a:t>và</a:t>
            </a:r>
            <a:r>
              <a:rPr lang="en-US" sz="3600" b="1" dirty="0">
                <a:solidFill>
                  <a:srgbClr val="FF0000"/>
                </a:solidFill>
                <a:latin typeface="Times New Roman" panose="02020603050405020304" pitchFamily="18" charset="0"/>
                <a:cs typeface="Times New Roman" panose="02020603050405020304" pitchFamily="18" charset="0"/>
              </a:rPr>
              <a:t> 13.4b </a:t>
            </a:r>
            <a:r>
              <a:rPr lang="en-US" sz="3600" b="1" dirty="0" err="1">
                <a:solidFill>
                  <a:srgbClr val="FF0000"/>
                </a:solidFill>
                <a:latin typeface="Times New Roman" panose="02020603050405020304" pitchFamily="18" charset="0"/>
                <a:cs typeface="Times New Roman" panose="02020603050405020304" pitchFamily="18" charset="0"/>
              </a:rPr>
              <a:t>từ</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đó</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rút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ra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mối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quan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hệ</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giữa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tần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số</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sóng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âm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tần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số</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dao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động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nguồn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âm</a:t>
            </a:r>
            <a:r>
              <a:rPr lang="vi-VN" sz="3600" b="1" dirty="0" smtClean="0">
                <a:solidFill>
                  <a:srgbClr val="FF0000"/>
                </a:solidFill>
                <a:latin typeface="Times New Roman" panose="02020603050405020304" pitchFamily="18" charset="0"/>
                <a:cs typeface="Times New Roman" panose="02020603050405020304" pitchFamily="18" charset="0"/>
              </a:rPr>
              <a:t> </a:t>
            </a:r>
            <a:r>
              <a:rPr lang="vi-VN" sz="3600" dirty="0" smtClean="0">
                <a:latin typeface="Times New Roman" panose="02020603050405020304" pitchFamily="18" charset="0"/>
                <a:cs typeface="Times New Roman" panose="02020603050405020304" pitchFamily="18" charset="0"/>
              </a:rPr>
              <a:t>                                                                                     </a:t>
            </a:r>
            <a:r>
              <a:rPr lang="en-US" sz="3600" b="1" dirty="0" smtClean="0">
                <a:solidFill>
                  <a:srgbClr val="002060"/>
                </a:solidFill>
                <a:latin typeface="Times New Roman" panose="02020603050405020304" pitchFamily="18" charset="0"/>
                <a:cs typeface="Times New Roman" panose="02020603050405020304" pitchFamily="18" charset="0"/>
              </a:rPr>
              <a:t>2</a:t>
            </a:r>
            <a:r>
              <a:rPr lang="en-US" sz="3600" b="1" dirty="0">
                <a:solidFill>
                  <a:srgbClr val="002060"/>
                </a:solidFill>
                <a:latin typeface="Times New Roman" panose="02020603050405020304" pitchFamily="18" charset="0"/>
                <a:cs typeface="Times New Roman" panose="02020603050405020304" pitchFamily="18" charset="0"/>
              </a:rPr>
              <a:t>. So </a:t>
            </a:r>
            <a:r>
              <a:rPr lang="en-US" sz="3600" b="1" dirty="0" err="1">
                <a:solidFill>
                  <a:srgbClr val="002060"/>
                </a:solidFill>
                <a:latin typeface="Times New Roman" panose="02020603050405020304" pitchFamily="18" charset="0"/>
                <a:cs typeface="Times New Roman" panose="02020603050405020304" pitchFamily="18" charset="0"/>
              </a:rPr>
              <a:t>sánh</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độ</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cao</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bổng</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trầm</a:t>
            </a:r>
            <a:r>
              <a:rPr lang="en-US" sz="3600" b="1" dirty="0">
                <a:solidFill>
                  <a:srgbClr val="002060"/>
                </a:solidFill>
                <a:latin typeface="Times New Roman" panose="02020603050405020304" pitchFamily="18" charset="0"/>
                <a:cs typeface="Times New Roman" panose="02020603050405020304" pitchFamily="18" charset="0"/>
              </a:rPr>
              <a:t> ) </a:t>
            </a:r>
            <a:r>
              <a:rPr lang="en-US" sz="3600" b="1" dirty="0" err="1">
                <a:solidFill>
                  <a:srgbClr val="002060"/>
                </a:solidFill>
                <a:latin typeface="Times New Roman" panose="02020603050405020304" pitchFamily="18" charset="0"/>
                <a:cs typeface="Times New Roman" panose="02020603050405020304" pitchFamily="18" charset="0"/>
              </a:rPr>
              <a:t>của</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âm</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nghe</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được</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trong</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thí</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nghiệm</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hình</a:t>
            </a:r>
            <a:r>
              <a:rPr lang="en-US" sz="3600" b="1" dirty="0">
                <a:solidFill>
                  <a:srgbClr val="002060"/>
                </a:solidFill>
                <a:latin typeface="Times New Roman" panose="02020603050405020304" pitchFamily="18" charset="0"/>
                <a:cs typeface="Times New Roman" panose="02020603050405020304" pitchFamily="18" charset="0"/>
              </a:rPr>
              <a:t> 13.4a </a:t>
            </a:r>
            <a:r>
              <a:rPr lang="en-US" sz="3600" b="1" dirty="0" err="1">
                <a:solidFill>
                  <a:srgbClr val="002060"/>
                </a:solidFill>
                <a:latin typeface="Times New Roman" panose="02020603050405020304" pitchFamily="18" charset="0"/>
                <a:cs typeface="Times New Roman" panose="02020603050405020304" pitchFamily="18" charset="0"/>
              </a:rPr>
              <a:t>và</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smtClean="0">
                <a:solidFill>
                  <a:srgbClr val="002060"/>
                </a:solidFill>
                <a:latin typeface="Times New Roman" panose="02020603050405020304" pitchFamily="18" charset="0"/>
                <a:cs typeface="Times New Roman" panose="02020603050405020304" pitchFamily="18" charset="0"/>
              </a:rPr>
              <a:t>13.4b</a:t>
            </a:r>
            <a:r>
              <a:rPr lang="vi-VN" sz="3600" dirty="0" smtClean="0">
                <a:latin typeface="Times New Roman" panose="02020603050405020304" pitchFamily="18" charset="0"/>
                <a:cs typeface="Times New Roman" panose="02020603050405020304" pitchFamily="18" charset="0"/>
              </a:rPr>
              <a:t>                              </a:t>
            </a:r>
            <a:r>
              <a:rPr lang="en-US" sz="3600" b="1" dirty="0" smtClean="0">
                <a:solidFill>
                  <a:srgbClr val="7030A0"/>
                </a:solidFill>
                <a:latin typeface="Times New Roman" panose="02020603050405020304" pitchFamily="18" charset="0"/>
                <a:cs typeface="Times New Roman" panose="02020603050405020304" pitchFamily="18" charset="0"/>
              </a:rPr>
              <a:t>3</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Từ</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câu</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trả</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lời</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trên</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rút</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ra</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mối</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quan</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hệ</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giữa</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tần</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số</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của</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sóng</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âm</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với</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độ</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cao</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của</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âm</a:t>
            </a:r>
            <a:endParaRPr lang="en-US" sz="3600" b="1" dirty="0">
              <a:solidFill>
                <a:srgbClr val="7030A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Green Course PowerPoint | Simple powerpoint templates, Powerpoint  background design, Powerpoint background templates"/>
          <p:cNvPicPr>
            <a:picLocks noChangeAspect="1" noChangeArrowheads="1"/>
          </p:cNvPicPr>
          <p:nvPr/>
        </p:nvPicPr>
        <p:blipFill>
          <a:blip r:embed="rId2"/>
          <a:srcRect/>
          <a:stretch>
            <a:fillRect/>
          </a:stretch>
        </p:blipFill>
        <p:spPr bwMode="auto">
          <a:xfrm>
            <a:off x="0" y="0"/>
            <a:ext cx="9144000" cy="6766563"/>
          </a:xfrm>
          <a:prstGeom prst="rect">
            <a:avLst/>
          </a:prstGeom>
          <a:noFill/>
        </p:spPr>
      </p:pic>
      <p:sp>
        <p:nvSpPr>
          <p:cNvPr id="3" name="Rectangle 2"/>
          <p:cNvSpPr/>
          <p:nvPr/>
        </p:nvSpPr>
        <p:spPr>
          <a:xfrm>
            <a:off x="0" y="1524000"/>
            <a:ext cx="9144000" cy="2862322"/>
          </a:xfrm>
          <a:prstGeom prst="rect">
            <a:avLst/>
          </a:prstGeom>
        </p:spPr>
        <p:txBody>
          <a:bodyPr wrap="square">
            <a:spAutoFit/>
          </a:bodyPr>
          <a:lstStyle/>
          <a:p>
            <a:r>
              <a:rPr lang="en-US" sz="3600" b="1" dirty="0" err="1" smtClean="0">
                <a:latin typeface="Times New Roman" panose="02020603050405020304" pitchFamily="18" charset="0"/>
                <a:cs typeface="Times New Roman" panose="02020603050405020304" pitchFamily="18" charset="0"/>
              </a:rPr>
              <a:t>Kết</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luận</a:t>
            </a:r>
            <a:r>
              <a:rPr lang="en-US" sz="3600" dirty="0" smtClean="0">
                <a:latin typeface="Times New Roman" panose="02020603050405020304" pitchFamily="18" charset="0"/>
                <a:cs typeface="Times New Roman" panose="02020603050405020304" pitchFamily="18" charset="0"/>
              </a:rPr>
              <a:t>: </a:t>
            </a:r>
            <a:br>
              <a:rPr lang="en-US" sz="3600" dirty="0" smtClean="0">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Tần</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số</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dao</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động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âm</a:t>
            </a:r>
            <a:r>
              <a:rPr lang="en-US" sz="3600" dirty="0" smtClean="0">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càng</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lớn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thì</a:t>
            </a:r>
            <a:r>
              <a:rPr lang="en-US" sz="3600" dirty="0" smtClean="0">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âm</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phát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ra</a:t>
            </a:r>
            <a:r>
              <a:rPr lang="en-US" sz="3600" dirty="0" smtClean="0">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càng</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cao</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bổng</a:t>
            </a:r>
            <a:r>
              <a:rPr lang="en-US" sz="3600" dirty="0" smtClean="0">
                <a:solidFill>
                  <a:srgbClr val="FF0000"/>
                </a:solidFill>
                <a:latin typeface="Times New Roman" panose="02020603050405020304" pitchFamily="18" charset="0"/>
                <a:cs typeface="Times New Roman" panose="02020603050405020304" pitchFamily="18" charset="0"/>
              </a:rPr>
              <a:t>)</a:t>
            </a:r>
            <a:br>
              <a:rPr lang="en-US" sz="3600" dirty="0" smtClean="0">
                <a:solidFill>
                  <a:srgbClr val="FF0000"/>
                </a:solidFill>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Tần</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số</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dao</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động</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âm</a:t>
            </a:r>
            <a:r>
              <a:rPr lang="en-US" sz="3600" dirty="0" smtClean="0">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càng</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nhỏ</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thì</a:t>
            </a:r>
            <a:r>
              <a:rPr lang="en-US" sz="3600" dirty="0" smtClean="0">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âm</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phát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ra</a:t>
            </a:r>
            <a:r>
              <a:rPr lang="en-US" sz="3600" dirty="0" smtClean="0">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càng</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thấp</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trầm</a:t>
            </a:r>
            <a:r>
              <a:rPr lang="en-US" sz="3600" dirty="0" smtClean="0">
                <a:solidFill>
                  <a:srgbClr val="FF0000"/>
                </a:solidFill>
                <a:latin typeface="Times New Roman" panose="02020603050405020304" pitchFamily="18" charset="0"/>
                <a:cs typeface="Times New Roman" panose="02020603050405020304" pitchFamily="18" charset="0"/>
              </a:rPr>
              <a:t>)</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Top 1000 hình nền powerpoint đẹp nhất nhiều chủ đề - Taman.edu.vn | Cổng  thông tin du học - học bổng quốc tế"/>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Content Placeholder 2">
            <a:extLst>
              <a:ext uri="{FF2B5EF4-FFF2-40B4-BE49-F238E27FC236}">
                <a16:creationId xmlns:a16="http://schemas.microsoft.com/office/drawing/2014/main" xmlns="" id="{287238A3-9FA2-C44A-B16E-440DC6AE5847}"/>
              </a:ext>
            </a:extLst>
          </p:cNvPr>
          <p:cNvSpPr>
            <a:spLocks noGrp="1"/>
          </p:cNvSpPr>
          <p:nvPr>
            <p:ph idx="1"/>
          </p:nvPr>
        </p:nvSpPr>
        <p:spPr>
          <a:xfrm>
            <a:off x="0" y="0"/>
            <a:ext cx="9144000" cy="4812632"/>
          </a:xfrm>
        </p:spPr>
        <p:txBody>
          <a:bodyPr>
            <a:normAutofit/>
          </a:bodyPr>
          <a:lstStyle/>
          <a:p>
            <a:pPr marL="0" indent="0">
              <a:lnSpc>
                <a:spcPct val="100000"/>
              </a:lnSpc>
              <a:spcBef>
                <a:spcPts val="600"/>
              </a:spcBef>
              <a:spcAft>
                <a:spcPts val="600"/>
              </a:spcAft>
              <a:buNone/>
            </a:pPr>
            <a:r>
              <a:rPr lang="en-US" i="1" dirty="0">
                <a:latin typeface="Times New Roman" panose="02020603050405020304" pitchFamily="18" charset="0"/>
                <a:cs typeface="Times New Roman" panose="02020603050405020304" pitchFamily="18" charset="0"/>
              </a:rPr>
              <a:t>c) </a:t>
            </a:r>
            <a:r>
              <a:rPr lang="en-US" i="1" dirty="0" err="1">
                <a:latin typeface="Times New Roman" panose="02020603050405020304" pitchFamily="18" charset="0"/>
                <a:cs typeface="Times New Roman" panose="02020603050405020304" pitchFamily="18" charset="0"/>
              </a:rPr>
              <a:t>Luyện</a:t>
            </a:r>
            <a:r>
              <a:rPr lang="en-US" i="1" dirty="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tập</a:t>
            </a:r>
            <a:r>
              <a:rPr lang="vi-VN" i="1" dirty="0" smtClean="0">
                <a:latin typeface="Times New Roman" panose="02020603050405020304" pitchFamily="18" charset="0"/>
                <a:cs typeface="Times New Roman" panose="02020603050405020304" pitchFamily="18" charset="0"/>
              </a:rPr>
              <a:t>                                                                                           </a:t>
            </a:r>
            <a:r>
              <a:rPr lang="en-US" sz="3600" b="1" dirty="0" smtClean="0">
                <a:solidFill>
                  <a:srgbClr val="C00000"/>
                </a:solidFill>
                <a:latin typeface="Times New Roman" panose="02020603050405020304" pitchFamily="18" charset="0"/>
                <a:cs typeface="Times New Roman" panose="02020603050405020304" pitchFamily="18" charset="0"/>
              </a:rPr>
              <a:t>1</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Một</a:t>
            </a:r>
            <a:r>
              <a:rPr lang="en-US" sz="3600" b="1" dirty="0">
                <a:solidFill>
                  <a:srgbClr val="C00000"/>
                </a:solidFill>
                <a:latin typeface="Times New Roman" panose="02020603050405020304" pitchFamily="18" charset="0"/>
                <a:cs typeface="Times New Roman" panose="02020603050405020304" pitchFamily="18" charset="0"/>
              </a:rPr>
              <a:t> con </a:t>
            </a:r>
            <a:r>
              <a:rPr lang="en-US" sz="3600" b="1" dirty="0" err="1">
                <a:solidFill>
                  <a:srgbClr val="C00000"/>
                </a:solidFill>
                <a:latin typeface="Times New Roman" panose="02020603050405020304" pitchFamily="18" charset="0"/>
                <a:cs typeface="Times New Roman" panose="02020603050405020304" pitchFamily="18" charset="0"/>
              </a:rPr>
              <a:t>muỗi</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khi</a:t>
            </a:r>
            <a:r>
              <a:rPr lang="en-US" sz="3600" b="1" dirty="0">
                <a:solidFill>
                  <a:srgbClr val="C00000"/>
                </a:solidFill>
                <a:latin typeface="Times New Roman" panose="02020603050405020304" pitchFamily="18" charset="0"/>
                <a:cs typeface="Times New Roman" panose="02020603050405020304" pitchFamily="18" charset="0"/>
              </a:rPr>
              <a:t> bay </a:t>
            </a:r>
            <a:r>
              <a:rPr lang="en-US" sz="3600" b="1" dirty="0" err="1">
                <a:solidFill>
                  <a:srgbClr val="C00000"/>
                </a:solidFill>
                <a:latin typeface="Times New Roman" panose="02020603050405020304" pitchFamily="18" charset="0"/>
                <a:cs typeface="Times New Roman" panose="02020603050405020304" pitchFamily="18" charset="0"/>
              </a:rPr>
              <a:t>vỗ</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cánh</a:t>
            </a:r>
            <a:r>
              <a:rPr lang="en-US" sz="3600" b="1" dirty="0">
                <a:solidFill>
                  <a:srgbClr val="C00000"/>
                </a:solidFill>
                <a:latin typeface="Times New Roman" panose="02020603050405020304" pitchFamily="18" charset="0"/>
                <a:cs typeface="Times New Roman" panose="02020603050405020304" pitchFamily="18" charset="0"/>
              </a:rPr>
              <a:t> 3000 </a:t>
            </a:r>
            <a:r>
              <a:rPr lang="en-US" sz="3600" b="1" dirty="0" err="1">
                <a:solidFill>
                  <a:srgbClr val="C00000"/>
                </a:solidFill>
                <a:latin typeface="Times New Roman" panose="02020603050405020304" pitchFamily="18" charset="0"/>
                <a:cs typeface="Times New Roman" panose="02020603050405020304" pitchFamily="18" charset="0"/>
              </a:rPr>
              <a:t>lần</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trong</a:t>
            </a:r>
            <a:r>
              <a:rPr lang="en-US" sz="3600" b="1" dirty="0">
                <a:solidFill>
                  <a:srgbClr val="C00000"/>
                </a:solidFill>
                <a:latin typeface="Times New Roman" panose="02020603050405020304" pitchFamily="18" charset="0"/>
                <a:cs typeface="Times New Roman" panose="02020603050405020304" pitchFamily="18" charset="0"/>
              </a:rPr>
              <a:t> 5 </a:t>
            </a:r>
            <a:r>
              <a:rPr lang="en-US" sz="3600" b="1" dirty="0" err="1">
                <a:solidFill>
                  <a:srgbClr val="C00000"/>
                </a:solidFill>
                <a:latin typeface="Times New Roman" panose="02020603050405020304" pitchFamily="18" charset="0"/>
                <a:cs typeface="Times New Roman" panose="02020603050405020304" pitchFamily="18" charset="0"/>
              </a:rPr>
              <a:t>giây</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và</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một</a:t>
            </a:r>
            <a:r>
              <a:rPr lang="en-US" sz="3600" b="1" dirty="0">
                <a:solidFill>
                  <a:srgbClr val="C00000"/>
                </a:solidFill>
                <a:latin typeface="Times New Roman" panose="02020603050405020304" pitchFamily="18" charset="0"/>
                <a:cs typeface="Times New Roman" panose="02020603050405020304" pitchFamily="18" charset="0"/>
              </a:rPr>
              <a:t> con </a:t>
            </a:r>
            <a:r>
              <a:rPr lang="en-US" sz="3600" b="1" dirty="0" err="1">
                <a:solidFill>
                  <a:srgbClr val="C00000"/>
                </a:solidFill>
                <a:latin typeface="Times New Roman" panose="02020603050405020304" pitchFamily="18" charset="0"/>
                <a:cs typeface="Times New Roman" panose="02020603050405020304" pitchFamily="18" charset="0"/>
              </a:rPr>
              <a:t>ong</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khi</a:t>
            </a:r>
            <a:r>
              <a:rPr lang="en-US" sz="3600" b="1" dirty="0">
                <a:solidFill>
                  <a:srgbClr val="C00000"/>
                </a:solidFill>
                <a:latin typeface="Times New Roman" panose="02020603050405020304" pitchFamily="18" charset="0"/>
                <a:cs typeface="Times New Roman" panose="02020603050405020304" pitchFamily="18" charset="0"/>
              </a:rPr>
              <a:t> bay </a:t>
            </a:r>
            <a:r>
              <a:rPr lang="en-US" sz="3600" b="1" dirty="0" err="1">
                <a:solidFill>
                  <a:srgbClr val="C00000"/>
                </a:solidFill>
                <a:latin typeface="Times New Roman" panose="02020603050405020304" pitchFamily="18" charset="0"/>
                <a:cs typeface="Times New Roman" panose="02020603050405020304" pitchFamily="18" charset="0"/>
              </a:rPr>
              <a:t>vỗ</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cánh</a:t>
            </a:r>
            <a:r>
              <a:rPr lang="en-US" sz="3600" b="1" dirty="0">
                <a:solidFill>
                  <a:srgbClr val="C00000"/>
                </a:solidFill>
                <a:latin typeface="Times New Roman" panose="02020603050405020304" pitchFamily="18" charset="0"/>
                <a:cs typeface="Times New Roman" panose="02020603050405020304" pitchFamily="18" charset="0"/>
              </a:rPr>
              <a:t> 4950 </a:t>
            </a:r>
            <a:r>
              <a:rPr lang="en-US" sz="3600" b="1" dirty="0" err="1">
                <a:solidFill>
                  <a:srgbClr val="C00000"/>
                </a:solidFill>
                <a:latin typeface="Times New Roman" panose="02020603050405020304" pitchFamily="18" charset="0"/>
                <a:cs typeface="Times New Roman" panose="02020603050405020304" pitchFamily="18" charset="0"/>
              </a:rPr>
              <a:t>lần</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trong</a:t>
            </a:r>
            <a:r>
              <a:rPr lang="en-US" sz="3600" b="1" dirty="0">
                <a:solidFill>
                  <a:srgbClr val="C00000"/>
                </a:solidFill>
                <a:latin typeface="Times New Roman" panose="02020603050405020304" pitchFamily="18" charset="0"/>
                <a:cs typeface="Times New Roman" panose="02020603050405020304" pitchFamily="18" charset="0"/>
              </a:rPr>
              <a:t> 15 </a:t>
            </a:r>
            <a:r>
              <a:rPr lang="en-US" sz="3600" b="1" dirty="0" err="1" smtClean="0">
                <a:solidFill>
                  <a:srgbClr val="C00000"/>
                </a:solidFill>
                <a:latin typeface="Times New Roman" panose="02020603050405020304" pitchFamily="18" charset="0"/>
                <a:cs typeface="Times New Roman" panose="02020603050405020304" pitchFamily="18" charset="0"/>
              </a:rPr>
              <a:t>giây</a:t>
            </a:r>
            <a:r>
              <a:rPr lang="en-US" sz="3600" b="1" dirty="0" smtClean="0">
                <a:solidFill>
                  <a:srgbClr val="C00000"/>
                </a:solidFill>
                <a:latin typeface="Times New Roman" panose="02020603050405020304" pitchFamily="18" charset="0"/>
                <a:cs typeface="Times New Roman" panose="02020603050405020304" pitchFamily="18" charset="0"/>
              </a:rPr>
              <a:t>.</a:t>
            </a:r>
            <a:r>
              <a:rPr lang="vi-VN" sz="3600" b="1" dirty="0" smtClean="0">
                <a:solidFill>
                  <a:srgbClr val="C00000"/>
                </a:solidFill>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                                                 </a:t>
            </a:r>
            <a:r>
              <a:rPr lang="en-US" sz="3600" b="1" dirty="0" smtClean="0">
                <a:solidFill>
                  <a:srgbClr val="C00000"/>
                </a:solidFill>
                <a:latin typeface="Times New Roman" panose="02020603050405020304" pitchFamily="18" charset="0"/>
                <a:cs typeface="Times New Roman" panose="02020603050405020304" pitchFamily="18" charset="0"/>
              </a:rPr>
              <a:t>a</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Tính</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tần</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số</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dao</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động</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của</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cánh</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muỗi</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và</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cánh</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ong</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khi</a:t>
            </a:r>
            <a:r>
              <a:rPr lang="en-US" sz="3600" b="1" dirty="0">
                <a:solidFill>
                  <a:srgbClr val="C00000"/>
                </a:solidFill>
                <a:latin typeface="Times New Roman" panose="02020603050405020304" pitchFamily="18" charset="0"/>
                <a:cs typeface="Times New Roman" panose="02020603050405020304" pitchFamily="18" charset="0"/>
              </a:rPr>
              <a:t> bay. Con </a:t>
            </a:r>
            <a:r>
              <a:rPr lang="en-US" sz="3600" b="1" dirty="0" err="1">
                <a:solidFill>
                  <a:srgbClr val="C00000"/>
                </a:solidFill>
                <a:latin typeface="Times New Roman" panose="02020603050405020304" pitchFamily="18" charset="0"/>
                <a:cs typeface="Times New Roman" panose="02020603050405020304" pitchFamily="18" charset="0"/>
              </a:rPr>
              <a:t>nào</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vỗ</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cánh</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nhanh</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hơn</a:t>
            </a:r>
            <a:r>
              <a:rPr lang="en-US" sz="3600" b="1" dirty="0">
                <a:solidFill>
                  <a:srgbClr val="C00000"/>
                </a:solidFill>
                <a:latin typeface="Times New Roman" panose="02020603050405020304" pitchFamily="18" charset="0"/>
                <a:cs typeface="Times New Roman" panose="02020603050405020304" pitchFamily="18" charset="0"/>
              </a:rPr>
              <a:t>?</a:t>
            </a:r>
          </a:p>
          <a:p>
            <a:pPr marL="0" indent="0">
              <a:lnSpc>
                <a:spcPct val="100000"/>
              </a:lnSpc>
              <a:spcBef>
                <a:spcPts val="600"/>
              </a:spcBef>
              <a:spcAft>
                <a:spcPts val="600"/>
              </a:spcAft>
              <a:buNone/>
            </a:pPr>
            <a:endParaRPr lang="en-US" dirty="0">
              <a:latin typeface="Times New Roman" panose="02020603050405020304" pitchFamily="18" charset="0"/>
              <a:cs typeface="Times New Roman" panose="02020603050405020304" pitchFamily="18" charset="0"/>
            </a:endParaRPr>
          </a:p>
          <a:p>
            <a:pPr marL="0" indent="0">
              <a:lnSpc>
                <a:spcPct val="100000"/>
              </a:lnSpc>
              <a:spcBef>
                <a:spcPts val="600"/>
              </a:spcBef>
              <a:spcAft>
                <a:spcPts val="600"/>
              </a:spcAft>
              <a:buNone/>
            </a:pPr>
            <a:endParaRPr lang="en-US" sz="2400"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xmlns="" id="{3C4BB556-7C0E-AA41-BE21-8D85123EF1AC}"/>
              </a:ext>
            </a:extLst>
          </p:cNvPr>
          <p:cNvSpPr/>
          <p:nvPr/>
        </p:nvSpPr>
        <p:spPr>
          <a:xfrm>
            <a:off x="0" y="3886200"/>
            <a:ext cx="5334000" cy="2554545"/>
          </a:xfrm>
          <a:prstGeom prst="rect">
            <a:avLst/>
          </a:prstGeom>
        </p:spPr>
        <p:txBody>
          <a:bodyPr wrap="square">
            <a:spAutoFit/>
          </a:bodyPr>
          <a:lstStyle/>
          <a:p>
            <a:r>
              <a:rPr lang="vi-VN" sz="3200" b="1" i="0" u="none" strike="noStrike" dirty="0">
                <a:effectLst/>
                <a:latin typeface="Times New Roman" panose="02020603050405020304" pitchFamily="18" charset="0"/>
                <a:cs typeface="Times New Roman" panose="02020603050405020304" pitchFamily="18" charset="0"/>
              </a:rPr>
              <a:t>Tần số dao động của cánh muỗi bay là 600Hz ; cánh ong là 330 Hz </a:t>
            </a:r>
          </a:p>
          <a:p>
            <a:r>
              <a:rPr lang="vi-VN" sz="3200" b="1" dirty="0">
                <a:latin typeface="Times New Roman" panose="02020603050405020304" pitchFamily="18" charset="0"/>
                <a:cs typeface="Times New Roman" panose="02020603050405020304" pitchFamily="18" charset="0"/>
                <a:sym typeface="Wingdings" pitchFamily="2" charset="2"/>
              </a:rPr>
              <a:t></a:t>
            </a:r>
            <a:r>
              <a:rPr lang="vi-VN" sz="3200" b="1" i="0" u="none" strike="noStrike" dirty="0">
                <a:effectLst/>
                <a:latin typeface="Times New Roman" panose="02020603050405020304" pitchFamily="18" charset="0"/>
                <a:cs typeface="Times New Roman" panose="02020603050405020304" pitchFamily="18" charset="0"/>
              </a:rPr>
              <a:t> Muỗi vỗ cánh nhanh hơn ong.</a:t>
            </a:r>
            <a:endParaRPr lang="en-US" sz="3200" b="1" dirty="0">
              <a:latin typeface="Times New Roman" panose="02020603050405020304" pitchFamily="18" charset="0"/>
              <a:cs typeface="Times New Roman" panose="02020603050405020304" pitchFamily="18" charset="0"/>
            </a:endParaRPr>
          </a:p>
        </p:txBody>
      </p:sp>
      <p:grpSp>
        <p:nvGrpSpPr>
          <p:cNvPr id="6" name="Group 5">
            <a:extLst>
              <a:ext uri="{FF2B5EF4-FFF2-40B4-BE49-F238E27FC236}">
                <a16:creationId xmlns:a16="http://schemas.microsoft.com/office/drawing/2014/main" xmlns="" id="{70BA3BF2-E981-9B4F-8E0B-052538A41EA3}"/>
              </a:ext>
            </a:extLst>
          </p:cNvPr>
          <p:cNvGrpSpPr/>
          <p:nvPr/>
        </p:nvGrpSpPr>
        <p:grpSpPr>
          <a:xfrm>
            <a:off x="5181600" y="3352800"/>
            <a:ext cx="3962400" cy="3124200"/>
            <a:chOff x="8530463" y="2307159"/>
            <a:chExt cx="3428926" cy="2336759"/>
          </a:xfrm>
        </p:grpSpPr>
        <p:pic>
          <p:nvPicPr>
            <p:cNvPr id="7" name="Picture 6">
              <a:extLst>
                <a:ext uri="{FF2B5EF4-FFF2-40B4-BE49-F238E27FC236}">
                  <a16:creationId xmlns:a16="http://schemas.microsoft.com/office/drawing/2014/main" xmlns="" id="{90EFFFB9-B72E-604D-ACB9-FB97E7DD3762}"/>
                </a:ext>
              </a:extLst>
            </p:cNvPr>
            <p:cNvPicPr>
              <a:picLocks noChangeAspect="1"/>
            </p:cNvPicPr>
            <p:nvPr/>
          </p:nvPicPr>
          <p:blipFill rotWithShape="1">
            <a:blip r:embed="rId3"/>
            <a:srcRect l="5114" t="17187" r="72045" b="24005"/>
            <a:stretch/>
          </p:blipFill>
          <p:spPr>
            <a:xfrm>
              <a:off x="8530463" y="2307159"/>
              <a:ext cx="2269026" cy="2336759"/>
            </a:xfrm>
            <a:prstGeom prst="ellipse">
              <a:avLst/>
            </a:prstGeom>
            <a:ln>
              <a:noFill/>
            </a:ln>
            <a:effectLst>
              <a:softEdge rad="112500"/>
            </a:effectLst>
          </p:spPr>
        </p:pic>
        <p:sp>
          <p:nvSpPr>
            <p:cNvPr id="8" name="Rounded Rectangle 7">
              <a:extLst>
                <a:ext uri="{FF2B5EF4-FFF2-40B4-BE49-F238E27FC236}">
                  <a16:creationId xmlns:a16="http://schemas.microsoft.com/office/drawing/2014/main" xmlns="" id="{6B75CDA0-E0CD-FE43-A308-39B954D56CCF}"/>
                </a:ext>
              </a:extLst>
            </p:cNvPr>
            <p:cNvSpPr/>
            <p:nvPr/>
          </p:nvSpPr>
          <p:spPr>
            <a:xfrm>
              <a:off x="10482283" y="2706118"/>
              <a:ext cx="1477106" cy="119687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800" dirty="0">
                  <a:latin typeface="Times New Roman" panose="02020603050405020304" pitchFamily="18" charset="0"/>
                  <a:cs typeface="Times New Roman" panose="02020603050405020304" pitchFamily="18" charset="0"/>
                </a:rPr>
                <a:t>4950 </a:t>
              </a:r>
              <a:r>
                <a:rPr lang="en-US" sz="2800" dirty="0" err="1">
                  <a:latin typeface="Times New Roman" panose="02020603050405020304" pitchFamily="18" charset="0"/>
                  <a:cs typeface="Times New Roman" panose="02020603050405020304" pitchFamily="18" charset="0"/>
                </a:rPr>
                <a:t>lần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15 </a:t>
              </a:r>
              <a:r>
                <a:rPr lang="en-US" sz="2800" dirty="0" err="1">
                  <a:latin typeface="Times New Roman" panose="02020603050405020304" pitchFamily="18" charset="0"/>
                  <a:cs typeface="Times New Roman" panose="02020603050405020304" pitchFamily="18" charset="0"/>
                </a:rPr>
                <a:t>giây</a:t>
              </a:r>
              <a:endParaRPr lang="en-US" sz="28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0"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600" decel="100000"/>
                                        <p:tgtEl>
                                          <p:spTgt spid="6"/>
                                        </p:tgtEl>
                                      </p:cBhvr>
                                    </p:animEffect>
                                    <p:anim calcmode="lin" valueType="num">
                                      <p:cBhvr>
                                        <p:cTn id="14" dur="1600" decel="100000" fill="hold"/>
                                        <p:tgtEl>
                                          <p:spTgt spid="6"/>
                                        </p:tgtEl>
                                        <p:attrNameLst>
                                          <p:attrName>style.rotation</p:attrName>
                                        </p:attrNameLst>
                                      </p:cBhvr>
                                      <p:tavLst>
                                        <p:tav tm="0">
                                          <p:val>
                                            <p:fltVal val="-90"/>
                                          </p:val>
                                        </p:tav>
                                        <p:tav tm="100000">
                                          <p:val>
                                            <p:fltVal val="0"/>
                                          </p:val>
                                        </p:tav>
                                      </p:tavLst>
                                    </p:anim>
                                    <p:anim calcmode="lin" valueType="num">
                                      <p:cBhvr>
                                        <p:cTn id="15" dur="1600" decel="100000" fill="hold"/>
                                        <p:tgtEl>
                                          <p:spTgt spid="6"/>
                                        </p:tgtEl>
                                        <p:attrNameLst>
                                          <p:attrName>ppt_x</p:attrName>
                                        </p:attrNameLst>
                                      </p:cBhvr>
                                      <p:tavLst>
                                        <p:tav tm="0">
                                          <p:val>
                                            <p:strVal val="#ppt_x+0.4"/>
                                          </p:val>
                                        </p:tav>
                                        <p:tav tm="100000">
                                          <p:val>
                                            <p:strVal val="#ppt_x-0.05"/>
                                          </p:val>
                                        </p:tav>
                                      </p:tavLst>
                                    </p:anim>
                                    <p:anim calcmode="lin" valueType="num">
                                      <p:cBhvr>
                                        <p:cTn id="16" dur="1600" decel="100000" fill="hold"/>
                                        <p:tgtEl>
                                          <p:spTgt spid="6"/>
                                        </p:tgtEl>
                                        <p:attrNameLst>
                                          <p:attrName>ppt_y</p:attrName>
                                        </p:attrNameLst>
                                      </p:cBhvr>
                                      <p:tavLst>
                                        <p:tav tm="0">
                                          <p:val>
                                            <p:strVal val="#ppt_y-0.4"/>
                                          </p:val>
                                        </p:tav>
                                        <p:tav tm="100000">
                                          <p:val>
                                            <p:strVal val="#ppt_y+0.1"/>
                                          </p:val>
                                        </p:tav>
                                      </p:tavLst>
                                    </p:anim>
                                    <p:anim calcmode="lin" valueType="num">
                                      <p:cBhvr>
                                        <p:cTn id="17" dur="400" accel="100000" fill="hold">
                                          <p:stCondLst>
                                            <p:cond delay="1600"/>
                                          </p:stCondLst>
                                        </p:cTn>
                                        <p:tgtEl>
                                          <p:spTgt spid="6"/>
                                        </p:tgtEl>
                                        <p:attrNameLst>
                                          <p:attrName>ppt_x</p:attrName>
                                        </p:attrNameLst>
                                      </p:cBhvr>
                                      <p:tavLst>
                                        <p:tav tm="0">
                                          <p:val>
                                            <p:strVal val="#ppt_x-0.05"/>
                                          </p:val>
                                        </p:tav>
                                        <p:tav tm="100000">
                                          <p:val>
                                            <p:strVal val="#ppt_x"/>
                                          </p:val>
                                        </p:tav>
                                      </p:tavLst>
                                    </p:anim>
                                    <p:anim calcmode="lin" valueType="num">
                                      <p:cBhvr>
                                        <p:cTn id="18" dur="400" accel="100000" fill="hold">
                                          <p:stCondLst>
                                            <p:cond delay="16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p:tgtEl>
                                          <p:spTgt spid="5"/>
                                        </p:tgtEl>
                                        <p:attrNameLst>
                                          <p:attrName>ppt_y</p:attrName>
                                        </p:attrNameLst>
                                      </p:cBhvr>
                                      <p:tavLst>
                                        <p:tav tm="0">
                                          <p:val>
                                            <p:strVal val="#ppt_y+#ppt_h*1.125000"/>
                                          </p:val>
                                        </p:tav>
                                        <p:tav tm="100000">
                                          <p:val>
                                            <p:strVal val="#ppt_y"/>
                                          </p:val>
                                        </p:tav>
                                      </p:tavLst>
                                    </p:anim>
                                    <p:animEffect transition="in" filter="wipe(up)">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ình nền Slide kẻ"/>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0" y="0"/>
            <a:ext cx="9144000" cy="1200329"/>
          </a:xfrm>
          <a:prstGeom prst="rect">
            <a:avLst/>
          </a:prstGeom>
        </p:spPr>
        <p:txBody>
          <a:bodyPr wrap="square">
            <a:spAutoFit/>
          </a:bodyPr>
          <a:lstStyle/>
          <a:p>
            <a:pPr>
              <a:spcBef>
                <a:spcPts val="600"/>
              </a:spcBef>
              <a:spcAft>
                <a:spcPts val="600"/>
              </a:spcAft>
            </a:pPr>
            <a:r>
              <a:rPr lang="en-US" sz="3600" dirty="0" smtClean="0">
                <a:latin typeface="Times New Roman" panose="02020603050405020304" pitchFamily="18" charset="0"/>
                <a:cs typeface="Times New Roman" panose="02020603050405020304" pitchFamily="18" charset="0"/>
              </a:rPr>
              <a:t>b) </a:t>
            </a:r>
            <a:r>
              <a:rPr lang="en-US" sz="3600" dirty="0" err="1" smtClean="0">
                <a:latin typeface="Times New Roman" panose="02020603050405020304" pitchFamily="18" charset="0"/>
                <a:cs typeface="Times New Roman" panose="02020603050405020304" pitchFamily="18" charset="0"/>
              </a:rPr>
              <a:t>Âm</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phát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ra</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khi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vỗ</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cánh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của</a:t>
            </a:r>
            <a:r>
              <a:rPr lang="en-US" sz="3600" dirty="0" smtClean="0">
                <a:latin typeface="Times New Roman" panose="02020603050405020304" pitchFamily="18" charset="0"/>
                <a:cs typeface="Times New Roman" panose="02020603050405020304" pitchFamily="18" charset="0"/>
              </a:rPr>
              <a:t> con </a:t>
            </a:r>
            <a:r>
              <a:rPr lang="en-US" sz="3600" dirty="0" err="1" smtClean="0">
                <a:latin typeface="Times New Roman" panose="02020603050405020304" pitchFamily="18" charset="0"/>
                <a:cs typeface="Times New Roman" panose="02020603050405020304" pitchFamily="18" charset="0"/>
              </a:rPr>
              <a:t>muỗi</a:t>
            </a:r>
            <a:r>
              <a:rPr lang="en-US" sz="3600" dirty="0" smtClean="0">
                <a:latin typeface="Times New Roman" panose="02020603050405020304" pitchFamily="18" charset="0"/>
                <a:cs typeface="Times New Roman" panose="02020603050405020304" pitchFamily="18" charset="0"/>
              </a:rPr>
              <a:t> hay con </a:t>
            </a:r>
            <a:r>
              <a:rPr lang="en-US" sz="3600" dirty="0" err="1" smtClean="0">
                <a:latin typeface="Times New Roman" panose="02020603050405020304" pitchFamily="18" charset="0"/>
                <a:cs typeface="Times New Roman" panose="02020603050405020304" pitchFamily="18" charset="0"/>
              </a:rPr>
              <a:t>ong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cao</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hơn</a:t>
            </a:r>
            <a:r>
              <a:rPr lang="en-US"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xmlns="" id="{1F51C8A8-776A-4542-A1D0-336B55E02979}"/>
              </a:ext>
            </a:extLst>
          </p:cNvPr>
          <p:cNvGrpSpPr/>
          <p:nvPr/>
        </p:nvGrpSpPr>
        <p:grpSpPr>
          <a:xfrm>
            <a:off x="4800600" y="762000"/>
            <a:ext cx="4343400" cy="2207623"/>
            <a:chOff x="8926423" y="4433808"/>
            <a:chExt cx="3226388" cy="2207623"/>
          </a:xfrm>
        </p:grpSpPr>
        <p:pic>
          <p:nvPicPr>
            <p:cNvPr id="5" name="Picture 4">
              <a:extLst>
                <a:ext uri="{FF2B5EF4-FFF2-40B4-BE49-F238E27FC236}">
                  <a16:creationId xmlns:a16="http://schemas.microsoft.com/office/drawing/2014/main" xmlns="" id="{EA4E48CE-A3AD-EE4A-84E9-85E5A9AE27DE}"/>
                </a:ext>
              </a:extLst>
            </p:cNvPr>
            <p:cNvPicPr>
              <a:picLocks noChangeAspect="1"/>
            </p:cNvPicPr>
            <p:nvPr/>
          </p:nvPicPr>
          <p:blipFill>
            <a:blip r:embed="rId3"/>
            <a:stretch>
              <a:fillRect/>
            </a:stretch>
          </p:blipFill>
          <p:spPr>
            <a:xfrm>
              <a:off x="9945188" y="4433808"/>
              <a:ext cx="2207623" cy="2207623"/>
            </a:xfrm>
            <a:prstGeom prst="ellipse">
              <a:avLst/>
            </a:prstGeom>
            <a:ln>
              <a:noFill/>
            </a:ln>
            <a:effectLst>
              <a:softEdge rad="112500"/>
            </a:effectLst>
          </p:spPr>
        </p:pic>
        <p:sp>
          <p:nvSpPr>
            <p:cNvPr id="6" name="Rounded Rectangle 5">
              <a:extLst>
                <a:ext uri="{FF2B5EF4-FFF2-40B4-BE49-F238E27FC236}">
                  <a16:creationId xmlns:a16="http://schemas.microsoft.com/office/drawing/2014/main" xmlns="" id="{DA908F63-AFDC-4746-BA62-D5EF0634083B}"/>
                </a:ext>
              </a:extLst>
            </p:cNvPr>
            <p:cNvSpPr/>
            <p:nvPr/>
          </p:nvSpPr>
          <p:spPr>
            <a:xfrm>
              <a:off x="8926423" y="5424408"/>
              <a:ext cx="1698099" cy="99634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2800" dirty="0">
                  <a:latin typeface="Times New Roman" panose="02020603050405020304" pitchFamily="18" charset="0"/>
                  <a:cs typeface="Times New Roman" panose="02020603050405020304" pitchFamily="18" charset="0"/>
                </a:rPr>
                <a:t>3000 </a:t>
              </a:r>
              <a:r>
                <a:rPr lang="en-US" sz="2800" dirty="0" err="1">
                  <a:latin typeface="Times New Roman" panose="02020603050405020304" pitchFamily="18" charset="0"/>
                  <a:cs typeface="Times New Roman" panose="02020603050405020304" pitchFamily="18" charset="0"/>
                </a:rPr>
                <a:t>lần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5 </a:t>
              </a:r>
              <a:r>
                <a:rPr lang="en-US" sz="2800" dirty="0" err="1">
                  <a:latin typeface="Times New Roman" panose="02020603050405020304" pitchFamily="18" charset="0"/>
                  <a:cs typeface="Times New Roman" panose="02020603050405020304" pitchFamily="18" charset="0"/>
                </a:rPr>
                <a:t>giây</a:t>
              </a:r>
              <a:endParaRPr lang="en-US" sz="2800" dirty="0"/>
            </a:p>
          </p:txBody>
        </p:sp>
      </p:grpSp>
      <p:sp>
        <p:nvSpPr>
          <p:cNvPr id="7" name="Rectangle 6"/>
          <p:cNvSpPr/>
          <p:nvPr/>
        </p:nvSpPr>
        <p:spPr>
          <a:xfrm>
            <a:off x="0" y="1143000"/>
            <a:ext cx="4800600" cy="2554545"/>
          </a:xfrm>
          <a:prstGeom prst="rect">
            <a:avLst/>
          </a:prstGeom>
        </p:spPr>
        <p:txBody>
          <a:bodyPr wrap="square">
            <a:spAutoFit/>
          </a:bodyPr>
          <a:lstStyle/>
          <a:p>
            <a:pPr>
              <a:spcBef>
                <a:spcPts val="1200"/>
              </a:spcBef>
              <a:spcAft>
                <a:spcPts val="1200"/>
              </a:spcAft>
            </a:pPr>
            <a:r>
              <a:rPr lang="en-US" sz="3200" dirty="0" smtClean="0">
                <a:latin typeface="Times New Roman" panose="02020603050405020304" pitchFamily="18" charset="0"/>
                <a:cs typeface="Times New Roman" panose="02020603050405020304" pitchFamily="18" charset="0"/>
              </a:rPr>
              <a:t>2. </a:t>
            </a:r>
            <a:r>
              <a:rPr lang="en-US" sz="3200" dirty="0" err="1" smtClean="0">
                <a:latin typeface="Times New Roman" panose="02020603050405020304" pitchFamily="18" charset="0"/>
                <a:cs typeface="Times New Roman" panose="02020603050405020304" pitchFamily="18" charset="0"/>
              </a:rPr>
              <a:t>Hãy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tìm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hiểu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xem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khi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vặn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dây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đàn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ghita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càng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nhiều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càng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ít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thì</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âm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phát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ra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sẽ</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cao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thấp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như</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thế</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nào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Tần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số</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lớn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nhỏ</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ra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sao</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xmlns="" id="{7D5EDA9D-CA42-3043-8686-703FB95FEB28}"/>
              </a:ext>
            </a:extLst>
          </p:cNvPr>
          <p:cNvPicPr>
            <a:picLocks noChangeAspect="1"/>
          </p:cNvPicPr>
          <p:nvPr/>
        </p:nvPicPr>
        <p:blipFill>
          <a:blip r:embed="rId4"/>
          <a:stretch>
            <a:fillRect/>
          </a:stretch>
        </p:blipFill>
        <p:spPr>
          <a:xfrm>
            <a:off x="0" y="3695700"/>
            <a:ext cx="3733800" cy="3162300"/>
          </a:xfrm>
          <a:prstGeom prst="rect">
            <a:avLst/>
          </a:prstGeom>
          <a:ln>
            <a:noFill/>
          </a:ln>
          <a:effectLst>
            <a:outerShdw blurRad="190500" algn="tl" rotWithShape="0">
              <a:srgbClr val="000000">
                <a:alpha val="70000"/>
              </a:srgbClr>
            </a:outerShdw>
          </a:effectLst>
        </p:spPr>
      </p:pic>
      <p:sp>
        <p:nvSpPr>
          <p:cNvPr id="9" name="Rectangle 8">
            <a:extLst>
              <a:ext uri="{FF2B5EF4-FFF2-40B4-BE49-F238E27FC236}">
                <a16:creationId xmlns:a16="http://schemas.microsoft.com/office/drawing/2014/main" xmlns="" id="{D5A6529B-A343-BD44-AF04-A354B8470882}"/>
              </a:ext>
            </a:extLst>
          </p:cNvPr>
          <p:cNvSpPr/>
          <p:nvPr/>
        </p:nvSpPr>
        <p:spPr>
          <a:xfrm>
            <a:off x="3886200" y="3441680"/>
            <a:ext cx="5257800" cy="2677656"/>
          </a:xfrm>
          <a:prstGeom prst="rect">
            <a:avLst/>
          </a:prstGeom>
        </p:spPr>
        <p:txBody>
          <a:bodyPr wrap="square">
            <a:spAutoFit/>
          </a:bodyPr>
          <a:lstStyle/>
          <a:p>
            <a:pPr marL="342900" indent="-342900"/>
            <a:r>
              <a:rPr lang="vi-VN" sz="2800" b="0" i="0" u="none" strike="noStrike" dirty="0">
                <a:solidFill>
                  <a:srgbClr val="FF0000"/>
                </a:solidFill>
                <a:effectLst/>
                <a:latin typeface="Times New Roman" panose="02020603050405020304" pitchFamily="18" charset="0"/>
                <a:cs typeface="Times New Roman" panose="02020603050405020304" pitchFamily="18" charset="0"/>
              </a:rPr>
              <a:t>Khi vặn cho dây đàn ghita </a:t>
            </a:r>
            <a:r>
              <a:rPr lang="vi-VN" sz="2800" b="0" i="0" u="sng" strike="noStrike" dirty="0" smtClean="0">
                <a:solidFill>
                  <a:srgbClr val="FF0000"/>
                </a:solidFill>
                <a:effectLst/>
                <a:latin typeface="Times New Roman" panose="02020603050405020304" pitchFamily="18" charset="0"/>
                <a:cs typeface="Times New Roman" panose="02020603050405020304" pitchFamily="18" charset="0"/>
              </a:rPr>
              <a:t>căng</a:t>
            </a:r>
          </a:p>
          <a:p>
            <a:pPr marL="342900" indent="-342900"/>
            <a:r>
              <a:rPr lang="vi-VN" sz="2800" b="0" i="0" u="sng" strike="noStrike" dirty="0" smtClean="0">
                <a:solidFill>
                  <a:srgbClr val="FF0000"/>
                </a:solidFill>
                <a:effectLst/>
                <a:latin typeface="Times New Roman" panose="02020603050405020304" pitchFamily="18" charset="0"/>
                <a:cs typeface="Times New Roman" panose="02020603050405020304" pitchFamily="18" charset="0"/>
              </a:rPr>
              <a:t>nhiều</a:t>
            </a:r>
            <a:r>
              <a:rPr lang="vi-VN" sz="2800" b="0" i="0" u="none" strike="noStrike" dirty="0" smtClean="0">
                <a:solidFill>
                  <a:srgbClr val="FF0000"/>
                </a:solidFill>
                <a:effectLst/>
                <a:latin typeface="Times New Roman" panose="02020603050405020304" pitchFamily="18" charset="0"/>
                <a:cs typeface="Times New Roman" panose="02020603050405020304" pitchFamily="18" charset="0"/>
              </a:rPr>
              <a:t> thì </a:t>
            </a:r>
            <a:r>
              <a:rPr lang="vi-VN" sz="2800" b="0" i="0" u="sng" strike="noStrike" dirty="0" smtClean="0">
                <a:solidFill>
                  <a:srgbClr val="FF0000"/>
                </a:solidFill>
                <a:effectLst/>
                <a:latin typeface="Times New Roman" panose="02020603050405020304" pitchFamily="18" charset="0"/>
                <a:cs typeface="Times New Roman" panose="02020603050405020304" pitchFamily="18" charset="0"/>
              </a:rPr>
              <a:t>âm</a:t>
            </a:r>
            <a:r>
              <a:rPr lang="vi-VN" sz="2800" b="0" i="0" u="none" strike="noStrike" dirty="0" smtClean="0">
                <a:solidFill>
                  <a:srgbClr val="FF0000"/>
                </a:solidFill>
                <a:effectLst/>
                <a:latin typeface="Times New Roman" panose="02020603050405020304" pitchFamily="18" charset="0"/>
                <a:cs typeface="Times New Roman" panose="02020603050405020304" pitchFamily="18" charset="0"/>
              </a:rPr>
              <a:t> </a:t>
            </a:r>
            <a:r>
              <a:rPr lang="vi-VN" sz="2800" b="0" i="0" u="none" strike="noStrike" dirty="0">
                <a:solidFill>
                  <a:srgbClr val="FF0000"/>
                </a:solidFill>
                <a:effectLst/>
                <a:latin typeface="Times New Roman" panose="02020603050405020304" pitchFamily="18" charset="0"/>
                <a:cs typeface="Times New Roman" panose="02020603050405020304" pitchFamily="18" charset="0"/>
              </a:rPr>
              <a:t>phát ra nghe </a:t>
            </a:r>
            <a:r>
              <a:rPr lang="vi-VN" sz="2800" b="0" i="0" u="sng" strike="noStrike" dirty="0">
                <a:solidFill>
                  <a:srgbClr val="FF0000"/>
                </a:solidFill>
                <a:effectLst/>
                <a:latin typeface="Times New Roman" panose="02020603050405020304" pitchFamily="18" charset="0"/>
                <a:cs typeface="Times New Roman" panose="02020603050405020304" pitchFamily="18" charset="0"/>
              </a:rPr>
              <a:t>cao </a:t>
            </a:r>
            <a:r>
              <a:rPr lang="vi-VN" sz="2800" b="0" i="0" u="sng" strike="noStrike" dirty="0" smtClean="0">
                <a:solidFill>
                  <a:srgbClr val="FF0000"/>
                </a:solidFill>
                <a:effectLst/>
                <a:latin typeface="Times New Roman" panose="02020603050405020304" pitchFamily="18" charset="0"/>
                <a:cs typeface="Times New Roman" panose="02020603050405020304" pitchFamily="18" charset="0"/>
              </a:rPr>
              <a:t>hơn</a:t>
            </a:r>
            <a:endParaRPr lang="vi-VN" sz="2800" dirty="0">
              <a:solidFill>
                <a:srgbClr val="FF0000"/>
              </a:solidFill>
              <a:latin typeface="Times New Roman" panose="02020603050405020304" pitchFamily="18" charset="0"/>
              <a:cs typeface="Times New Roman" panose="02020603050405020304" pitchFamily="18" charset="0"/>
            </a:endParaRPr>
          </a:p>
          <a:p>
            <a:pPr marL="342900" indent="-342900"/>
            <a:r>
              <a:rPr lang="vi-VN" sz="2800" b="0" i="0" u="none" strike="noStrike" dirty="0" smtClean="0">
                <a:solidFill>
                  <a:srgbClr val="FF0000"/>
                </a:solidFill>
                <a:effectLst/>
                <a:latin typeface="Times New Roman" panose="02020603050405020304" pitchFamily="18" charset="0"/>
                <a:cs typeface="Times New Roman" panose="02020603050405020304" pitchFamily="18" charset="0"/>
                <a:sym typeface="Wingdings" pitchFamily="2" charset="2"/>
              </a:rPr>
              <a:t></a:t>
            </a:r>
            <a:r>
              <a:rPr lang="vi-VN" sz="2800" b="0" i="0" u="none" strike="noStrike" dirty="0" smtClean="0">
                <a:solidFill>
                  <a:srgbClr val="FF0000"/>
                </a:solidFill>
                <a:effectLst/>
                <a:latin typeface="Times New Roman" panose="02020603050405020304" pitchFamily="18" charset="0"/>
                <a:cs typeface="Times New Roman" panose="02020603050405020304" pitchFamily="18" charset="0"/>
              </a:rPr>
              <a:t> </a:t>
            </a:r>
            <a:r>
              <a:rPr lang="vi-VN" sz="2800" b="0" i="0" u="sng" strike="noStrike" dirty="0">
                <a:solidFill>
                  <a:srgbClr val="FF0000"/>
                </a:solidFill>
                <a:effectLst/>
                <a:latin typeface="Times New Roman" panose="02020603050405020304" pitchFamily="18" charset="0"/>
                <a:cs typeface="Times New Roman" panose="02020603050405020304" pitchFamily="18" charset="0"/>
              </a:rPr>
              <a:t>tần số </a:t>
            </a:r>
            <a:r>
              <a:rPr lang="vi-VN" sz="2800" b="0" i="0" u="sng" strike="noStrike" dirty="0" smtClean="0">
                <a:solidFill>
                  <a:srgbClr val="FF0000"/>
                </a:solidFill>
                <a:effectLst/>
                <a:latin typeface="Times New Roman" panose="02020603050405020304" pitchFamily="18" charset="0"/>
                <a:cs typeface="Times New Roman" panose="02020603050405020304" pitchFamily="18" charset="0"/>
              </a:rPr>
              <a:t>lớn </a:t>
            </a:r>
            <a:r>
              <a:rPr lang="vi-VN" sz="2800" b="0" i="0" u="none" strike="noStrike" dirty="0" smtClean="0">
                <a:solidFill>
                  <a:srgbClr val="FF0000"/>
                </a:solidFill>
                <a:effectLst/>
                <a:latin typeface="Times New Roman" panose="02020603050405020304" pitchFamily="18" charset="0"/>
                <a:cs typeface="Times New Roman" panose="02020603050405020304" pitchFamily="18" charset="0"/>
              </a:rPr>
              <a:t>hơn </a:t>
            </a:r>
            <a:endParaRPr lang="vi-VN" sz="2800" b="0" i="0" u="none" strike="noStrike" dirty="0">
              <a:solidFill>
                <a:srgbClr val="FF0000"/>
              </a:solidFill>
              <a:effectLst/>
              <a:latin typeface="Times New Roman" panose="02020603050405020304" pitchFamily="18" charset="0"/>
              <a:cs typeface="Times New Roman" panose="02020603050405020304" pitchFamily="18" charset="0"/>
            </a:endParaRPr>
          </a:p>
          <a:p>
            <a:pPr marL="342900" indent="-342900"/>
            <a:r>
              <a:rPr lang="vi-VN" sz="2800" b="0" i="0" u="none" strike="noStrike" dirty="0">
                <a:solidFill>
                  <a:srgbClr val="FF0000"/>
                </a:solidFill>
                <a:effectLst/>
                <a:latin typeface="Times New Roman" panose="02020603050405020304" pitchFamily="18" charset="0"/>
                <a:cs typeface="Times New Roman" panose="02020603050405020304" pitchFamily="18" charset="0"/>
              </a:rPr>
              <a:t>Khi vặn cho dây đàn ghita </a:t>
            </a:r>
            <a:r>
              <a:rPr lang="vi-VN" sz="2800" b="0" i="0" u="sng" strike="noStrike" dirty="0">
                <a:solidFill>
                  <a:srgbClr val="FF0000"/>
                </a:solidFill>
                <a:effectLst/>
                <a:latin typeface="Times New Roman" panose="02020603050405020304" pitchFamily="18" charset="0"/>
                <a:cs typeface="Times New Roman" panose="02020603050405020304" pitchFamily="18" charset="0"/>
              </a:rPr>
              <a:t>căng </a:t>
            </a:r>
            <a:r>
              <a:rPr lang="vi-VN" sz="2800" b="0" i="0" u="sng" strike="noStrike" dirty="0" smtClean="0">
                <a:solidFill>
                  <a:srgbClr val="FF0000"/>
                </a:solidFill>
                <a:effectLst/>
                <a:latin typeface="Times New Roman" panose="02020603050405020304" pitchFamily="18" charset="0"/>
                <a:cs typeface="Times New Roman" panose="02020603050405020304" pitchFamily="18" charset="0"/>
              </a:rPr>
              <a:t>ít</a:t>
            </a:r>
            <a:endParaRPr lang="vi-VN" sz="2800" dirty="0">
              <a:solidFill>
                <a:srgbClr val="FF0000"/>
              </a:solidFill>
              <a:latin typeface="Times New Roman" panose="02020603050405020304" pitchFamily="18" charset="0"/>
              <a:cs typeface="Times New Roman" panose="02020603050405020304" pitchFamily="18" charset="0"/>
            </a:endParaRPr>
          </a:p>
          <a:p>
            <a:pPr marL="342900" indent="-342900"/>
            <a:r>
              <a:rPr lang="vi-VN" sz="2800" b="0" i="0" u="none" strike="noStrike" dirty="0" smtClean="0">
                <a:solidFill>
                  <a:srgbClr val="FF0000"/>
                </a:solidFill>
                <a:effectLst/>
                <a:latin typeface="Times New Roman" panose="02020603050405020304" pitchFamily="18" charset="0"/>
                <a:cs typeface="Times New Roman" panose="02020603050405020304" pitchFamily="18" charset="0"/>
              </a:rPr>
              <a:t>thì </a:t>
            </a:r>
            <a:r>
              <a:rPr lang="vi-VN" sz="2800" b="0" i="0" u="sng" strike="noStrike" dirty="0" smtClean="0">
                <a:solidFill>
                  <a:srgbClr val="FF0000"/>
                </a:solidFill>
                <a:effectLst/>
                <a:latin typeface="Times New Roman" panose="02020603050405020304" pitchFamily="18" charset="0"/>
                <a:cs typeface="Times New Roman" panose="02020603050405020304" pitchFamily="18" charset="0"/>
              </a:rPr>
              <a:t>âm </a:t>
            </a:r>
            <a:r>
              <a:rPr lang="vi-VN" sz="2800" b="0" i="0" u="none" strike="noStrike" dirty="0" smtClean="0">
                <a:solidFill>
                  <a:srgbClr val="FF0000"/>
                </a:solidFill>
                <a:effectLst/>
                <a:latin typeface="Times New Roman" panose="02020603050405020304" pitchFamily="18" charset="0"/>
                <a:cs typeface="Times New Roman" panose="02020603050405020304" pitchFamily="18" charset="0"/>
              </a:rPr>
              <a:t>phát </a:t>
            </a:r>
            <a:r>
              <a:rPr lang="vi-VN" sz="2800" b="0" i="0" u="none" strike="noStrike" dirty="0">
                <a:solidFill>
                  <a:srgbClr val="FF0000"/>
                </a:solidFill>
                <a:effectLst/>
                <a:latin typeface="Times New Roman" panose="02020603050405020304" pitchFamily="18" charset="0"/>
                <a:cs typeface="Times New Roman" panose="02020603050405020304" pitchFamily="18" charset="0"/>
              </a:rPr>
              <a:t>ra nghe </a:t>
            </a:r>
            <a:r>
              <a:rPr lang="vi-VN" sz="2800" b="0" i="0" u="sng" strike="noStrike" dirty="0">
                <a:solidFill>
                  <a:srgbClr val="FF0000"/>
                </a:solidFill>
                <a:effectLst/>
                <a:latin typeface="Times New Roman" panose="02020603050405020304" pitchFamily="18" charset="0"/>
                <a:cs typeface="Times New Roman" panose="02020603050405020304" pitchFamily="18" charset="0"/>
              </a:rPr>
              <a:t>thấp hơn</a:t>
            </a:r>
            <a:r>
              <a:rPr lang="vi-VN" sz="2800" b="0" i="0" u="none" strike="noStrike" dirty="0">
                <a:solidFill>
                  <a:srgbClr val="FF0000"/>
                </a:solidFill>
                <a:effectLst/>
                <a:latin typeface="Times New Roman" panose="02020603050405020304" pitchFamily="18" charset="0"/>
                <a:cs typeface="Times New Roman" panose="02020603050405020304" pitchFamily="18" charset="0"/>
              </a:rPr>
              <a:t> </a:t>
            </a:r>
            <a:r>
              <a:rPr lang="vi-VN" sz="2800" b="0" i="0" u="none" strike="noStrike" dirty="0">
                <a:solidFill>
                  <a:srgbClr val="FF0000"/>
                </a:solidFill>
                <a:effectLst/>
                <a:latin typeface="Times New Roman" panose="02020603050405020304" pitchFamily="18" charset="0"/>
                <a:cs typeface="Times New Roman" panose="02020603050405020304" pitchFamily="18" charset="0"/>
                <a:sym typeface="Wingdings" pitchFamily="2" charset="2"/>
              </a:rPr>
              <a:t></a:t>
            </a:r>
            <a:r>
              <a:rPr lang="vi-VN" sz="2800" b="0" i="0" u="none" strike="noStrike" dirty="0">
                <a:solidFill>
                  <a:srgbClr val="FF0000"/>
                </a:solidFill>
                <a:effectLst/>
                <a:latin typeface="Times New Roman" panose="02020603050405020304" pitchFamily="18" charset="0"/>
                <a:cs typeface="Times New Roman" panose="02020603050405020304" pitchFamily="18" charset="0"/>
              </a:rPr>
              <a:t> </a:t>
            </a:r>
            <a:r>
              <a:rPr lang="vi-VN" sz="2800" b="0" i="0" u="sng" strike="noStrike" dirty="0" smtClean="0">
                <a:solidFill>
                  <a:srgbClr val="FF0000"/>
                </a:solidFill>
                <a:effectLst/>
                <a:latin typeface="Times New Roman" panose="02020603050405020304" pitchFamily="18" charset="0"/>
                <a:cs typeface="Times New Roman" panose="02020603050405020304" pitchFamily="18" charset="0"/>
              </a:rPr>
              <a:t>tần</a:t>
            </a:r>
          </a:p>
          <a:p>
            <a:pPr marL="342900" indent="-342900"/>
            <a:r>
              <a:rPr lang="vi-VN" sz="2800" b="0" i="0" u="sng" strike="noStrike" dirty="0" smtClean="0">
                <a:solidFill>
                  <a:srgbClr val="FF0000"/>
                </a:solidFill>
                <a:effectLst/>
                <a:latin typeface="Times New Roman" panose="02020603050405020304" pitchFamily="18" charset="0"/>
                <a:cs typeface="Times New Roman" panose="02020603050405020304" pitchFamily="18" charset="0"/>
              </a:rPr>
              <a:t>số </a:t>
            </a:r>
            <a:r>
              <a:rPr lang="vi-VN" sz="2800" b="0" i="0" u="sng" strike="noStrike" dirty="0">
                <a:solidFill>
                  <a:srgbClr val="FF0000"/>
                </a:solidFill>
                <a:effectLst/>
                <a:latin typeface="Times New Roman" panose="02020603050405020304" pitchFamily="18" charset="0"/>
                <a:cs typeface="Times New Roman" panose="02020603050405020304" pitchFamily="18" charset="0"/>
              </a:rPr>
              <a:t>nhỏ</a:t>
            </a:r>
            <a:r>
              <a:rPr lang="vi-VN" sz="2800" b="0" i="0" u="none" strike="noStrike" dirty="0">
                <a:solidFill>
                  <a:srgbClr val="FF0000"/>
                </a:solidFill>
                <a:effectLst/>
                <a:latin typeface="Times New Roman" panose="02020603050405020304" pitchFamily="18" charset="0"/>
                <a:cs typeface="Times New Roman" panose="02020603050405020304" pitchFamily="18" charset="0"/>
              </a:rPr>
              <a:t> hơn</a:t>
            </a:r>
            <a:endParaRPr lang="en-US" sz="28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600" decel="100000"/>
                                        <p:tgtEl>
                                          <p:spTgt spid="4"/>
                                        </p:tgtEl>
                                      </p:cBhvr>
                                    </p:animEffect>
                                    <p:anim calcmode="lin" valueType="num">
                                      <p:cBhvr>
                                        <p:cTn id="8" dur="1600" decel="100000" fill="hold"/>
                                        <p:tgtEl>
                                          <p:spTgt spid="4"/>
                                        </p:tgtEl>
                                        <p:attrNameLst>
                                          <p:attrName>style.rotation</p:attrName>
                                        </p:attrNameLst>
                                      </p:cBhvr>
                                      <p:tavLst>
                                        <p:tav tm="0">
                                          <p:val>
                                            <p:fltVal val="-90"/>
                                          </p:val>
                                        </p:tav>
                                        <p:tav tm="100000">
                                          <p:val>
                                            <p:fltVal val="0"/>
                                          </p:val>
                                        </p:tav>
                                      </p:tavLst>
                                    </p:anim>
                                    <p:anim calcmode="lin" valueType="num">
                                      <p:cBhvr>
                                        <p:cTn id="9" dur="1600" decel="100000" fill="hold"/>
                                        <p:tgtEl>
                                          <p:spTgt spid="4"/>
                                        </p:tgtEl>
                                        <p:attrNameLst>
                                          <p:attrName>ppt_x</p:attrName>
                                        </p:attrNameLst>
                                      </p:cBhvr>
                                      <p:tavLst>
                                        <p:tav tm="0">
                                          <p:val>
                                            <p:strVal val="#ppt_x+0.4"/>
                                          </p:val>
                                        </p:tav>
                                        <p:tav tm="100000">
                                          <p:val>
                                            <p:strVal val="#ppt_x-0.05"/>
                                          </p:val>
                                        </p:tav>
                                      </p:tavLst>
                                    </p:anim>
                                    <p:anim calcmode="lin" valueType="num">
                                      <p:cBhvr>
                                        <p:cTn id="10" dur="1600" decel="100000" fill="hold"/>
                                        <p:tgtEl>
                                          <p:spTgt spid="4"/>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4"/>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0" fill="hold"/>
                                        <p:tgtEl>
                                          <p:spTgt spid="3"/>
                                        </p:tgtEl>
                                        <p:attrNameLst>
                                          <p:attrName>ppt_x</p:attrName>
                                        </p:attrNameLst>
                                      </p:cBhvr>
                                      <p:tavLst>
                                        <p:tav tm="0">
                                          <p:val>
                                            <p:strVal val="#ppt_x"/>
                                          </p:val>
                                        </p:tav>
                                        <p:tav tm="100000">
                                          <p:val>
                                            <p:strVal val="#ppt_x"/>
                                          </p:val>
                                        </p:tav>
                                      </p:tavLst>
                                    </p:anim>
                                    <p:anim calcmode="lin" valueType="num">
                                      <p:cBhvr additive="base">
                                        <p:cTn id="1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6"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Horizont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p:tgtEl>
                                          <p:spTgt spid="9"/>
                                        </p:tgtEl>
                                        <p:attrNameLst>
                                          <p:attrName>ppt_y</p:attrName>
                                        </p:attrNameLst>
                                      </p:cBhvr>
                                      <p:tavLst>
                                        <p:tav tm="0">
                                          <p:val>
                                            <p:strVal val="#ppt_y+#ppt_h*1.125000"/>
                                          </p:val>
                                        </p:tav>
                                        <p:tav tm="100000">
                                          <p:val>
                                            <p:strVal val="#ppt_y"/>
                                          </p:val>
                                        </p:tav>
                                      </p:tavLst>
                                    </p:anim>
                                    <p:animEffect transition="in" filter="wipe(up)">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Green Course PowerPoint | Simple powerpoint templates, Powerpoint  background design, Powerpoint background templates"/>
          <p:cNvPicPr>
            <a:picLocks noChangeAspect="1" noChangeArrowheads="1"/>
          </p:cNvPicPr>
          <p:nvPr/>
        </p:nvPicPr>
        <p:blipFill>
          <a:blip r:embed="rId2"/>
          <a:srcRect/>
          <a:stretch>
            <a:fillRect/>
          </a:stretch>
        </p:blipFill>
        <p:spPr bwMode="auto">
          <a:xfrm>
            <a:off x="0" y="0"/>
            <a:ext cx="9144000" cy="6766563"/>
          </a:xfrm>
          <a:prstGeom prst="rect">
            <a:avLst/>
          </a:prstGeom>
          <a:noFill/>
        </p:spPr>
      </p:pic>
      <p:sp>
        <p:nvSpPr>
          <p:cNvPr id="3" name="Rectangle 2"/>
          <p:cNvSpPr/>
          <p:nvPr/>
        </p:nvSpPr>
        <p:spPr>
          <a:xfrm>
            <a:off x="0" y="0"/>
            <a:ext cx="9396803" cy="646331"/>
          </a:xfrm>
          <a:prstGeom prst="rect">
            <a:avLst/>
          </a:prstGeom>
        </p:spPr>
        <p:txBody>
          <a:bodyPr wrap="none">
            <a:spAutoFit/>
          </a:bodyPr>
          <a:lstStyle/>
          <a:p>
            <a:pPr>
              <a:spcBef>
                <a:spcPts val="1200"/>
              </a:spcBef>
              <a:spcAft>
                <a:spcPts val="1200"/>
              </a:spcAft>
            </a:pPr>
            <a:r>
              <a:rPr lang="en-US" sz="3600" b="1" dirty="0" smtClean="0">
                <a:latin typeface="Times New Roman" panose="02020603050405020304" pitchFamily="18" charset="0"/>
                <a:cs typeface="Times New Roman" panose="02020603050405020304" pitchFamily="18" charset="0"/>
              </a:rPr>
              <a:t>3</a:t>
            </a:r>
            <a:r>
              <a:rPr lang="vi-VN" sz="3600" b="1" dirty="0" smtClean="0">
                <a:latin typeface="Times New Roman" panose="02020603050405020304" pitchFamily="18" charset="0"/>
                <a:cs typeface="Times New Roman" panose="02020603050405020304" pitchFamily="18" charset="0"/>
              </a:rPr>
              <a:t>.</a:t>
            </a:r>
            <a:r>
              <a:rPr lang="en-US" sz="3600" b="1" dirty="0" err="1" smtClean="0">
                <a:latin typeface="Times New Roman" panose="02020603050405020304" pitchFamily="18" charset="0"/>
                <a:cs typeface="Times New Roman" panose="02020603050405020304" pitchFamily="18" charset="0"/>
              </a:rPr>
              <a:t>Tìm</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ví</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dụ</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về</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ầm</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trầm</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thấp</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âm</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bổng</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cao</a:t>
            </a:r>
            <a:r>
              <a:rPr lang="en-US" sz="3600" b="1" dirty="0" smtClean="0">
                <a:latin typeface="Times New Roman" panose="02020603050405020304" pitchFamily="18" charset="0"/>
                <a:cs typeface="Times New Roman" panose="02020603050405020304" pitchFamily="18" charset="0"/>
              </a:rPr>
              <a:t>).</a:t>
            </a:r>
            <a:endParaRPr lang="en-US" sz="3600" b="1"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xmlns="" id="{7A72A283-6314-DC40-B4F5-93D41F76E48B}"/>
              </a:ext>
            </a:extLst>
          </p:cNvPr>
          <p:cNvSpPr/>
          <p:nvPr/>
        </p:nvSpPr>
        <p:spPr>
          <a:xfrm>
            <a:off x="1600200" y="533400"/>
            <a:ext cx="4506362" cy="1200329"/>
          </a:xfrm>
          <a:prstGeom prst="rect">
            <a:avLst/>
          </a:prstGeom>
        </p:spPr>
        <p:txBody>
          <a:bodyPr wrap="none">
            <a:spAutoFit/>
          </a:bodyPr>
          <a:lstStyle/>
          <a:p>
            <a:pPr marL="342900" indent="-342900">
              <a:buFontTx/>
              <a:buChar char="-"/>
            </a:pPr>
            <a:r>
              <a:rPr lang="en-US" sz="3600" b="0" i="0" u="none" strike="noStrike" dirty="0" err="1">
                <a:solidFill>
                  <a:srgbClr val="FF0000"/>
                </a:solidFill>
                <a:effectLst/>
                <a:latin typeface="Times New Roman" panose="02020603050405020304" pitchFamily="18" charset="0"/>
                <a:cs typeface="Times New Roman" panose="02020603050405020304" pitchFamily="18" charset="0"/>
              </a:rPr>
              <a:t>Âm</a:t>
            </a:r>
            <a:r>
              <a:rPr lang="en-US" sz="3600" b="0" i="0" u="none" strike="noStrike" dirty="0">
                <a:solidFill>
                  <a:srgbClr val="FF0000"/>
                </a:solidFill>
                <a:effectLst/>
                <a:latin typeface="Times New Roman" panose="02020603050405020304" pitchFamily="18" charset="0"/>
                <a:cs typeface="Times New Roman" panose="02020603050405020304" pitchFamily="18" charset="0"/>
              </a:rPr>
              <a:t> </a:t>
            </a:r>
            <a:r>
              <a:rPr lang="en-US" sz="3600" b="0" i="0" u="none" strike="noStrike" dirty="0" err="1">
                <a:solidFill>
                  <a:srgbClr val="FF0000"/>
                </a:solidFill>
                <a:effectLst/>
                <a:latin typeface="Times New Roman" panose="02020603050405020304" pitchFamily="18" charset="0"/>
                <a:cs typeface="Times New Roman" panose="02020603050405020304" pitchFamily="18" charset="0"/>
              </a:rPr>
              <a:t>trầm</a:t>
            </a:r>
            <a:r>
              <a:rPr lang="en-US" sz="3600" b="0" i="0" u="none" strike="noStrike" dirty="0">
                <a:solidFill>
                  <a:srgbClr val="FF0000"/>
                </a:solidFill>
                <a:effectLst/>
                <a:latin typeface="Times New Roman" panose="02020603050405020304" pitchFamily="18" charset="0"/>
                <a:cs typeface="Times New Roman" panose="02020603050405020304" pitchFamily="18" charset="0"/>
              </a:rPr>
              <a:t>: </a:t>
            </a:r>
            <a:r>
              <a:rPr lang="en-US" sz="3600" b="0" i="0" u="none" strike="noStrike" dirty="0" err="1">
                <a:solidFill>
                  <a:srgbClr val="FF0000"/>
                </a:solidFill>
                <a:effectLst/>
                <a:latin typeface="Times New Roman" panose="02020603050405020304" pitchFamily="18" charset="0"/>
                <a:cs typeface="Times New Roman" panose="02020603050405020304" pitchFamily="18" charset="0"/>
              </a:rPr>
              <a:t>giọng</a:t>
            </a:r>
            <a:r>
              <a:rPr lang="en-US" sz="3600" b="0" i="0" u="none" strike="noStrike" dirty="0">
                <a:solidFill>
                  <a:srgbClr val="FF0000"/>
                </a:solidFill>
                <a:effectLst/>
                <a:latin typeface="Times New Roman" panose="02020603050405020304" pitchFamily="18" charset="0"/>
                <a:cs typeface="Times New Roman" panose="02020603050405020304" pitchFamily="18" charset="0"/>
              </a:rPr>
              <a:t> </a:t>
            </a:r>
            <a:r>
              <a:rPr lang="en-US" sz="3600" b="0" i="0" u="none" strike="noStrike" dirty="0" err="1">
                <a:solidFill>
                  <a:srgbClr val="FF0000"/>
                </a:solidFill>
                <a:effectLst/>
                <a:latin typeface="Times New Roman" panose="02020603050405020304" pitchFamily="18" charset="0"/>
                <a:cs typeface="Times New Roman" panose="02020603050405020304" pitchFamily="18" charset="0"/>
              </a:rPr>
              <a:t>nam</a:t>
            </a:r>
            <a:r>
              <a:rPr lang="en-US" sz="3600" b="0" i="0" u="none" strike="noStrike" dirty="0">
                <a:solidFill>
                  <a:srgbClr val="FF0000"/>
                </a:solidFill>
                <a:effectLst/>
                <a:latin typeface="Times New Roman" panose="02020603050405020304" pitchFamily="18" charset="0"/>
                <a:cs typeface="Times New Roman" panose="02020603050405020304" pitchFamily="18" charset="0"/>
              </a:rPr>
              <a:t> </a:t>
            </a:r>
          </a:p>
          <a:p>
            <a:pPr marL="342900" indent="-342900">
              <a:buFontTx/>
              <a:buChar char="-"/>
            </a:pPr>
            <a:r>
              <a:rPr lang="en-US" sz="3600" b="0" i="0" u="none" strike="noStrike" dirty="0" err="1">
                <a:solidFill>
                  <a:srgbClr val="FF0000"/>
                </a:solidFill>
                <a:effectLst/>
                <a:latin typeface="Times New Roman" panose="02020603050405020304" pitchFamily="18" charset="0"/>
                <a:cs typeface="Times New Roman" panose="02020603050405020304" pitchFamily="18" charset="0"/>
              </a:rPr>
              <a:t>Âm</a:t>
            </a:r>
            <a:r>
              <a:rPr lang="en-US" sz="3600" b="0" i="0" u="none" strike="noStrike" dirty="0">
                <a:solidFill>
                  <a:srgbClr val="FF0000"/>
                </a:solidFill>
                <a:effectLst/>
                <a:latin typeface="Times New Roman" panose="02020603050405020304" pitchFamily="18" charset="0"/>
                <a:cs typeface="Times New Roman" panose="02020603050405020304" pitchFamily="18" charset="0"/>
              </a:rPr>
              <a:t> </a:t>
            </a:r>
            <a:r>
              <a:rPr lang="en-US" sz="3600" b="0" i="0" u="none" strike="noStrike" dirty="0" err="1">
                <a:solidFill>
                  <a:srgbClr val="FF0000"/>
                </a:solidFill>
                <a:effectLst/>
                <a:latin typeface="Times New Roman" panose="02020603050405020304" pitchFamily="18" charset="0"/>
                <a:cs typeface="Times New Roman" panose="02020603050405020304" pitchFamily="18" charset="0"/>
              </a:rPr>
              <a:t>bổng</a:t>
            </a:r>
            <a:r>
              <a:rPr lang="en-US" sz="3600" b="0" i="0" u="none" strike="noStrike" dirty="0">
                <a:solidFill>
                  <a:srgbClr val="FF0000"/>
                </a:solidFill>
                <a:effectLst/>
                <a:latin typeface="Times New Roman" panose="02020603050405020304" pitchFamily="18" charset="0"/>
                <a:cs typeface="Times New Roman" panose="02020603050405020304" pitchFamily="18" charset="0"/>
              </a:rPr>
              <a:t>: </a:t>
            </a:r>
            <a:r>
              <a:rPr lang="en-US" sz="3600" b="0" i="0" u="none" strike="noStrike" dirty="0" err="1">
                <a:solidFill>
                  <a:srgbClr val="FF0000"/>
                </a:solidFill>
                <a:effectLst/>
                <a:latin typeface="Times New Roman" panose="02020603050405020304" pitchFamily="18" charset="0"/>
                <a:cs typeface="Times New Roman" panose="02020603050405020304" pitchFamily="18" charset="0"/>
              </a:rPr>
              <a:t>giọng</a:t>
            </a:r>
            <a:r>
              <a:rPr lang="en-US" sz="3600" b="0" i="0" u="none" strike="noStrike" dirty="0">
                <a:solidFill>
                  <a:srgbClr val="FF0000"/>
                </a:solidFill>
                <a:effectLst/>
                <a:latin typeface="Times New Roman" panose="02020603050405020304" pitchFamily="18" charset="0"/>
                <a:cs typeface="Times New Roman" panose="02020603050405020304" pitchFamily="18" charset="0"/>
              </a:rPr>
              <a:t> </a:t>
            </a:r>
            <a:r>
              <a:rPr lang="en-US" sz="3600" b="0" i="0" u="none" strike="noStrike" dirty="0" err="1">
                <a:solidFill>
                  <a:srgbClr val="FF0000"/>
                </a:solidFill>
                <a:effectLst/>
                <a:latin typeface="Times New Roman" panose="02020603050405020304" pitchFamily="18" charset="0"/>
                <a:cs typeface="Times New Roman" panose="02020603050405020304" pitchFamily="18" charset="0"/>
              </a:rPr>
              <a:t>nữ</a:t>
            </a:r>
            <a:endParaRPr lang="en-US" sz="36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ppt_y</p:attrName>
                                        </p:attrNameLst>
                                      </p:cBhvr>
                                      <p:tavLst>
                                        <p:tav tm="0">
                                          <p:val>
                                            <p:strVal val="#ppt_y+#ppt_h*1.125000"/>
                                          </p:val>
                                        </p:tav>
                                        <p:tav tm="100000">
                                          <p:val>
                                            <p:strVal val="#ppt_y"/>
                                          </p:val>
                                        </p:tav>
                                      </p:tavLst>
                                    </p:anim>
                                    <p:animEffect transition="in" filter="wipe(up)">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XÃ¢y dá»±ng káº¿ hoáº¡ch Äá»i nhÃ³m">
            <a:extLst>
              <a:ext uri="{FF2B5EF4-FFF2-40B4-BE49-F238E27FC236}">
                <a16:creationId xmlns:a16="http://schemas.microsoft.com/office/drawing/2014/main" xmlns="" id="{EB3DE6F0-5BA9-40E7-A151-ADAB564A31E0}"/>
              </a:ext>
            </a:extLst>
          </p:cNvPr>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95" t="-350" r="2569" b="5945"/>
          <a:stretch/>
        </p:blipFill>
        <p:spPr bwMode="auto">
          <a:xfrm>
            <a:off x="297455" y="165251"/>
            <a:ext cx="8579004" cy="63787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Box 5">
            <a:extLst>
              <a:ext uri="{FF2B5EF4-FFF2-40B4-BE49-F238E27FC236}">
                <a16:creationId xmlns:a16="http://schemas.microsoft.com/office/drawing/2014/main" xmlns="" id="{B2E7B9DC-755C-4131-9027-F47B49DA7B1F}"/>
              </a:ext>
            </a:extLst>
          </p:cNvPr>
          <p:cNvSpPr txBox="1">
            <a:spLocks noChangeArrowheads="1"/>
          </p:cNvSpPr>
          <p:nvPr/>
        </p:nvSpPr>
        <p:spPr bwMode="auto">
          <a:xfrm>
            <a:off x="2726674" y="2816224"/>
            <a:ext cx="4296578" cy="17543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US" altLang="en-US" sz="3600" b="1" u="sng" dirty="0" smtClean="0">
                <a:solidFill>
                  <a:srgbClr val="C00000"/>
                </a:solidFill>
                <a:latin typeface="Times New Roman" panose="02020603050405020304" pitchFamily="18" charset="0"/>
                <a:cs typeface="Times New Roman" panose="02020603050405020304" pitchFamily="18" charset="0"/>
              </a:rPr>
              <a:t>TIẾT 3:</a:t>
            </a:r>
          </a:p>
          <a:p>
            <a:pPr algn="ctr"/>
            <a:r>
              <a:rPr lang="en-US" altLang="en-US" sz="3600" b="1" dirty="0" smtClean="0">
                <a:solidFill>
                  <a:srgbClr val="C00000"/>
                </a:solidFill>
                <a:latin typeface="Times New Roman" panose="02020603050405020304" pitchFamily="18" charset="0"/>
                <a:cs typeface="Times New Roman" panose="02020603050405020304" pitchFamily="18" charset="0"/>
              </a:rPr>
              <a:t>LUYỆN </a:t>
            </a:r>
            <a:r>
              <a:rPr lang="en-US" altLang="en-US" sz="3600" b="1" dirty="0">
                <a:solidFill>
                  <a:srgbClr val="C00000"/>
                </a:solidFill>
                <a:latin typeface="Times New Roman" panose="02020603050405020304" pitchFamily="18" charset="0"/>
                <a:cs typeface="Times New Roman" panose="02020603050405020304" pitchFamily="18" charset="0"/>
              </a:rPr>
              <a:t>TẬP- VẬN DỤNG</a:t>
            </a:r>
          </a:p>
        </p:txBody>
      </p:sp>
    </p:spTree>
    <p:extLst>
      <p:ext uri="{BB962C8B-B14F-4D97-AF65-F5344CB8AC3E}">
        <p14:creationId xmlns:p14="http://schemas.microsoft.com/office/powerpoint/2010/main" xmlns="" val="1629686945"/>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824571" y="362595"/>
            <a:ext cx="4947829" cy="1009005"/>
            <a:chOff x="871868" y="715523"/>
            <a:chExt cx="3512435" cy="930927"/>
          </a:xfrm>
        </p:grpSpPr>
        <p:sp>
          <p:nvSpPr>
            <p:cNvPr id="3" name="Oval 2"/>
            <p:cNvSpPr/>
            <p:nvPr/>
          </p:nvSpPr>
          <p:spPr>
            <a:xfrm>
              <a:off x="967562" y="715523"/>
              <a:ext cx="627321" cy="563525"/>
            </a:xfrm>
            <a:prstGeom prst="ellipse">
              <a:avLst/>
            </a:prstGeom>
            <a:noFill/>
            <a:ln w="28575">
              <a:solidFill>
                <a:srgbClr val="005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733" kern="0">
                <a:solidFill>
                  <a:srgbClr val="00518E"/>
                </a:solidFill>
                <a:latin typeface="Arial"/>
                <a:sym typeface="Arial"/>
              </a:endParaRPr>
            </a:p>
          </p:txBody>
        </p:sp>
        <p:sp>
          <p:nvSpPr>
            <p:cNvPr id="4" name="TextBox 3"/>
            <p:cNvSpPr txBox="1"/>
            <p:nvPr/>
          </p:nvSpPr>
          <p:spPr>
            <a:xfrm>
              <a:off x="871868" y="715523"/>
              <a:ext cx="818708" cy="500089"/>
            </a:xfrm>
            <a:prstGeom prst="rect">
              <a:avLst/>
            </a:prstGeom>
            <a:noFill/>
          </p:spPr>
          <p:txBody>
            <a:bodyPr wrap="square" rtlCol="0">
              <a:spAutoFit/>
            </a:bodyPr>
            <a:lstStyle/>
            <a:p>
              <a:pPr algn="ctr" defTabSz="1219170">
                <a:buClr>
                  <a:srgbClr val="000000"/>
                </a:buClr>
              </a:pPr>
              <a:r>
                <a:rPr lang="vi-VN" sz="3733" b="1" kern="0" dirty="0">
                  <a:solidFill>
                    <a:srgbClr val="00518E"/>
                  </a:solidFill>
                  <a:latin typeface="Times New Roman" panose="02020603050405020304" pitchFamily="18" charset="0"/>
                  <a:cs typeface="Times New Roman" panose="02020603050405020304" pitchFamily="18" charset="0"/>
                  <a:sym typeface="Arial"/>
                </a:rPr>
                <a:t>III</a:t>
              </a:r>
              <a:endParaRPr lang="en-US" sz="3733" b="1" kern="0" dirty="0">
                <a:solidFill>
                  <a:srgbClr val="00518E"/>
                </a:solidFill>
                <a:latin typeface="Times New Roman" panose="02020603050405020304" pitchFamily="18" charset="0"/>
                <a:cs typeface="Times New Roman" panose="02020603050405020304" pitchFamily="18" charset="0"/>
                <a:sym typeface="Arial"/>
              </a:endParaRPr>
            </a:p>
          </p:txBody>
        </p:sp>
        <p:sp>
          <p:nvSpPr>
            <p:cNvPr id="5" name="TextBox 4"/>
            <p:cNvSpPr txBox="1"/>
            <p:nvPr/>
          </p:nvSpPr>
          <p:spPr>
            <a:xfrm>
              <a:off x="1786270" y="715523"/>
              <a:ext cx="2598033" cy="930927"/>
            </a:xfrm>
            <a:prstGeom prst="rect">
              <a:avLst/>
            </a:prstGeom>
            <a:noFill/>
          </p:spPr>
          <p:txBody>
            <a:bodyPr wrap="square" rtlCol="0">
              <a:spAutoFit/>
            </a:bodyPr>
            <a:lstStyle/>
            <a:p>
              <a:pPr algn="ctr" defTabSz="1219170">
                <a:buClr>
                  <a:srgbClr val="000000"/>
                </a:buClr>
              </a:pPr>
              <a:r>
                <a:rPr lang="en-US" sz="3733" b="1" kern="0" dirty="0">
                  <a:solidFill>
                    <a:srgbClr val="00518E"/>
                  </a:solidFill>
                  <a:latin typeface="Times New Roman" panose="02020603050405020304" pitchFamily="18" charset="0"/>
                  <a:cs typeface="Times New Roman" panose="02020603050405020304" pitchFamily="18" charset="0"/>
                  <a:sym typeface="Arial"/>
                </a:rPr>
                <a:t>LUYỆN TẬP</a:t>
              </a:r>
            </a:p>
          </p:txBody>
        </p:sp>
      </p:grpSp>
      <p:grpSp>
        <p:nvGrpSpPr>
          <p:cNvPr id="7" name="Group 8"/>
          <p:cNvGrpSpPr/>
          <p:nvPr/>
        </p:nvGrpSpPr>
        <p:grpSpPr>
          <a:xfrm>
            <a:off x="152400" y="1219200"/>
            <a:ext cx="8724645" cy="1450496"/>
            <a:chOff x="1342678" y="1267153"/>
            <a:chExt cx="6618070" cy="795533"/>
          </a:xfrm>
        </p:grpSpPr>
        <p:sp>
          <p:nvSpPr>
            <p:cNvPr id="6" name="Rounded Rectangle 5"/>
            <p:cNvSpPr/>
            <p:nvPr/>
          </p:nvSpPr>
          <p:spPr>
            <a:xfrm>
              <a:off x="1342678" y="1267153"/>
              <a:ext cx="6618070" cy="744279"/>
            </a:xfrm>
            <a:prstGeom prst="roundRect">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lnSpc>
                  <a:spcPct val="150000"/>
                </a:lnSpc>
                <a:defRPr/>
              </a:pPr>
              <a:endParaRPr lang="vi-VN" altLang="vi-VN" sz="3600" dirty="0">
                <a:solidFill>
                  <a:srgbClr val="FFFFFF"/>
                </a:solidFill>
                <a:latin typeface="Times New Roman" panose="02020603050405020304" pitchFamily="18" charset="0"/>
                <a:cs typeface="Times New Roman" panose="02020603050405020304" pitchFamily="18" charset="0"/>
                <a:sym typeface="Arial"/>
              </a:endParaRPr>
            </a:p>
          </p:txBody>
        </p:sp>
        <p:sp>
          <p:nvSpPr>
            <p:cNvPr id="8" name="Rectangle 7"/>
            <p:cNvSpPr/>
            <p:nvPr/>
          </p:nvSpPr>
          <p:spPr>
            <a:xfrm>
              <a:off x="1478867" y="1313206"/>
              <a:ext cx="6188597" cy="749480"/>
            </a:xfrm>
            <a:prstGeom prst="rect">
              <a:avLst/>
            </a:prstGeom>
          </p:spPr>
          <p:txBody>
            <a:bodyPr wrap="square">
              <a:spAutoFit/>
            </a:bodyPr>
            <a:lstStyle/>
            <a:p>
              <a:pPr algn="just">
                <a:lnSpc>
                  <a:spcPct val="115000"/>
                </a:lnSpc>
                <a:spcAft>
                  <a:spcPts val="800"/>
                </a:spcAft>
              </a:pP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đơn</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vị</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đây</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đơn</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vị</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đơn</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vị</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tần</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dao</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9" name="Group 18"/>
          <p:cNvGrpSpPr/>
          <p:nvPr/>
        </p:nvGrpSpPr>
        <p:grpSpPr>
          <a:xfrm>
            <a:off x="457200" y="4799447"/>
            <a:ext cx="3281774" cy="1431852"/>
            <a:chOff x="1414130" y="2232837"/>
            <a:chExt cx="2413591" cy="1073889"/>
          </a:xfrm>
          <a:solidFill>
            <a:srgbClr val="DAEF88"/>
          </a:solidFill>
        </p:grpSpPr>
        <p:sp>
          <p:nvSpPr>
            <p:cNvPr id="10" name="Rounded Rectangle 9"/>
            <p:cNvSpPr/>
            <p:nvPr/>
          </p:nvSpPr>
          <p:spPr>
            <a:xfrm>
              <a:off x="1414130" y="2232837"/>
              <a:ext cx="2413591" cy="107388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kern="0">
                <a:solidFill>
                  <a:srgbClr val="FFFFFF"/>
                </a:solidFill>
                <a:latin typeface="Arial"/>
                <a:sym typeface="Arial"/>
              </a:endParaRPr>
            </a:p>
          </p:txBody>
        </p:sp>
        <p:sp>
          <p:nvSpPr>
            <p:cNvPr id="14" name="Rectangle 13"/>
            <p:cNvSpPr/>
            <p:nvPr/>
          </p:nvSpPr>
          <p:spPr>
            <a:xfrm>
              <a:off x="2114403" y="2547869"/>
              <a:ext cx="1109612" cy="530915"/>
            </a:xfrm>
            <a:prstGeom prst="rect">
              <a:avLst/>
            </a:prstGeom>
            <a:grpFill/>
          </p:spPr>
          <p:txBody>
            <a:bodyPr wrap="none">
              <a:spAutoFit/>
            </a:bodyPr>
            <a:lstStyle/>
            <a:p>
              <a:pPr defTabSz="1219170">
                <a:buClr>
                  <a:srgbClr val="000000"/>
                </a:buClr>
              </a:pPr>
              <a:r>
                <a:rPr lang="en-US" sz="40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B. Hz.</a:t>
              </a:r>
              <a:endParaRPr lang="en-US" sz="4000" kern="0" dirty="0">
                <a:solidFill>
                  <a:srgbClr val="C00000"/>
                </a:solidFill>
                <a:latin typeface="Arial"/>
                <a:cs typeface="Arial"/>
                <a:sym typeface="Arial"/>
              </a:endParaRPr>
            </a:p>
          </p:txBody>
        </p:sp>
      </p:grpSp>
      <p:grpSp>
        <p:nvGrpSpPr>
          <p:cNvPr id="17" name="Group 19"/>
          <p:cNvGrpSpPr/>
          <p:nvPr/>
        </p:nvGrpSpPr>
        <p:grpSpPr>
          <a:xfrm>
            <a:off x="4943850" y="3011174"/>
            <a:ext cx="3590550" cy="1431852"/>
            <a:chOff x="1325381" y="3670794"/>
            <a:chExt cx="2413591" cy="1073889"/>
          </a:xfrm>
          <a:solidFill>
            <a:srgbClr val="C00000"/>
          </a:solidFill>
        </p:grpSpPr>
        <p:sp>
          <p:nvSpPr>
            <p:cNvPr id="11" name="Rounded Rectangle 10"/>
            <p:cNvSpPr/>
            <p:nvPr/>
          </p:nvSpPr>
          <p:spPr>
            <a:xfrm>
              <a:off x="1325381" y="3670794"/>
              <a:ext cx="2413591" cy="107388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kern="0">
                <a:solidFill>
                  <a:schemeClr val="bg1"/>
                </a:solidFill>
                <a:latin typeface="Arial"/>
                <a:sym typeface="Arial"/>
              </a:endParaRPr>
            </a:p>
          </p:txBody>
        </p:sp>
        <p:sp>
          <p:nvSpPr>
            <p:cNvPr id="15" name="Rectangle 14"/>
            <p:cNvSpPr/>
            <p:nvPr/>
          </p:nvSpPr>
          <p:spPr>
            <a:xfrm>
              <a:off x="2017413" y="3940322"/>
              <a:ext cx="1268493" cy="530915"/>
            </a:xfrm>
            <a:prstGeom prst="rect">
              <a:avLst/>
            </a:prstGeom>
            <a:grpFill/>
          </p:spPr>
          <p:txBody>
            <a:bodyPr wrap="square">
              <a:spAutoFit/>
            </a:bodyPr>
            <a:lstStyle/>
            <a:p>
              <a:pPr defTabSz="1219170">
                <a:buClr>
                  <a:srgbClr val="000000"/>
                </a:buClr>
              </a:pPr>
              <a:r>
                <a:rPr lang="en-US" altLang="vi-VN"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 mm.</a:t>
              </a:r>
              <a:endParaRPr lang="en-US" sz="4000" kern="0" dirty="0">
                <a:solidFill>
                  <a:schemeClr val="bg1"/>
                </a:solidFill>
                <a:latin typeface="Arial"/>
                <a:cs typeface="Arial"/>
                <a:sym typeface="Arial"/>
              </a:endParaRPr>
            </a:p>
          </p:txBody>
        </p:sp>
      </p:grpSp>
      <p:grpSp>
        <p:nvGrpSpPr>
          <p:cNvPr id="19" name="Group 20"/>
          <p:cNvGrpSpPr/>
          <p:nvPr/>
        </p:nvGrpSpPr>
        <p:grpSpPr>
          <a:xfrm>
            <a:off x="457200" y="3097264"/>
            <a:ext cx="3281773" cy="1431852"/>
            <a:chOff x="4870391" y="2263661"/>
            <a:chExt cx="2413591" cy="1073889"/>
          </a:xfrm>
        </p:grpSpPr>
        <p:sp>
          <p:nvSpPr>
            <p:cNvPr id="12" name="Rounded Rectangle 11"/>
            <p:cNvSpPr/>
            <p:nvPr/>
          </p:nvSpPr>
          <p:spPr>
            <a:xfrm>
              <a:off x="4870391" y="2263661"/>
              <a:ext cx="2413591" cy="1073889"/>
            </a:xfrm>
            <a:prstGeom prst="roundRect">
              <a:avLst/>
            </a:prstGeom>
            <a:solidFill>
              <a:srgbClr val="EB2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 m/s.</a:t>
              </a:r>
              <a:endParaRPr lang="en-US" sz="4000" kern="0" dirty="0">
                <a:solidFill>
                  <a:schemeClr val="bg1"/>
                </a:solidFill>
                <a:latin typeface="Arial"/>
                <a:sym typeface="Arial"/>
              </a:endParaRPr>
            </a:p>
          </p:txBody>
        </p:sp>
        <p:sp>
          <p:nvSpPr>
            <p:cNvPr id="16" name="Rectangle 15"/>
            <p:cNvSpPr/>
            <p:nvPr/>
          </p:nvSpPr>
          <p:spPr>
            <a:xfrm>
              <a:off x="5333753" y="2436123"/>
              <a:ext cx="287258" cy="438581"/>
            </a:xfrm>
            <a:prstGeom prst="rect">
              <a:avLst/>
            </a:prstGeom>
          </p:spPr>
          <p:txBody>
            <a:bodyPr wrap="none">
              <a:spAutoFit/>
            </a:bodyPr>
            <a:lstStyle/>
            <a:p>
              <a:pPr defTabSz="1219170">
                <a:buClr>
                  <a:srgbClr val="000000"/>
                </a:buClr>
              </a:pPr>
              <a:r>
                <a:rPr lang="en-US" altLang="vi-VN" sz="320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Arial"/>
                </a:rPr>
                <a:t> </a:t>
              </a:r>
              <a:endParaRPr lang="en-US" sz="3200" kern="0" dirty="0">
                <a:solidFill>
                  <a:srgbClr val="FFFFFF"/>
                </a:solidFill>
                <a:latin typeface="Arial"/>
                <a:cs typeface="Arial"/>
                <a:sym typeface="Arial"/>
              </a:endParaRPr>
            </a:p>
          </p:txBody>
        </p:sp>
      </p:grpSp>
      <p:grpSp>
        <p:nvGrpSpPr>
          <p:cNvPr id="20" name="Group 21"/>
          <p:cNvGrpSpPr/>
          <p:nvPr/>
        </p:nvGrpSpPr>
        <p:grpSpPr>
          <a:xfrm>
            <a:off x="4943850" y="4785463"/>
            <a:ext cx="3438150" cy="1431852"/>
            <a:chOff x="4943848" y="3589097"/>
            <a:chExt cx="2413591" cy="1073889"/>
          </a:xfrm>
        </p:grpSpPr>
        <p:sp>
          <p:nvSpPr>
            <p:cNvPr id="13" name="Rounded Rectangle 12"/>
            <p:cNvSpPr/>
            <p:nvPr/>
          </p:nvSpPr>
          <p:spPr>
            <a:xfrm>
              <a:off x="4943848" y="3589097"/>
              <a:ext cx="2413591" cy="107388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kern="0">
                <a:solidFill>
                  <a:srgbClr val="FFFFFF"/>
                </a:solidFill>
                <a:latin typeface="Arial"/>
                <a:sym typeface="Arial"/>
              </a:endParaRPr>
            </a:p>
          </p:txBody>
        </p:sp>
        <p:sp>
          <p:nvSpPr>
            <p:cNvPr id="18" name="Rectangle 17"/>
            <p:cNvSpPr/>
            <p:nvPr/>
          </p:nvSpPr>
          <p:spPr>
            <a:xfrm>
              <a:off x="5740300" y="3877345"/>
              <a:ext cx="1001754" cy="530915"/>
            </a:xfrm>
            <a:prstGeom prst="rect">
              <a:avLst/>
            </a:prstGeom>
          </p:spPr>
          <p:txBody>
            <a:bodyPr wrap="none">
              <a:spAutoFit/>
            </a:bodyPr>
            <a:lstStyle/>
            <a:p>
              <a:pPr defTabSz="1219170">
                <a:buClr>
                  <a:srgbClr val="000000"/>
                </a:buClr>
              </a:pPr>
              <a:r>
                <a:rPr lang="en-US" altLang="vi-VN"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 kg</a:t>
              </a:r>
              <a:endParaRPr lang="en-US" sz="4000" kern="0" dirty="0">
                <a:solidFill>
                  <a:schemeClr val="bg1"/>
                </a:solidFill>
                <a:latin typeface="Arial"/>
                <a:cs typeface="Arial"/>
                <a:sym typeface="Arial"/>
              </a:endParaRPr>
            </a:p>
          </p:txBody>
        </p:sp>
      </p:grpSp>
    </p:spTree>
    <p:extLst>
      <p:ext uri="{BB962C8B-B14F-4D97-AF65-F5344CB8AC3E}">
        <p14:creationId xmlns:p14="http://schemas.microsoft.com/office/powerpoint/2010/main" xmlns="" val="3774452171"/>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1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circle(in)">
                                      <p:cBhvr>
                                        <p:cTn id="17" dur="10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circle(in)">
                                      <p:cBhvr>
                                        <p:cTn id="22" dur="10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2600" tmFilter="0, 0; .2, .5; .8, .5; 1, 0"/>
                                        <p:tgtEl>
                                          <p:spTgt spid="9"/>
                                        </p:tgtEl>
                                      </p:cBhvr>
                                    </p:animEffect>
                                    <p:animScale>
                                      <p:cBhvr>
                                        <p:cTn id="27" dur="1300" autoRev="1" fill="hold"/>
                                        <p:tgtEl>
                                          <p:spTgt spid="9"/>
                                        </p:tgtEl>
                                      </p:cBhvr>
                                      <p:by x="105000" y="105000"/>
                                    </p:animScale>
                                  </p:childTnLst>
                                </p:cTn>
                              </p:par>
                              <p:par>
                                <p:cTn id="28" presetID="22" presetClass="exit" presetSubtype="4" fill="hold" nodeType="withEffect">
                                  <p:stCondLst>
                                    <p:cond delay="0"/>
                                  </p:stCondLst>
                                  <p:childTnLst>
                                    <p:animEffect transition="out" filter="wipe(down)">
                                      <p:cBhvr>
                                        <p:cTn id="29" dur="500"/>
                                        <p:tgtEl>
                                          <p:spTgt spid="19"/>
                                        </p:tgtEl>
                                      </p:cBhvr>
                                    </p:animEffect>
                                    <p:set>
                                      <p:cBhvr>
                                        <p:cTn id="30" dur="1" fill="hold">
                                          <p:stCondLst>
                                            <p:cond delay="499"/>
                                          </p:stCondLst>
                                        </p:cTn>
                                        <p:tgtEl>
                                          <p:spTgt spid="19"/>
                                        </p:tgtEl>
                                        <p:attrNameLst>
                                          <p:attrName>style.visibility</p:attrName>
                                        </p:attrNameLst>
                                      </p:cBhvr>
                                      <p:to>
                                        <p:strVal val="hidden"/>
                                      </p:to>
                                    </p:set>
                                  </p:childTnLst>
                                </p:cTn>
                              </p:par>
                              <p:par>
                                <p:cTn id="31" presetID="6" presetClass="exit" presetSubtype="32" fill="hold" nodeType="withEffect">
                                  <p:stCondLst>
                                    <p:cond delay="0"/>
                                  </p:stCondLst>
                                  <p:childTnLst>
                                    <p:animEffect transition="out" filter="circle(out)">
                                      <p:cBhvr>
                                        <p:cTn id="32" dur="2000"/>
                                        <p:tgtEl>
                                          <p:spTgt spid="17"/>
                                        </p:tgtEl>
                                      </p:cBhvr>
                                    </p:animEffect>
                                    <p:set>
                                      <p:cBhvr>
                                        <p:cTn id="33" dur="1" fill="hold">
                                          <p:stCondLst>
                                            <p:cond delay="1999"/>
                                          </p:stCondLst>
                                        </p:cTn>
                                        <p:tgtEl>
                                          <p:spTgt spid="17"/>
                                        </p:tgtEl>
                                        <p:attrNameLst>
                                          <p:attrName>style.visibility</p:attrName>
                                        </p:attrNameLst>
                                      </p:cBhvr>
                                      <p:to>
                                        <p:strVal val="hidden"/>
                                      </p:to>
                                    </p:set>
                                  </p:childTnLst>
                                </p:cTn>
                              </p:par>
                              <p:par>
                                <p:cTn id="34" presetID="6" presetClass="exit" presetSubtype="32" fill="hold" nodeType="withEffect">
                                  <p:stCondLst>
                                    <p:cond delay="0"/>
                                  </p:stCondLst>
                                  <p:childTnLst>
                                    <p:animEffect transition="out" filter="circle(out)">
                                      <p:cBhvr>
                                        <p:cTn id="35" dur="2000"/>
                                        <p:tgtEl>
                                          <p:spTgt spid="20"/>
                                        </p:tgtEl>
                                      </p:cBhvr>
                                    </p:animEffect>
                                    <p:set>
                                      <p:cBhvr>
                                        <p:cTn id="36" dur="1" fill="hold">
                                          <p:stCondLst>
                                            <p:cond delay="19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8"/>
          <p:cNvGrpSpPr/>
          <p:nvPr/>
        </p:nvGrpSpPr>
        <p:grpSpPr>
          <a:xfrm>
            <a:off x="0" y="304800"/>
            <a:ext cx="9144000" cy="2119397"/>
            <a:chOff x="1342678" y="1267153"/>
            <a:chExt cx="6618070" cy="1162396"/>
          </a:xfrm>
        </p:grpSpPr>
        <p:sp>
          <p:nvSpPr>
            <p:cNvPr id="6" name="Rounded Rectangle 5"/>
            <p:cNvSpPr/>
            <p:nvPr/>
          </p:nvSpPr>
          <p:spPr>
            <a:xfrm>
              <a:off x="1342678" y="1267153"/>
              <a:ext cx="6618070" cy="744279"/>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1219170">
                <a:lnSpc>
                  <a:spcPct val="150000"/>
                </a:lnSpc>
                <a:defRPr/>
              </a:pPr>
              <a:endParaRPr lang="vi-VN" altLang="vi-VN" sz="3733" dirty="0">
                <a:solidFill>
                  <a:srgbClr val="FFFFFF"/>
                </a:solidFill>
                <a:latin typeface="Times New Roman" panose="02020603050405020304" pitchFamily="18" charset="0"/>
                <a:cs typeface="Times New Roman" panose="02020603050405020304" pitchFamily="18" charset="0"/>
                <a:sym typeface="Arial"/>
              </a:endParaRPr>
            </a:p>
          </p:txBody>
        </p:sp>
        <p:sp>
          <p:nvSpPr>
            <p:cNvPr id="8" name="Rectangle 7"/>
            <p:cNvSpPr/>
            <p:nvPr/>
          </p:nvSpPr>
          <p:spPr>
            <a:xfrm>
              <a:off x="1478867" y="1313206"/>
              <a:ext cx="6188597" cy="1116343"/>
            </a:xfrm>
            <a:prstGeom prst="rect">
              <a:avLst/>
            </a:prstGeom>
          </p:spPr>
          <p:txBody>
            <a:bodyPr wrap="square">
              <a:spAutoFit/>
            </a:bodyPr>
            <a:lstStyle/>
            <a:p>
              <a:pPr algn="ctr">
                <a:lnSpc>
                  <a:spcPct val="115000"/>
                </a:lnSpc>
                <a:spcAft>
                  <a:spcPts val="800"/>
                </a:spcAft>
              </a:pP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2</a:t>
              </a:r>
              <a:r>
                <a:rPr lang="vi-VN" sz="3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Biên</a:t>
              </a:r>
              <a:r>
                <a:rPr lang="vi-VN" sz="3600" b="1" dirty="0">
                  <a:effectLst/>
                  <a:latin typeface="Times New Roman" panose="02020603050405020304" pitchFamily="18" charset="0"/>
                  <a:ea typeface="Calibri" panose="020F0502020204030204" pitchFamily="34" charset="0"/>
                  <a:cs typeface="Times New Roman" panose="02020603050405020304" pitchFamily="18" charset="0"/>
                </a:rPr>
                <a:t> độ dao động của âm thay đổi thì đại lượng nào sau đây thay đổi?</a:t>
              </a:r>
              <a:endParaRPr lang="en-US" sz="36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9" name="Group 18"/>
          <p:cNvGrpSpPr/>
          <p:nvPr/>
        </p:nvGrpSpPr>
        <p:grpSpPr>
          <a:xfrm>
            <a:off x="4953000" y="2362200"/>
            <a:ext cx="3810000" cy="1431852"/>
            <a:chOff x="1414130" y="2232837"/>
            <a:chExt cx="2791933" cy="1073889"/>
          </a:xfrm>
        </p:grpSpPr>
        <p:sp>
          <p:nvSpPr>
            <p:cNvPr id="10" name="Rounded Rectangle 9"/>
            <p:cNvSpPr/>
            <p:nvPr/>
          </p:nvSpPr>
          <p:spPr>
            <a:xfrm>
              <a:off x="1414130" y="2232837"/>
              <a:ext cx="2791933" cy="107388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14" name="Rectangle 13"/>
            <p:cNvSpPr/>
            <p:nvPr/>
          </p:nvSpPr>
          <p:spPr>
            <a:xfrm>
              <a:off x="1702923" y="2510467"/>
              <a:ext cx="2428269" cy="484748"/>
            </a:xfrm>
            <a:prstGeom prst="rect">
              <a:avLst/>
            </a:prstGeom>
          </p:spPr>
          <p:txBody>
            <a:bodyPr wrap="none">
              <a:spAutoFit/>
            </a:bodyPr>
            <a:lstStyle/>
            <a:p>
              <a:pPr defTabSz="1219170">
                <a:buClr>
                  <a:srgbClr val="000000"/>
                </a:buClr>
              </a:pP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vi-VN"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to của âm</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kern="0" dirty="0">
                <a:solidFill>
                  <a:schemeClr val="bg1"/>
                </a:solidFill>
                <a:latin typeface="Arial"/>
                <a:cs typeface="Arial"/>
                <a:sym typeface="Arial"/>
              </a:endParaRPr>
            </a:p>
          </p:txBody>
        </p:sp>
      </p:grpSp>
      <p:grpSp>
        <p:nvGrpSpPr>
          <p:cNvPr id="17" name="Group 19"/>
          <p:cNvGrpSpPr/>
          <p:nvPr/>
        </p:nvGrpSpPr>
        <p:grpSpPr>
          <a:xfrm>
            <a:off x="228600" y="4495798"/>
            <a:ext cx="3581399" cy="1737343"/>
            <a:chOff x="1325381" y="3670794"/>
            <a:chExt cx="2466060" cy="1303008"/>
          </a:xfrm>
        </p:grpSpPr>
        <p:sp>
          <p:nvSpPr>
            <p:cNvPr id="11" name="Rounded Rectangle 10"/>
            <p:cNvSpPr/>
            <p:nvPr/>
          </p:nvSpPr>
          <p:spPr>
            <a:xfrm>
              <a:off x="1325381" y="3670794"/>
              <a:ext cx="2413591" cy="1073889"/>
            </a:xfrm>
            <a:prstGeom prst="roundRect">
              <a:avLst/>
            </a:prstGeom>
            <a:solidFill>
              <a:srgbClr val="DAE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15" name="Rectangle 14"/>
            <p:cNvSpPr/>
            <p:nvPr/>
          </p:nvSpPr>
          <p:spPr>
            <a:xfrm>
              <a:off x="1325381" y="3750390"/>
              <a:ext cx="2466060" cy="1223412"/>
            </a:xfrm>
            <a:prstGeom prst="rect">
              <a:avLst/>
            </a:prstGeom>
          </p:spPr>
          <p:txBody>
            <a:bodyPr wrap="square">
              <a:spAutoFit/>
            </a:bodyPr>
            <a:lstStyle/>
            <a:p>
              <a:pPr algn="ctr" defTabSz="1219170">
                <a:buClr>
                  <a:srgbClr val="000000"/>
                </a:buClr>
              </a:pPr>
              <a:r>
                <a:rPr lang="en-US" altLang="vi-VN" sz="28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36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B. </a:t>
              </a:r>
              <a:r>
                <a:rPr lang="en-US" sz="36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Tần</a:t>
              </a:r>
              <a:r>
                <a:rPr lang="en-US" sz="36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36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dao</a:t>
              </a:r>
              <a:r>
                <a:rPr lang="en-US" sz="36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36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6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âm</a:t>
              </a:r>
              <a:r>
                <a:rPr lang="en-US" sz="36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gn="ctr" defTabSz="1219170">
                <a:buClr>
                  <a:srgbClr val="000000"/>
                </a:buClr>
              </a:pPr>
              <a:endParaRPr lang="en-US" sz="2800" kern="0" dirty="0">
                <a:solidFill>
                  <a:srgbClr val="C00000"/>
                </a:solidFill>
                <a:latin typeface="Arial"/>
                <a:cs typeface="Arial"/>
                <a:sym typeface="Arial"/>
              </a:endParaRPr>
            </a:p>
          </p:txBody>
        </p:sp>
      </p:grpSp>
      <p:grpSp>
        <p:nvGrpSpPr>
          <p:cNvPr id="19" name="Group 20"/>
          <p:cNvGrpSpPr/>
          <p:nvPr/>
        </p:nvGrpSpPr>
        <p:grpSpPr>
          <a:xfrm>
            <a:off x="304800" y="2286000"/>
            <a:ext cx="3581400" cy="1431852"/>
            <a:chOff x="4870391" y="2263661"/>
            <a:chExt cx="2722024" cy="1073889"/>
          </a:xfrm>
        </p:grpSpPr>
        <p:sp>
          <p:nvSpPr>
            <p:cNvPr id="12" name="Rounded Rectangle 11"/>
            <p:cNvSpPr/>
            <p:nvPr/>
          </p:nvSpPr>
          <p:spPr>
            <a:xfrm>
              <a:off x="4870391" y="2263661"/>
              <a:ext cx="2722024" cy="1073889"/>
            </a:xfrm>
            <a:prstGeom prst="roundRect">
              <a:avLst/>
            </a:prstGeom>
            <a:solidFill>
              <a:srgbClr val="EB2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Vận</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tốc</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âm</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kern="0" dirty="0">
                <a:solidFill>
                  <a:schemeClr val="bg1"/>
                </a:solidFill>
                <a:latin typeface="Arial"/>
                <a:sym typeface="Arial"/>
              </a:endParaRPr>
            </a:p>
          </p:txBody>
        </p:sp>
        <p:sp>
          <p:nvSpPr>
            <p:cNvPr id="16" name="Rectangle 15"/>
            <p:cNvSpPr/>
            <p:nvPr/>
          </p:nvSpPr>
          <p:spPr>
            <a:xfrm>
              <a:off x="5333753" y="2436123"/>
              <a:ext cx="304892" cy="500090"/>
            </a:xfrm>
            <a:prstGeom prst="rect">
              <a:avLst/>
            </a:prstGeom>
          </p:spPr>
          <p:txBody>
            <a:bodyPr wrap="none">
              <a:spAutoFit/>
            </a:bodyPr>
            <a:lstStyle/>
            <a:p>
              <a:pPr defTabSz="1219170">
                <a:buClr>
                  <a:srgbClr val="000000"/>
                </a:buClr>
              </a:pPr>
              <a:r>
                <a:rPr lang="en-US" altLang="vi-VN" sz="3733">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Arial"/>
                </a:rPr>
                <a:t> </a:t>
              </a:r>
              <a:endParaRPr lang="en-US" sz="3733" kern="0" dirty="0">
                <a:solidFill>
                  <a:srgbClr val="FFFFFF"/>
                </a:solidFill>
                <a:latin typeface="Arial"/>
                <a:cs typeface="Arial"/>
                <a:sym typeface="Arial"/>
              </a:endParaRPr>
            </a:p>
          </p:txBody>
        </p:sp>
      </p:grpSp>
      <p:grpSp>
        <p:nvGrpSpPr>
          <p:cNvPr id="20" name="Group 21"/>
          <p:cNvGrpSpPr/>
          <p:nvPr/>
        </p:nvGrpSpPr>
        <p:grpSpPr>
          <a:xfrm>
            <a:off x="4572000" y="4572000"/>
            <a:ext cx="4259627" cy="1431852"/>
            <a:chOff x="4943848" y="3589097"/>
            <a:chExt cx="2819377" cy="1073889"/>
          </a:xfrm>
        </p:grpSpPr>
        <p:sp>
          <p:nvSpPr>
            <p:cNvPr id="13" name="Rounded Rectangle 12"/>
            <p:cNvSpPr/>
            <p:nvPr/>
          </p:nvSpPr>
          <p:spPr>
            <a:xfrm>
              <a:off x="4943848" y="3589097"/>
              <a:ext cx="2773954" cy="107388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18" name="Rectangle 17"/>
            <p:cNvSpPr/>
            <p:nvPr/>
          </p:nvSpPr>
          <p:spPr>
            <a:xfrm>
              <a:off x="5046855" y="3940322"/>
              <a:ext cx="2716370" cy="484748"/>
            </a:xfrm>
            <a:prstGeom prst="rect">
              <a:avLst/>
            </a:prstGeom>
          </p:spPr>
          <p:txBody>
            <a:bodyPr wrap="none">
              <a:spAutoFit/>
            </a:bodyPr>
            <a:lstStyle/>
            <a:p>
              <a:pPr defTabSz="1219170">
                <a:buClr>
                  <a:srgbClr val="000000"/>
                </a:buClr>
              </a:pPr>
              <a:r>
                <a:rPr lang="en-US" altLang="vi-VN" sz="3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vi-VN"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cao của âm</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kern="0" dirty="0">
                <a:solidFill>
                  <a:schemeClr val="bg1"/>
                </a:solidFill>
                <a:latin typeface="Arial"/>
                <a:cs typeface="Arial"/>
                <a:sym typeface="Arial"/>
              </a:endParaRPr>
            </a:p>
          </p:txBody>
        </p:sp>
      </p:grpSp>
    </p:spTree>
    <p:extLst>
      <p:ext uri="{BB962C8B-B14F-4D97-AF65-F5344CB8AC3E}">
        <p14:creationId xmlns:p14="http://schemas.microsoft.com/office/powerpoint/2010/main" xmlns="" val="503162484"/>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1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1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circle(in)">
                                      <p:cBhvr>
                                        <p:cTn id="22" dur="10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2600" tmFilter="0, 0; .2, .5; .8, .5; 1, 0"/>
                                        <p:tgtEl>
                                          <p:spTgt spid="9"/>
                                        </p:tgtEl>
                                      </p:cBhvr>
                                    </p:animEffect>
                                    <p:animScale>
                                      <p:cBhvr>
                                        <p:cTn id="27" dur="1300" autoRev="1" fill="hold"/>
                                        <p:tgtEl>
                                          <p:spTgt spid="9"/>
                                        </p:tgtEl>
                                      </p:cBhvr>
                                      <p:by x="105000" y="105000"/>
                                    </p:animScale>
                                  </p:childTnLst>
                                </p:cTn>
                              </p:par>
                              <p:par>
                                <p:cTn id="28" presetID="22" presetClass="exit" presetSubtype="4" fill="hold" nodeType="withEffect">
                                  <p:stCondLst>
                                    <p:cond delay="0"/>
                                  </p:stCondLst>
                                  <p:childTnLst>
                                    <p:animEffect transition="out" filter="wipe(down)">
                                      <p:cBhvr>
                                        <p:cTn id="29" dur="500"/>
                                        <p:tgtEl>
                                          <p:spTgt spid="19"/>
                                        </p:tgtEl>
                                      </p:cBhvr>
                                    </p:animEffect>
                                    <p:set>
                                      <p:cBhvr>
                                        <p:cTn id="30" dur="1" fill="hold">
                                          <p:stCondLst>
                                            <p:cond delay="499"/>
                                          </p:stCondLst>
                                        </p:cTn>
                                        <p:tgtEl>
                                          <p:spTgt spid="19"/>
                                        </p:tgtEl>
                                        <p:attrNameLst>
                                          <p:attrName>style.visibility</p:attrName>
                                        </p:attrNameLst>
                                      </p:cBhvr>
                                      <p:to>
                                        <p:strVal val="hidden"/>
                                      </p:to>
                                    </p:set>
                                  </p:childTnLst>
                                </p:cTn>
                              </p:par>
                              <p:par>
                                <p:cTn id="31" presetID="6" presetClass="exit" presetSubtype="32" fill="hold" nodeType="withEffect">
                                  <p:stCondLst>
                                    <p:cond delay="0"/>
                                  </p:stCondLst>
                                  <p:childTnLst>
                                    <p:animEffect transition="out" filter="circle(out)">
                                      <p:cBhvr>
                                        <p:cTn id="32" dur="2000"/>
                                        <p:tgtEl>
                                          <p:spTgt spid="17"/>
                                        </p:tgtEl>
                                      </p:cBhvr>
                                    </p:animEffect>
                                    <p:set>
                                      <p:cBhvr>
                                        <p:cTn id="33" dur="1" fill="hold">
                                          <p:stCondLst>
                                            <p:cond delay="1999"/>
                                          </p:stCondLst>
                                        </p:cTn>
                                        <p:tgtEl>
                                          <p:spTgt spid="17"/>
                                        </p:tgtEl>
                                        <p:attrNameLst>
                                          <p:attrName>style.visibility</p:attrName>
                                        </p:attrNameLst>
                                      </p:cBhvr>
                                      <p:to>
                                        <p:strVal val="hidden"/>
                                      </p:to>
                                    </p:set>
                                  </p:childTnLst>
                                </p:cTn>
                              </p:par>
                              <p:par>
                                <p:cTn id="34" presetID="6" presetClass="exit" presetSubtype="32" fill="hold" nodeType="withEffect">
                                  <p:stCondLst>
                                    <p:cond delay="0"/>
                                  </p:stCondLst>
                                  <p:childTnLst>
                                    <p:animEffect transition="out" filter="circle(out)">
                                      <p:cBhvr>
                                        <p:cTn id="35" dur="2000"/>
                                        <p:tgtEl>
                                          <p:spTgt spid="20"/>
                                        </p:tgtEl>
                                      </p:cBhvr>
                                    </p:animEffect>
                                    <p:set>
                                      <p:cBhvr>
                                        <p:cTn id="36" dur="1" fill="hold">
                                          <p:stCondLst>
                                            <p:cond delay="19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0" y="0"/>
            <a:ext cx="9144000" cy="2362200"/>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defTabSz="1219170">
              <a:lnSpc>
                <a:spcPct val="150000"/>
              </a:lnSpc>
              <a:defRPr/>
            </a:pPr>
            <a:endParaRPr lang="vi-VN" altLang="vi-VN" sz="3200" dirty="0">
              <a:solidFill>
                <a:srgbClr val="FFFFFF"/>
              </a:solidFill>
              <a:latin typeface="Times New Roman" panose="02020603050405020304" pitchFamily="18" charset="0"/>
              <a:cs typeface="Times New Roman" panose="02020603050405020304" pitchFamily="18" charset="0"/>
              <a:sym typeface="Arial"/>
            </a:endParaRPr>
          </a:p>
        </p:txBody>
      </p:sp>
      <p:grpSp>
        <p:nvGrpSpPr>
          <p:cNvPr id="9" name="Group 18"/>
          <p:cNvGrpSpPr/>
          <p:nvPr/>
        </p:nvGrpSpPr>
        <p:grpSpPr>
          <a:xfrm>
            <a:off x="5334000" y="2743200"/>
            <a:ext cx="2918917" cy="1508566"/>
            <a:chOff x="1420293" y="2287676"/>
            <a:chExt cx="2413591" cy="1073889"/>
          </a:xfrm>
        </p:grpSpPr>
        <p:sp>
          <p:nvSpPr>
            <p:cNvPr id="10" name="Rounded Rectangle 9"/>
            <p:cNvSpPr/>
            <p:nvPr/>
          </p:nvSpPr>
          <p:spPr>
            <a:xfrm>
              <a:off x="1420293" y="2287676"/>
              <a:ext cx="2413591" cy="107388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kern="0">
                <a:solidFill>
                  <a:srgbClr val="FFFFFF"/>
                </a:solidFill>
                <a:latin typeface="Arial"/>
                <a:sym typeface="Arial"/>
              </a:endParaRPr>
            </a:p>
          </p:txBody>
        </p:sp>
        <p:sp>
          <p:nvSpPr>
            <p:cNvPr id="14" name="Rectangle 13"/>
            <p:cNvSpPr/>
            <p:nvPr/>
          </p:nvSpPr>
          <p:spPr>
            <a:xfrm>
              <a:off x="1609318" y="2504651"/>
              <a:ext cx="2079270" cy="503916"/>
            </a:xfrm>
            <a:prstGeom prst="rect">
              <a:avLst/>
            </a:prstGeom>
          </p:spPr>
          <p:txBody>
            <a:bodyPr wrap="square">
              <a:spAutoFit/>
            </a:bodyPr>
            <a:lstStyle/>
            <a:p>
              <a:pPr algn="ctr" defTabSz="1219170">
                <a:buClr>
                  <a:srgbClr val="000000"/>
                </a:buClr>
              </a:pPr>
              <a:r>
                <a:rPr lang="en-US" sz="4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4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Muỗi</a:t>
              </a:r>
              <a:r>
                <a:rPr lang="en-US" sz="4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b="1" kern="0" dirty="0">
                <a:solidFill>
                  <a:schemeClr val="bg1"/>
                </a:solidFill>
                <a:latin typeface="Arial"/>
                <a:cs typeface="Arial"/>
                <a:sym typeface="Arial"/>
              </a:endParaRPr>
            </a:p>
          </p:txBody>
        </p:sp>
      </p:grpSp>
      <p:grpSp>
        <p:nvGrpSpPr>
          <p:cNvPr id="17" name="Group 19"/>
          <p:cNvGrpSpPr/>
          <p:nvPr/>
        </p:nvGrpSpPr>
        <p:grpSpPr>
          <a:xfrm>
            <a:off x="533400" y="4855171"/>
            <a:ext cx="3279171" cy="1573441"/>
            <a:chOff x="1054910" y="3670794"/>
            <a:chExt cx="2555426" cy="1073889"/>
          </a:xfrm>
        </p:grpSpPr>
        <p:sp>
          <p:nvSpPr>
            <p:cNvPr id="11" name="Rounded Rectangle 10"/>
            <p:cNvSpPr/>
            <p:nvPr/>
          </p:nvSpPr>
          <p:spPr>
            <a:xfrm>
              <a:off x="1054910" y="3670794"/>
              <a:ext cx="2375277" cy="1073889"/>
            </a:xfrm>
            <a:prstGeom prst="roundRect">
              <a:avLst/>
            </a:prstGeom>
            <a:solidFill>
              <a:srgbClr val="DAE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kern="0">
                <a:solidFill>
                  <a:srgbClr val="FFFFFF"/>
                </a:solidFill>
                <a:latin typeface="Arial"/>
                <a:sym typeface="Arial"/>
              </a:endParaRPr>
            </a:p>
          </p:txBody>
        </p:sp>
        <p:sp>
          <p:nvSpPr>
            <p:cNvPr id="15" name="Rectangle 14"/>
            <p:cNvSpPr/>
            <p:nvPr/>
          </p:nvSpPr>
          <p:spPr>
            <a:xfrm>
              <a:off x="1054910" y="3893585"/>
              <a:ext cx="2555426" cy="483139"/>
            </a:xfrm>
            <a:prstGeom prst="rect">
              <a:avLst/>
            </a:prstGeom>
          </p:spPr>
          <p:txBody>
            <a:bodyPr wrap="square">
              <a:spAutoFit/>
            </a:bodyPr>
            <a:lstStyle/>
            <a:p>
              <a:pPr algn="ctr" defTabSz="1219170">
                <a:buClr>
                  <a:srgbClr val="000000"/>
                </a:buClr>
              </a:pPr>
              <a:r>
                <a:rPr lang="en-US" altLang="vi-VN"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4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4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Ong</a:t>
              </a:r>
              <a:r>
                <a:rPr lang="en-US" sz="4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b="1" kern="0" dirty="0">
                <a:solidFill>
                  <a:srgbClr val="C00000"/>
                </a:solidFill>
                <a:latin typeface="Arial"/>
                <a:cs typeface="Arial"/>
                <a:sym typeface="Arial"/>
              </a:endParaRPr>
            </a:p>
          </p:txBody>
        </p:sp>
      </p:grpSp>
      <p:grpSp>
        <p:nvGrpSpPr>
          <p:cNvPr id="19" name="Group 20"/>
          <p:cNvGrpSpPr/>
          <p:nvPr/>
        </p:nvGrpSpPr>
        <p:grpSpPr>
          <a:xfrm>
            <a:off x="609600" y="2743200"/>
            <a:ext cx="3097166" cy="1573441"/>
            <a:chOff x="4870391" y="2263661"/>
            <a:chExt cx="2413591" cy="1073889"/>
          </a:xfrm>
        </p:grpSpPr>
        <p:sp>
          <p:nvSpPr>
            <p:cNvPr id="12" name="Rounded Rectangle 11"/>
            <p:cNvSpPr/>
            <p:nvPr/>
          </p:nvSpPr>
          <p:spPr>
            <a:xfrm>
              <a:off x="4870391" y="2263661"/>
              <a:ext cx="2413591" cy="1073889"/>
            </a:xfrm>
            <a:prstGeom prst="roundRect">
              <a:avLst/>
            </a:prstGeom>
            <a:solidFill>
              <a:srgbClr val="EB2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4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4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Ruồi</a:t>
              </a:r>
              <a:r>
                <a:rPr lang="en-US" sz="4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4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000" b="1" kern="0" dirty="0">
                <a:solidFill>
                  <a:schemeClr val="bg1"/>
                </a:solidFill>
                <a:latin typeface="Arial"/>
                <a:sym typeface="Arial"/>
              </a:endParaRPr>
            </a:p>
          </p:txBody>
        </p:sp>
        <p:sp>
          <p:nvSpPr>
            <p:cNvPr id="16" name="Rectangle 15"/>
            <p:cNvSpPr/>
            <p:nvPr/>
          </p:nvSpPr>
          <p:spPr>
            <a:xfrm>
              <a:off x="5333753" y="2436123"/>
              <a:ext cx="223857" cy="399115"/>
            </a:xfrm>
            <a:prstGeom prst="rect">
              <a:avLst/>
            </a:prstGeom>
          </p:spPr>
          <p:txBody>
            <a:bodyPr wrap="none">
              <a:spAutoFit/>
            </a:bodyPr>
            <a:lstStyle/>
            <a:p>
              <a:pPr defTabSz="1219170">
                <a:buClr>
                  <a:srgbClr val="000000"/>
                </a:buClr>
              </a:pPr>
              <a:r>
                <a:rPr lang="en-US" altLang="vi-VN" sz="320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Arial"/>
                </a:rPr>
                <a:t> </a:t>
              </a:r>
              <a:endParaRPr lang="en-US" sz="3200" kern="0" dirty="0">
                <a:solidFill>
                  <a:srgbClr val="FFFFFF"/>
                </a:solidFill>
                <a:latin typeface="Arial"/>
                <a:cs typeface="Arial"/>
                <a:sym typeface="Arial"/>
              </a:endParaRPr>
            </a:p>
          </p:txBody>
        </p:sp>
      </p:grpSp>
      <p:grpSp>
        <p:nvGrpSpPr>
          <p:cNvPr id="20" name="Group 21"/>
          <p:cNvGrpSpPr/>
          <p:nvPr/>
        </p:nvGrpSpPr>
        <p:grpSpPr>
          <a:xfrm>
            <a:off x="4495801" y="4894393"/>
            <a:ext cx="5127270" cy="1640976"/>
            <a:chOff x="4822635" y="3589097"/>
            <a:chExt cx="3907810" cy="1168146"/>
          </a:xfrm>
        </p:grpSpPr>
        <p:sp>
          <p:nvSpPr>
            <p:cNvPr id="13" name="Rounded Rectangle 12"/>
            <p:cNvSpPr/>
            <p:nvPr/>
          </p:nvSpPr>
          <p:spPr>
            <a:xfrm>
              <a:off x="4943847" y="3589097"/>
              <a:ext cx="3390462" cy="107388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kern="0">
                <a:solidFill>
                  <a:srgbClr val="FFFFFF"/>
                </a:solidFill>
                <a:latin typeface="Arial"/>
                <a:sym typeface="Arial"/>
              </a:endParaRPr>
            </a:p>
          </p:txBody>
        </p:sp>
        <p:sp>
          <p:nvSpPr>
            <p:cNvPr id="18" name="Rectangle 17"/>
            <p:cNvSpPr/>
            <p:nvPr/>
          </p:nvSpPr>
          <p:spPr>
            <a:xfrm>
              <a:off x="4822635" y="3946596"/>
              <a:ext cx="3907810" cy="810647"/>
            </a:xfrm>
            <a:prstGeom prst="rect">
              <a:avLst/>
            </a:prstGeom>
          </p:spPr>
          <p:txBody>
            <a:bodyPr wrap="none">
              <a:spAutoFit/>
            </a:bodyPr>
            <a:lstStyle/>
            <a:p>
              <a:pPr defTabSz="1219170">
                <a:buClr>
                  <a:srgbClr val="000000"/>
                </a:buClr>
              </a:pPr>
              <a:r>
                <a:rPr lang="en-US" altLang="vi-VN"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3600" b="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D.Chưa</a:t>
              </a:r>
              <a:r>
                <a:rPr lang="en-US" sz="36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defTabSz="1219170">
                <a:buClr>
                  <a:srgbClr val="000000"/>
                </a:buClr>
              </a:pPr>
              <a:endParaRPr lang="en-US" sz="3200" kern="0" dirty="0">
                <a:solidFill>
                  <a:schemeClr val="bg1"/>
                </a:solidFill>
                <a:latin typeface="Arial"/>
                <a:cs typeface="Arial"/>
                <a:sym typeface="Arial"/>
              </a:endParaRPr>
            </a:p>
          </p:txBody>
        </p:sp>
      </p:grpSp>
      <p:sp>
        <p:nvSpPr>
          <p:cNvPr id="21" name="Rectangle 20"/>
          <p:cNvSpPr/>
          <p:nvPr/>
        </p:nvSpPr>
        <p:spPr>
          <a:xfrm>
            <a:off x="0" y="0"/>
            <a:ext cx="9144000" cy="2321726"/>
          </a:xfrm>
          <a:prstGeom prst="rect">
            <a:avLst/>
          </a:prstGeom>
        </p:spPr>
        <p:txBody>
          <a:bodyPr wrap="square">
            <a:spAutoFit/>
          </a:bodyPr>
          <a:lstStyle/>
          <a:p>
            <a:pPr>
              <a:lnSpc>
                <a:spcPct val="115000"/>
              </a:lnSpc>
              <a:spcAft>
                <a:spcPts val="800"/>
              </a:spcAft>
            </a:pPr>
            <a:r>
              <a:rPr lang="en-US" sz="3200" b="1" dirty="0" err="1" smtClean="0">
                <a:latin typeface="Times New Roman" panose="02020603050405020304" pitchFamily="18" charset="0"/>
                <a:ea typeface="Times New Roman" panose="02020603050405020304" pitchFamily="18" charset="0"/>
                <a:cs typeface="Times New Roman" panose="02020603050405020304" pitchFamily="18" charset="0"/>
              </a:rPr>
              <a:t>Câu</a:t>
            </a:r>
            <a:r>
              <a:rPr lang="en-US" sz="3200" b="1" dirty="0" smtClean="0">
                <a:latin typeface="Times New Roman" panose="02020603050405020304" pitchFamily="18" charset="0"/>
                <a:ea typeface="Times New Roman" panose="02020603050405020304" pitchFamily="18" charset="0"/>
                <a:cs typeface="Times New Roman" panose="02020603050405020304" pitchFamily="18" charset="0"/>
              </a:rPr>
              <a:t> 3. </a:t>
            </a:r>
            <a:r>
              <a:rPr lang="en-US" sz="3200" b="1" dirty="0" err="1" smtClean="0">
                <a:latin typeface="Times New Roman" panose="02020603050405020304" pitchFamily="18" charset="0"/>
                <a:ea typeface="Times New Roman" panose="02020603050405020304" pitchFamily="18" charset="0"/>
                <a:cs typeface="Times New Roman" panose="02020603050405020304" pitchFamily="18" charset="0"/>
              </a:rPr>
              <a:t>Tần</a:t>
            </a:r>
            <a:r>
              <a:rPr lang="en-US" sz="32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ea typeface="Times New Roman" panose="02020603050405020304" pitchFamily="18" charset="0"/>
                <a:cs typeface="Times New Roman" panose="02020603050405020304" pitchFamily="18" charset="0"/>
              </a:rPr>
              <a:t>số</a:t>
            </a:r>
            <a:r>
              <a:rPr lang="en-US" sz="32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ea typeface="Times New Roman" panose="02020603050405020304" pitchFamily="18" charset="0"/>
                <a:cs typeface="Times New Roman" panose="02020603050405020304" pitchFamily="18" charset="0"/>
              </a:rPr>
              <a:t>vỗ</a:t>
            </a:r>
            <a:r>
              <a:rPr lang="en-US" sz="32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ea typeface="Times New Roman" panose="02020603050405020304" pitchFamily="18" charset="0"/>
                <a:cs typeface="Times New Roman" panose="02020603050405020304" pitchFamily="18" charset="0"/>
              </a:rPr>
              <a:t>cánh</a:t>
            </a:r>
            <a:r>
              <a:rPr lang="en-US" sz="32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ea typeface="Times New Roman" panose="02020603050405020304" pitchFamily="18" charset="0"/>
                <a:cs typeface="Times New Roman" panose="02020603050405020304" pitchFamily="18" charset="0"/>
              </a:rPr>
              <a:t>số</a:t>
            </a:r>
            <a:r>
              <a:rPr lang="en-US" sz="32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ea typeface="Times New Roman" panose="02020603050405020304" pitchFamily="18" charset="0"/>
                <a:cs typeface="Times New Roman" panose="02020603050405020304" pitchFamily="18" charset="0"/>
              </a:rPr>
              <a:t>loại</a:t>
            </a:r>
            <a:r>
              <a:rPr lang="en-US" sz="32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ea typeface="Times New Roman" panose="02020603050405020304" pitchFamily="18" charset="0"/>
                <a:cs typeface="Times New Roman" panose="02020603050405020304" pitchFamily="18" charset="0"/>
              </a:rPr>
              <a:t>côn</a:t>
            </a:r>
            <a:r>
              <a:rPr lang="en-US" sz="32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ea typeface="Times New Roman" panose="02020603050405020304" pitchFamily="18" charset="0"/>
                <a:cs typeface="Times New Roman" panose="02020603050405020304" pitchFamily="18" charset="0"/>
              </a:rPr>
              <a:t>trùng</a:t>
            </a:r>
            <a:r>
              <a:rPr lang="en-US" sz="32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ea typeface="Times New Roman" panose="02020603050405020304" pitchFamily="18" charset="0"/>
                <a:cs typeface="Times New Roman" panose="02020603050405020304" pitchFamily="18" charset="0"/>
              </a:rPr>
              <a:t>khi</a:t>
            </a:r>
            <a:r>
              <a:rPr lang="en-US" sz="3200" b="1" dirty="0" smtClean="0">
                <a:latin typeface="Times New Roman" panose="02020603050405020304" pitchFamily="18" charset="0"/>
                <a:ea typeface="Times New Roman" panose="02020603050405020304" pitchFamily="18" charset="0"/>
                <a:cs typeface="Times New Roman" panose="02020603050405020304" pitchFamily="18" charset="0"/>
              </a:rPr>
              <a:t> bay </a:t>
            </a:r>
            <a:r>
              <a:rPr lang="en-US" sz="3200" b="1" dirty="0" err="1" smtClean="0">
                <a:latin typeface="Times New Roman" panose="02020603050405020304" pitchFamily="18" charset="0"/>
                <a:ea typeface="Times New Roman" panose="02020603050405020304" pitchFamily="18" charset="0"/>
                <a:cs typeface="Times New Roman" panose="02020603050405020304" pitchFamily="18" charset="0"/>
              </a:rPr>
              <a:t>như</a:t>
            </a:r>
            <a:r>
              <a:rPr lang="en-US" sz="32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ea typeface="Times New Roman" panose="02020603050405020304" pitchFamily="18" charset="0"/>
                <a:cs typeface="Times New Roman" panose="02020603050405020304" pitchFamily="18" charset="0"/>
              </a:rPr>
              <a:t>sau</a:t>
            </a:r>
            <a:r>
              <a:rPr lang="en-US" sz="32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ea typeface="Times New Roman" panose="02020603050405020304" pitchFamily="18" charset="0"/>
                <a:cs typeface="Times New Roman" panose="02020603050405020304" pitchFamily="18" charset="0"/>
              </a:rPr>
              <a:t>ruồi</a:t>
            </a:r>
            <a:r>
              <a:rPr lang="en-US" sz="32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ea typeface="Times New Roman" panose="02020603050405020304" pitchFamily="18" charset="0"/>
                <a:cs typeface="Times New Roman" panose="02020603050405020304" pitchFamily="18" charset="0"/>
              </a:rPr>
              <a:t>khoảng</a:t>
            </a:r>
            <a:r>
              <a:rPr lang="en-US" sz="3200" b="1" dirty="0" smtClean="0">
                <a:latin typeface="Times New Roman" panose="02020603050405020304" pitchFamily="18" charset="0"/>
                <a:ea typeface="Times New Roman" panose="02020603050405020304" pitchFamily="18" charset="0"/>
                <a:cs typeface="Times New Roman" panose="02020603050405020304" pitchFamily="18" charset="0"/>
              </a:rPr>
              <a:t> 350 Hz, </a:t>
            </a:r>
            <a:r>
              <a:rPr lang="en-US" sz="3200" b="1" dirty="0" err="1" smtClean="0">
                <a:latin typeface="Times New Roman" panose="02020603050405020304" pitchFamily="18" charset="0"/>
                <a:ea typeface="Times New Roman" panose="02020603050405020304" pitchFamily="18" charset="0"/>
                <a:cs typeface="Times New Roman" panose="02020603050405020304" pitchFamily="18" charset="0"/>
              </a:rPr>
              <a:t>ong</a:t>
            </a:r>
            <a:r>
              <a:rPr lang="en-US" sz="32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ea typeface="Times New Roman" panose="02020603050405020304" pitchFamily="18" charset="0"/>
                <a:cs typeface="Times New Roman" panose="02020603050405020304" pitchFamily="18" charset="0"/>
              </a:rPr>
              <a:t>khoảng</a:t>
            </a:r>
            <a:r>
              <a:rPr lang="en-US" sz="3200" b="1" dirty="0" smtClean="0">
                <a:latin typeface="Times New Roman" panose="02020603050405020304" pitchFamily="18" charset="0"/>
                <a:ea typeface="Times New Roman" panose="02020603050405020304" pitchFamily="18" charset="0"/>
                <a:cs typeface="Times New Roman" panose="02020603050405020304" pitchFamily="18" charset="0"/>
              </a:rPr>
              <a:t> 440Hz, </a:t>
            </a:r>
            <a:r>
              <a:rPr lang="en-US" sz="3200" b="1" dirty="0" err="1" smtClean="0">
                <a:latin typeface="Times New Roman" panose="02020603050405020304" pitchFamily="18" charset="0"/>
                <a:ea typeface="Times New Roman" panose="02020603050405020304" pitchFamily="18" charset="0"/>
                <a:cs typeface="Times New Roman" panose="02020603050405020304" pitchFamily="18" charset="0"/>
              </a:rPr>
              <a:t>muỗi</a:t>
            </a:r>
            <a:r>
              <a:rPr lang="en-US" sz="32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ea typeface="Times New Roman" panose="02020603050405020304" pitchFamily="18" charset="0"/>
                <a:cs typeface="Times New Roman" panose="02020603050405020304" pitchFamily="18" charset="0"/>
              </a:rPr>
              <a:t>khoảng</a:t>
            </a:r>
            <a:r>
              <a:rPr lang="en-US" sz="3200" b="1" dirty="0" smtClean="0">
                <a:latin typeface="Times New Roman" panose="02020603050405020304" pitchFamily="18" charset="0"/>
                <a:ea typeface="Times New Roman" panose="02020603050405020304" pitchFamily="18" charset="0"/>
                <a:cs typeface="Times New Roman" panose="02020603050405020304" pitchFamily="18" charset="0"/>
              </a:rPr>
              <a:t> 600 Hz.</a:t>
            </a:r>
            <a:r>
              <a:rPr lang="vi-VN" sz="3200" b="1" dirty="0" smtClean="0">
                <a:latin typeface="Times New Roman" panose="02020603050405020304" pitchFamily="18" charset="0"/>
                <a:ea typeface="Times New Roman" panose="02020603050405020304" pitchFamily="18" charset="0"/>
                <a:cs typeface="Times New Roman" panose="02020603050405020304" pitchFamily="18" charset="0"/>
              </a:rPr>
              <a:t> Âm do côn trùng nào phát ra có cao nhất?</a:t>
            </a:r>
            <a:endParaRPr lang="en-US" sz="32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072738363"/>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1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1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circle(in)">
                                      <p:cBhvr>
                                        <p:cTn id="22" dur="10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2600" tmFilter="0, 0; .2, .5; .8, .5; 1, 0"/>
                                        <p:tgtEl>
                                          <p:spTgt spid="9"/>
                                        </p:tgtEl>
                                      </p:cBhvr>
                                    </p:animEffect>
                                    <p:animScale>
                                      <p:cBhvr>
                                        <p:cTn id="27" dur="1300" autoRev="1" fill="hold"/>
                                        <p:tgtEl>
                                          <p:spTgt spid="9"/>
                                        </p:tgtEl>
                                      </p:cBhvr>
                                      <p:by x="105000" y="105000"/>
                                    </p:animScale>
                                  </p:childTnLst>
                                </p:cTn>
                              </p:par>
                              <p:par>
                                <p:cTn id="28" presetID="22" presetClass="exit" presetSubtype="4" fill="hold" nodeType="withEffect">
                                  <p:stCondLst>
                                    <p:cond delay="0"/>
                                  </p:stCondLst>
                                  <p:childTnLst>
                                    <p:animEffect transition="out" filter="wipe(down)">
                                      <p:cBhvr>
                                        <p:cTn id="29" dur="500"/>
                                        <p:tgtEl>
                                          <p:spTgt spid="19"/>
                                        </p:tgtEl>
                                      </p:cBhvr>
                                    </p:animEffect>
                                    <p:set>
                                      <p:cBhvr>
                                        <p:cTn id="30" dur="1" fill="hold">
                                          <p:stCondLst>
                                            <p:cond delay="499"/>
                                          </p:stCondLst>
                                        </p:cTn>
                                        <p:tgtEl>
                                          <p:spTgt spid="19"/>
                                        </p:tgtEl>
                                        <p:attrNameLst>
                                          <p:attrName>style.visibility</p:attrName>
                                        </p:attrNameLst>
                                      </p:cBhvr>
                                      <p:to>
                                        <p:strVal val="hidden"/>
                                      </p:to>
                                    </p:set>
                                  </p:childTnLst>
                                </p:cTn>
                              </p:par>
                              <p:par>
                                <p:cTn id="31" presetID="6" presetClass="exit" presetSubtype="32" fill="hold" nodeType="withEffect">
                                  <p:stCondLst>
                                    <p:cond delay="0"/>
                                  </p:stCondLst>
                                  <p:childTnLst>
                                    <p:animEffect transition="out" filter="circle(out)">
                                      <p:cBhvr>
                                        <p:cTn id="32" dur="2000"/>
                                        <p:tgtEl>
                                          <p:spTgt spid="17"/>
                                        </p:tgtEl>
                                      </p:cBhvr>
                                    </p:animEffect>
                                    <p:set>
                                      <p:cBhvr>
                                        <p:cTn id="33" dur="1" fill="hold">
                                          <p:stCondLst>
                                            <p:cond delay="1999"/>
                                          </p:stCondLst>
                                        </p:cTn>
                                        <p:tgtEl>
                                          <p:spTgt spid="17"/>
                                        </p:tgtEl>
                                        <p:attrNameLst>
                                          <p:attrName>style.visibility</p:attrName>
                                        </p:attrNameLst>
                                      </p:cBhvr>
                                      <p:to>
                                        <p:strVal val="hidden"/>
                                      </p:to>
                                    </p:set>
                                  </p:childTnLst>
                                </p:cTn>
                              </p:par>
                              <p:par>
                                <p:cTn id="34" presetID="6" presetClass="exit" presetSubtype="32" fill="hold" nodeType="withEffect">
                                  <p:stCondLst>
                                    <p:cond delay="0"/>
                                  </p:stCondLst>
                                  <p:childTnLst>
                                    <p:animEffect transition="out" filter="circle(out)">
                                      <p:cBhvr>
                                        <p:cTn id="35" dur="2000"/>
                                        <p:tgtEl>
                                          <p:spTgt spid="20"/>
                                        </p:tgtEl>
                                      </p:cBhvr>
                                    </p:animEffect>
                                    <p:set>
                                      <p:cBhvr>
                                        <p:cTn id="36" dur="1" fill="hold">
                                          <p:stCondLst>
                                            <p:cond delay="19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p:cNvSpPr txBox="1">
            <a:spLocks noChangeArrowheads="1"/>
          </p:cNvSpPr>
          <p:nvPr/>
        </p:nvSpPr>
        <p:spPr bwMode="auto">
          <a:xfrm>
            <a:off x="0" y="0"/>
            <a:ext cx="9144000" cy="1200329"/>
          </a:xfrm>
          <a:prstGeom prst="rect">
            <a:avLst/>
          </a:prstGeom>
          <a:noFill/>
          <a:ln w="9525">
            <a:noFill/>
            <a:miter lim="800000"/>
            <a:headEnd/>
            <a:tailEnd/>
          </a:ln>
        </p:spPr>
        <p:txBody>
          <a:bodyPr wrap="square">
            <a:spAutoFit/>
          </a:bodyPr>
          <a:lstStyle/>
          <a:p>
            <a:pPr eaLnBrk="1" hangingPunct="1">
              <a:spcBef>
                <a:spcPct val="50000"/>
              </a:spcBef>
            </a:pPr>
            <a:r>
              <a:rPr lang="en-US" altLang="en-US" sz="2400" dirty="0">
                <a:solidFill>
                  <a:srgbClr val="000000"/>
                </a:solidFill>
                <a:latin typeface="Tahoma" pitchFamily="34" charset="0"/>
              </a:rPr>
              <a:t> </a:t>
            </a:r>
            <a:r>
              <a:rPr lang="en-US" altLang="en-US" sz="3600" dirty="0" err="1">
                <a:latin typeface="Times New Roman" pitchFamily="18" charset="0"/>
                <a:cs typeface="Times New Roman" pitchFamily="18" charset="0"/>
              </a:rPr>
              <a:t>Câu</a:t>
            </a:r>
            <a:r>
              <a:rPr lang="en-US" altLang="en-US" sz="3600" dirty="0">
                <a:latin typeface="Times New Roman" pitchFamily="18" charset="0"/>
                <a:cs typeface="Times New Roman" pitchFamily="18" charset="0"/>
              </a:rPr>
              <a:t> 2: </a:t>
            </a:r>
            <a:r>
              <a:rPr lang="en-US" altLang="en-US" sz="3600" dirty="0" err="1">
                <a:latin typeface="Times New Roman" pitchFamily="18" charset="0"/>
                <a:cs typeface="Times New Roman" pitchFamily="18" charset="0"/>
              </a:rPr>
              <a:t>Sóng</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là</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gì</a:t>
            </a:r>
            <a:r>
              <a:rPr lang="en-US" altLang="en-US" sz="3600" dirty="0">
                <a:latin typeface="Times New Roman" pitchFamily="18" charset="0"/>
                <a:cs typeface="Times New Roman" pitchFamily="18" charset="0"/>
              </a:rPr>
              <a:t>?</a:t>
            </a:r>
            <a:r>
              <a:rPr lang="en-US" altLang="en-US" sz="3600" b="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Hãy</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tìm</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thêm</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ví</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dụ</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về</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sự</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truyền</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dao</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động</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tạo</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thành</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sóng</a:t>
            </a:r>
            <a:r>
              <a:rPr lang="en-US" altLang="en-US" sz="3600" dirty="0">
                <a:latin typeface="Times New Roman" pitchFamily="18" charset="0"/>
                <a:cs typeface="Times New Roman" pitchFamily="18" charset="0"/>
              </a:rPr>
              <a:t>?</a:t>
            </a:r>
            <a:r>
              <a:rPr lang="en-US" altLang="en-US" sz="3600" b="0" dirty="0">
                <a:latin typeface="Times New Roman" pitchFamily="18" charset="0"/>
                <a:cs typeface="Times New Roman" pitchFamily="18" charset="0"/>
              </a:rPr>
              <a:t> </a:t>
            </a:r>
            <a:endParaRPr lang="en-US" altLang="en-US" sz="3600" dirty="0">
              <a:latin typeface="Times New Roman" pitchFamily="18" charset="0"/>
              <a:cs typeface="Times New Roman" pitchFamily="18" charset="0"/>
            </a:endParaRPr>
          </a:p>
        </p:txBody>
      </p:sp>
      <p:sp>
        <p:nvSpPr>
          <p:cNvPr id="4" name="TextBox 2"/>
          <p:cNvSpPr txBox="1">
            <a:spLocks noChangeArrowheads="1"/>
          </p:cNvSpPr>
          <p:nvPr/>
        </p:nvSpPr>
        <p:spPr bwMode="auto">
          <a:xfrm>
            <a:off x="0" y="1219200"/>
            <a:ext cx="9144000" cy="584775"/>
          </a:xfrm>
          <a:prstGeom prst="rect">
            <a:avLst/>
          </a:prstGeom>
          <a:noFill/>
          <a:ln w="9525">
            <a:noFill/>
            <a:miter lim="800000"/>
            <a:headEnd/>
            <a:tailEnd/>
          </a:ln>
        </p:spPr>
        <p:txBody>
          <a:bodyPr wrap="square">
            <a:spAutoFit/>
          </a:bodyPr>
          <a:lstStyle/>
          <a:p>
            <a:pPr eaLnBrk="1" hangingPunct="1">
              <a:spcBef>
                <a:spcPct val="50000"/>
              </a:spcBef>
              <a:buFont typeface="Wingdings" pitchFamily="2" charset="2"/>
              <a:buNone/>
            </a:pPr>
            <a:r>
              <a:rPr lang="en-US" altLang="en-US" sz="2400" dirty="0">
                <a:latin typeface="Times New Roman" pitchFamily="18" charset="0"/>
              </a:rPr>
              <a:t> </a:t>
            </a:r>
            <a:r>
              <a:rPr lang="en-US" altLang="en-US" sz="3200" dirty="0" err="1">
                <a:solidFill>
                  <a:srgbClr val="FF0000"/>
                </a:solidFill>
                <a:latin typeface="Times New Roman" pitchFamily="18" charset="0"/>
              </a:rPr>
              <a:t>Sóng</a:t>
            </a:r>
            <a:r>
              <a:rPr lang="en-US" altLang="en-US" sz="3200" dirty="0">
                <a:solidFill>
                  <a:srgbClr val="FF0000"/>
                </a:solidFill>
                <a:latin typeface="Times New Roman" pitchFamily="18" charset="0"/>
              </a:rPr>
              <a:t> </a:t>
            </a:r>
            <a:r>
              <a:rPr lang="en-US" altLang="en-US" sz="3200" dirty="0" err="1">
                <a:latin typeface="Times New Roman" pitchFamily="18" charset="0"/>
              </a:rPr>
              <a:t>là</a:t>
            </a:r>
            <a:r>
              <a:rPr lang="en-US" altLang="en-US" sz="3200" dirty="0">
                <a:latin typeface="Times New Roman" pitchFamily="18" charset="0"/>
              </a:rPr>
              <a:t> </a:t>
            </a:r>
            <a:r>
              <a:rPr lang="en-US" altLang="en-US" sz="3200" dirty="0" err="1">
                <a:latin typeface="Times New Roman" pitchFamily="18" charset="0"/>
              </a:rPr>
              <a:t>sự</a:t>
            </a:r>
            <a:r>
              <a:rPr lang="en-US" altLang="en-US" sz="3200" dirty="0">
                <a:latin typeface="Times New Roman" pitchFamily="18" charset="0"/>
              </a:rPr>
              <a:t> </a:t>
            </a:r>
            <a:r>
              <a:rPr lang="en-US" altLang="en-US" sz="3200" dirty="0" err="1">
                <a:latin typeface="Times New Roman" pitchFamily="18" charset="0"/>
              </a:rPr>
              <a:t>lan</a:t>
            </a:r>
            <a:r>
              <a:rPr lang="en-US" altLang="en-US" sz="3200" dirty="0">
                <a:latin typeface="Times New Roman" pitchFamily="18" charset="0"/>
              </a:rPr>
              <a:t> </a:t>
            </a:r>
            <a:r>
              <a:rPr lang="en-US" altLang="en-US" sz="3200" dirty="0" err="1">
                <a:latin typeface="Times New Roman" pitchFamily="18" charset="0"/>
              </a:rPr>
              <a:t>truyền</a:t>
            </a:r>
            <a:r>
              <a:rPr lang="en-US" altLang="en-US" sz="3200" dirty="0">
                <a:latin typeface="Times New Roman" pitchFamily="18" charset="0"/>
              </a:rPr>
              <a:t> </a:t>
            </a:r>
            <a:r>
              <a:rPr lang="en-US" altLang="en-US" sz="3200" dirty="0" err="1">
                <a:latin typeface="Times New Roman" pitchFamily="18" charset="0"/>
              </a:rPr>
              <a:t>dao</a:t>
            </a:r>
            <a:r>
              <a:rPr lang="en-US" altLang="en-US" sz="3200" dirty="0">
                <a:latin typeface="Times New Roman" pitchFamily="18" charset="0"/>
              </a:rPr>
              <a:t> </a:t>
            </a:r>
            <a:r>
              <a:rPr lang="en-US" altLang="en-US" sz="3200" dirty="0" err="1">
                <a:latin typeface="Times New Roman" pitchFamily="18" charset="0"/>
              </a:rPr>
              <a:t>động</a:t>
            </a:r>
            <a:r>
              <a:rPr lang="en-US" altLang="en-US" sz="3200" dirty="0">
                <a:latin typeface="Times New Roman" pitchFamily="18" charset="0"/>
              </a:rPr>
              <a:t> </a:t>
            </a:r>
            <a:r>
              <a:rPr lang="en-US" altLang="en-US" sz="3200" dirty="0" err="1">
                <a:latin typeface="Times New Roman" pitchFamily="18" charset="0"/>
              </a:rPr>
              <a:t>trong</a:t>
            </a:r>
            <a:r>
              <a:rPr lang="en-US" altLang="en-US" sz="3200" dirty="0">
                <a:latin typeface="Times New Roman" pitchFamily="18" charset="0"/>
              </a:rPr>
              <a:t> </a:t>
            </a:r>
            <a:r>
              <a:rPr lang="en-US" altLang="en-US" sz="3200" dirty="0" err="1">
                <a:latin typeface="Times New Roman" pitchFamily="18" charset="0"/>
              </a:rPr>
              <a:t>môi</a:t>
            </a:r>
            <a:r>
              <a:rPr lang="en-US" altLang="en-US" sz="3200" dirty="0">
                <a:latin typeface="Times New Roman" pitchFamily="18" charset="0"/>
              </a:rPr>
              <a:t> </a:t>
            </a:r>
            <a:r>
              <a:rPr lang="en-US" altLang="en-US" sz="3200" dirty="0" err="1">
                <a:latin typeface="Times New Roman" pitchFamily="18" charset="0"/>
              </a:rPr>
              <a:t>trường</a:t>
            </a:r>
            <a:r>
              <a:rPr lang="en-US" altLang="en-US" sz="3200" dirty="0">
                <a:latin typeface="Times New Roman" pitchFamily="18" charset="0"/>
              </a:rPr>
              <a:t>.</a:t>
            </a:r>
            <a:endParaRPr lang="vi-VN" altLang="en-US" sz="3200" dirty="0">
              <a:latin typeface="Times New Roman" pitchFamily="18" charset="0"/>
            </a:endParaRPr>
          </a:p>
        </p:txBody>
      </p:sp>
      <p:sp>
        <p:nvSpPr>
          <p:cNvPr id="5" name="TextBox 2"/>
          <p:cNvSpPr txBox="1">
            <a:spLocks noChangeArrowheads="1"/>
          </p:cNvSpPr>
          <p:nvPr/>
        </p:nvSpPr>
        <p:spPr bwMode="auto">
          <a:xfrm>
            <a:off x="152400" y="1828800"/>
            <a:ext cx="8534400" cy="584775"/>
          </a:xfrm>
          <a:prstGeom prst="rect">
            <a:avLst/>
          </a:prstGeom>
          <a:noFill/>
          <a:ln w="9525">
            <a:noFill/>
            <a:miter lim="800000"/>
            <a:headEnd/>
            <a:tailEnd/>
          </a:ln>
        </p:spPr>
        <p:txBody>
          <a:bodyPr>
            <a:spAutoFit/>
          </a:bodyPr>
          <a:lstStyle/>
          <a:p>
            <a:pPr eaLnBrk="1" hangingPunct="1">
              <a:spcBef>
                <a:spcPct val="50000"/>
              </a:spcBef>
              <a:buFont typeface="Wingdings" pitchFamily="2" charset="2"/>
              <a:buNone/>
            </a:pPr>
            <a:r>
              <a:rPr lang="en-US" altLang="en-US" sz="3200" dirty="0" err="1">
                <a:solidFill>
                  <a:srgbClr val="3333FF"/>
                </a:solidFill>
                <a:latin typeface="Times New Roman" pitchFamily="18" charset="0"/>
                <a:cs typeface="Times New Roman" pitchFamily="18" charset="0"/>
              </a:rPr>
              <a:t>ví</a:t>
            </a:r>
            <a:r>
              <a:rPr lang="en-US" altLang="en-US" sz="3200" dirty="0">
                <a:solidFill>
                  <a:srgbClr val="3333FF"/>
                </a:solidFill>
                <a:latin typeface="Times New Roman" pitchFamily="18" charset="0"/>
                <a:cs typeface="Times New Roman" pitchFamily="18" charset="0"/>
              </a:rPr>
              <a:t> </a:t>
            </a:r>
            <a:r>
              <a:rPr lang="en-US" altLang="en-US" sz="3200" dirty="0" err="1">
                <a:solidFill>
                  <a:srgbClr val="3333FF"/>
                </a:solidFill>
                <a:latin typeface="Times New Roman" pitchFamily="18" charset="0"/>
                <a:cs typeface="Times New Roman" pitchFamily="18" charset="0"/>
              </a:rPr>
              <a:t>dụ</a:t>
            </a:r>
            <a:r>
              <a:rPr lang="en-US" altLang="en-US" sz="3200" dirty="0">
                <a:solidFill>
                  <a:srgbClr val="3333FF"/>
                </a:solidFill>
                <a:latin typeface="Times New Roman" pitchFamily="18" charset="0"/>
                <a:cs typeface="Times New Roman" pitchFamily="18" charset="0"/>
              </a:rPr>
              <a:t> </a:t>
            </a:r>
            <a:r>
              <a:rPr lang="en-US" altLang="en-US" sz="3200" dirty="0" err="1">
                <a:solidFill>
                  <a:srgbClr val="3333FF"/>
                </a:solidFill>
                <a:latin typeface="Times New Roman" pitchFamily="18" charset="0"/>
                <a:cs typeface="Times New Roman" pitchFamily="18" charset="0"/>
              </a:rPr>
              <a:t>về</a:t>
            </a:r>
            <a:r>
              <a:rPr lang="en-US" altLang="en-US" sz="3200" dirty="0">
                <a:solidFill>
                  <a:srgbClr val="3333FF"/>
                </a:solidFill>
                <a:latin typeface="Times New Roman" pitchFamily="18" charset="0"/>
                <a:cs typeface="Times New Roman" pitchFamily="18" charset="0"/>
              </a:rPr>
              <a:t> </a:t>
            </a:r>
            <a:r>
              <a:rPr lang="en-US" altLang="en-US" sz="3200" dirty="0" err="1">
                <a:solidFill>
                  <a:srgbClr val="3333FF"/>
                </a:solidFill>
                <a:latin typeface="Times New Roman" pitchFamily="18" charset="0"/>
                <a:cs typeface="Times New Roman" pitchFamily="18" charset="0"/>
              </a:rPr>
              <a:t>sự</a:t>
            </a:r>
            <a:r>
              <a:rPr lang="en-US" altLang="en-US" sz="3200" dirty="0">
                <a:solidFill>
                  <a:srgbClr val="3333FF"/>
                </a:solidFill>
                <a:latin typeface="Times New Roman" pitchFamily="18" charset="0"/>
                <a:cs typeface="Times New Roman" pitchFamily="18" charset="0"/>
              </a:rPr>
              <a:t> </a:t>
            </a:r>
            <a:r>
              <a:rPr lang="en-US" altLang="en-US" sz="3200" dirty="0" err="1">
                <a:solidFill>
                  <a:srgbClr val="3333FF"/>
                </a:solidFill>
                <a:latin typeface="Times New Roman" pitchFamily="18" charset="0"/>
                <a:cs typeface="Times New Roman" pitchFamily="18" charset="0"/>
              </a:rPr>
              <a:t>truyền</a:t>
            </a:r>
            <a:r>
              <a:rPr lang="en-US" altLang="en-US" sz="3200" dirty="0">
                <a:solidFill>
                  <a:srgbClr val="3333FF"/>
                </a:solidFill>
                <a:latin typeface="Times New Roman" pitchFamily="18" charset="0"/>
                <a:cs typeface="Times New Roman" pitchFamily="18" charset="0"/>
              </a:rPr>
              <a:t> </a:t>
            </a:r>
            <a:r>
              <a:rPr lang="en-US" altLang="en-US" sz="3200" dirty="0" err="1">
                <a:solidFill>
                  <a:srgbClr val="3333FF"/>
                </a:solidFill>
                <a:latin typeface="Times New Roman" pitchFamily="18" charset="0"/>
                <a:cs typeface="Times New Roman" pitchFamily="18" charset="0"/>
              </a:rPr>
              <a:t>dao</a:t>
            </a:r>
            <a:r>
              <a:rPr lang="en-US" altLang="en-US" sz="3200" dirty="0">
                <a:solidFill>
                  <a:srgbClr val="3333FF"/>
                </a:solidFill>
                <a:latin typeface="Times New Roman" pitchFamily="18" charset="0"/>
                <a:cs typeface="Times New Roman" pitchFamily="18" charset="0"/>
              </a:rPr>
              <a:t> </a:t>
            </a:r>
            <a:r>
              <a:rPr lang="en-US" altLang="en-US" sz="3200" dirty="0" err="1">
                <a:solidFill>
                  <a:srgbClr val="3333FF"/>
                </a:solidFill>
                <a:latin typeface="Times New Roman" pitchFamily="18" charset="0"/>
                <a:cs typeface="Times New Roman" pitchFamily="18" charset="0"/>
              </a:rPr>
              <a:t>động</a:t>
            </a:r>
            <a:r>
              <a:rPr lang="en-US" altLang="en-US" sz="3200" dirty="0">
                <a:solidFill>
                  <a:srgbClr val="3333FF"/>
                </a:solidFill>
                <a:latin typeface="Times New Roman" pitchFamily="18" charset="0"/>
                <a:cs typeface="Times New Roman" pitchFamily="18" charset="0"/>
              </a:rPr>
              <a:t> </a:t>
            </a:r>
            <a:r>
              <a:rPr lang="en-US" altLang="en-US" sz="3200" dirty="0" err="1">
                <a:solidFill>
                  <a:srgbClr val="3333FF"/>
                </a:solidFill>
                <a:latin typeface="Times New Roman" pitchFamily="18" charset="0"/>
                <a:cs typeface="Times New Roman" pitchFamily="18" charset="0"/>
              </a:rPr>
              <a:t>tạo</a:t>
            </a:r>
            <a:r>
              <a:rPr lang="en-US" altLang="en-US" sz="3200" dirty="0">
                <a:solidFill>
                  <a:srgbClr val="3333FF"/>
                </a:solidFill>
                <a:latin typeface="Times New Roman" pitchFamily="18" charset="0"/>
                <a:cs typeface="Times New Roman" pitchFamily="18" charset="0"/>
              </a:rPr>
              <a:t> </a:t>
            </a:r>
            <a:r>
              <a:rPr lang="en-US" altLang="en-US" sz="3200" dirty="0" err="1">
                <a:solidFill>
                  <a:srgbClr val="3333FF"/>
                </a:solidFill>
                <a:latin typeface="Times New Roman" pitchFamily="18" charset="0"/>
                <a:cs typeface="Times New Roman" pitchFamily="18" charset="0"/>
              </a:rPr>
              <a:t>thành</a:t>
            </a:r>
            <a:r>
              <a:rPr lang="en-US" altLang="en-US" sz="3200" dirty="0">
                <a:solidFill>
                  <a:srgbClr val="3333FF"/>
                </a:solidFill>
                <a:latin typeface="Times New Roman" pitchFamily="18" charset="0"/>
                <a:cs typeface="Times New Roman" pitchFamily="18" charset="0"/>
              </a:rPr>
              <a:t> </a:t>
            </a:r>
            <a:r>
              <a:rPr lang="en-US" altLang="en-US" sz="3200" dirty="0" err="1">
                <a:solidFill>
                  <a:srgbClr val="3333FF"/>
                </a:solidFill>
                <a:latin typeface="Times New Roman" pitchFamily="18" charset="0"/>
                <a:cs typeface="Times New Roman" pitchFamily="18" charset="0"/>
              </a:rPr>
              <a:t>sóng</a:t>
            </a:r>
            <a:r>
              <a:rPr lang="en-US" altLang="en-US" sz="3200" dirty="0">
                <a:solidFill>
                  <a:srgbClr val="3333FF"/>
                </a:solidFill>
                <a:latin typeface="Times New Roman" pitchFamily="18" charset="0"/>
                <a:cs typeface="Times New Roman" pitchFamily="18" charset="0"/>
              </a:rPr>
              <a:t>: </a:t>
            </a:r>
            <a:endParaRPr lang="vi-VN" altLang="en-US" sz="3200" dirty="0">
              <a:solidFill>
                <a:srgbClr val="3333FF"/>
              </a:solidFill>
              <a:latin typeface="Times New Roman" pitchFamily="18" charset="0"/>
            </a:endParaRPr>
          </a:p>
        </p:txBody>
      </p:sp>
      <p:sp>
        <p:nvSpPr>
          <p:cNvPr id="6" name="Text Box 51"/>
          <p:cNvSpPr txBox="1">
            <a:spLocks noChangeArrowheads="1"/>
          </p:cNvSpPr>
          <p:nvPr/>
        </p:nvSpPr>
        <p:spPr bwMode="auto">
          <a:xfrm>
            <a:off x="0" y="2438400"/>
            <a:ext cx="4114800" cy="584775"/>
          </a:xfrm>
          <a:prstGeom prst="rect">
            <a:avLst/>
          </a:prstGeom>
          <a:noFill/>
          <a:ln w="9525">
            <a:noFill/>
            <a:miter lim="800000"/>
            <a:headEnd/>
            <a:tailEnd/>
          </a:ln>
          <a:effectLst/>
        </p:spPr>
        <p:txBody>
          <a:bodyPr wrap="square">
            <a:spAutoFit/>
          </a:bodyPr>
          <a:lstStyle/>
          <a:p>
            <a:pPr eaLnBrk="1" hangingPunct="1">
              <a:spcBef>
                <a:spcPct val="50000"/>
              </a:spcBef>
              <a:buFont typeface="Wingdings" pitchFamily="2" charset="2"/>
              <a:buNone/>
            </a:pPr>
            <a:r>
              <a:rPr lang="en-US" altLang="vi-VN" dirty="0">
                <a:solidFill>
                  <a:srgbClr val="0033CC"/>
                </a:solidFill>
                <a:latin typeface="Times New Roman" pitchFamily="18" charset="0"/>
              </a:rPr>
              <a:t>  </a:t>
            </a:r>
            <a:r>
              <a:rPr lang="en-US" altLang="vi-VN" sz="3200" b="0" dirty="0">
                <a:solidFill>
                  <a:schemeClr val="tx2"/>
                </a:solidFill>
                <a:latin typeface="Times New Roman" pitchFamily="18" charset="0"/>
                <a:cs typeface="Times New Roman" pitchFamily="18" charset="0"/>
              </a:rPr>
              <a:t>-</a:t>
            </a:r>
            <a:r>
              <a:rPr lang="vi-VN" altLang="en-US" sz="3200" b="0" dirty="0">
                <a:solidFill>
                  <a:schemeClr val="tx2"/>
                </a:solidFill>
                <a:latin typeface="Times New Roman" pitchFamily="18" charset="0"/>
                <a:cs typeface="Times New Roman" pitchFamily="18" charset="0"/>
              </a:rPr>
              <a:t> Sóng trên mặt nước.</a:t>
            </a:r>
            <a:endParaRPr lang="en-US" altLang="vi-VN" sz="3200" dirty="0">
              <a:solidFill>
                <a:srgbClr val="0033CC"/>
              </a:solidFill>
              <a:latin typeface="Times New Roman" pitchFamily="18" charset="0"/>
              <a:cs typeface="Times New Roman" pitchFamily="18" charset="0"/>
            </a:endParaRPr>
          </a:p>
        </p:txBody>
      </p:sp>
      <p:pic>
        <p:nvPicPr>
          <p:cNvPr id="68610" name="Picture 2" descr="Tài liệu VietJack"/>
          <p:cNvPicPr>
            <a:picLocks noChangeAspect="1" noChangeArrowheads="1"/>
          </p:cNvPicPr>
          <p:nvPr/>
        </p:nvPicPr>
        <p:blipFill>
          <a:blip r:embed="rId2"/>
          <a:srcRect/>
          <a:stretch>
            <a:fillRect/>
          </a:stretch>
        </p:blipFill>
        <p:spPr bwMode="auto">
          <a:xfrm>
            <a:off x="4876800" y="2743200"/>
            <a:ext cx="4267200" cy="3203575"/>
          </a:xfrm>
          <a:prstGeom prst="rect">
            <a:avLst/>
          </a:prstGeom>
          <a:noFill/>
          <a:ln w="9525">
            <a:noFill/>
            <a:miter lim="800000"/>
            <a:headEnd/>
            <a:tailEnd/>
          </a:ln>
        </p:spPr>
      </p:pic>
      <p:sp>
        <p:nvSpPr>
          <p:cNvPr id="3" name="Hộp Văn bản 2"/>
          <p:cNvSpPr txBox="1">
            <a:spLocks noChangeArrowheads="1"/>
          </p:cNvSpPr>
          <p:nvPr/>
        </p:nvSpPr>
        <p:spPr bwMode="auto">
          <a:xfrm>
            <a:off x="0" y="3048000"/>
            <a:ext cx="4724400" cy="584775"/>
          </a:xfrm>
          <a:prstGeom prst="rect">
            <a:avLst/>
          </a:prstGeom>
          <a:noFill/>
          <a:ln w="9525">
            <a:noFill/>
            <a:miter lim="800000"/>
            <a:headEnd/>
            <a:tailEnd/>
          </a:ln>
        </p:spPr>
        <p:txBody>
          <a:bodyPr wrap="square">
            <a:spAutoFit/>
          </a:bodyPr>
          <a:lstStyle/>
          <a:p>
            <a:r>
              <a:rPr lang="en-US" altLang="en-US" sz="3200" b="0" dirty="0">
                <a:solidFill>
                  <a:srgbClr val="212529"/>
                </a:solidFill>
                <a:latin typeface="Times New Roman" pitchFamily="18" charset="0"/>
                <a:cs typeface="Times New Roman" pitchFamily="18" charset="0"/>
              </a:rPr>
              <a:t>- </a:t>
            </a:r>
            <a:r>
              <a:rPr lang="en-US" altLang="en-US" sz="3200" b="0" dirty="0" err="1">
                <a:solidFill>
                  <a:srgbClr val="212529"/>
                </a:solidFill>
                <a:latin typeface="Times New Roman" pitchFamily="18" charset="0"/>
                <a:cs typeface="Times New Roman" pitchFamily="18" charset="0"/>
              </a:rPr>
              <a:t>Sóng</a:t>
            </a:r>
            <a:r>
              <a:rPr lang="en-US" altLang="en-US" sz="3200" b="0" dirty="0">
                <a:solidFill>
                  <a:srgbClr val="212529"/>
                </a:solidFill>
                <a:latin typeface="Times New Roman" pitchFamily="18" charset="0"/>
                <a:cs typeface="Times New Roman" pitchFamily="18" charset="0"/>
              </a:rPr>
              <a:t> </a:t>
            </a:r>
            <a:r>
              <a:rPr lang="en-US" altLang="en-US" sz="3200" b="0" dirty="0" err="1">
                <a:solidFill>
                  <a:srgbClr val="212529"/>
                </a:solidFill>
                <a:latin typeface="Times New Roman" pitchFamily="18" charset="0"/>
                <a:cs typeface="Times New Roman" pitchFamily="18" charset="0"/>
              </a:rPr>
              <a:t>trên</a:t>
            </a:r>
            <a:r>
              <a:rPr lang="en-US" altLang="en-US" sz="3200" b="0" dirty="0">
                <a:solidFill>
                  <a:srgbClr val="212529"/>
                </a:solidFill>
                <a:latin typeface="Times New Roman" pitchFamily="18" charset="0"/>
                <a:cs typeface="Times New Roman" pitchFamily="18" charset="0"/>
              </a:rPr>
              <a:t> </a:t>
            </a:r>
            <a:r>
              <a:rPr lang="en-US" altLang="en-US" sz="3200" b="0" dirty="0" err="1">
                <a:solidFill>
                  <a:srgbClr val="212529"/>
                </a:solidFill>
                <a:latin typeface="Times New Roman" pitchFamily="18" charset="0"/>
                <a:cs typeface="Times New Roman" pitchFamily="18" charset="0"/>
              </a:rPr>
              <a:t>sợi</a:t>
            </a:r>
            <a:r>
              <a:rPr lang="en-US" altLang="en-US" sz="3200" b="0" dirty="0">
                <a:solidFill>
                  <a:srgbClr val="212529"/>
                </a:solidFill>
                <a:latin typeface="Times New Roman" pitchFamily="18" charset="0"/>
                <a:cs typeface="Times New Roman" pitchFamily="18" charset="0"/>
              </a:rPr>
              <a:t> </a:t>
            </a:r>
            <a:r>
              <a:rPr lang="en-US" altLang="en-US" sz="3200" b="0" dirty="0" err="1">
                <a:solidFill>
                  <a:srgbClr val="212529"/>
                </a:solidFill>
                <a:latin typeface="Times New Roman" pitchFamily="18" charset="0"/>
                <a:cs typeface="Times New Roman" pitchFamily="18" charset="0"/>
              </a:rPr>
              <a:t>dây</a:t>
            </a:r>
            <a:r>
              <a:rPr lang="en-US" altLang="en-US" sz="3200" b="0" dirty="0">
                <a:solidFill>
                  <a:srgbClr val="212529"/>
                </a:solidFill>
                <a:latin typeface="Times New Roman" pitchFamily="18" charset="0"/>
                <a:cs typeface="Times New Roman" pitchFamily="18" charset="0"/>
              </a:rPr>
              <a:t> </a:t>
            </a:r>
            <a:r>
              <a:rPr lang="en-US" altLang="en-US" sz="3200" b="0" dirty="0" err="1">
                <a:solidFill>
                  <a:srgbClr val="212529"/>
                </a:solidFill>
                <a:latin typeface="Times New Roman" pitchFamily="18" charset="0"/>
                <a:cs typeface="Times New Roman" pitchFamily="18" charset="0"/>
              </a:rPr>
              <a:t>cao</a:t>
            </a:r>
            <a:r>
              <a:rPr lang="en-US" altLang="en-US" sz="3200" b="0" dirty="0">
                <a:solidFill>
                  <a:srgbClr val="212529"/>
                </a:solidFill>
                <a:latin typeface="Times New Roman" pitchFamily="18" charset="0"/>
                <a:cs typeface="Times New Roman" pitchFamily="18" charset="0"/>
              </a:rPr>
              <a:t> </a:t>
            </a:r>
            <a:r>
              <a:rPr lang="en-US" altLang="en-US" sz="3200" b="0" dirty="0" err="1">
                <a:solidFill>
                  <a:srgbClr val="212529"/>
                </a:solidFill>
                <a:latin typeface="Times New Roman" pitchFamily="18" charset="0"/>
                <a:cs typeface="Times New Roman" pitchFamily="18" charset="0"/>
              </a:rPr>
              <a:t>su</a:t>
            </a:r>
            <a:r>
              <a:rPr lang="en-US" altLang="en-US" sz="3200" b="0" dirty="0">
                <a:solidFill>
                  <a:srgbClr val="212529"/>
                </a:solidFill>
                <a:latin typeface="Times New Roman" pitchFamily="18" charset="0"/>
                <a:cs typeface="Times New Roman" pitchFamily="18" charset="0"/>
              </a:rPr>
              <a:t>.</a:t>
            </a:r>
            <a:endParaRPr lang="en-US" altLang="en-US" sz="3200" dirty="0">
              <a:latin typeface="Times New Roman" pitchFamily="18" charset="0"/>
              <a:cs typeface="Times New Roman" pitchFamily="18" charset="0"/>
            </a:endParaRPr>
          </a:p>
        </p:txBody>
      </p:sp>
      <p:pic>
        <p:nvPicPr>
          <p:cNvPr id="68612" name="Picture 4" descr="Tài liệu VietJack"/>
          <p:cNvPicPr>
            <a:picLocks noChangeAspect="1" noChangeArrowheads="1"/>
          </p:cNvPicPr>
          <p:nvPr/>
        </p:nvPicPr>
        <p:blipFill>
          <a:blip r:embed="rId3"/>
          <a:srcRect/>
          <a:stretch>
            <a:fillRect/>
          </a:stretch>
        </p:blipFill>
        <p:spPr bwMode="auto">
          <a:xfrm>
            <a:off x="4953000" y="2895600"/>
            <a:ext cx="3962400" cy="2714625"/>
          </a:xfrm>
          <a:prstGeom prst="rect">
            <a:avLst/>
          </a:prstGeom>
          <a:noFill/>
          <a:ln w="9525">
            <a:noFill/>
            <a:miter lim="800000"/>
            <a:headEnd/>
            <a:tailEnd/>
          </a:ln>
        </p:spPr>
      </p:pic>
      <p:sp>
        <p:nvSpPr>
          <p:cNvPr id="8" name="Hộp Văn bản 7"/>
          <p:cNvSpPr txBox="1">
            <a:spLocks noChangeArrowheads="1"/>
          </p:cNvSpPr>
          <p:nvPr/>
        </p:nvSpPr>
        <p:spPr bwMode="auto">
          <a:xfrm>
            <a:off x="0" y="3733800"/>
            <a:ext cx="4605337" cy="2062103"/>
          </a:xfrm>
          <a:prstGeom prst="rect">
            <a:avLst/>
          </a:prstGeom>
          <a:noFill/>
          <a:ln w="9525">
            <a:noFill/>
            <a:miter lim="800000"/>
            <a:headEnd/>
            <a:tailEnd/>
          </a:ln>
        </p:spPr>
        <p:txBody>
          <a:bodyPr>
            <a:spAutoFit/>
          </a:bodyPr>
          <a:lstStyle/>
          <a:p>
            <a:pPr algn="just"/>
            <a:r>
              <a:rPr lang="en-US" altLang="en-US" sz="3200" b="0" dirty="0">
                <a:solidFill>
                  <a:srgbClr val="000000"/>
                </a:solidFill>
                <a:latin typeface="Times New Roman" pitchFamily="18" charset="0"/>
                <a:cs typeface="Times New Roman" pitchFamily="18" charset="0"/>
              </a:rPr>
              <a:t>- </a:t>
            </a:r>
            <a:r>
              <a:rPr lang="vi-VN" altLang="en-US" sz="3200" b="0" dirty="0">
                <a:solidFill>
                  <a:srgbClr val="000000"/>
                </a:solidFill>
                <a:latin typeface="Times New Roman" pitchFamily="18" charset="0"/>
                <a:cs typeface="Times New Roman" pitchFamily="18" charset="0"/>
              </a:rPr>
              <a:t>Trên mặt nước cánh bèo hay chiếc phao chỉ dao động tại chỗ khi sóng truyền qua</a:t>
            </a:r>
            <a:r>
              <a:rPr lang="en-US" altLang="en-US" sz="3200" b="0" dirty="0">
                <a:solidFill>
                  <a:srgbClr val="000000"/>
                </a:solidFill>
                <a:latin typeface="Times New Roman" pitchFamily="18" charset="0"/>
                <a:cs typeface="Times New Roman" pitchFamily="18" charset="0"/>
              </a:rPr>
              <a:t>.</a:t>
            </a:r>
            <a:endParaRPr lang="en-US" altLang="en-US" sz="3200" dirty="0">
              <a:latin typeface="Times New Roman" pitchFamily="18" charset="0"/>
              <a:cs typeface="Times New Roman" pitchFamily="18" charset="0"/>
            </a:endParaRPr>
          </a:p>
        </p:txBody>
      </p:sp>
      <p:pic>
        <p:nvPicPr>
          <p:cNvPr id="68614" name="Picture 6" descr="Tìm thêm ví dụ về sự truyền dao động tạo thành sóng"/>
          <p:cNvPicPr>
            <a:picLocks noChangeAspect="1" noChangeArrowheads="1"/>
          </p:cNvPicPr>
          <p:nvPr/>
        </p:nvPicPr>
        <p:blipFill>
          <a:blip r:embed="rId4"/>
          <a:srcRect/>
          <a:stretch>
            <a:fillRect/>
          </a:stretch>
        </p:blipFill>
        <p:spPr bwMode="auto">
          <a:xfrm>
            <a:off x="6248400" y="2438400"/>
            <a:ext cx="2895600" cy="2533650"/>
          </a:xfrm>
          <a:prstGeom prst="rect">
            <a:avLst/>
          </a:prstGeom>
          <a:noFill/>
          <a:ln w="9525">
            <a:noFill/>
            <a:miter lim="800000"/>
            <a:headEnd/>
            <a:tailEnd/>
          </a:ln>
        </p:spPr>
      </p:pic>
      <p:pic>
        <p:nvPicPr>
          <p:cNvPr id="68616" name="Picture 8" descr="Tìm thêm ví dụ về sự truyền dao động tạo thành sóng"/>
          <p:cNvPicPr>
            <a:picLocks noChangeAspect="1" noChangeArrowheads="1"/>
          </p:cNvPicPr>
          <p:nvPr/>
        </p:nvPicPr>
        <p:blipFill>
          <a:blip r:embed="rId5"/>
          <a:srcRect/>
          <a:stretch>
            <a:fillRect/>
          </a:stretch>
        </p:blipFill>
        <p:spPr bwMode="auto">
          <a:xfrm>
            <a:off x="4876800" y="4953000"/>
            <a:ext cx="3886200" cy="18700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4" fill="hold" nodeType="clickEffect">
                                  <p:stCondLst>
                                    <p:cond delay="0"/>
                                  </p:stCondLst>
                                  <p:childTnLst>
                                    <p:set>
                                      <p:cBhvr>
                                        <p:cTn id="24" dur="1" fill="hold">
                                          <p:stCondLst>
                                            <p:cond delay="0"/>
                                          </p:stCondLst>
                                        </p:cTn>
                                        <p:tgtEl>
                                          <p:spTgt spid="68610"/>
                                        </p:tgtEl>
                                        <p:attrNameLst>
                                          <p:attrName>style.visibility</p:attrName>
                                        </p:attrNameLst>
                                      </p:cBhvr>
                                      <p:to>
                                        <p:strVal val="visible"/>
                                      </p:to>
                                    </p:set>
                                    <p:animEffect transition="in" filter="wipe(down)">
                                      <p:cBhvr>
                                        <p:cTn id="25" dur="500"/>
                                        <p:tgtEl>
                                          <p:spTgt spid="6861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2" presetClass="exit" presetSubtype="0" fill="hold" nodeType="clickEffect">
                                  <p:stCondLst>
                                    <p:cond delay="0"/>
                                  </p:stCondLst>
                                  <p:childTnLst>
                                    <p:animEffect transition="out" filter="fade">
                                      <p:cBhvr>
                                        <p:cTn id="29" dur="1000"/>
                                        <p:tgtEl>
                                          <p:spTgt spid="68610"/>
                                        </p:tgtEl>
                                      </p:cBhvr>
                                    </p:animEffect>
                                    <p:anim calcmode="lin" valueType="num">
                                      <p:cBhvr>
                                        <p:cTn id="30" dur="1000"/>
                                        <p:tgtEl>
                                          <p:spTgt spid="68610"/>
                                        </p:tgtEl>
                                        <p:attrNameLst>
                                          <p:attrName>ppt_x</p:attrName>
                                        </p:attrNameLst>
                                      </p:cBhvr>
                                      <p:tavLst>
                                        <p:tav tm="0">
                                          <p:val>
                                            <p:strVal val="ppt_x"/>
                                          </p:val>
                                        </p:tav>
                                        <p:tav tm="100000">
                                          <p:val>
                                            <p:strVal val="ppt_x"/>
                                          </p:val>
                                        </p:tav>
                                      </p:tavLst>
                                    </p:anim>
                                    <p:anim calcmode="lin" valueType="num">
                                      <p:cBhvr>
                                        <p:cTn id="31" dur="1000"/>
                                        <p:tgtEl>
                                          <p:spTgt spid="68610"/>
                                        </p:tgtEl>
                                        <p:attrNameLst>
                                          <p:attrName>ppt_y</p:attrName>
                                        </p:attrNameLst>
                                      </p:cBhvr>
                                      <p:tavLst>
                                        <p:tav tm="0">
                                          <p:val>
                                            <p:strVal val="ppt_y"/>
                                          </p:val>
                                        </p:tav>
                                        <p:tav tm="100000">
                                          <p:val>
                                            <p:strVal val="ppt_y+.1"/>
                                          </p:val>
                                        </p:tav>
                                      </p:tavLst>
                                    </p:anim>
                                    <p:set>
                                      <p:cBhvr>
                                        <p:cTn id="32" dur="1" fill="hold">
                                          <p:stCondLst>
                                            <p:cond delay="999"/>
                                          </p:stCondLst>
                                        </p:cTn>
                                        <p:tgtEl>
                                          <p:spTgt spid="68610"/>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1" presetClass="entr" presetSubtype="1" fill="hold" nodeType="clickEffect">
                                  <p:stCondLst>
                                    <p:cond delay="0"/>
                                  </p:stCondLst>
                                  <p:childTnLst>
                                    <p:set>
                                      <p:cBhvr>
                                        <p:cTn id="42" dur="1" fill="hold">
                                          <p:stCondLst>
                                            <p:cond delay="0"/>
                                          </p:stCondLst>
                                        </p:cTn>
                                        <p:tgtEl>
                                          <p:spTgt spid="68612"/>
                                        </p:tgtEl>
                                        <p:attrNameLst>
                                          <p:attrName>style.visibility</p:attrName>
                                        </p:attrNameLst>
                                      </p:cBhvr>
                                      <p:to>
                                        <p:strVal val="visible"/>
                                      </p:to>
                                    </p:set>
                                    <p:animEffect transition="in" filter="wheel(1)">
                                      <p:cBhvr>
                                        <p:cTn id="43" dur="2000"/>
                                        <p:tgtEl>
                                          <p:spTgt spid="6861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6" presetClass="exit" presetSubtype="21" fill="hold" nodeType="clickEffect">
                                  <p:stCondLst>
                                    <p:cond delay="0"/>
                                  </p:stCondLst>
                                  <p:childTnLst>
                                    <p:animEffect transition="out" filter="barn(inVertical)">
                                      <p:cBhvr>
                                        <p:cTn id="47" dur="500"/>
                                        <p:tgtEl>
                                          <p:spTgt spid="68612"/>
                                        </p:tgtEl>
                                      </p:cBhvr>
                                    </p:animEffect>
                                    <p:set>
                                      <p:cBhvr>
                                        <p:cTn id="48" dur="1" fill="hold">
                                          <p:stCondLst>
                                            <p:cond delay="499"/>
                                          </p:stCondLst>
                                        </p:cTn>
                                        <p:tgtEl>
                                          <p:spTgt spid="68612"/>
                                        </p:tgtEl>
                                        <p:attrNameLst>
                                          <p:attrName>style.visibility</p:attrName>
                                        </p:attrNameLst>
                                      </p:cBhvr>
                                      <p:to>
                                        <p:strVal val="hidden"/>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6" presetClass="entr" presetSubtype="16" fill="hold" nodeType="clickEffect">
                                  <p:stCondLst>
                                    <p:cond delay="0"/>
                                  </p:stCondLst>
                                  <p:childTnLst>
                                    <p:set>
                                      <p:cBhvr>
                                        <p:cTn id="56" dur="1" fill="hold">
                                          <p:stCondLst>
                                            <p:cond delay="0"/>
                                          </p:stCondLst>
                                        </p:cTn>
                                        <p:tgtEl>
                                          <p:spTgt spid="68616"/>
                                        </p:tgtEl>
                                        <p:attrNameLst>
                                          <p:attrName>style.visibility</p:attrName>
                                        </p:attrNameLst>
                                      </p:cBhvr>
                                      <p:to>
                                        <p:strVal val="visible"/>
                                      </p:to>
                                    </p:set>
                                    <p:animEffect transition="in" filter="circle(in)">
                                      <p:cBhvr>
                                        <p:cTn id="57" dur="2000"/>
                                        <p:tgtEl>
                                          <p:spTgt spid="68616"/>
                                        </p:tgtEl>
                                      </p:cBhvr>
                                    </p:animEffect>
                                  </p:childTnLst>
                                </p:cTn>
                              </p:par>
                              <p:par>
                                <p:cTn id="58" presetID="6" presetClass="entr" presetSubtype="16" fill="hold" nodeType="withEffect">
                                  <p:stCondLst>
                                    <p:cond delay="0"/>
                                  </p:stCondLst>
                                  <p:childTnLst>
                                    <p:set>
                                      <p:cBhvr>
                                        <p:cTn id="59" dur="1" fill="hold">
                                          <p:stCondLst>
                                            <p:cond delay="0"/>
                                          </p:stCondLst>
                                        </p:cTn>
                                        <p:tgtEl>
                                          <p:spTgt spid="68614"/>
                                        </p:tgtEl>
                                        <p:attrNameLst>
                                          <p:attrName>style.visibility</p:attrName>
                                        </p:attrNameLst>
                                      </p:cBhvr>
                                      <p:to>
                                        <p:strVal val="visible"/>
                                      </p:to>
                                    </p:set>
                                    <p:animEffect transition="in" filter="circle(in)">
                                      <p:cBhvr>
                                        <p:cTn id="60" dur="2000"/>
                                        <p:tgtEl>
                                          <p:spTgt spid="68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utoUpdateAnimBg="0"/>
      <p:bldP spid="4" grpId="0" autoUpdateAnimBg="0"/>
      <p:bldP spid="5" grpId="0" autoUpdateAnimBg="0"/>
      <p:bldP spid="6" grpId="0" autoUpdateAnimBg="0"/>
      <p:bldP spid="3"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ình nền Slide full hd"/>
          <p:cNvPicPr>
            <a:picLocks noChangeAspect="1" noChangeArrowheads="1"/>
          </p:cNvPicPr>
          <p:nvPr/>
        </p:nvPicPr>
        <p:blipFill>
          <a:blip r:embed="rId2"/>
          <a:srcRect/>
          <a:stretch>
            <a:fillRect/>
          </a:stretch>
        </p:blipFill>
        <p:spPr bwMode="auto">
          <a:xfrm>
            <a:off x="67733" y="0"/>
            <a:ext cx="9076267" cy="6858000"/>
          </a:xfrm>
          <a:prstGeom prst="rect">
            <a:avLst/>
          </a:prstGeom>
          <a:noFill/>
        </p:spPr>
      </p:pic>
      <p:grpSp>
        <p:nvGrpSpPr>
          <p:cNvPr id="3" name="Group 2"/>
          <p:cNvGrpSpPr/>
          <p:nvPr/>
        </p:nvGrpSpPr>
        <p:grpSpPr>
          <a:xfrm>
            <a:off x="90376" y="0"/>
            <a:ext cx="9053624" cy="992372"/>
            <a:chOff x="1154226" y="1181199"/>
            <a:chExt cx="5975498" cy="744279"/>
          </a:xfrm>
        </p:grpSpPr>
        <p:sp>
          <p:nvSpPr>
            <p:cNvPr id="4" name="Rounded Rectangle 3"/>
            <p:cNvSpPr/>
            <p:nvPr/>
          </p:nvSpPr>
          <p:spPr>
            <a:xfrm>
              <a:off x="1154226" y="1181199"/>
              <a:ext cx="5975498" cy="744279"/>
            </a:xfrm>
            <a:prstGeom prst="roundRect">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lnSpc>
                  <a:spcPct val="150000"/>
                </a:lnSpc>
                <a:defRPr/>
              </a:pPr>
              <a:endParaRPr lang="vi-VN" altLang="vi-VN" sz="3733" dirty="0">
                <a:solidFill>
                  <a:srgbClr val="FFFFFF"/>
                </a:solidFill>
                <a:latin typeface="Times New Roman" panose="02020603050405020304" pitchFamily="18" charset="0"/>
                <a:cs typeface="Times New Roman" panose="02020603050405020304" pitchFamily="18" charset="0"/>
                <a:sym typeface="Arial"/>
              </a:endParaRPr>
            </a:p>
          </p:txBody>
        </p:sp>
        <p:sp>
          <p:nvSpPr>
            <p:cNvPr id="5" name="Rectangle 4"/>
            <p:cNvSpPr/>
            <p:nvPr/>
          </p:nvSpPr>
          <p:spPr>
            <a:xfrm>
              <a:off x="1232185" y="1282786"/>
              <a:ext cx="5606557" cy="508841"/>
            </a:xfrm>
            <a:prstGeom prst="rect">
              <a:avLst/>
            </a:prstGeom>
          </p:spPr>
          <p:txBody>
            <a:bodyPr wrap="none">
              <a:spAutoFit/>
            </a:bodyPr>
            <a:lstStyle/>
            <a:p>
              <a:pPr algn="just">
                <a:lnSpc>
                  <a:spcPct val="115000"/>
                </a:lnSpc>
                <a:spcAft>
                  <a:spcPts val="800"/>
                </a:spcAft>
                <a:tabLst>
                  <a:tab pos="1609725" algn="l"/>
                </a:tabLst>
              </a:pPr>
              <a:r>
                <a:rPr lang="en-US" sz="3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 </a:t>
              </a:r>
              <a:r>
                <a:rPr lang="vi-VN" sz="3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 </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 phát biểu nào sau đây là </a:t>
              </a:r>
              <a:r>
                <a:rPr lang="en-US" sz="3600"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sai?</a:t>
              </a:r>
              <a:r>
                <a:rPr lang="en-U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6" name="Group 5"/>
          <p:cNvGrpSpPr/>
          <p:nvPr/>
        </p:nvGrpSpPr>
        <p:grpSpPr>
          <a:xfrm>
            <a:off x="0" y="1295403"/>
            <a:ext cx="9078257" cy="849967"/>
            <a:chOff x="1442157" y="2143571"/>
            <a:chExt cx="2451033" cy="579356"/>
          </a:xfrm>
        </p:grpSpPr>
        <p:sp>
          <p:nvSpPr>
            <p:cNvPr id="7" name="Rounded Rectangle 6"/>
            <p:cNvSpPr/>
            <p:nvPr/>
          </p:nvSpPr>
          <p:spPr>
            <a:xfrm>
              <a:off x="1442157" y="2143571"/>
              <a:ext cx="2413591" cy="57935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kern="0">
                <a:solidFill>
                  <a:srgbClr val="FFFFFF"/>
                </a:solidFill>
                <a:latin typeface="Arial"/>
                <a:sym typeface="Arial"/>
              </a:endParaRPr>
            </a:p>
          </p:txBody>
        </p:sp>
        <p:sp>
          <p:nvSpPr>
            <p:cNvPr id="8" name="Rectangle 7"/>
            <p:cNvSpPr/>
            <p:nvPr/>
          </p:nvSpPr>
          <p:spPr>
            <a:xfrm>
              <a:off x="1442157" y="2187645"/>
              <a:ext cx="2451033" cy="497196"/>
            </a:xfrm>
            <a:prstGeom prst="rect">
              <a:avLst/>
            </a:prstGeom>
          </p:spPr>
          <p:txBody>
            <a:bodyPr wrap="square">
              <a:spAutoFit/>
            </a:bodyPr>
            <a:lstStyle/>
            <a:p>
              <a:pPr>
                <a:lnSpc>
                  <a:spcPct val="115000"/>
                </a:lnSpc>
                <a:spcAft>
                  <a:spcPts val="800"/>
                </a:spcAft>
                <a:tabLst>
                  <a:tab pos="1609725" algn="l"/>
                </a:tabLst>
              </a:pPr>
              <a:r>
                <a:rPr lang="en-US" sz="3600" dirty="0" err="1"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A.Tần</a:t>
              </a:r>
              <a:r>
                <a:rPr lang="en-US" sz="360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dao</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vi-VN"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càng</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lớn</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âm</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càng</a:t>
              </a:r>
              <a:r>
                <a:rPr lang="vi-VN"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to.</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9" name="Group 8"/>
          <p:cNvGrpSpPr/>
          <p:nvPr/>
        </p:nvGrpSpPr>
        <p:grpSpPr>
          <a:xfrm>
            <a:off x="0" y="2590800"/>
            <a:ext cx="8948270" cy="914400"/>
            <a:chOff x="1403497" y="3629246"/>
            <a:chExt cx="2413591" cy="1403170"/>
          </a:xfrm>
        </p:grpSpPr>
        <p:sp>
          <p:nvSpPr>
            <p:cNvPr id="10" name="Rounded Rectangle 9"/>
            <p:cNvSpPr/>
            <p:nvPr/>
          </p:nvSpPr>
          <p:spPr>
            <a:xfrm>
              <a:off x="1403497" y="3629246"/>
              <a:ext cx="2413591" cy="1403170"/>
            </a:xfrm>
            <a:prstGeom prst="roundRect">
              <a:avLst/>
            </a:prstGeom>
            <a:solidFill>
              <a:srgbClr val="DAE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kern="0">
                <a:solidFill>
                  <a:srgbClr val="FFFFFF"/>
                </a:solidFill>
                <a:latin typeface="Arial"/>
                <a:sym typeface="Arial"/>
              </a:endParaRPr>
            </a:p>
          </p:txBody>
        </p:sp>
        <p:sp>
          <p:nvSpPr>
            <p:cNvPr id="11" name="Rectangle 10"/>
            <p:cNvSpPr/>
            <p:nvPr/>
          </p:nvSpPr>
          <p:spPr>
            <a:xfrm>
              <a:off x="1484729" y="3777785"/>
              <a:ext cx="2179569" cy="1057440"/>
            </a:xfrm>
            <a:prstGeom prst="rect">
              <a:avLst/>
            </a:prstGeom>
          </p:spPr>
          <p:txBody>
            <a:bodyPr wrap="square">
              <a:spAutoFit/>
            </a:bodyPr>
            <a:lstStyle/>
            <a:p>
              <a:pPr algn="just">
                <a:lnSpc>
                  <a:spcPct val="115000"/>
                </a:lnSpc>
                <a:spcAft>
                  <a:spcPts val="800"/>
                </a:spcAft>
                <a:tabLst>
                  <a:tab pos="1609725" algn="l"/>
                </a:tabLst>
              </a:pPr>
              <a:r>
                <a:rPr lang="en-US" sz="36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B. </a:t>
              </a:r>
              <a:r>
                <a:rPr lang="en-US" sz="36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Tần</a:t>
              </a:r>
              <a:r>
                <a:rPr lang="en-US" sz="36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36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36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36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dao</a:t>
              </a:r>
              <a:r>
                <a:rPr lang="en-US" sz="36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36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36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36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giây</a:t>
              </a:r>
              <a:r>
                <a:rPr lang="en-US" sz="36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2" name="Group 11"/>
          <p:cNvGrpSpPr/>
          <p:nvPr/>
        </p:nvGrpSpPr>
        <p:grpSpPr>
          <a:xfrm>
            <a:off x="0" y="3962399"/>
            <a:ext cx="9144000" cy="1243218"/>
            <a:chOff x="4976379" y="2082947"/>
            <a:chExt cx="4762027" cy="1284363"/>
          </a:xfrm>
        </p:grpSpPr>
        <p:sp>
          <p:nvSpPr>
            <p:cNvPr id="13" name="Rounded Rectangle 12"/>
            <p:cNvSpPr/>
            <p:nvPr/>
          </p:nvSpPr>
          <p:spPr>
            <a:xfrm>
              <a:off x="4976379" y="2082947"/>
              <a:ext cx="4762027" cy="756332"/>
            </a:xfrm>
            <a:prstGeom prst="roundRect">
              <a:avLst/>
            </a:prstGeom>
            <a:solidFill>
              <a:srgbClr val="EB2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kern="0">
                <a:solidFill>
                  <a:srgbClr val="FFFFFF"/>
                </a:solidFill>
                <a:latin typeface="Arial"/>
                <a:sym typeface="Arial"/>
              </a:endParaRPr>
            </a:p>
          </p:txBody>
        </p:sp>
        <p:sp>
          <p:nvSpPr>
            <p:cNvPr id="14" name="Rectangle 13"/>
            <p:cNvSpPr/>
            <p:nvPr/>
          </p:nvSpPr>
          <p:spPr>
            <a:xfrm>
              <a:off x="4976379" y="2190849"/>
              <a:ext cx="4762027" cy="1176461"/>
            </a:xfrm>
            <a:prstGeom prst="rect">
              <a:avLst/>
            </a:prstGeom>
          </p:spPr>
          <p:txBody>
            <a:bodyPr wrap="square">
              <a:spAutoFit/>
            </a:bodyPr>
            <a:lstStyle/>
            <a:p>
              <a:pPr defTabSz="1219170">
                <a:buClr>
                  <a:srgbClr val="000000"/>
                </a:buClr>
              </a:pPr>
              <a:r>
                <a:rPr lang="en-US" altLang="vi-VN"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3600" dirty="0" err="1"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C.Tần</a:t>
              </a:r>
              <a:r>
                <a:rPr lang="en-US" sz="360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dao</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càng</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nhỏ</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âm</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ra</a:t>
              </a:r>
              <a:r>
                <a:rPr lang="vi-VN"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càng </a:t>
              </a:r>
              <a:r>
                <a:rPr lang="vi-VN"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trầm.</a:t>
              </a:r>
              <a:endParaRPr lang="en-US" sz="3200" kern="0" dirty="0">
                <a:solidFill>
                  <a:schemeClr val="bg1"/>
                </a:solidFill>
                <a:latin typeface="Arial"/>
                <a:cs typeface="Arial"/>
                <a:sym typeface="Arial"/>
              </a:endParaRPr>
            </a:p>
          </p:txBody>
        </p:sp>
      </p:grpSp>
      <p:grpSp>
        <p:nvGrpSpPr>
          <p:cNvPr id="16" name="Group 15"/>
          <p:cNvGrpSpPr/>
          <p:nvPr/>
        </p:nvGrpSpPr>
        <p:grpSpPr>
          <a:xfrm>
            <a:off x="-2" y="5257801"/>
            <a:ext cx="9372601" cy="951168"/>
            <a:chOff x="4943849" y="3629246"/>
            <a:chExt cx="2711898" cy="1073889"/>
          </a:xfrm>
        </p:grpSpPr>
        <p:sp>
          <p:nvSpPr>
            <p:cNvPr id="17" name="Rounded Rectangle 16"/>
            <p:cNvSpPr/>
            <p:nvPr/>
          </p:nvSpPr>
          <p:spPr>
            <a:xfrm>
              <a:off x="4943849" y="3629246"/>
              <a:ext cx="2645754" cy="107388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kern="0">
                <a:solidFill>
                  <a:srgbClr val="FFFFFF"/>
                </a:solidFill>
                <a:latin typeface="Arial"/>
                <a:sym typeface="Arial"/>
              </a:endParaRPr>
            </a:p>
          </p:txBody>
        </p:sp>
        <p:sp>
          <p:nvSpPr>
            <p:cNvPr id="18" name="Rectangle 17"/>
            <p:cNvSpPr/>
            <p:nvPr/>
          </p:nvSpPr>
          <p:spPr>
            <a:xfrm>
              <a:off x="4943850" y="3870826"/>
              <a:ext cx="2711897" cy="729721"/>
            </a:xfrm>
            <a:prstGeom prst="rect">
              <a:avLst/>
            </a:prstGeom>
          </p:spPr>
          <p:txBody>
            <a:bodyPr wrap="square">
              <a:spAutoFit/>
            </a:bodyPr>
            <a:lstStyle/>
            <a:p>
              <a:pPr defTabSz="1219170">
                <a:buClr>
                  <a:srgbClr val="000000"/>
                </a:buClr>
              </a:pPr>
              <a:r>
                <a:rPr lang="en-US" sz="3600" dirty="0" err="1"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D.Tần</a:t>
              </a:r>
              <a:r>
                <a:rPr lang="en-US" sz="360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dao</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càng</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lớn,âm</a:t>
              </a:r>
              <a:r>
                <a:rPr lang="en-US" sz="360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càng</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cao</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kern="0" dirty="0">
                <a:solidFill>
                  <a:schemeClr val="bg1"/>
                </a:solidFill>
                <a:latin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1000"/>
                                        <p:tgtEl>
                                          <p:spTgt spid="6"/>
                                        </p:tgtEl>
                                      </p:cBhvr>
                                    </p:animEffect>
                                  </p:childTnLst>
                                </p:cTn>
                              </p:par>
                              <p:par>
                                <p:cTn id="13" presetID="6" presetClass="entr" presetSubtype="16" fill="hold" nodeType="withEffect">
                                  <p:stCondLst>
                                    <p:cond delay="100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1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6"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Horizontal)">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xit" presetSubtype="10" fill="hold" nodeType="clickEffect">
                                  <p:stCondLst>
                                    <p:cond delay="0"/>
                                  </p:stCondLst>
                                  <p:childTnLst>
                                    <p:animEffect transition="out" filter="blinds(horizontal)">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8"/>
          <p:cNvGrpSpPr/>
          <p:nvPr/>
        </p:nvGrpSpPr>
        <p:grpSpPr>
          <a:xfrm>
            <a:off x="0" y="0"/>
            <a:ext cx="8991600" cy="992372"/>
            <a:chOff x="1154226" y="1181199"/>
            <a:chExt cx="7912748" cy="744279"/>
          </a:xfrm>
        </p:grpSpPr>
        <p:sp>
          <p:nvSpPr>
            <p:cNvPr id="6" name="Rounded Rectangle 5"/>
            <p:cNvSpPr/>
            <p:nvPr/>
          </p:nvSpPr>
          <p:spPr>
            <a:xfrm>
              <a:off x="1154226" y="1181199"/>
              <a:ext cx="7912748" cy="744279"/>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defTabSz="1219170">
                <a:lnSpc>
                  <a:spcPct val="150000"/>
                </a:lnSpc>
                <a:defRPr/>
              </a:pPr>
              <a:endParaRPr lang="vi-VN" altLang="vi-VN" sz="3733" dirty="0">
                <a:solidFill>
                  <a:srgbClr val="FFFFFF"/>
                </a:solidFill>
                <a:latin typeface="Times New Roman" panose="02020603050405020304" pitchFamily="18" charset="0"/>
                <a:cs typeface="Times New Roman" panose="02020603050405020304" pitchFamily="18" charset="0"/>
                <a:sym typeface="Arial"/>
              </a:endParaRPr>
            </a:p>
          </p:txBody>
        </p:sp>
        <p:sp>
          <p:nvSpPr>
            <p:cNvPr id="8" name="Rectangle 7"/>
            <p:cNvSpPr/>
            <p:nvPr/>
          </p:nvSpPr>
          <p:spPr>
            <a:xfrm>
              <a:off x="1985480" y="1282786"/>
              <a:ext cx="5466619" cy="547073"/>
            </a:xfrm>
            <a:prstGeom prst="rect">
              <a:avLst/>
            </a:prstGeom>
          </p:spPr>
          <p:txBody>
            <a:bodyPr wrap="none">
              <a:spAutoFit/>
            </a:bodyPr>
            <a:lstStyle/>
            <a:p>
              <a:pPr algn="just">
                <a:lnSpc>
                  <a:spcPct val="115000"/>
                </a:lnSpc>
                <a:spcAft>
                  <a:spcPts val="800"/>
                </a:spcAft>
                <a:tabLst>
                  <a:tab pos="1609725" algn="l"/>
                </a:tabLst>
              </a:pPr>
              <a:r>
                <a:rPr lang="en-US" sz="36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5.</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Biên</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dao</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 </a:t>
              </a:r>
              <a:endParaRPr lang="en-US"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9" name="Group 18"/>
          <p:cNvGrpSpPr/>
          <p:nvPr/>
        </p:nvGrpSpPr>
        <p:grpSpPr>
          <a:xfrm>
            <a:off x="0" y="1447800"/>
            <a:ext cx="8763000" cy="992372"/>
            <a:chOff x="1442157" y="2143571"/>
            <a:chExt cx="2451033" cy="579356"/>
          </a:xfrm>
        </p:grpSpPr>
        <p:sp>
          <p:nvSpPr>
            <p:cNvPr id="10" name="Rounded Rectangle 9"/>
            <p:cNvSpPr/>
            <p:nvPr/>
          </p:nvSpPr>
          <p:spPr>
            <a:xfrm>
              <a:off x="1442157" y="2143571"/>
              <a:ext cx="2413591" cy="57935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kern="0">
                <a:solidFill>
                  <a:srgbClr val="FFFFFF"/>
                </a:solidFill>
                <a:latin typeface="Arial"/>
                <a:sym typeface="Arial"/>
              </a:endParaRPr>
            </a:p>
          </p:txBody>
        </p:sp>
        <p:sp>
          <p:nvSpPr>
            <p:cNvPr id="14" name="Rectangle 13"/>
            <p:cNvSpPr/>
            <p:nvPr/>
          </p:nvSpPr>
          <p:spPr>
            <a:xfrm>
              <a:off x="1523389" y="2187647"/>
              <a:ext cx="2369801" cy="434046"/>
            </a:xfrm>
            <a:prstGeom prst="rect">
              <a:avLst/>
            </a:prstGeom>
          </p:spPr>
          <p:txBody>
            <a:bodyPr wrap="square">
              <a:spAutoFit/>
            </a:bodyPr>
            <a:lstStyle/>
            <a:p>
              <a:pPr algn="just">
                <a:lnSpc>
                  <a:spcPct val="115000"/>
                </a:lnSpc>
                <a:spcAft>
                  <a:spcPts val="800"/>
                </a:spcAft>
                <a:tabLst>
                  <a:tab pos="1609725" algn="l"/>
                </a:tabLst>
              </a:pPr>
              <a:r>
                <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4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dao</a:t>
              </a:r>
              <a:r>
                <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giây</a:t>
              </a:r>
              <a:r>
                <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7" name="Group 19"/>
          <p:cNvGrpSpPr/>
          <p:nvPr/>
        </p:nvGrpSpPr>
        <p:grpSpPr>
          <a:xfrm>
            <a:off x="0" y="2590800"/>
            <a:ext cx="9144000" cy="992373"/>
            <a:chOff x="1403497" y="3629246"/>
            <a:chExt cx="2413591" cy="1073889"/>
          </a:xfrm>
        </p:grpSpPr>
        <p:sp>
          <p:nvSpPr>
            <p:cNvPr id="11" name="Rounded Rectangle 10"/>
            <p:cNvSpPr/>
            <p:nvPr/>
          </p:nvSpPr>
          <p:spPr>
            <a:xfrm>
              <a:off x="1403497" y="3629246"/>
              <a:ext cx="2413591" cy="1073889"/>
            </a:xfrm>
            <a:prstGeom prst="roundRect">
              <a:avLst/>
            </a:prstGeom>
            <a:solidFill>
              <a:srgbClr val="DAE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2800" kern="0">
                <a:solidFill>
                  <a:srgbClr val="FFFFFF"/>
                </a:solidFill>
                <a:latin typeface="Arial"/>
                <a:sym typeface="Arial"/>
              </a:endParaRPr>
            </a:p>
          </p:txBody>
        </p:sp>
        <p:sp>
          <p:nvSpPr>
            <p:cNvPr id="15" name="Rectangle 14"/>
            <p:cNvSpPr/>
            <p:nvPr/>
          </p:nvSpPr>
          <p:spPr>
            <a:xfrm>
              <a:off x="1480630" y="3801987"/>
              <a:ext cx="2179569" cy="865951"/>
            </a:xfrm>
            <a:prstGeom prst="rect">
              <a:avLst/>
            </a:prstGeom>
          </p:spPr>
          <p:txBody>
            <a:bodyPr wrap="square">
              <a:spAutoFit/>
            </a:bodyPr>
            <a:lstStyle/>
            <a:p>
              <a:pPr algn="just">
                <a:lnSpc>
                  <a:spcPct val="115000"/>
                </a:lnSpc>
                <a:spcAft>
                  <a:spcPts val="800"/>
                </a:spcAft>
                <a:tabLst>
                  <a:tab pos="1609725" algn="l"/>
                </a:tabLst>
              </a:pPr>
              <a:r>
                <a:rPr lang="en-US" sz="40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B. </a:t>
              </a:r>
              <a:r>
                <a:rPr lang="en-US" sz="40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40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40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lệch</a:t>
              </a:r>
              <a:r>
                <a:rPr lang="en-US" sz="40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40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40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40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40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giây</a:t>
              </a:r>
              <a:r>
                <a:rPr lang="en-US" sz="40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4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9" name="Group 20"/>
          <p:cNvGrpSpPr/>
          <p:nvPr/>
        </p:nvGrpSpPr>
        <p:grpSpPr>
          <a:xfrm>
            <a:off x="0" y="3810000"/>
            <a:ext cx="9144000" cy="1447800"/>
            <a:chOff x="4968292" y="2168399"/>
            <a:chExt cx="4834195" cy="756332"/>
          </a:xfrm>
        </p:grpSpPr>
        <p:sp>
          <p:nvSpPr>
            <p:cNvPr id="12" name="Rounded Rectangle 11"/>
            <p:cNvSpPr/>
            <p:nvPr/>
          </p:nvSpPr>
          <p:spPr>
            <a:xfrm>
              <a:off x="4968292" y="2168399"/>
              <a:ext cx="4762027" cy="756332"/>
            </a:xfrm>
            <a:prstGeom prst="roundRect">
              <a:avLst/>
            </a:prstGeom>
            <a:solidFill>
              <a:srgbClr val="EB2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800"/>
                </a:spcAft>
                <a:tabLst>
                  <a:tab pos="1609725" algn="l"/>
                </a:tabLst>
              </a:pPr>
              <a:r>
                <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 </a:t>
              </a:r>
              <a:r>
                <a:rPr lang="en-US" sz="4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lớn</a:t>
              </a:r>
              <a:r>
                <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giữa</a:t>
              </a:r>
              <a:r>
                <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vị</a:t>
              </a:r>
              <a:r>
                <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trí</a:t>
              </a:r>
              <a:r>
                <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dao</a:t>
              </a:r>
              <a:r>
                <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5052354" y="2190848"/>
              <a:ext cx="4750133" cy="373897"/>
            </a:xfrm>
            <a:prstGeom prst="rect">
              <a:avLst/>
            </a:prstGeom>
          </p:spPr>
          <p:txBody>
            <a:bodyPr wrap="square">
              <a:spAutoFit/>
            </a:bodyPr>
            <a:lstStyle/>
            <a:p>
              <a:pPr defTabSz="1219170">
                <a:buClr>
                  <a:srgbClr val="000000"/>
                </a:buClr>
              </a:pPr>
              <a:endParaRPr lang="en-US" sz="2800" kern="0" dirty="0">
                <a:solidFill>
                  <a:schemeClr val="bg1"/>
                </a:solidFill>
                <a:latin typeface="Arial"/>
                <a:cs typeface="Arial"/>
                <a:sym typeface="Arial"/>
              </a:endParaRPr>
            </a:p>
          </p:txBody>
        </p:sp>
      </p:grpSp>
      <p:grpSp>
        <p:nvGrpSpPr>
          <p:cNvPr id="20" name="Group 21"/>
          <p:cNvGrpSpPr/>
          <p:nvPr/>
        </p:nvGrpSpPr>
        <p:grpSpPr>
          <a:xfrm>
            <a:off x="0" y="5446812"/>
            <a:ext cx="9144000" cy="1411188"/>
            <a:chOff x="4945323" y="3693999"/>
            <a:chExt cx="2453550" cy="1190587"/>
          </a:xfrm>
        </p:grpSpPr>
        <p:sp>
          <p:nvSpPr>
            <p:cNvPr id="13" name="Rounded Rectangle 12"/>
            <p:cNvSpPr/>
            <p:nvPr/>
          </p:nvSpPr>
          <p:spPr>
            <a:xfrm>
              <a:off x="4945323" y="3810697"/>
              <a:ext cx="2413591" cy="107388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kern="0">
                <a:solidFill>
                  <a:srgbClr val="FFFFFF"/>
                </a:solidFill>
                <a:latin typeface="Arial"/>
                <a:sym typeface="Arial"/>
              </a:endParaRPr>
            </a:p>
          </p:txBody>
        </p:sp>
        <p:sp>
          <p:nvSpPr>
            <p:cNvPr id="18" name="Rectangle 17"/>
            <p:cNvSpPr/>
            <p:nvPr/>
          </p:nvSpPr>
          <p:spPr>
            <a:xfrm>
              <a:off x="4968655" y="3693999"/>
              <a:ext cx="2430218" cy="1116555"/>
            </a:xfrm>
            <a:prstGeom prst="rect">
              <a:avLst/>
            </a:prstGeom>
          </p:spPr>
          <p:txBody>
            <a:bodyPr wrap="square">
              <a:spAutoFit/>
            </a:bodyPr>
            <a:lstStyle/>
            <a:p>
              <a:pPr defTabSz="1219170">
                <a:buClr>
                  <a:srgbClr val="000000"/>
                </a:buClr>
              </a:pPr>
              <a:r>
                <a:rPr lang="en-US" altLang="vi-VN"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lệch</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lớn</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so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vị</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trí</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cân</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dao</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xmlns="" val="2491341942"/>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1000"/>
                                        <p:tgtEl>
                                          <p:spTgt spid="9"/>
                                        </p:tgtEl>
                                      </p:cBhvr>
                                    </p:animEffect>
                                  </p:childTnLst>
                                </p:cTn>
                              </p:par>
                              <p:par>
                                <p:cTn id="8" presetID="6" presetClass="entr" presetSubtype="16" fill="hold" nodeType="withEffect">
                                  <p:stCondLst>
                                    <p:cond delay="1000"/>
                                  </p:stCondLst>
                                  <p:childTnLst>
                                    <p:set>
                                      <p:cBhvr>
                                        <p:cTn id="9" dur="1" fill="hold">
                                          <p:stCondLst>
                                            <p:cond delay="0"/>
                                          </p:stCondLst>
                                        </p:cTn>
                                        <p:tgtEl>
                                          <p:spTgt spid="17"/>
                                        </p:tgtEl>
                                        <p:attrNameLst>
                                          <p:attrName>style.visibility</p:attrName>
                                        </p:attrNameLst>
                                      </p:cBhvr>
                                      <p:to>
                                        <p:strVal val="visible"/>
                                      </p:to>
                                    </p:set>
                                    <p:animEffect transition="in" filter="circle(in)">
                                      <p:cBhvr>
                                        <p:cTn id="10" dur="1000"/>
                                        <p:tgtEl>
                                          <p:spTgt spid="17"/>
                                        </p:tgtEl>
                                      </p:cBhvr>
                                    </p:animEffect>
                                  </p:childTnLst>
                                </p:cTn>
                              </p:par>
                              <p:par>
                                <p:cTn id="11" presetID="10" presetClass="entr" presetSubtype="0" fill="hold" nodeType="withEffect">
                                  <p:stCondLst>
                                    <p:cond delay="200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childTnLst>
                                </p:cTn>
                              </p:par>
                              <p:par>
                                <p:cTn id="14" presetID="6" presetClass="entr" presetSubtype="16" fill="hold" nodeType="withEffect">
                                  <p:stCondLst>
                                    <p:cond delay="3000"/>
                                  </p:stCondLst>
                                  <p:childTnLst>
                                    <p:set>
                                      <p:cBhvr>
                                        <p:cTn id="15" dur="1" fill="hold">
                                          <p:stCondLst>
                                            <p:cond delay="0"/>
                                          </p:stCondLst>
                                        </p:cTn>
                                        <p:tgtEl>
                                          <p:spTgt spid="20"/>
                                        </p:tgtEl>
                                        <p:attrNameLst>
                                          <p:attrName>style.visibility</p:attrName>
                                        </p:attrNameLst>
                                      </p:cBhvr>
                                      <p:to>
                                        <p:strVal val="visible"/>
                                      </p:to>
                                    </p:set>
                                    <p:animEffect transition="in" filter="circle(in)">
                                      <p:cBhvr>
                                        <p:cTn id="16" dur="10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xit" presetSubtype="32" fill="hold" nodeType="clickEffect">
                                  <p:stCondLst>
                                    <p:cond delay="0"/>
                                  </p:stCondLst>
                                  <p:childTnLst>
                                    <p:animEffect transition="out" filter="circle(out)">
                                      <p:cBhvr>
                                        <p:cTn id="20" dur="500"/>
                                        <p:tgtEl>
                                          <p:spTgt spid="17"/>
                                        </p:tgtEl>
                                      </p:cBhvr>
                                    </p:animEffect>
                                    <p:set>
                                      <p:cBhvr>
                                        <p:cTn id="21" dur="1" fill="hold">
                                          <p:stCondLst>
                                            <p:cond delay="499"/>
                                          </p:stCondLst>
                                        </p:cTn>
                                        <p:tgtEl>
                                          <p:spTgt spid="17"/>
                                        </p:tgtEl>
                                        <p:attrNameLst>
                                          <p:attrName>style.visibility</p:attrName>
                                        </p:attrNameLst>
                                      </p:cBhvr>
                                      <p:to>
                                        <p:strVal val="hidden"/>
                                      </p:to>
                                    </p:set>
                                  </p:childTnLst>
                                </p:cTn>
                              </p:par>
                              <p:par>
                                <p:cTn id="22" presetID="3" presetClass="exit" presetSubtype="10" fill="hold" nodeType="withEffect">
                                  <p:stCondLst>
                                    <p:cond delay="0"/>
                                  </p:stCondLst>
                                  <p:childTnLst>
                                    <p:animEffect transition="out" filter="blinds(horizontal)">
                                      <p:cBhvr>
                                        <p:cTn id="23" dur="500"/>
                                        <p:tgtEl>
                                          <p:spTgt spid="19"/>
                                        </p:tgtEl>
                                      </p:cBhvr>
                                    </p:animEffect>
                                    <p:set>
                                      <p:cBhvr>
                                        <p:cTn id="24" dur="1" fill="hold">
                                          <p:stCondLst>
                                            <p:cond delay="499"/>
                                          </p:stCondLst>
                                        </p:cTn>
                                        <p:tgtEl>
                                          <p:spTgt spid="19"/>
                                        </p:tgtEl>
                                        <p:attrNameLst>
                                          <p:attrName>style.visibility</p:attrName>
                                        </p:attrNameLst>
                                      </p:cBhvr>
                                      <p:to>
                                        <p:strVal val="hidden"/>
                                      </p:to>
                                    </p:set>
                                  </p:childTnLst>
                                </p:cTn>
                              </p:par>
                              <p:par>
                                <p:cTn id="25" presetID="3" presetClass="exit" presetSubtype="10" fill="hold" nodeType="withEffect">
                                  <p:stCondLst>
                                    <p:cond delay="0"/>
                                  </p:stCondLst>
                                  <p:childTnLst>
                                    <p:animEffect transition="out" filter="blinds(horizontal)">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par>
                                <p:cTn id="28" presetID="42" presetClass="path" presetSubtype="0" accel="50000" decel="50000" fill="hold" nodeType="withEffect">
                                  <p:stCondLst>
                                    <p:cond delay="250"/>
                                  </p:stCondLst>
                                  <p:childTnLst>
                                    <p:animMotion origin="layout" path="M 0.00182 0.00324 L 0.00351 -0.34514 " pathEditMode="relative" rAng="0" ptsTypes="AA">
                                      <p:cBhvr>
                                        <p:cTn id="29" dur="1000" fill="hold"/>
                                        <p:tgtEl>
                                          <p:spTgt spid="20"/>
                                        </p:tgtEl>
                                        <p:attrNameLst>
                                          <p:attrName>ppt_x</p:attrName>
                                          <p:attrName>ppt_y</p:attrName>
                                        </p:attrNameLst>
                                      </p:cBhvr>
                                      <p:rCtr x="78" y="-174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8"/>
          <p:cNvGrpSpPr/>
          <p:nvPr/>
        </p:nvGrpSpPr>
        <p:grpSpPr>
          <a:xfrm>
            <a:off x="0" y="0"/>
            <a:ext cx="9144000" cy="992372"/>
            <a:chOff x="1154226" y="1181199"/>
            <a:chExt cx="8046863" cy="744279"/>
          </a:xfrm>
        </p:grpSpPr>
        <p:sp>
          <p:nvSpPr>
            <p:cNvPr id="6" name="Rounded Rectangle 5"/>
            <p:cNvSpPr/>
            <p:nvPr/>
          </p:nvSpPr>
          <p:spPr>
            <a:xfrm>
              <a:off x="1154226" y="1181199"/>
              <a:ext cx="8046863" cy="744279"/>
            </a:xfrm>
            <a:prstGeom prst="roundRect">
              <a:avLst/>
            </a:prstGeom>
            <a:ln/>
          </p:spPr>
          <p:style>
            <a:lnRef idx="1">
              <a:schemeClr val="accent6"/>
            </a:lnRef>
            <a:fillRef idx="3">
              <a:schemeClr val="accent6"/>
            </a:fillRef>
            <a:effectRef idx="2">
              <a:schemeClr val="accent6"/>
            </a:effectRef>
            <a:fontRef idx="minor">
              <a:schemeClr val="lt1"/>
            </a:fontRef>
          </p:style>
          <p:txBody>
            <a:bodyPr rtlCol="0" anchor="ctr"/>
            <a:lstStyle/>
            <a:p>
              <a:pPr defTabSz="1219170">
                <a:lnSpc>
                  <a:spcPct val="150000"/>
                </a:lnSpc>
                <a:defRPr/>
              </a:pPr>
              <a:endParaRPr lang="vi-VN" altLang="vi-VN" sz="3733" dirty="0">
                <a:solidFill>
                  <a:srgbClr val="FFFFFF"/>
                </a:solidFill>
                <a:latin typeface="Times New Roman" panose="02020603050405020304" pitchFamily="18" charset="0"/>
                <a:cs typeface="Times New Roman" panose="02020603050405020304" pitchFamily="18" charset="0"/>
                <a:sym typeface="Arial"/>
              </a:endParaRPr>
            </a:p>
          </p:txBody>
        </p:sp>
        <p:sp>
          <p:nvSpPr>
            <p:cNvPr id="8" name="Rectangle 7"/>
            <p:cNvSpPr/>
            <p:nvPr/>
          </p:nvSpPr>
          <p:spPr>
            <a:xfrm>
              <a:off x="1154226" y="1282786"/>
              <a:ext cx="8045513" cy="547073"/>
            </a:xfrm>
            <a:prstGeom prst="rect">
              <a:avLst/>
            </a:prstGeom>
          </p:spPr>
          <p:txBody>
            <a:bodyPr wrap="square">
              <a:spAutoFit/>
            </a:bodyPr>
            <a:lstStyle/>
            <a:p>
              <a:pPr>
                <a:lnSpc>
                  <a:spcPct val="115000"/>
                </a:lnSpc>
                <a:spcAft>
                  <a:spcPts val="800"/>
                </a:spcAft>
                <a:tabLst>
                  <a:tab pos="1609725" algn="l"/>
                </a:tabLst>
              </a:pPr>
              <a:r>
                <a:rPr lang="en-US" sz="36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6</a:t>
              </a:r>
              <a:r>
                <a:rPr lang="en-US" sz="360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.Biên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dao</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âm</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càng</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lớn</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9" name="Group 18"/>
          <p:cNvGrpSpPr/>
          <p:nvPr/>
        </p:nvGrpSpPr>
        <p:grpSpPr>
          <a:xfrm>
            <a:off x="0" y="1295401"/>
            <a:ext cx="5715000" cy="1371601"/>
            <a:chOff x="1442157" y="2143571"/>
            <a:chExt cx="2451033" cy="800753"/>
          </a:xfrm>
        </p:grpSpPr>
        <p:sp>
          <p:nvSpPr>
            <p:cNvPr id="10" name="Rounded Rectangle 9"/>
            <p:cNvSpPr/>
            <p:nvPr/>
          </p:nvSpPr>
          <p:spPr>
            <a:xfrm>
              <a:off x="1442157" y="2143571"/>
              <a:ext cx="2413591" cy="800753"/>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kern="0">
                <a:solidFill>
                  <a:schemeClr val="bg1"/>
                </a:solidFill>
                <a:latin typeface="Arial"/>
                <a:sym typeface="Arial"/>
              </a:endParaRPr>
            </a:p>
          </p:txBody>
        </p:sp>
        <p:sp>
          <p:nvSpPr>
            <p:cNvPr id="14" name="Rectangle 13"/>
            <p:cNvSpPr/>
            <p:nvPr/>
          </p:nvSpPr>
          <p:spPr>
            <a:xfrm>
              <a:off x="1523389" y="2187646"/>
              <a:ext cx="2369801" cy="700763"/>
            </a:xfrm>
            <a:prstGeom prst="rect">
              <a:avLst/>
            </a:prstGeom>
          </p:spPr>
          <p:txBody>
            <a:bodyPr wrap="square">
              <a:spAutoFit/>
            </a:bodyPr>
            <a:lstStyle/>
            <a:p>
              <a:pPr>
                <a:spcAft>
                  <a:spcPts val="800"/>
                </a:spcAft>
                <a:tabLst>
                  <a:tab pos="1609725" algn="l"/>
                </a:tabLst>
              </a:pPr>
              <a:r>
                <a:rPr lang="en-US" sz="3600" dirty="0" err="1"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A.vật</a:t>
              </a:r>
              <a:r>
                <a:rPr lang="en-US" sz="360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dao</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tần</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càng</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lớn</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9" name="Group 19"/>
          <p:cNvGrpSpPr/>
          <p:nvPr/>
        </p:nvGrpSpPr>
        <p:grpSpPr>
          <a:xfrm>
            <a:off x="3048000" y="2819400"/>
            <a:ext cx="6096000" cy="992373"/>
            <a:chOff x="1403497" y="3629246"/>
            <a:chExt cx="2413591" cy="1073889"/>
          </a:xfrm>
        </p:grpSpPr>
        <p:sp>
          <p:nvSpPr>
            <p:cNvPr id="11" name="Rounded Rectangle 10"/>
            <p:cNvSpPr/>
            <p:nvPr/>
          </p:nvSpPr>
          <p:spPr>
            <a:xfrm>
              <a:off x="1403497" y="3629246"/>
              <a:ext cx="2413591" cy="1073889"/>
            </a:xfrm>
            <a:prstGeom prst="roundRect">
              <a:avLst/>
            </a:prstGeom>
            <a:solidFill>
              <a:srgbClr val="DAE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kern="0">
                <a:solidFill>
                  <a:srgbClr val="FFFFFF"/>
                </a:solidFill>
                <a:latin typeface="Arial"/>
                <a:sym typeface="Arial"/>
              </a:endParaRPr>
            </a:p>
          </p:txBody>
        </p:sp>
        <p:sp>
          <p:nvSpPr>
            <p:cNvPr id="15" name="Rectangle 14"/>
            <p:cNvSpPr/>
            <p:nvPr/>
          </p:nvSpPr>
          <p:spPr>
            <a:xfrm>
              <a:off x="1480630" y="3801987"/>
              <a:ext cx="2179569" cy="745703"/>
            </a:xfrm>
            <a:prstGeom prst="rect">
              <a:avLst/>
            </a:prstGeom>
          </p:spPr>
          <p:txBody>
            <a:bodyPr wrap="square">
              <a:spAutoFit/>
            </a:bodyPr>
            <a:lstStyle/>
            <a:p>
              <a:pPr algn="just">
                <a:lnSpc>
                  <a:spcPct val="115000"/>
                </a:lnSpc>
                <a:spcAft>
                  <a:spcPts val="800"/>
                </a:spcAft>
                <a:tabLst>
                  <a:tab pos="1609725" algn="l"/>
                </a:tabLst>
              </a:pPr>
              <a:r>
                <a:rPr lang="en-US" sz="36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B. </a:t>
              </a:r>
              <a:r>
                <a:rPr lang="en-US" sz="36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36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dao</a:t>
              </a:r>
              <a:r>
                <a:rPr lang="en-US" sz="36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36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càng</a:t>
              </a:r>
              <a:r>
                <a:rPr lang="en-US" sz="36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nhanh</a:t>
              </a:r>
              <a:r>
                <a:rPr lang="en-US" sz="36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20" name="Group 20"/>
          <p:cNvGrpSpPr/>
          <p:nvPr/>
        </p:nvGrpSpPr>
        <p:grpSpPr>
          <a:xfrm>
            <a:off x="0" y="4038600"/>
            <a:ext cx="5791200" cy="1058389"/>
            <a:chOff x="4968292" y="2190848"/>
            <a:chExt cx="4834195" cy="756332"/>
          </a:xfrm>
        </p:grpSpPr>
        <p:sp>
          <p:nvSpPr>
            <p:cNvPr id="12" name="Rounded Rectangle 11"/>
            <p:cNvSpPr/>
            <p:nvPr/>
          </p:nvSpPr>
          <p:spPr>
            <a:xfrm>
              <a:off x="4968292" y="2190848"/>
              <a:ext cx="4762027" cy="756332"/>
            </a:xfrm>
            <a:prstGeom prst="roundRect">
              <a:avLst/>
            </a:prstGeom>
            <a:solidFill>
              <a:srgbClr val="EB2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800"/>
                </a:spcAft>
                <a:tabLst>
                  <a:tab pos="1609725" algn="l"/>
                </a:tabLst>
              </a:pPr>
              <a:r>
                <a:rPr lang="vi-VN" sz="320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dao</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càng</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chậm</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5052354" y="2190848"/>
              <a:ext cx="4750133" cy="417884"/>
            </a:xfrm>
            <a:prstGeom prst="rect">
              <a:avLst/>
            </a:prstGeom>
          </p:spPr>
          <p:txBody>
            <a:bodyPr wrap="square">
              <a:spAutoFit/>
            </a:bodyPr>
            <a:lstStyle/>
            <a:p>
              <a:pPr defTabSz="1219170">
                <a:buClr>
                  <a:srgbClr val="000000"/>
                </a:buClr>
              </a:pPr>
              <a:endParaRPr lang="en-US" sz="3200" kern="0" dirty="0">
                <a:solidFill>
                  <a:schemeClr val="bg1"/>
                </a:solidFill>
                <a:latin typeface="Arial"/>
                <a:cs typeface="Arial"/>
                <a:sym typeface="Arial"/>
              </a:endParaRPr>
            </a:p>
          </p:txBody>
        </p:sp>
      </p:grpSp>
      <p:grpSp>
        <p:nvGrpSpPr>
          <p:cNvPr id="21" name="Group 21"/>
          <p:cNvGrpSpPr/>
          <p:nvPr/>
        </p:nvGrpSpPr>
        <p:grpSpPr>
          <a:xfrm>
            <a:off x="2971800" y="5410200"/>
            <a:ext cx="6172200" cy="1359183"/>
            <a:chOff x="4945323" y="3598821"/>
            <a:chExt cx="2586330" cy="1379088"/>
          </a:xfrm>
        </p:grpSpPr>
        <p:sp>
          <p:nvSpPr>
            <p:cNvPr id="13" name="Rounded Rectangle 12"/>
            <p:cNvSpPr/>
            <p:nvPr/>
          </p:nvSpPr>
          <p:spPr>
            <a:xfrm>
              <a:off x="4945323" y="3598821"/>
              <a:ext cx="2586330" cy="107388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kern="0">
                <a:solidFill>
                  <a:srgbClr val="FFFFFF"/>
                </a:solidFill>
                <a:latin typeface="Arial"/>
                <a:sym typeface="Arial"/>
              </a:endParaRPr>
            </a:p>
          </p:txBody>
        </p:sp>
        <p:sp>
          <p:nvSpPr>
            <p:cNvPr id="18" name="Rectangle 17"/>
            <p:cNvSpPr/>
            <p:nvPr/>
          </p:nvSpPr>
          <p:spPr>
            <a:xfrm>
              <a:off x="5009373" y="3822458"/>
              <a:ext cx="2430218" cy="1155451"/>
            </a:xfrm>
            <a:prstGeom prst="rect">
              <a:avLst/>
            </a:prstGeom>
          </p:spPr>
          <p:txBody>
            <a:bodyPr wrap="square">
              <a:spAutoFit/>
            </a:bodyPr>
            <a:lstStyle/>
            <a:p>
              <a:pPr defTabSz="1219170">
                <a:buClr>
                  <a:srgbClr val="000000"/>
                </a:buClr>
              </a:pPr>
              <a:r>
                <a:rPr lang="en-US" altLang="vi-VN"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3600" dirty="0" err="1"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D.vật</a:t>
              </a:r>
              <a:r>
                <a:rPr lang="en-US" sz="360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dao</a:t>
              </a:r>
              <a:r>
                <a:rPr lang="vi-VN"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động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càng</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mạnh</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defTabSz="1219170">
                <a:buClr>
                  <a:srgbClr val="000000"/>
                </a:buClr>
              </a:pP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xmlns="" val="2597793690"/>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1+#ppt_w/2"/>
                                          </p:val>
                                        </p:tav>
                                        <p:tav tm="100000">
                                          <p:val>
                                            <p:strVal val="#ppt_x"/>
                                          </p:val>
                                        </p:tav>
                                      </p:tavLst>
                                    </p:anim>
                                    <p:anim calcmode="lin" valueType="num">
                                      <p:cBhvr additive="base">
                                        <p:cTn id="14"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0-#ppt_w/2"/>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1+#ppt_w/2"/>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 presetClass="exit" presetSubtype="10" fill="hold" nodeType="clickEffect">
                                  <p:stCondLst>
                                    <p:cond delay="0"/>
                                  </p:stCondLst>
                                  <p:childTnLst>
                                    <p:animEffect transition="out" filter="blinds(horizontal)">
                                      <p:cBhvr>
                                        <p:cTn id="30" dur="500"/>
                                        <p:tgtEl>
                                          <p:spTgt spid="9"/>
                                        </p:tgtEl>
                                      </p:cBhvr>
                                    </p:animEffect>
                                    <p:set>
                                      <p:cBhvr>
                                        <p:cTn id="31" dur="1" fill="hold">
                                          <p:stCondLst>
                                            <p:cond delay="499"/>
                                          </p:stCondLst>
                                        </p:cTn>
                                        <p:tgtEl>
                                          <p:spTgt spid="9"/>
                                        </p:tgtEl>
                                        <p:attrNameLst>
                                          <p:attrName>style.visibility</p:attrName>
                                        </p:attrNameLst>
                                      </p:cBhvr>
                                      <p:to>
                                        <p:strVal val="hidden"/>
                                      </p:to>
                                    </p:set>
                                  </p:childTnLst>
                                </p:cTn>
                              </p:par>
                              <p:par>
                                <p:cTn id="32" presetID="3" presetClass="exit" presetSubtype="10" fill="hold" nodeType="withEffect">
                                  <p:stCondLst>
                                    <p:cond delay="0"/>
                                  </p:stCondLst>
                                  <p:childTnLst>
                                    <p:animEffect transition="out" filter="blinds(horizontal)">
                                      <p:cBhvr>
                                        <p:cTn id="33" dur="500"/>
                                        <p:tgtEl>
                                          <p:spTgt spid="9"/>
                                        </p:tgtEl>
                                      </p:cBhvr>
                                    </p:animEffect>
                                    <p:set>
                                      <p:cBhvr>
                                        <p:cTn id="34" dur="1" fill="hold">
                                          <p:stCondLst>
                                            <p:cond delay="499"/>
                                          </p:stCondLst>
                                        </p:cTn>
                                        <p:tgtEl>
                                          <p:spTgt spid="9"/>
                                        </p:tgtEl>
                                        <p:attrNameLst>
                                          <p:attrName>style.visibility</p:attrName>
                                        </p:attrNameLst>
                                      </p:cBhvr>
                                      <p:to>
                                        <p:strVal val="hidden"/>
                                      </p:to>
                                    </p:set>
                                  </p:childTnLst>
                                </p:cTn>
                              </p:par>
                              <p:par>
                                <p:cTn id="35" presetID="3" presetClass="exit" presetSubtype="10" fill="hold" nodeType="withEffect">
                                  <p:stCondLst>
                                    <p:cond delay="0"/>
                                  </p:stCondLst>
                                  <p:childTnLst>
                                    <p:animEffect transition="out" filter="blinds(horizontal)">
                                      <p:cBhvr>
                                        <p:cTn id="36" dur="500"/>
                                        <p:tgtEl>
                                          <p:spTgt spid="19"/>
                                        </p:tgtEl>
                                      </p:cBhvr>
                                    </p:animEffect>
                                    <p:set>
                                      <p:cBhvr>
                                        <p:cTn id="37" dur="1" fill="hold">
                                          <p:stCondLst>
                                            <p:cond delay="499"/>
                                          </p:stCondLst>
                                        </p:cTn>
                                        <p:tgtEl>
                                          <p:spTgt spid="19"/>
                                        </p:tgtEl>
                                        <p:attrNameLst>
                                          <p:attrName>style.visibility</p:attrName>
                                        </p:attrNameLst>
                                      </p:cBhvr>
                                      <p:to>
                                        <p:strVal val="hidden"/>
                                      </p:to>
                                    </p:set>
                                  </p:childTnLst>
                                </p:cTn>
                              </p:par>
                              <p:par>
                                <p:cTn id="38" presetID="3" presetClass="exit" presetSubtype="10" fill="hold" nodeType="withEffect">
                                  <p:stCondLst>
                                    <p:cond delay="0"/>
                                  </p:stCondLst>
                                  <p:childTnLst>
                                    <p:animEffect transition="out" filter="blinds(horizontal)">
                                      <p:cBhvr>
                                        <p:cTn id="39" dur="500"/>
                                        <p:tgtEl>
                                          <p:spTgt spid="20"/>
                                        </p:tgtEl>
                                      </p:cBhvr>
                                    </p:animEffect>
                                    <p:set>
                                      <p:cBhvr>
                                        <p:cTn id="40" dur="1" fill="hold">
                                          <p:stCondLst>
                                            <p:cond delay="499"/>
                                          </p:stCondLst>
                                        </p:cTn>
                                        <p:tgtEl>
                                          <p:spTgt spid="20"/>
                                        </p:tgtEl>
                                        <p:attrNameLst>
                                          <p:attrName>style.visibility</p:attrName>
                                        </p:attrNameLst>
                                      </p:cBhvr>
                                      <p:to>
                                        <p:strVal val="hidden"/>
                                      </p:to>
                                    </p:set>
                                  </p:childTnLst>
                                </p:cTn>
                              </p:par>
                              <p:par>
                                <p:cTn id="41" presetID="42" presetClass="path" presetSubtype="0" accel="50000" decel="50000" fill="hold" nodeType="withEffect">
                                  <p:stCondLst>
                                    <p:cond delay="250"/>
                                  </p:stCondLst>
                                  <p:childTnLst>
                                    <p:animMotion origin="layout" path="M -3.33333E-6 -2.22222E-6 L -0.18333 -0.33264 " pathEditMode="relative" rAng="0" ptsTypes="AA">
                                      <p:cBhvr>
                                        <p:cTn id="42" dur="2000" fill="hold"/>
                                        <p:tgtEl>
                                          <p:spTgt spid="21"/>
                                        </p:tgtEl>
                                        <p:attrNameLst>
                                          <p:attrName>ppt_x</p:attrName>
                                          <p:attrName>ppt_y</p:attrName>
                                        </p:attrNameLst>
                                      </p:cBhvr>
                                      <p:rCtr x="-9167" y="-16644"/>
                                    </p:animMotion>
                                  </p:childTnLst>
                                </p:cTn>
                              </p:par>
                              <p:par>
                                <p:cTn id="43" presetID="6" presetClass="emph" presetSubtype="0" fill="hold" nodeType="withEffect">
                                  <p:stCondLst>
                                    <p:cond delay="250"/>
                                  </p:stCondLst>
                                  <p:childTnLst>
                                    <p:animScale>
                                      <p:cBhvr>
                                        <p:cTn id="44" dur="2000" fill="hold"/>
                                        <p:tgtEl>
                                          <p:spTgt spid="2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8"/>
          <p:cNvGrpSpPr/>
          <p:nvPr/>
        </p:nvGrpSpPr>
        <p:grpSpPr>
          <a:xfrm>
            <a:off x="0" y="228600"/>
            <a:ext cx="9144000" cy="1676400"/>
            <a:chOff x="1342678" y="1267153"/>
            <a:chExt cx="6618070" cy="744279"/>
          </a:xfrm>
        </p:grpSpPr>
        <p:sp>
          <p:nvSpPr>
            <p:cNvPr id="6" name="Rounded Rectangle 5"/>
            <p:cNvSpPr/>
            <p:nvPr/>
          </p:nvSpPr>
          <p:spPr>
            <a:xfrm>
              <a:off x="1342678" y="1267153"/>
              <a:ext cx="6618070" cy="744279"/>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defTabSz="1219170">
                <a:lnSpc>
                  <a:spcPct val="150000"/>
                </a:lnSpc>
                <a:defRPr/>
              </a:pPr>
              <a:endParaRPr lang="vi-VN" altLang="vi-VN" sz="3600" dirty="0">
                <a:solidFill>
                  <a:srgbClr val="FFFFFF"/>
                </a:solidFill>
                <a:latin typeface="Times New Roman" panose="02020603050405020304" pitchFamily="18" charset="0"/>
                <a:cs typeface="Times New Roman" panose="02020603050405020304" pitchFamily="18" charset="0"/>
                <a:sym typeface="Arial"/>
              </a:endParaRPr>
            </a:p>
          </p:txBody>
        </p:sp>
        <p:sp>
          <p:nvSpPr>
            <p:cNvPr id="8" name="Rectangle 7"/>
            <p:cNvSpPr/>
            <p:nvPr/>
          </p:nvSpPr>
          <p:spPr>
            <a:xfrm>
              <a:off x="1478867" y="1313206"/>
              <a:ext cx="6188597" cy="400060"/>
            </a:xfrm>
            <a:prstGeom prst="rect">
              <a:avLst/>
            </a:prstGeom>
          </p:spPr>
          <p:txBody>
            <a:bodyPr wrap="square">
              <a:spAutoFit/>
            </a:bodyPr>
            <a:lstStyle/>
            <a:p>
              <a:pPr algn="just">
                <a:lnSpc>
                  <a:spcPct val="115000"/>
                </a:lnSpc>
                <a:spcAft>
                  <a:spcPts val="800"/>
                </a:spcAft>
              </a:pPr>
              <a:endParaRPr lang="en-US" sz="3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9" name="Group 18"/>
          <p:cNvGrpSpPr/>
          <p:nvPr/>
        </p:nvGrpSpPr>
        <p:grpSpPr>
          <a:xfrm>
            <a:off x="838200" y="4799447"/>
            <a:ext cx="2900774" cy="1431852"/>
            <a:chOff x="1414130" y="2232837"/>
            <a:chExt cx="2413591" cy="1073889"/>
          </a:xfrm>
          <a:solidFill>
            <a:srgbClr val="DAEF88"/>
          </a:solidFill>
        </p:grpSpPr>
        <p:sp>
          <p:nvSpPr>
            <p:cNvPr id="10" name="Rounded Rectangle 9"/>
            <p:cNvSpPr/>
            <p:nvPr/>
          </p:nvSpPr>
          <p:spPr>
            <a:xfrm>
              <a:off x="1414130" y="2232837"/>
              <a:ext cx="2413591" cy="107388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kern="0">
                <a:solidFill>
                  <a:srgbClr val="FFFFFF"/>
                </a:solidFill>
                <a:latin typeface="Arial"/>
                <a:sym typeface="Arial"/>
              </a:endParaRPr>
            </a:p>
          </p:txBody>
        </p:sp>
        <p:sp>
          <p:nvSpPr>
            <p:cNvPr id="14" name="Rectangle 13"/>
            <p:cNvSpPr/>
            <p:nvPr/>
          </p:nvSpPr>
          <p:spPr>
            <a:xfrm>
              <a:off x="2114403" y="2547869"/>
              <a:ext cx="1313179" cy="438581"/>
            </a:xfrm>
            <a:prstGeom prst="rect">
              <a:avLst/>
            </a:prstGeom>
            <a:grpFill/>
          </p:spPr>
          <p:txBody>
            <a:bodyPr wrap="none">
              <a:spAutoFit/>
            </a:bodyPr>
            <a:lstStyle/>
            <a:p>
              <a:pPr defTabSz="1219170">
                <a:buClr>
                  <a:srgbClr val="000000"/>
                </a:buClr>
              </a:pPr>
              <a:r>
                <a:rPr lang="en-US" sz="320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B. </a:t>
              </a:r>
              <a:r>
                <a:rPr lang="vi-VN" sz="320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Sol</a:t>
              </a:r>
              <a:r>
                <a:rPr lang="en-US" sz="320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kern="0" dirty="0">
                <a:solidFill>
                  <a:srgbClr val="C00000"/>
                </a:solidFill>
                <a:latin typeface="Arial"/>
                <a:cs typeface="Arial"/>
                <a:sym typeface="Arial"/>
              </a:endParaRPr>
            </a:p>
          </p:txBody>
        </p:sp>
      </p:grpSp>
      <p:grpSp>
        <p:nvGrpSpPr>
          <p:cNvPr id="19" name="Group 19"/>
          <p:cNvGrpSpPr/>
          <p:nvPr/>
        </p:nvGrpSpPr>
        <p:grpSpPr>
          <a:xfrm>
            <a:off x="5334000" y="2514600"/>
            <a:ext cx="3352800" cy="1436589"/>
            <a:chOff x="1325381" y="3670794"/>
            <a:chExt cx="2413591" cy="1077442"/>
          </a:xfrm>
          <a:solidFill>
            <a:srgbClr val="C00000"/>
          </a:solidFill>
        </p:grpSpPr>
        <p:sp>
          <p:nvSpPr>
            <p:cNvPr id="11" name="Rounded Rectangle 10"/>
            <p:cNvSpPr/>
            <p:nvPr/>
          </p:nvSpPr>
          <p:spPr>
            <a:xfrm>
              <a:off x="1325381" y="3670794"/>
              <a:ext cx="2413591" cy="107388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kern="0">
                <a:solidFill>
                  <a:schemeClr val="bg1"/>
                </a:solidFill>
                <a:latin typeface="Arial"/>
                <a:sym typeface="Arial"/>
              </a:endParaRPr>
            </a:p>
          </p:txBody>
        </p:sp>
        <p:sp>
          <p:nvSpPr>
            <p:cNvPr id="15" name="Rectangle 14"/>
            <p:cNvSpPr/>
            <p:nvPr/>
          </p:nvSpPr>
          <p:spPr>
            <a:xfrm>
              <a:off x="2017413" y="3940322"/>
              <a:ext cx="1268493" cy="807914"/>
            </a:xfrm>
            <a:prstGeom prst="rect">
              <a:avLst/>
            </a:prstGeom>
            <a:grpFill/>
          </p:spPr>
          <p:txBody>
            <a:bodyPr wrap="square">
              <a:spAutoFit/>
            </a:bodyPr>
            <a:lstStyle/>
            <a:p>
              <a:pPr defTabSz="1219170">
                <a:buClr>
                  <a:srgbClr val="000000"/>
                </a:buClr>
              </a:pPr>
              <a:r>
                <a:rPr lang="en-US" altLang="vi-VN" sz="320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3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 </a:t>
              </a:r>
              <a:r>
                <a:rPr lang="vi-VN" sz="3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Mi</a:t>
              </a:r>
              <a:r>
                <a:rPr lang="en-US" sz="3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kern="0" dirty="0">
                <a:solidFill>
                  <a:schemeClr val="bg1"/>
                </a:solidFill>
                <a:latin typeface="Arial"/>
                <a:cs typeface="Arial"/>
                <a:sym typeface="Arial"/>
              </a:endParaRPr>
            </a:p>
          </p:txBody>
        </p:sp>
      </p:grpSp>
      <p:grpSp>
        <p:nvGrpSpPr>
          <p:cNvPr id="20" name="Group 20"/>
          <p:cNvGrpSpPr/>
          <p:nvPr/>
        </p:nvGrpSpPr>
        <p:grpSpPr>
          <a:xfrm>
            <a:off x="685800" y="2438400"/>
            <a:ext cx="2895600" cy="1431852"/>
            <a:chOff x="4870391" y="2263661"/>
            <a:chExt cx="2413591" cy="1073889"/>
          </a:xfrm>
        </p:grpSpPr>
        <p:sp>
          <p:nvSpPr>
            <p:cNvPr id="12" name="Rounded Rectangle 11"/>
            <p:cNvSpPr/>
            <p:nvPr/>
          </p:nvSpPr>
          <p:spPr>
            <a:xfrm>
              <a:off x="4870391" y="2263661"/>
              <a:ext cx="2413591" cy="1073889"/>
            </a:xfrm>
            <a:prstGeom prst="roundRect">
              <a:avLst/>
            </a:prstGeom>
            <a:solidFill>
              <a:srgbClr val="EB2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3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a:t>
              </a:r>
              <a:r>
                <a:rPr lang="vi-VN" sz="3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Fa</a:t>
              </a:r>
              <a:r>
                <a:rPr lang="en-US" sz="3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kern="0">
                <a:solidFill>
                  <a:schemeClr val="bg1"/>
                </a:solidFill>
                <a:latin typeface="Arial"/>
                <a:sym typeface="Arial"/>
              </a:endParaRPr>
            </a:p>
          </p:txBody>
        </p:sp>
        <p:sp>
          <p:nvSpPr>
            <p:cNvPr id="16" name="Rectangle 15"/>
            <p:cNvSpPr/>
            <p:nvPr/>
          </p:nvSpPr>
          <p:spPr>
            <a:xfrm>
              <a:off x="5333753" y="2436123"/>
              <a:ext cx="287258" cy="438581"/>
            </a:xfrm>
            <a:prstGeom prst="rect">
              <a:avLst/>
            </a:prstGeom>
          </p:spPr>
          <p:txBody>
            <a:bodyPr wrap="none">
              <a:spAutoFit/>
            </a:bodyPr>
            <a:lstStyle/>
            <a:p>
              <a:pPr defTabSz="1219170">
                <a:buClr>
                  <a:srgbClr val="000000"/>
                </a:buClr>
              </a:pPr>
              <a:r>
                <a:rPr lang="en-US" altLang="vi-VN" sz="320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Arial"/>
                </a:rPr>
                <a:t> </a:t>
              </a:r>
              <a:endParaRPr lang="en-US" sz="3200" kern="0" dirty="0">
                <a:solidFill>
                  <a:srgbClr val="FFFFFF"/>
                </a:solidFill>
                <a:latin typeface="Arial"/>
                <a:cs typeface="Arial"/>
                <a:sym typeface="Arial"/>
              </a:endParaRPr>
            </a:p>
          </p:txBody>
        </p:sp>
      </p:grpSp>
      <p:grpSp>
        <p:nvGrpSpPr>
          <p:cNvPr id="21" name="Group 21"/>
          <p:cNvGrpSpPr/>
          <p:nvPr/>
        </p:nvGrpSpPr>
        <p:grpSpPr>
          <a:xfrm>
            <a:off x="5410200" y="4724400"/>
            <a:ext cx="3352800" cy="1431852"/>
            <a:chOff x="4943848" y="3589097"/>
            <a:chExt cx="2413591" cy="1073889"/>
          </a:xfrm>
        </p:grpSpPr>
        <p:sp>
          <p:nvSpPr>
            <p:cNvPr id="13" name="Rounded Rectangle 12"/>
            <p:cNvSpPr/>
            <p:nvPr/>
          </p:nvSpPr>
          <p:spPr>
            <a:xfrm>
              <a:off x="4943848" y="3589097"/>
              <a:ext cx="2413591" cy="107388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kern="0">
                <a:solidFill>
                  <a:srgbClr val="FFFFFF"/>
                </a:solidFill>
                <a:latin typeface="Arial"/>
                <a:sym typeface="Arial"/>
              </a:endParaRPr>
            </a:p>
          </p:txBody>
        </p:sp>
        <p:sp>
          <p:nvSpPr>
            <p:cNvPr id="18" name="Rectangle 17"/>
            <p:cNvSpPr/>
            <p:nvPr/>
          </p:nvSpPr>
          <p:spPr>
            <a:xfrm>
              <a:off x="5740300" y="3877345"/>
              <a:ext cx="1221809" cy="438581"/>
            </a:xfrm>
            <a:prstGeom prst="rect">
              <a:avLst/>
            </a:prstGeom>
          </p:spPr>
          <p:txBody>
            <a:bodyPr wrap="none">
              <a:spAutoFit/>
            </a:bodyPr>
            <a:lstStyle/>
            <a:p>
              <a:pPr defTabSz="1219170">
                <a:buClr>
                  <a:srgbClr val="000000"/>
                </a:buClr>
              </a:pPr>
              <a:r>
                <a:rPr lang="en-US" altLang="vi-VN"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 </a:t>
              </a:r>
              <a:r>
                <a:rPr lang="vi-VN"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La</a:t>
              </a:r>
              <a:endParaRPr lang="en-US" sz="3200" kern="0" dirty="0">
                <a:solidFill>
                  <a:schemeClr val="bg1"/>
                </a:solidFill>
                <a:latin typeface="Arial"/>
                <a:cs typeface="Arial"/>
                <a:sym typeface="Arial"/>
              </a:endParaRPr>
            </a:p>
          </p:txBody>
        </p:sp>
      </p:grpSp>
      <p:sp>
        <p:nvSpPr>
          <p:cNvPr id="17" name="Rectangle 2">
            <a:extLst>
              <a:ext uri="{FF2B5EF4-FFF2-40B4-BE49-F238E27FC236}">
                <a16:creationId xmlns:a16="http://schemas.microsoft.com/office/drawing/2014/main" xmlns="" id="{33557E65-8595-406C-9E1A-98B3EC7A8584}"/>
              </a:ext>
            </a:extLst>
          </p:cNvPr>
          <p:cNvSpPr>
            <a:spLocks noChangeArrowheads="1"/>
          </p:cNvSpPr>
          <p:nvPr/>
        </p:nvSpPr>
        <p:spPr bwMode="auto">
          <a:xfrm>
            <a:off x="0" y="228601"/>
            <a:ext cx="9144000" cy="22467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609725" algn="l"/>
              </a:tabLst>
              <a:defRPr>
                <a:solidFill>
                  <a:schemeClr val="tx1"/>
                </a:solidFill>
                <a:latin typeface="Arial" panose="020B0604020202020204" pitchFamily="34" charset="0"/>
              </a:defRPr>
            </a:lvl1pPr>
            <a:lvl2pPr eaLnBrk="0" fontAlgn="base" hangingPunct="0">
              <a:spcBef>
                <a:spcPct val="0"/>
              </a:spcBef>
              <a:spcAft>
                <a:spcPct val="0"/>
              </a:spcAft>
              <a:tabLst>
                <a:tab pos="1609725" algn="l"/>
              </a:tabLst>
              <a:defRPr>
                <a:solidFill>
                  <a:schemeClr val="tx1"/>
                </a:solidFill>
                <a:latin typeface="Arial" panose="020B0604020202020204" pitchFamily="34" charset="0"/>
              </a:defRPr>
            </a:lvl2pPr>
            <a:lvl3pPr eaLnBrk="0" fontAlgn="base" hangingPunct="0">
              <a:spcBef>
                <a:spcPct val="0"/>
              </a:spcBef>
              <a:spcAft>
                <a:spcPct val="0"/>
              </a:spcAft>
              <a:tabLst>
                <a:tab pos="1609725" algn="l"/>
              </a:tabLst>
              <a:defRPr>
                <a:solidFill>
                  <a:schemeClr val="tx1"/>
                </a:solidFill>
                <a:latin typeface="Arial" panose="020B0604020202020204" pitchFamily="34" charset="0"/>
              </a:defRPr>
            </a:lvl3pPr>
            <a:lvl4pPr eaLnBrk="0" fontAlgn="base" hangingPunct="0">
              <a:spcBef>
                <a:spcPct val="0"/>
              </a:spcBef>
              <a:spcAft>
                <a:spcPct val="0"/>
              </a:spcAft>
              <a:tabLst>
                <a:tab pos="1609725" algn="l"/>
              </a:tabLst>
              <a:defRPr>
                <a:solidFill>
                  <a:schemeClr val="tx1"/>
                </a:solidFill>
                <a:latin typeface="Arial" panose="020B0604020202020204" pitchFamily="34" charset="0"/>
              </a:defRPr>
            </a:lvl4pPr>
            <a:lvl5pPr eaLnBrk="0" fontAlgn="base" hangingPunct="0">
              <a:spcBef>
                <a:spcPct val="0"/>
              </a:spcBef>
              <a:spcAft>
                <a:spcPct val="0"/>
              </a:spcAft>
              <a:tabLst>
                <a:tab pos="1609725" algn="l"/>
              </a:tabLst>
              <a:defRPr>
                <a:solidFill>
                  <a:schemeClr val="tx1"/>
                </a:solidFill>
                <a:latin typeface="Arial" panose="020B0604020202020204" pitchFamily="34" charset="0"/>
              </a:defRPr>
            </a:lvl5pPr>
            <a:lvl6pPr eaLnBrk="0" fontAlgn="base" hangingPunct="0">
              <a:spcBef>
                <a:spcPct val="0"/>
              </a:spcBef>
              <a:spcAft>
                <a:spcPct val="0"/>
              </a:spcAft>
              <a:tabLst>
                <a:tab pos="1609725" algn="l"/>
              </a:tabLst>
              <a:defRPr>
                <a:solidFill>
                  <a:schemeClr val="tx1"/>
                </a:solidFill>
                <a:latin typeface="Arial" panose="020B0604020202020204" pitchFamily="34" charset="0"/>
              </a:defRPr>
            </a:lvl6pPr>
            <a:lvl7pPr eaLnBrk="0" fontAlgn="base" hangingPunct="0">
              <a:spcBef>
                <a:spcPct val="0"/>
              </a:spcBef>
              <a:spcAft>
                <a:spcPct val="0"/>
              </a:spcAft>
              <a:tabLst>
                <a:tab pos="1609725" algn="l"/>
              </a:tabLst>
              <a:defRPr>
                <a:solidFill>
                  <a:schemeClr val="tx1"/>
                </a:solidFill>
                <a:latin typeface="Arial" panose="020B0604020202020204" pitchFamily="34" charset="0"/>
              </a:defRPr>
            </a:lvl7pPr>
            <a:lvl8pPr eaLnBrk="0" fontAlgn="base" hangingPunct="0">
              <a:spcBef>
                <a:spcPct val="0"/>
              </a:spcBef>
              <a:spcAft>
                <a:spcPct val="0"/>
              </a:spcAft>
              <a:tabLst>
                <a:tab pos="1609725" algn="l"/>
              </a:tabLst>
              <a:defRPr>
                <a:solidFill>
                  <a:schemeClr val="tx1"/>
                </a:solidFill>
                <a:latin typeface="Arial" panose="020B0604020202020204" pitchFamily="34" charset="0"/>
              </a:defRPr>
            </a:lvl8pPr>
            <a:lvl9pPr eaLnBrk="0" fontAlgn="base" hangingPunct="0">
              <a:spcBef>
                <a:spcPct val="0"/>
              </a:spcBef>
              <a:spcAft>
                <a:spcPct val="0"/>
              </a:spcAft>
              <a:tabLst>
                <a:tab pos="16097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609725" algn="l"/>
              </a:tabLst>
            </a:pPr>
            <a:r>
              <a:rPr kumimoji="0" lang="en-US" altLang="en-US" sz="3600" b="1"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Câu</a:t>
            </a:r>
            <a:r>
              <a:rPr kumimoji="0" lang="en-US" altLang="en-US" sz="3600" b="1"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7.</a:t>
            </a:r>
            <a:r>
              <a:rPr kumimoji="0" lang="en-US" altLang="en-US" sz="36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6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Trên</a:t>
            </a:r>
            <a:r>
              <a:rPr kumimoji="0" lang="en-US" altLang="en-US" sz="36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6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cùng</a:t>
            </a:r>
            <a:r>
              <a:rPr kumimoji="0" lang="en-US" altLang="en-US" sz="36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6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một</a:t>
            </a:r>
            <a:r>
              <a:rPr kumimoji="0" lang="en-US" altLang="en-US" sz="36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6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quãng</a:t>
            </a:r>
            <a:r>
              <a:rPr kumimoji="0" lang="en-US" altLang="en-US" sz="36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6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tám</a:t>
            </a:r>
            <a:r>
              <a:rPr kumimoji="0" lang="en-US" altLang="en-US" sz="36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vi-VN" altLang="en-US" sz="36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trong các âm Fa, Sol, Mi, La, </a:t>
            </a:r>
            <a:r>
              <a:rPr kumimoji="0" lang="en-US" altLang="en-US" sz="36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tần</a:t>
            </a:r>
            <a:r>
              <a:rPr kumimoji="0" lang="en-US" altLang="en-US" sz="36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6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số</a:t>
            </a:r>
            <a:r>
              <a:rPr kumimoji="0" lang="en-US" altLang="en-US" sz="36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6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dao</a:t>
            </a:r>
            <a:r>
              <a:rPr kumimoji="0" lang="en-US" altLang="en-US" sz="36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6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kumimoji="0" lang="en-US" altLang="en-US" sz="36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6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en-US" altLang="en-US" sz="36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6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âm</a:t>
            </a:r>
            <a:r>
              <a:rPr kumimoji="0" lang="en-US" altLang="en-US" sz="36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6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nào</a:t>
            </a:r>
            <a:r>
              <a:rPr kumimoji="0" lang="en-US" altLang="en-US" sz="36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6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là</a:t>
            </a:r>
            <a:r>
              <a:rPr kumimoji="0" lang="en-US" altLang="en-US" sz="36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6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lớn</a:t>
            </a:r>
            <a:r>
              <a:rPr kumimoji="0" lang="en-US" altLang="en-US" sz="36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6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nhất</a:t>
            </a:r>
            <a:r>
              <a:rPr kumimoji="0" lang="en-US" altLang="en-US" sz="36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36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609725" algn="l"/>
              </a:tabLst>
            </a:pPr>
            <a:endParaRPr kumimoji="0" lang="en-US" altLang="en-US" sz="32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764711936"/>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1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circle(in)">
                                      <p:cBhvr>
                                        <p:cTn id="17" dur="1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circle(in)">
                                      <p:cBhvr>
                                        <p:cTn id="22" dur="10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nodeType="clickEffect">
                                  <p:stCondLst>
                                    <p:cond delay="0"/>
                                  </p:stCondLst>
                                  <p:childTnLst>
                                    <p:animEffect transition="out" filter="blinds(horizontal)">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par>
                                <p:cTn id="28" presetID="22" presetClass="exit" presetSubtype="4" fill="hold" nodeType="withEffect">
                                  <p:stCondLst>
                                    <p:cond delay="0"/>
                                  </p:stCondLst>
                                  <p:childTnLst>
                                    <p:animEffect transition="out" filter="wipe(down)">
                                      <p:cBhvr>
                                        <p:cTn id="29" dur="500"/>
                                        <p:tgtEl>
                                          <p:spTgt spid="20"/>
                                        </p:tgtEl>
                                      </p:cBhvr>
                                    </p:animEffect>
                                    <p:set>
                                      <p:cBhvr>
                                        <p:cTn id="30" dur="1" fill="hold">
                                          <p:stCondLst>
                                            <p:cond delay="499"/>
                                          </p:stCondLst>
                                        </p:cTn>
                                        <p:tgtEl>
                                          <p:spTgt spid="20"/>
                                        </p:tgtEl>
                                        <p:attrNameLst>
                                          <p:attrName>style.visibility</p:attrName>
                                        </p:attrNameLst>
                                      </p:cBhvr>
                                      <p:to>
                                        <p:strVal val="hidden"/>
                                      </p:to>
                                    </p:set>
                                  </p:childTnLst>
                                </p:cTn>
                              </p:par>
                              <p:par>
                                <p:cTn id="31" presetID="6" presetClass="exit" presetSubtype="32" fill="hold" nodeType="withEffect">
                                  <p:stCondLst>
                                    <p:cond delay="0"/>
                                  </p:stCondLst>
                                  <p:childTnLst>
                                    <p:animEffect transition="out" filter="circle(out)">
                                      <p:cBhvr>
                                        <p:cTn id="32" dur="500"/>
                                        <p:tgtEl>
                                          <p:spTgt spid="19"/>
                                        </p:tgtEl>
                                      </p:cBhvr>
                                    </p:animEffect>
                                    <p:set>
                                      <p:cBhvr>
                                        <p:cTn id="33" dur="1" fill="hold">
                                          <p:stCondLst>
                                            <p:cond delay="499"/>
                                          </p:stCondLst>
                                        </p:cTn>
                                        <p:tgtEl>
                                          <p:spTgt spid="19"/>
                                        </p:tgtEl>
                                        <p:attrNameLst>
                                          <p:attrName>style.visibility</p:attrName>
                                        </p:attrNameLst>
                                      </p:cBhvr>
                                      <p:to>
                                        <p:strVal val="hidden"/>
                                      </p:to>
                                    </p:set>
                                  </p:childTnLst>
                                </p:cTn>
                              </p:par>
                              <p:par>
                                <p:cTn id="34" presetID="6" presetClass="emph" presetSubtype="0" fill="hold" nodeType="withEffect">
                                  <p:stCondLst>
                                    <p:cond delay="0"/>
                                  </p:stCondLst>
                                  <p:childTnLst>
                                    <p:animScale>
                                      <p:cBhvr>
                                        <p:cTn id="35" dur="2000" fill="hold"/>
                                        <p:tgtEl>
                                          <p:spTgt spid="21"/>
                                        </p:tgtEl>
                                      </p:cBhvr>
                                      <p:by x="150000" y="150000"/>
                                    </p:animScale>
                                  </p:childTnLst>
                                </p:cTn>
                              </p:par>
                              <p:par>
                                <p:cTn id="36" presetID="37" presetClass="path" presetSubtype="0" accel="50000" decel="50000" fill="hold" nodeType="withEffect">
                                  <p:stCondLst>
                                    <p:cond delay="0"/>
                                  </p:stCondLst>
                                  <p:childTnLst>
                                    <p:animMotion origin="layout" path="M 3.95833E-6 -0.17546 L -0.06029 -0.00532 C -0.07279 0.03311 -0.09154 0.05394 -0.11133 0.05394 C -0.13373 0.05394 -0.1517 0.03311 -0.1642 -0.00532 L -0.22435 -0.17546 " pathEditMode="relative" rAng="0" ptsTypes="AAAAA">
                                      <p:cBhvr>
                                        <p:cTn id="37" dur="2000" fill="hold"/>
                                        <p:tgtEl>
                                          <p:spTgt spid="21"/>
                                        </p:tgtEl>
                                        <p:attrNameLst>
                                          <p:attrName>ppt_x</p:attrName>
                                          <p:attrName>ppt_y</p:attrName>
                                        </p:attrNameLst>
                                      </p:cBhvr>
                                      <p:rCtr x="-11224" y="1145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8"/>
          <p:cNvGrpSpPr/>
          <p:nvPr/>
        </p:nvGrpSpPr>
        <p:grpSpPr>
          <a:xfrm>
            <a:off x="0" y="152400"/>
            <a:ext cx="9144000" cy="1357045"/>
            <a:chOff x="1342678" y="1267153"/>
            <a:chExt cx="6618070" cy="744279"/>
          </a:xfrm>
        </p:grpSpPr>
        <p:sp>
          <p:nvSpPr>
            <p:cNvPr id="6" name="Rounded Rectangle 5"/>
            <p:cNvSpPr/>
            <p:nvPr/>
          </p:nvSpPr>
          <p:spPr>
            <a:xfrm>
              <a:off x="1342678" y="1267153"/>
              <a:ext cx="6618070" cy="744279"/>
            </a:xfrm>
            <a:prstGeom prst="roundRect">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lnSpc>
                  <a:spcPct val="150000"/>
                </a:lnSpc>
                <a:defRPr/>
              </a:pPr>
              <a:endParaRPr lang="vi-VN" altLang="vi-VN" sz="3600" dirty="0">
                <a:solidFill>
                  <a:srgbClr val="FFFFFF"/>
                </a:solidFill>
                <a:latin typeface="Times New Roman" panose="02020603050405020304" pitchFamily="18" charset="0"/>
                <a:cs typeface="Times New Roman" panose="02020603050405020304" pitchFamily="18" charset="0"/>
                <a:sym typeface="Arial"/>
              </a:endParaRPr>
            </a:p>
          </p:txBody>
        </p:sp>
        <p:sp>
          <p:nvSpPr>
            <p:cNvPr id="8" name="Rectangle 7"/>
            <p:cNvSpPr/>
            <p:nvPr/>
          </p:nvSpPr>
          <p:spPr>
            <a:xfrm>
              <a:off x="1478867" y="1313206"/>
              <a:ext cx="6188597" cy="400060"/>
            </a:xfrm>
            <a:prstGeom prst="rect">
              <a:avLst/>
            </a:prstGeom>
          </p:spPr>
          <p:txBody>
            <a:bodyPr wrap="square">
              <a:spAutoFit/>
            </a:bodyPr>
            <a:lstStyle/>
            <a:p>
              <a:pPr algn="just">
                <a:lnSpc>
                  <a:spcPct val="115000"/>
                </a:lnSpc>
                <a:spcAft>
                  <a:spcPts val="800"/>
                </a:spcAft>
              </a:pPr>
              <a:endParaRPr lang="en-US" sz="3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9" name="Group 18"/>
          <p:cNvGrpSpPr/>
          <p:nvPr/>
        </p:nvGrpSpPr>
        <p:grpSpPr>
          <a:xfrm>
            <a:off x="457200" y="4648200"/>
            <a:ext cx="3505200" cy="1431851"/>
            <a:chOff x="1443738" y="2232837"/>
            <a:chExt cx="2413591" cy="1073889"/>
          </a:xfrm>
          <a:solidFill>
            <a:srgbClr val="DAEF88"/>
          </a:solidFill>
        </p:grpSpPr>
        <p:sp>
          <p:nvSpPr>
            <p:cNvPr id="10" name="Rounded Rectangle 9"/>
            <p:cNvSpPr/>
            <p:nvPr/>
          </p:nvSpPr>
          <p:spPr>
            <a:xfrm>
              <a:off x="1443738" y="2232837"/>
              <a:ext cx="2413591" cy="107388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kern="0">
                <a:solidFill>
                  <a:srgbClr val="FFFFFF"/>
                </a:solidFill>
                <a:latin typeface="Arial"/>
                <a:sym typeface="Arial"/>
              </a:endParaRPr>
            </a:p>
          </p:txBody>
        </p:sp>
        <p:sp>
          <p:nvSpPr>
            <p:cNvPr id="14" name="Rectangle 13"/>
            <p:cNvSpPr/>
            <p:nvPr/>
          </p:nvSpPr>
          <p:spPr>
            <a:xfrm>
              <a:off x="1691617" y="2507214"/>
              <a:ext cx="1963858" cy="484749"/>
            </a:xfrm>
            <a:prstGeom prst="rect">
              <a:avLst/>
            </a:prstGeom>
            <a:grpFill/>
          </p:spPr>
          <p:txBody>
            <a:bodyPr wrap="none">
              <a:spAutoFit/>
            </a:bodyPr>
            <a:lstStyle/>
            <a:p>
              <a:pPr defTabSz="1219170">
                <a:buClr>
                  <a:srgbClr val="000000"/>
                </a:buClr>
              </a:pPr>
              <a:r>
                <a:rPr lang="en-US" sz="3600" dirty="0">
                  <a:solidFill>
                    <a:srgbClr val="C00000"/>
                  </a:solidFill>
                  <a:latin typeface="Times New Roman" panose="02020603050405020304" pitchFamily="18" charset="0"/>
                  <a:cs typeface="Times New Roman" panose="02020603050405020304" pitchFamily="18" charset="0"/>
                </a:rPr>
                <a:t>B.</a:t>
              </a:r>
              <a:r>
                <a:rPr lang="vi-VN" sz="3600" dirty="0">
                  <a:solidFill>
                    <a:srgbClr val="C00000"/>
                  </a:solidFill>
                  <a:latin typeface="Times New Roman" panose="02020603050405020304" pitchFamily="18" charset="0"/>
                  <a:cs typeface="Times New Roman" panose="02020603050405020304" pitchFamily="18" charset="0"/>
                </a:rPr>
                <a:t> Càng b</a:t>
              </a:r>
              <a:r>
                <a:rPr lang="en-US" sz="3600" dirty="0" err="1">
                  <a:solidFill>
                    <a:srgbClr val="C00000"/>
                  </a:solidFill>
                  <a:latin typeface="Times New Roman" panose="02020603050405020304" pitchFamily="18" charset="0"/>
                  <a:cs typeface="Times New Roman" panose="02020603050405020304" pitchFamily="18" charset="0"/>
                </a:rPr>
                <a:t>ổng</a:t>
              </a:r>
              <a:r>
                <a:rPr lang="en-US" sz="3600" dirty="0">
                  <a:solidFill>
                    <a:srgbClr val="C00000"/>
                  </a:solidFill>
                  <a:latin typeface="Times New Roman" panose="02020603050405020304" pitchFamily="18" charset="0"/>
                  <a:cs typeface="Times New Roman" panose="02020603050405020304" pitchFamily="18" charset="0"/>
                </a:rPr>
                <a:t>.</a:t>
              </a:r>
              <a:endParaRPr lang="en-US" sz="3600" kern="0" dirty="0">
                <a:solidFill>
                  <a:srgbClr val="C00000"/>
                </a:solidFill>
                <a:latin typeface="Arial"/>
                <a:cs typeface="Arial"/>
                <a:sym typeface="Arial"/>
              </a:endParaRPr>
            </a:p>
          </p:txBody>
        </p:sp>
      </p:grpSp>
      <p:grpSp>
        <p:nvGrpSpPr>
          <p:cNvPr id="19" name="Group 19"/>
          <p:cNvGrpSpPr/>
          <p:nvPr/>
        </p:nvGrpSpPr>
        <p:grpSpPr>
          <a:xfrm>
            <a:off x="5029200" y="2667000"/>
            <a:ext cx="3657600" cy="1489555"/>
            <a:chOff x="1325381" y="3670794"/>
            <a:chExt cx="2413591" cy="1073889"/>
          </a:xfrm>
          <a:solidFill>
            <a:srgbClr val="C00000"/>
          </a:solidFill>
        </p:grpSpPr>
        <p:sp>
          <p:nvSpPr>
            <p:cNvPr id="11" name="Rounded Rectangle 10"/>
            <p:cNvSpPr/>
            <p:nvPr/>
          </p:nvSpPr>
          <p:spPr>
            <a:xfrm>
              <a:off x="1325381" y="3670794"/>
              <a:ext cx="2413591" cy="107388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kern="0">
                <a:solidFill>
                  <a:schemeClr val="bg1"/>
                </a:solidFill>
                <a:latin typeface="Arial"/>
                <a:sym typeface="Arial"/>
              </a:endParaRPr>
            </a:p>
          </p:txBody>
        </p:sp>
        <p:sp>
          <p:nvSpPr>
            <p:cNvPr id="15" name="Rectangle 14"/>
            <p:cNvSpPr/>
            <p:nvPr/>
          </p:nvSpPr>
          <p:spPr>
            <a:xfrm>
              <a:off x="1432177" y="3940321"/>
              <a:ext cx="2195232" cy="510348"/>
            </a:xfrm>
            <a:prstGeom prst="rect">
              <a:avLst/>
            </a:prstGeom>
            <a:grpFill/>
          </p:spPr>
          <p:txBody>
            <a:bodyPr wrap="square">
              <a:spAutoFit/>
            </a:bodyPr>
            <a:lstStyle/>
            <a:p>
              <a:pPr defTabSz="1219170">
                <a:buClr>
                  <a:srgbClr val="000000"/>
                </a:buClr>
              </a:pPr>
              <a:r>
                <a:rPr lang="en-US" altLang="vi-VN"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4000" dirty="0">
                  <a:solidFill>
                    <a:schemeClr val="bg1"/>
                  </a:solidFill>
                  <a:latin typeface="Times New Roman" panose="02020603050405020304" pitchFamily="18" charset="0"/>
                  <a:cs typeface="Times New Roman" panose="02020603050405020304" pitchFamily="18" charset="0"/>
                </a:rPr>
                <a:t>C. </a:t>
              </a:r>
              <a:r>
                <a:rPr lang="vi-VN" sz="4000" dirty="0">
                  <a:solidFill>
                    <a:schemeClr val="bg1"/>
                  </a:solidFill>
                  <a:latin typeface="Times New Roman" panose="02020603050405020304" pitchFamily="18" charset="0"/>
                  <a:cs typeface="Times New Roman" panose="02020603050405020304" pitchFamily="18" charset="0"/>
                </a:rPr>
                <a:t>Càng v</a:t>
              </a:r>
              <a:r>
                <a:rPr lang="en-US" sz="4000" dirty="0" err="1">
                  <a:solidFill>
                    <a:schemeClr val="bg1"/>
                  </a:solidFill>
                  <a:latin typeface="Times New Roman" panose="02020603050405020304" pitchFamily="18" charset="0"/>
                  <a:cs typeface="Times New Roman" panose="02020603050405020304" pitchFamily="18" charset="0"/>
                </a:rPr>
                <a:t>ang</a:t>
              </a:r>
              <a:r>
                <a:rPr lang="en-US" sz="4000" dirty="0">
                  <a:solidFill>
                    <a:schemeClr val="bg1"/>
                  </a:solidFill>
                  <a:latin typeface="Times New Roman" panose="02020603050405020304" pitchFamily="18" charset="0"/>
                  <a:cs typeface="Times New Roman" panose="02020603050405020304" pitchFamily="18" charset="0"/>
                </a:rPr>
                <a:t>.</a:t>
              </a:r>
              <a:endParaRPr lang="en-US" sz="4000" kern="0" dirty="0">
                <a:solidFill>
                  <a:schemeClr val="bg1"/>
                </a:solidFill>
                <a:latin typeface="Arial"/>
                <a:cs typeface="Arial"/>
                <a:sym typeface="Arial"/>
              </a:endParaRPr>
            </a:p>
          </p:txBody>
        </p:sp>
      </p:grpSp>
      <p:grpSp>
        <p:nvGrpSpPr>
          <p:cNvPr id="20" name="Group 20"/>
          <p:cNvGrpSpPr/>
          <p:nvPr/>
        </p:nvGrpSpPr>
        <p:grpSpPr>
          <a:xfrm>
            <a:off x="381000" y="2590800"/>
            <a:ext cx="3554237" cy="1489555"/>
            <a:chOff x="4870391" y="2253829"/>
            <a:chExt cx="2413591" cy="1083722"/>
          </a:xfrm>
        </p:grpSpPr>
        <p:sp>
          <p:nvSpPr>
            <p:cNvPr id="12" name="Rounded Rectangle 11"/>
            <p:cNvSpPr/>
            <p:nvPr/>
          </p:nvSpPr>
          <p:spPr>
            <a:xfrm>
              <a:off x="4870391" y="2253829"/>
              <a:ext cx="2413591" cy="1083722"/>
            </a:xfrm>
            <a:prstGeom prst="roundRect">
              <a:avLst/>
            </a:prstGeom>
            <a:solidFill>
              <a:srgbClr val="EB2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dirty="0">
                  <a:latin typeface="Times New Roman" panose="02020603050405020304" pitchFamily="18" charset="0"/>
                  <a:cs typeface="Times New Roman" panose="02020603050405020304" pitchFamily="18" charset="0"/>
                </a:rPr>
                <a:t>  </a:t>
              </a:r>
              <a:r>
                <a:rPr lang="en-US" sz="4000" dirty="0">
                  <a:latin typeface="Times New Roman" panose="02020603050405020304" pitchFamily="18" charset="0"/>
                  <a:cs typeface="Times New Roman" panose="02020603050405020304" pitchFamily="18" charset="0"/>
                </a:rPr>
                <a:t>A. </a:t>
              </a:r>
              <a:r>
                <a:rPr lang="vi-VN" sz="4000" dirty="0">
                  <a:latin typeface="Times New Roman" panose="02020603050405020304" pitchFamily="18" charset="0"/>
                  <a:cs typeface="Times New Roman" panose="02020603050405020304" pitchFamily="18" charset="0"/>
                </a:rPr>
                <a:t>Càng t</a:t>
              </a:r>
              <a:r>
                <a:rPr lang="en-US" sz="4000" dirty="0" err="1">
                  <a:latin typeface="Times New Roman" panose="02020603050405020304" pitchFamily="18" charset="0"/>
                  <a:cs typeface="Times New Roman" panose="02020603050405020304" pitchFamily="18" charset="0"/>
                </a:rPr>
                <a:t>rầm</a:t>
              </a:r>
              <a:r>
                <a:rPr lang="en-US" sz="4000"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p>
          </p:txBody>
        </p:sp>
        <p:sp>
          <p:nvSpPr>
            <p:cNvPr id="16" name="Rectangle 15"/>
            <p:cNvSpPr/>
            <p:nvPr/>
          </p:nvSpPr>
          <p:spPr>
            <a:xfrm>
              <a:off x="5333753" y="2436123"/>
              <a:ext cx="235453" cy="425452"/>
            </a:xfrm>
            <a:prstGeom prst="rect">
              <a:avLst/>
            </a:prstGeom>
          </p:spPr>
          <p:txBody>
            <a:bodyPr wrap="none">
              <a:spAutoFit/>
            </a:bodyPr>
            <a:lstStyle/>
            <a:p>
              <a:pPr defTabSz="1219170">
                <a:buClr>
                  <a:srgbClr val="000000"/>
                </a:buClr>
              </a:pPr>
              <a:r>
                <a:rPr lang="en-US" altLang="vi-VN" sz="320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Arial"/>
                </a:rPr>
                <a:t> </a:t>
              </a:r>
              <a:endParaRPr lang="en-US" sz="3200" kern="0" dirty="0">
                <a:solidFill>
                  <a:srgbClr val="FFFFFF"/>
                </a:solidFill>
                <a:latin typeface="Arial"/>
                <a:cs typeface="Arial"/>
                <a:sym typeface="Arial"/>
              </a:endParaRPr>
            </a:p>
          </p:txBody>
        </p:sp>
      </p:grpSp>
      <p:grpSp>
        <p:nvGrpSpPr>
          <p:cNvPr id="21" name="Group 21"/>
          <p:cNvGrpSpPr/>
          <p:nvPr/>
        </p:nvGrpSpPr>
        <p:grpSpPr>
          <a:xfrm>
            <a:off x="5095933" y="4773307"/>
            <a:ext cx="4216670" cy="1489555"/>
            <a:chOff x="4943847" y="3599585"/>
            <a:chExt cx="3501121" cy="1073889"/>
          </a:xfrm>
        </p:grpSpPr>
        <p:sp>
          <p:nvSpPr>
            <p:cNvPr id="13" name="Rounded Rectangle 12"/>
            <p:cNvSpPr/>
            <p:nvPr/>
          </p:nvSpPr>
          <p:spPr>
            <a:xfrm>
              <a:off x="4943847" y="3599585"/>
              <a:ext cx="3171322" cy="107388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kern="0">
                <a:solidFill>
                  <a:schemeClr val="bg1"/>
                </a:solidFill>
                <a:latin typeface="Arial"/>
                <a:sym typeface="Arial"/>
              </a:endParaRPr>
            </a:p>
          </p:txBody>
        </p:sp>
        <p:sp>
          <p:nvSpPr>
            <p:cNvPr id="18" name="Rectangle 17"/>
            <p:cNvSpPr/>
            <p:nvPr/>
          </p:nvSpPr>
          <p:spPr>
            <a:xfrm>
              <a:off x="4951707" y="3938040"/>
              <a:ext cx="3493261" cy="465970"/>
            </a:xfrm>
            <a:prstGeom prst="rect">
              <a:avLst/>
            </a:prstGeom>
          </p:spPr>
          <p:txBody>
            <a:bodyPr wrap="square">
              <a:spAutoFit/>
            </a:bodyPr>
            <a:lstStyle/>
            <a:p>
              <a:pPr defTabSz="1219170">
                <a:buClr>
                  <a:srgbClr val="000000"/>
                </a:buClr>
              </a:pPr>
              <a:r>
                <a:rPr lang="en-US" sz="3600" dirty="0" err="1" smtClean="0">
                  <a:solidFill>
                    <a:schemeClr val="bg1"/>
                  </a:solidFill>
                  <a:latin typeface="Times New Roman" panose="02020603050405020304" pitchFamily="18" charset="0"/>
                  <a:cs typeface="Times New Roman" panose="02020603050405020304" pitchFamily="18" charset="0"/>
                </a:rPr>
                <a:t>D.Truyền</a:t>
              </a:r>
              <a:r>
                <a:rPr lang="en-US" sz="3600" dirty="0" smtClean="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đi</a:t>
              </a:r>
              <a:r>
                <a:rPr lang="vi-VN" sz="3600" dirty="0">
                  <a:solidFill>
                    <a:schemeClr val="bg1"/>
                  </a:solidFill>
                  <a:latin typeface="Times New Roman" panose="02020603050405020304" pitchFamily="18" charset="0"/>
                  <a:cs typeface="Times New Roman" panose="02020603050405020304" pitchFamily="18" charset="0"/>
                </a:rPr>
                <a:t> càng</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xa</a:t>
              </a:r>
              <a:r>
                <a:rPr lang="en-US" sz="3600" dirty="0">
                  <a:solidFill>
                    <a:schemeClr val="bg1"/>
                  </a:solidFill>
                  <a:latin typeface="Times New Roman" panose="02020603050405020304" pitchFamily="18" charset="0"/>
                  <a:cs typeface="Times New Roman" panose="02020603050405020304" pitchFamily="18" charset="0"/>
                </a:rPr>
                <a:t>.</a:t>
              </a:r>
              <a:endParaRPr lang="en-US" sz="3600" kern="0" dirty="0">
                <a:solidFill>
                  <a:schemeClr val="bg1"/>
                </a:solidFill>
                <a:latin typeface="Arial"/>
                <a:cs typeface="Arial"/>
                <a:sym typeface="Arial"/>
              </a:endParaRPr>
            </a:p>
          </p:txBody>
        </p:sp>
      </p:grpSp>
      <p:sp>
        <p:nvSpPr>
          <p:cNvPr id="17" name="Rectangle 2">
            <a:extLst>
              <a:ext uri="{FF2B5EF4-FFF2-40B4-BE49-F238E27FC236}">
                <a16:creationId xmlns="" xmlns:a16="http://schemas.microsoft.com/office/drawing/2014/main" id="{33557E65-8595-406C-9E1A-98B3EC7A8584}"/>
              </a:ext>
            </a:extLst>
          </p:cNvPr>
          <p:cNvSpPr>
            <a:spLocks noChangeArrowheads="1"/>
          </p:cNvSpPr>
          <p:nvPr/>
        </p:nvSpPr>
        <p:spPr bwMode="auto">
          <a:xfrm>
            <a:off x="0" y="152401"/>
            <a:ext cx="9144000" cy="1692771"/>
          </a:xfrm>
          <a:prstGeom prst="rect">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609725" algn="l"/>
              </a:tabLst>
              <a:defRPr>
                <a:solidFill>
                  <a:schemeClr val="tx1"/>
                </a:solidFill>
                <a:latin typeface="Arial" panose="020B0604020202020204" pitchFamily="34" charset="0"/>
              </a:defRPr>
            </a:lvl1pPr>
            <a:lvl2pPr eaLnBrk="0" fontAlgn="base" hangingPunct="0">
              <a:spcBef>
                <a:spcPct val="0"/>
              </a:spcBef>
              <a:spcAft>
                <a:spcPct val="0"/>
              </a:spcAft>
              <a:tabLst>
                <a:tab pos="1609725" algn="l"/>
              </a:tabLst>
              <a:defRPr>
                <a:solidFill>
                  <a:schemeClr val="tx1"/>
                </a:solidFill>
                <a:latin typeface="Arial" panose="020B0604020202020204" pitchFamily="34" charset="0"/>
              </a:defRPr>
            </a:lvl2pPr>
            <a:lvl3pPr eaLnBrk="0" fontAlgn="base" hangingPunct="0">
              <a:spcBef>
                <a:spcPct val="0"/>
              </a:spcBef>
              <a:spcAft>
                <a:spcPct val="0"/>
              </a:spcAft>
              <a:tabLst>
                <a:tab pos="1609725" algn="l"/>
              </a:tabLst>
              <a:defRPr>
                <a:solidFill>
                  <a:schemeClr val="tx1"/>
                </a:solidFill>
                <a:latin typeface="Arial" panose="020B0604020202020204" pitchFamily="34" charset="0"/>
              </a:defRPr>
            </a:lvl3pPr>
            <a:lvl4pPr eaLnBrk="0" fontAlgn="base" hangingPunct="0">
              <a:spcBef>
                <a:spcPct val="0"/>
              </a:spcBef>
              <a:spcAft>
                <a:spcPct val="0"/>
              </a:spcAft>
              <a:tabLst>
                <a:tab pos="1609725" algn="l"/>
              </a:tabLst>
              <a:defRPr>
                <a:solidFill>
                  <a:schemeClr val="tx1"/>
                </a:solidFill>
                <a:latin typeface="Arial" panose="020B0604020202020204" pitchFamily="34" charset="0"/>
              </a:defRPr>
            </a:lvl4pPr>
            <a:lvl5pPr eaLnBrk="0" fontAlgn="base" hangingPunct="0">
              <a:spcBef>
                <a:spcPct val="0"/>
              </a:spcBef>
              <a:spcAft>
                <a:spcPct val="0"/>
              </a:spcAft>
              <a:tabLst>
                <a:tab pos="1609725" algn="l"/>
              </a:tabLst>
              <a:defRPr>
                <a:solidFill>
                  <a:schemeClr val="tx1"/>
                </a:solidFill>
                <a:latin typeface="Arial" panose="020B0604020202020204" pitchFamily="34" charset="0"/>
              </a:defRPr>
            </a:lvl5pPr>
            <a:lvl6pPr eaLnBrk="0" fontAlgn="base" hangingPunct="0">
              <a:spcBef>
                <a:spcPct val="0"/>
              </a:spcBef>
              <a:spcAft>
                <a:spcPct val="0"/>
              </a:spcAft>
              <a:tabLst>
                <a:tab pos="1609725" algn="l"/>
              </a:tabLst>
              <a:defRPr>
                <a:solidFill>
                  <a:schemeClr val="tx1"/>
                </a:solidFill>
                <a:latin typeface="Arial" panose="020B0604020202020204" pitchFamily="34" charset="0"/>
              </a:defRPr>
            </a:lvl6pPr>
            <a:lvl7pPr eaLnBrk="0" fontAlgn="base" hangingPunct="0">
              <a:spcBef>
                <a:spcPct val="0"/>
              </a:spcBef>
              <a:spcAft>
                <a:spcPct val="0"/>
              </a:spcAft>
              <a:tabLst>
                <a:tab pos="1609725" algn="l"/>
              </a:tabLst>
              <a:defRPr>
                <a:solidFill>
                  <a:schemeClr val="tx1"/>
                </a:solidFill>
                <a:latin typeface="Arial" panose="020B0604020202020204" pitchFamily="34" charset="0"/>
              </a:defRPr>
            </a:lvl7pPr>
            <a:lvl8pPr eaLnBrk="0" fontAlgn="base" hangingPunct="0">
              <a:spcBef>
                <a:spcPct val="0"/>
              </a:spcBef>
              <a:spcAft>
                <a:spcPct val="0"/>
              </a:spcAft>
              <a:tabLst>
                <a:tab pos="1609725" algn="l"/>
              </a:tabLst>
              <a:defRPr>
                <a:solidFill>
                  <a:schemeClr val="tx1"/>
                </a:solidFill>
                <a:latin typeface="Arial" panose="020B0604020202020204" pitchFamily="34" charset="0"/>
              </a:defRPr>
            </a:lvl8pPr>
            <a:lvl9pPr eaLnBrk="0" fontAlgn="base" hangingPunct="0">
              <a:spcBef>
                <a:spcPct val="0"/>
              </a:spcBef>
              <a:spcAft>
                <a:spcPct val="0"/>
              </a:spcAft>
              <a:tabLst>
                <a:tab pos="1609725" algn="l"/>
              </a:tabLst>
              <a:defRPr>
                <a:solidFill>
                  <a:schemeClr val="tx1"/>
                </a:solidFill>
                <a:latin typeface="Arial" panose="020B0604020202020204" pitchFamily="34" charset="0"/>
              </a:defRPr>
            </a:lvl9pPr>
          </a:lstStyle>
          <a:p>
            <a:r>
              <a:rPr lang="en-US" sz="3600" b="1" dirty="0" err="1">
                <a:solidFill>
                  <a:schemeClr val="bg1"/>
                </a:solidFill>
                <a:latin typeface="Times New Roman" panose="02020603050405020304" pitchFamily="18" charset="0"/>
                <a:cs typeface="Times New Roman" panose="02020603050405020304" pitchFamily="18" charset="0"/>
              </a:rPr>
              <a:t>Câu</a:t>
            </a:r>
            <a:r>
              <a:rPr lang="en-US" sz="3600" b="1" dirty="0">
                <a:solidFill>
                  <a:schemeClr val="bg1"/>
                </a:solidFill>
                <a:latin typeface="Times New Roman" panose="02020603050405020304" pitchFamily="18" charset="0"/>
                <a:cs typeface="Times New Roman" panose="02020603050405020304" pitchFamily="18" charset="0"/>
              </a:rPr>
              <a:t> 8</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Một</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vật</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dao</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động</a:t>
            </a:r>
            <a:r>
              <a:rPr lang="en-US" sz="3600" dirty="0">
                <a:solidFill>
                  <a:schemeClr val="bg1"/>
                </a:solidFill>
                <a:latin typeface="Times New Roman" panose="02020603050405020304" pitchFamily="18" charset="0"/>
                <a:cs typeface="Times New Roman" panose="02020603050405020304" pitchFamily="18" charset="0"/>
              </a:rPr>
              <a:t> </a:t>
            </a:r>
            <a:r>
              <a:rPr lang="vi-VN" sz="3600" dirty="0">
                <a:solidFill>
                  <a:schemeClr val="bg1"/>
                </a:solidFill>
                <a:latin typeface="Times New Roman" panose="02020603050405020304" pitchFamily="18" charset="0"/>
                <a:cs typeface="Times New Roman" panose="02020603050405020304" pitchFamily="18" charset="0"/>
              </a:rPr>
              <a:t>càng </a:t>
            </a:r>
            <a:r>
              <a:rPr lang="en-US" sz="3600" dirty="0" err="1">
                <a:solidFill>
                  <a:schemeClr val="bg1"/>
                </a:solidFill>
                <a:latin typeface="Times New Roman" panose="02020603050405020304" pitchFamily="18" charset="0"/>
                <a:cs typeface="Times New Roman" panose="02020603050405020304" pitchFamily="18" charset="0"/>
              </a:rPr>
              <a:t>nhanh</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thì</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âm</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phát</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ra</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như</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thế</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nào</a:t>
            </a:r>
            <a:r>
              <a:rPr lang="en-US" sz="3600" dirty="0">
                <a:solidFill>
                  <a:schemeClr val="bg1"/>
                </a:solidFill>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tab pos="1609725" algn="l"/>
              </a:tabLst>
            </a:pPr>
            <a:endParaRPr kumimoji="0" lang="en-US" altLang="en-US" sz="32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023727728"/>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1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circle(in)">
                                      <p:cBhvr>
                                        <p:cTn id="17" dur="1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circle(in)">
                                      <p:cBhvr>
                                        <p:cTn id="22" dur="10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nodeType="clickEffect">
                                  <p:stCondLst>
                                    <p:cond delay="0"/>
                                  </p:stCondLst>
                                  <p:childTnLst>
                                    <p:animEffect transition="out" filter="wipe(down)">
                                      <p:cBhvr>
                                        <p:cTn id="26" dur="500"/>
                                        <p:tgtEl>
                                          <p:spTgt spid="20"/>
                                        </p:tgtEl>
                                      </p:cBhvr>
                                    </p:animEffect>
                                    <p:set>
                                      <p:cBhvr>
                                        <p:cTn id="27" dur="1" fill="hold">
                                          <p:stCondLst>
                                            <p:cond delay="499"/>
                                          </p:stCondLst>
                                        </p:cTn>
                                        <p:tgtEl>
                                          <p:spTgt spid="20"/>
                                        </p:tgtEl>
                                        <p:attrNameLst>
                                          <p:attrName>style.visibility</p:attrName>
                                        </p:attrNameLst>
                                      </p:cBhvr>
                                      <p:to>
                                        <p:strVal val="hidden"/>
                                      </p:to>
                                    </p:set>
                                  </p:childTnLst>
                                </p:cTn>
                              </p:par>
                              <p:par>
                                <p:cTn id="28" presetID="6" presetClass="exit" presetSubtype="32" fill="hold" nodeType="withEffect">
                                  <p:stCondLst>
                                    <p:cond delay="0"/>
                                  </p:stCondLst>
                                  <p:childTnLst>
                                    <p:animEffect transition="out" filter="circle(out)">
                                      <p:cBhvr>
                                        <p:cTn id="29" dur="500"/>
                                        <p:tgtEl>
                                          <p:spTgt spid="19"/>
                                        </p:tgtEl>
                                      </p:cBhvr>
                                    </p:animEffect>
                                    <p:set>
                                      <p:cBhvr>
                                        <p:cTn id="30" dur="1" fill="hold">
                                          <p:stCondLst>
                                            <p:cond delay="499"/>
                                          </p:stCondLst>
                                        </p:cTn>
                                        <p:tgtEl>
                                          <p:spTgt spid="19"/>
                                        </p:tgtEl>
                                        <p:attrNameLst>
                                          <p:attrName>style.visibility</p:attrName>
                                        </p:attrNameLst>
                                      </p:cBhvr>
                                      <p:to>
                                        <p:strVal val="hidden"/>
                                      </p:to>
                                    </p:set>
                                  </p:childTnLst>
                                </p:cTn>
                              </p:par>
                              <p:par>
                                <p:cTn id="31" presetID="3" presetClass="exit" presetSubtype="10" fill="hold" nodeType="withEffect">
                                  <p:stCondLst>
                                    <p:cond delay="0"/>
                                  </p:stCondLst>
                                  <p:childTnLst>
                                    <p:animEffect transition="out" filter="blinds(horizontal)">
                                      <p:cBhvr>
                                        <p:cTn id="32" dur="500"/>
                                        <p:tgtEl>
                                          <p:spTgt spid="21"/>
                                        </p:tgtEl>
                                      </p:cBhvr>
                                    </p:animEffect>
                                    <p:set>
                                      <p:cBhvr>
                                        <p:cTn id="33" dur="1" fill="hold">
                                          <p:stCondLst>
                                            <p:cond delay="499"/>
                                          </p:stCondLst>
                                        </p:cTn>
                                        <p:tgtEl>
                                          <p:spTgt spid="21"/>
                                        </p:tgtEl>
                                        <p:attrNameLst>
                                          <p:attrName>style.visibility</p:attrName>
                                        </p:attrNameLst>
                                      </p:cBhvr>
                                      <p:to>
                                        <p:strVal val="hidden"/>
                                      </p:to>
                                    </p:set>
                                  </p:childTnLst>
                                </p:cTn>
                              </p:par>
                              <p:par>
                                <p:cTn id="34" presetID="6" presetClass="emph" presetSubtype="0" fill="hold" nodeType="withEffect">
                                  <p:stCondLst>
                                    <p:cond delay="0"/>
                                  </p:stCondLst>
                                  <p:childTnLst>
                                    <p:animScale>
                                      <p:cBhvr>
                                        <p:cTn id="35" dur="2000" fill="hold"/>
                                        <p:tgtEl>
                                          <p:spTgt spid="9"/>
                                        </p:tgtEl>
                                      </p:cBhvr>
                                      <p:by x="150000" y="150000"/>
                                    </p:animScale>
                                  </p:childTnLst>
                                </p:cTn>
                              </p:par>
                              <p:par>
                                <p:cTn id="36" presetID="42" presetClass="path" presetSubtype="0" accel="50000" decel="50000" fill="hold" nodeType="withEffect">
                                  <p:stCondLst>
                                    <p:cond delay="0"/>
                                  </p:stCondLst>
                                  <p:childTnLst>
                                    <p:animMotion origin="layout" path="M 3.33333E-6 3.7037E-6 L 0.19479 -0.16621 " pathEditMode="relative" rAng="0" ptsTypes="AA">
                                      <p:cBhvr>
                                        <p:cTn id="37" dur="2000" fill="hold"/>
                                        <p:tgtEl>
                                          <p:spTgt spid="9"/>
                                        </p:tgtEl>
                                        <p:attrNameLst>
                                          <p:attrName>ppt_x</p:attrName>
                                          <p:attrName>ppt_y</p:attrName>
                                        </p:attrNameLst>
                                      </p:cBhvr>
                                      <p:rCtr x="9740" y="-83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8"/>
          <p:cNvGrpSpPr/>
          <p:nvPr/>
        </p:nvGrpSpPr>
        <p:grpSpPr>
          <a:xfrm>
            <a:off x="0" y="228600"/>
            <a:ext cx="9144000" cy="1357045"/>
            <a:chOff x="1342678" y="1267153"/>
            <a:chExt cx="6618070" cy="744279"/>
          </a:xfrm>
        </p:grpSpPr>
        <p:sp>
          <p:nvSpPr>
            <p:cNvPr id="6" name="Rounded Rectangle 5"/>
            <p:cNvSpPr/>
            <p:nvPr/>
          </p:nvSpPr>
          <p:spPr>
            <a:xfrm>
              <a:off x="1342678" y="1267153"/>
              <a:ext cx="6618070" cy="744279"/>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1219170">
                <a:lnSpc>
                  <a:spcPct val="150000"/>
                </a:lnSpc>
                <a:defRPr/>
              </a:pPr>
              <a:endParaRPr lang="vi-VN" altLang="vi-VN" sz="3600" dirty="0">
                <a:solidFill>
                  <a:srgbClr val="FFFFFF"/>
                </a:solidFill>
                <a:latin typeface="Times New Roman" panose="02020603050405020304" pitchFamily="18" charset="0"/>
                <a:cs typeface="Times New Roman" panose="02020603050405020304" pitchFamily="18" charset="0"/>
                <a:sym typeface="Arial"/>
              </a:endParaRPr>
            </a:p>
          </p:txBody>
        </p:sp>
        <p:sp>
          <p:nvSpPr>
            <p:cNvPr id="8" name="Rectangle 7"/>
            <p:cNvSpPr/>
            <p:nvPr/>
          </p:nvSpPr>
          <p:spPr>
            <a:xfrm>
              <a:off x="1478867" y="1313206"/>
              <a:ext cx="6188597" cy="400060"/>
            </a:xfrm>
            <a:prstGeom prst="rect">
              <a:avLst/>
            </a:prstGeom>
          </p:spPr>
          <p:txBody>
            <a:bodyPr wrap="square">
              <a:spAutoFit/>
            </a:bodyPr>
            <a:lstStyle/>
            <a:p>
              <a:pPr algn="just">
                <a:lnSpc>
                  <a:spcPct val="115000"/>
                </a:lnSpc>
                <a:spcAft>
                  <a:spcPts val="800"/>
                </a:spcAft>
              </a:pPr>
              <a:endParaRPr lang="en-US" sz="3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9" name="Group 18"/>
          <p:cNvGrpSpPr/>
          <p:nvPr/>
        </p:nvGrpSpPr>
        <p:grpSpPr>
          <a:xfrm>
            <a:off x="457200" y="4831011"/>
            <a:ext cx="3478368" cy="1431851"/>
            <a:chOff x="1443738" y="2232837"/>
            <a:chExt cx="2415157" cy="1073889"/>
          </a:xfrm>
          <a:solidFill>
            <a:srgbClr val="DAEF88"/>
          </a:solidFill>
        </p:grpSpPr>
        <p:sp>
          <p:nvSpPr>
            <p:cNvPr id="10" name="Rounded Rectangle 9"/>
            <p:cNvSpPr/>
            <p:nvPr/>
          </p:nvSpPr>
          <p:spPr>
            <a:xfrm>
              <a:off x="1443738" y="2232837"/>
              <a:ext cx="2413591" cy="107388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kern="0">
                <a:solidFill>
                  <a:srgbClr val="FFFFFF"/>
                </a:solidFill>
                <a:latin typeface="Arial"/>
                <a:sym typeface="Arial"/>
              </a:endParaRPr>
            </a:p>
          </p:txBody>
        </p:sp>
        <p:sp>
          <p:nvSpPr>
            <p:cNvPr id="14" name="Rectangle 13"/>
            <p:cNvSpPr/>
            <p:nvPr/>
          </p:nvSpPr>
          <p:spPr>
            <a:xfrm>
              <a:off x="1691617" y="2507214"/>
              <a:ext cx="2167278" cy="484749"/>
            </a:xfrm>
            <a:prstGeom prst="rect">
              <a:avLst/>
            </a:prstGeom>
            <a:grpFill/>
          </p:spPr>
          <p:txBody>
            <a:bodyPr wrap="none">
              <a:spAutoFit/>
            </a:bodyPr>
            <a:lstStyle/>
            <a:p>
              <a:r>
                <a:rPr lang="en-US" sz="36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B. 20 </a:t>
              </a:r>
              <a:r>
                <a:rPr lang="en-US" sz="36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dao</a:t>
              </a:r>
              <a:r>
                <a:rPr lang="en-US" sz="36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36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9" name="Group 19"/>
          <p:cNvGrpSpPr/>
          <p:nvPr/>
        </p:nvGrpSpPr>
        <p:grpSpPr>
          <a:xfrm>
            <a:off x="5105400" y="2438399"/>
            <a:ext cx="3886200" cy="1512626"/>
            <a:chOff x="1325381" y="3670794"/>
            <a:chExt cx="2461863" cy="1090522"/>
          </a:xfrm>
          <a:solidFill>
            <a:srgbClr val="C00000"/>
          </a:solidFill>
        </p:grpSpPr>
        <p:sp>
          <p:nvSpPr>
            <p:cNvPr id="11" name="Rounded Rectangle 10"/>
            <p:cNvSpPr/>
            <p:nvPr/>
          </p:nvSpPr>
          <p:spPr>
            <a:xfrm>
              <a:off x="1325381" y="3670794"/>
              <a:ext cx="2413591" cy="107388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kern="0">
                <a:solidFill>
                  <a:schemeClr val="bg1"/>
                </a:solidFill>
                <a:latin typeface="Arial"/>
                <a:sym typeface="Arial"/>
              </a:endParaRPr>
            </a:p>
          </p:txBody>
        </p:sp>
        <p:sp>
          <p:nvSpPr>
            <p:cNvPr id="15" name="Rectangle 14"/>
            <p:cNvSpPr/>
            <p:nvPr/>
          </p:nvSpPr>
          <p:spPr>
            <a:xfrm>
              <a:off x="1432177" y="3940322"/>
              <a:ext cx="2355067" cy="820994"/>
            </a:xfrm>
            <a:prstGeom prst="rect">
              <a:avLst/>
            </a:prstGeom>
            <a:grpFill/>
          </p:spPr>
          <p:txBody>
            <a:bodyPr wrap="square">
              <a:spAutoFit/>
            </a:bodyPr>
            <a:lstStyle/>
            <a:p>
              <a:pPr defTabSz="1219170">
                <a:buClr>
                  <a:srgbClr val="000000"/>
                </a:buClr>
              </a:pPr>
              <a:r>
                <a:rPr lang="en-US" altLang="vi-VN"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 2400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dao</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kern="0" dirty="0">
                <a:solidFill>
                  <a:schemeClr val="bg1"/>
                </a:solidFill>
                <a:latin typeface="Arial"/>
                <a:cs typeface="Arial"/>
                <a:sym typeface="Arial"/>
              </a:endParaRPr>
            </a:p>
          </p:txBody>
        </p:sp>
      </p:grpSp>
      <p:grpSp>
        <p:nvGrpSpPr>
          <p:cNvPr id="20" name="Group 20"/>
          <p:cNvGrpSpPr/>
          <p:nvPr/>
        </p:nvGrpSpPr>
        <p:grpSpPr>
          <a:xfrm>
            <a:off x="304800" y="2438400"/>
            <a:ext cx="3962400" cy="1489555"/>
            <a:chOff x="4870391" y="2253829"/>
            <a:chExt cx="2413591" cy="1083722"/>
          </a:xfrm>
        </p:grpSpPr>
        <p:sp>
          <p:nvSpPr>
            <p:cNvPr id="12" name="Rounded Rectangle 11"/>
            <p:cNvSpPr/>
            <p:nvPr/>
          </p:nvSpPr>
          <p:spPr>
            <a:xfrm>
              <a:off x="4870391" y="2253829"/>
              <a:ext cx="2413591" cy="1083722"/>
            </a:xfrm>
            <a:prstGeom prst="roundRect">
              <a:avLst/>
            </a:prstGeom>
            <a:solidFill>
              <a:srgbClr val="EB2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r>
                <a:rPr lang="en-US" sz="36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2000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dao</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endParaRPr lang="en-US" sz="3600" dirty="0">
                <a:latin typeface="Times New Roman" panose="02020603050405020304" pitchFamily="18" charset="0"/>
                <a:cs typeface="Times New Roman" panose="02020603050405020304" pitchFamily="18" charset="0"/>
              </a:endParaRPr>
            </a:p>
          </p:txBody>
        </p:sp>
        <p:sp>
          <p:nvSpPr>
            <p:cNvPr id="16" name="Rectangle 15"/>
            <p:cNvSpPr/>
            <p:nvPr/>
          </p:nvSpPr>
          <p:spPr>
            <a:xfrm>
              <a:off x="5333753" y="2436123"/>
              <a:ext cx="235453" cy="425452"/>
            </a:xfrm>
            <a:prstGeom prst="rect">
              <a:avLst/>
            </a:prstGeom>
          </p:spPr>
          <p:txBody>
            <a:bodyPr wrap="none">
              <a:spAutoFit/>
            </a:bodyPr>
            <a:lstStyle/>
            <a:p>
              <a:pPr defTabSz="1219170">
                <a:buClr>
                  <a:srgbClr val="000000"/>
                </a:buClr>
              </a:pPr>
              <a:r>
                <a:rPr lang="en-US" altLang="vi-VN" sz="320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Arial"/>
                </a:rPr>
                <a:t> </a:t>
              </a:r>
              <a:endParaRPr lang="en-US" sz="3200" kern="0" dirty="0">
                <a:solidFill>
                  <a:srgbClr val="FFFFFF"/>
                </a:solidFill>
                <a:latin typeface="Arial"/>
                <a:cs typeface="Arial"/>
                <a:sym typeface="Arial"/>
              </a:endParaRPr>
            </a:p>
          </p:txBody>
        </p:sp>
      </p:grpSp>
      <p:grpSp>
        <p:nvGrpSpPr>
          <p:cNvPr id="21" name="Group 21"/>
          <p:cNvGrpSpPr/>
          <p:nvPr/>
        </p:nvGrpSpPr>
        <p:grpSpPr>
          <a:xfrm>
            <a:off x="5095935" y="4773307"/>
            <a:ext cx="3610792" cy="1489555"/>
            <a:chOff x="4943847" y="3599585"/>
            <a:chExt cx="2413591" cy="1073889"/>
          </a:xfrm>
        </p:grpSpPr>
        <p:sp>
          <p:nvSpPr>
            <p:cNvPr id="13" name="Rounded Rectangle 12"/>
            <p:cNvSpPr/>
            <p:nvPr/>
          </p:nvSpPr>
          <p:spPr>
            <a:xfrm>
              <a:off x="4943847" y="3599585"/>
              <a:ext cx="2413591" cy="107388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kern="0">
                <a:solidFill>
                  <a:schemeClr val="bg1"/>
                </a:solidFill>
                <a:latin typeface="Arial"/>
                <a:sym typeface="Arial"/>
              </a:endParaRPr>
            </a:p>
          </p:txBody>
        </p:sp>
        <p:sp>
          <p:nvSpPr>
            <p:cNvPr id="18" name="Rectangle 17"/>
            <p:cNvSpPr/>
            <p:nvPr/>
          </p:nvSpPr>
          <p:spPr>
            <a:xfrm>
              <a:off x="5020676" y="3904935"/>
              <a:ext cx="2172162" cy="465970"/>
            </a:xfrm>
            <a:prstGeom prst="rect">
              <a:avLst/>
            </a:prstGeom>
          </p:spPr>
          <p:txBody>
            <a:bodyPr wrap="none">
              <a:spAutoFit/>
            </a:bodyPr>
            <a:lstStyle/>
            <a:p>
              <a:pPr defTabSz="1219170">
                <a:buClr>
                  <a:srgbClr val="000000"/>
                </a:buClr>
              </a:pPr>
              <a:r>
                <a:rPr lang="en-US" altLang="vi-VN"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3600" dirty="0">
                  <a:solidFill>
                    <a:schemeClr val="bg1"/>
                  </a:solidFill>
                  <a:effectLst/>
                  <a:latin typeface="Times New Roman" panose="02020603050405020304" pitchFamily="18" charset="0"/>
                  <a:ea typeface="Calibri" panose="020F0502020204030204" pitchFamily="34" charset="0"/>
                </a:rPr>
                <a:t>D. 40 </a:t>
              </a:r>
              <a:r>
                <a:rPr lang="en-US" sz="3600" dirty="0" err="1">
                  <a:solidFill>
                    <a:schemeClr val="bg1"/>
                  </a:solidFill>
                  <a:effectLst/>
                  <a:latin typeface="Times New Roman" panose="02020603050405020304" pitchFamily="18" charset="0"/>
                  <a:ea typeface="Calibri" panose="020F0502020204030204" pitchFamily="34" charset="0"/>
                </a:rPr>
                <a:t>dao</a:t>
              </a:r>
              <a:r>
                <a:rPr lang="en-US" sz="3600" dirty="0">
                  <a:solidFill>
                    <a:schemeClr val="bg1"/>
                  </a:solidFill>
                  <a:effectLst/>
                  <a:latin typeface="Times New Roman" panose="02020603050405020304" pitchFamily="18" charset="0"/>
                  <a:ea typeface="Calibri" panose="020F0502020204030204" pitchFamily="34" charset="0"/>
                </a:rPr>
                <a:t> </a:t>
              </a:r>
              <a:r>
                <a:rPr lang="en-US" sz="3600" dirty="0" err="1">
                  <a:solidFill>
                    <a:schemeClr val="bg1"/>
                  </a:solidFill>
                  <a:effectLst/>
                  <a:latin typeface="Times New Roman" panose="02020603050405020304" pitchFamily="18" charset="0"/>
                  <a:ea typeface="Calibri" panose="020F0502020204030204" pitchFamily="34" charset="0"/>
                </a:rPr>
                <a:t>động</a:t>
              </a:r>
              <a:r>
                <a:rPr lang="en-US" sz="3600" dirty="0">
                  <a:solidFill>
                    <a:schemeClr val="bg1"/>
                  </a:solidFill>
                  <a:effectLst/>
                  <a:latin typeface="Times New Roman" panose="02020603050405020304" pitchFamily="18" charset="0"/>
                  <a:ea typeface="Calibri" panose="020F0502020204030204" pitchFamily="34" charset="0"/>
                </a:rPr>
                <a:t>.</a:t>
              </a:r>
              <a:endParaRPr lang="en-US" sz="3600" kern="0" dirty="0">
                <a:solidFill>
                  <a:schemeClr val="bg1"/>
                </a:solidFill>
                <a:latin typeface="Arial"/>
                <a:cs typeface="Arial"/>
                <a:sym typeface="Arial"/>
              </a:endParaRPr>
            </a:p>
          </p:txBody>
        </p:sp>
      </p:grpSp>
      <p:sp>
        <p:nvSpPr>
          <p:cNvPr id="17" name="Rectangle 2">
            <a:extLst>
              <a:ext uri="{FF2B5EF4-FFF2-40B4-BE49-F238E27FC236}">
                <a16:creationId xmlns="" xmlns:a16="http://schemas.microsoft.com/office/drawing/2014/main" id="{33557E65-8595-406C-9E1A-98B3EC7A8584}"/>
              </a:ext>
            </a:extLst>
          </p:cNvPr>
          <p:cNvSpPr>
            <a:spLocks noChangeArrowheads="1"/>
          </p:cNvSpPr>
          <p:nvPr/>
        </p:nvSpPr>
        <p:spPr bwMode="auto">
          <a:xfrm>
            <a:off x="0" y="228600"/>
            <a:ext cx="9144000" cy="12003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609725" algn="l"/>
              </a:tabLst>
              <a:defRPr>
                <a:solidFill>
                  <a:schemeClr val="tx1"/>
                </a:solidFill>
                <a:latin typeface="Arial" panose="020B0604020202020204" pitchFamily="34" charset="0"/>
              </a:defRPr>
            </a:lvl1pPr>
            <a:lvl2pPr eaLnBrk="0" fontAlgn="base" hangingPunct="0">
              <a:spcBef>
                <a:spcPct val="0"/>
              </a:spcBef>
              <a:spcAft>
                <a:spcPct val="0"/>
              </a:spcAft>
              <a:tabLst>
                <a:tab pos="1609725" algn="l"/>
              </a:tabLst>
              <a:defRPr>
                <a:solidFill>
                  <a:schemeClr val="tx1"/>
                </a:solidFill>
                <a:latin typeface="Arial" panose="020B0604020202020204" pitchFamily="34" charset="0"/>
              </a:defRPr>
            </a:lvl2pPr>
            <a:lvl3pPr eaLnBrk="0" fontAlgn="base" hangingPunct="0">
              <a:spcBef>
                <a:spcPct val="0"/>
              </a:spcBef>
              <a:spcAft>
                <a:spcPct val="0"/>
              </a:spcAft>
              <a:tabLst>
                <a:tab pos="1609725" algn="l"/>
              </a:tabLst>
              <a:defRPr>
                <a:solidFill>
                  <a:schemeClr val="tx1"/>
                </a:solidFill>
                <a:latin typeface="Arial" panose="020B0604020202020204" pitchFamily="34" charset="0"/>
              </a:defRPr>
            </a:lvl3pPr>
            <a:lvl4pPr eaLnBrk="0" fontAlgn="base" hangingPunct="0">
              <a:spcBef>
                <a:spcPct val="0"/>
              </a:spcBef>
              <a:spcAft>
                <a:spcPct val="0"/>
              </a:spcAft>
              <a:tabLst>
                <a:tab pos="1609725" algn="l"/>
              </a:tabLst>
              <a:defRPr>
                <a:solidFill>
                  <a:schemeClr val="tx1"/>
                </a:solidFill>
                <a:latin typeface="Arial" panose="020B0604020202020204" pitchFamily="34" charset="0"/>
              </a:defRPr>
            </a:lvl4pPr>
            <a:lvl5pPr eaLnBrk="0" fontAlgn="base" hangingPunct="0">
              <a:spcBef>
                <a:spcPct val="0"/>
              </a:spcBef>
              <a:spcAft>
                <a:spcPct val="0"/>
              </a:spcAft>
              <a:tabLst>
                <a:tab pos="1609725" algn="l"/>
              </a:tabLst>
              <a:defRPr>
                <a:solidFill>
                  <a:schemeClr val="tx1"/>
                </a:solidFill>
                <a:latin typeface="Arial" panose="020B0604020202020204" pitchFamily="34" charset="0"/>
              </a:defRPr>
            </a:lvl5pPr>
            <a:lvl6pPr eaLnBrk="0" fontAlgn="base" hangingPunct="0">
              <a:spcBef>
                <a:spcPct val="0"/>
              </a:spcBef>
              <a:spcAft>
                <a:spcPct val="0"/>
              </a:spcAft>
              <a:tabLst>
                <a:tab pos="1609725" algn="l"/>
              </a:tabLst>
              <a:defRPr>
                <a:solidFill>
                  <a:schemeClr val="tx1"/>
                </a:solidFill>
                <a:latin typeface="Arial" panose="020B0604020202020204" pitchFamily="34" charset="0"/>
              </a:defRPr>
            </a:lvl6pPr>
            <a:lvl7pPr eaLnBrk="0" fontAlgn="base" hangingPunct="0">
              <a:spcBef>
                <a:spcPct val="0"/>
              </a:spcBef>
              <a:spcAft>
                <a:spcPct val="0"/>
              </a:spcAft>
              <a:tabLst>
                <a:tab pos="1609725" algn="l"/>
              </a:tabLst>
              <a:defRPr>
                <a:solidFill>
                  <a:schemeClr val="tx1"/>
                </a:solidFill>
                <a:latin typeface="Arial" panose="020B0604020202020204" pitchFamily="34" charset="0"/>
              </a:defRPr>
            </a:lvl7pPr>
            <a:lvl8pPr eaLnBrk="0" fontAlgn="base" hangingPunct="0">
              <a:spcBef>
                <a:spcPct val="0"/>
              </a:spcBef>
              <a:spcAft>
                <a:spcPct val="0"/>
              </a:spcAft>
              <a:tabLst>
                <a:tab pos="1609725" algn="l"/>
              </a:tabLst>
              <a:defRPr>
                <a:solidFill>
                  <a:schemeClr val="tx1"/>
                </a:solidFill>
                <a:latin typeface="Arial" panose="020B0604020202020204" pitchFamily="34" charset="0"/>
              </a:defRPr>
            </a:lvl8pPr>
            <a:lvl9pPr eaLnBrk="0" fontAlgn="base" hangingPunct="0">
              <a:spcBef>
                <a:spcPct val="0"/>
              </a:spcBef>
              <a:spcAft>
                <a:spcPct val="0"/>
              </a:spcAft>
              <a:tabLst>
                <a:tab pos="1609725" algn="l"/>
              </a:tabLst>
              <a:defRPr>
                <a:solidFill>
                  <a:schemeClr val="tx1"/>
                </a:solidFill>
                <a:latin typeface="Arial" panose="020B0604020202020204" pitchFamily="34" charset="0"/>
              </a:defRPr>
            </a:lvl9pPr>
          </a:lstStyle>
          <a:p>
            <a:pPr>
              <a:spcAft>
                <a:spcPts val="800"/>
              </a:spcAft>
            </a:pPr>
            <a:r>
              <a:rPr lang="en-US" sz="36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9.</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dao</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tần</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20Hz.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phút</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được</a:t>
            </a:r>
            <a:endParaRPr lang="en-US"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3919424043"/>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1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circle(in)">
                                      <p:cBhvr>
                                        <p:cTn id="17" dur="1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circle(in)">
                                      <p:cBhvr>
                                        <p:cTn id="22" dur="10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nodeType="clickEffect">
                                  <p:stCondLst>
                                    <p:cond delay="0"/>
                                  </p:stCondLst>
                                  <p:childTnLst>
                                    <p:animEffect transition="out" filter="wipe(down)">
                                      <p:cBhvr>
                                        <p:cTn id="26" dur="500"/>
                                        <p:tgtEl>
                                          <p:spTgt spid="20"/>
                                        </p:tgtEl>
                                      </p:cBhvr>
                                    </p:animEffect>
                                    <p:set>
                                      <p:cBhvr>
                                        <p:cTn id="27" dur="1" fill="hold">
                                          <p:stCondLst>
                                            <p:cond delay="499"/>
                                          </p:stCondLst>
                                        </p:cTn>
                                        <p:tgtEl>
                                          <p:spTgt spid="20"/>
                                        </p:tgtEl>
                                        <p:attrNameLst>
                                          <p:attrName>style.visibility</p:attrName>
                                        </p:attrNameLst>
                                      </p:cBhvr>
                                      <p:to>
                                        <p:strVal val="hidden"/>
                                      </p:to>
                                    </p:set>
                                  </p:childTnLst>
                                </p:cTn>
                              </p:par>
                              <p:par>
                                <p:cTn id="28" presetID="3" presetClass="exit" presetSubtype="10" fill="hold" nodeType="withEffect">
                                  <p:stCondLst>
                                    <p:cond delay="0"/>
                                  </p:stCondLst>
                                  <p:childTnLst>
                                    <p:animEffect transition="out" filter="blinds(horizontal)">
                                      <p:cBhvr>
                                        <p:cTn id="29" dur="500"/>
                                        <p:tgtEl>
                                          <p:spTgt spid="21"/>
                                        </p:tgtEl>
                                      </p:cBhvr>
                                    </p:animEffect>
                                    <p:set>
                                      <p:cBhvr>
                                        <p:cTn id="30" dur="1" fill="hold">
                                          <p:stCondLst>
                                            <p:cond delay="499"/>
                                          </p:stCondLst>
                                        </p:cTn>
                                        <p:tgtEl>
                                          <p:spTgt spid="21"/>
                                        </p:tgtEl>
                                        <p:attrNameLst>
                                          <p:attrName>style.visibility</p:attrName>
                                        </p:attrNameLst>
                                      </p:cBhvr>
                                      <p:to>
                                        <p:strVal val="hidden"/>
                                      </p:to>
                                    </p:set>
                                  </p:childTnLst>
                                </p:cTn>
                              </p:par>
                              <p:par>
                                <p:cTn id="31" presetID="3" presetClass="exit" presetSubtype="10" fill="hold" nodeType="withEffect">
                                  <p:stCondLst>
                                    <p:cond delay="0"/>
                                  </p:stCondLst>
                                  <p:childTnLst>
                                    <p:animEffect transition="out" filter="blinds(horizontal)">
                                      <p:cBhvr>
                                        <p:cTn id="32" dur="500"/>
                                        <p:tgtEl>
                                          <p:spTgt spid="9"/>
                                        </p:tgtEl>
                                      </p:cBhvr>
                                    </p:animEffect>
                                    <p:set>
                                      <p:cBhvr>
                                        <p:cTn id="33" dur="1" fill="hold">
                                          <p:stCondLst>
                                            <p:cond delay="499"/>
                                          </p:stCondLst>
                                        </p:cTn>
                                        <p:tgtEl>
                                          <p:spTgt spid="9"/>
                                        </p:tgtEl>
                                        <p:attrNameLst>
                                          <p:attrName>style.visibility</p:attrName>
                                        </p:attrNameLst>
                                      </p:cBhvr>
                                      <p:to>
                                        <p:strVal val="hidden"/>
                                      </p:to>
                                    </p:set>
                                  </p:childTnLst>
                                </p:cTn>
                              </p:par>
                              <p:par>
                                <p:cTn id="34" presetID="42" presetClass="path" presetSubtype="0" accel="50000" decel="50000" fill="hold" nodeType="withEffect">
                                  <p:stCondLst>
                                    <p:cond delay="0"/>
                                  </p:stCondLst>
                                  <p:childTnLst>
                                    <p:animMotion origin="layout" path="M -2.70833E-6 7.40741E-7 L -0.24088 0.16319 " pathEditMode="relative" rAng="0" ptsTypes="AA">
                                      <p:cBhvr>
                                        <p:cTn id="35" dur="2000" fill="hold"/>
                                        <p:tgtEl>
                                          <p:spTgt spid="19"/>
                                        </p:tgtEl>
                                        <p:attrNameLst>
                                          <p:attrName>ppt_x</p:attrName>
                                          <p:attrName>ppt_y</p:attrName>
                                        </p:attrNameLst>
                                      </p:cBhvr>
                                      <p:rCtr x="-12044" y="81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8"/>
          <p:cNvGrpSpPr/>
          <p:nvPr/>
        </p:nvGrpSpPr>
        <p:grpSpPr>
          <a:xfrm>
            <a:off x="0" y="304800"/>
            <a:ext cx="8993325" cy="1524000"/>
            <a:chOff x="1154226" y="1181199"/>
            <a:chExt cx="5975498" cy="1143000"/>
          </a:xfrm>
        </p:grpSpPr>
        <p:sp>
          <p:nvSpPr>
            <p:cNvPr id="6" name="Rounded Rectangle 5"/>
            <p:cNvSpPr/>
            <p:nvPr/>
          </p:nvSpPr>
          <p:spPr>
            <a:xfrm>
              <a:off x="1154226" y="1181199"/>
              <a:ext cx="5975498" cy="1143000"/>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defTabSz="1219170">
                <a:lnSpc>
                  <a:spcPct val="150000"/>
                </a:lnSpc>
                <a:defRPr/>
              </a:pPr>
              <a:endParaRPr lang="vi-VN" altLang="vi-VN" sz="3733" dirty="0">
                <a:solidFill>
                  <a:srgbClr val="FFFFFF"/>
                </a:solidFill>
                <a:latin typeface="Times New Roman" panose="02020603050405020304" pitchFamily="18" charset="0"/>
                <a:cs typeface="Times New Roman" panose="02020603050405020304" pitchFamily="18" charset="0"/>
                <a:sym typeface="Arial"/>
              </a:endParaRPr>
            </a:p>
          </p:txBody>
        </p:sp>
        <p:sp>
          <p:nvSpPr>
            <p:cNvPr id="8" name="Rectangle 7"/>
            <p:cNvSpPr/>
            <p:nvPr/>
          </p:nvSpPr>
          <p:spPr>
            <a:xfrm>
              <a:off x="1154226" y="1238349"/>
              <a:ext cx="5904264" cy="102489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just">
                <a:lnSpc>
                  <a:spcPct val="115000"/>
                </a:lnSpc>
                <a:spcAft>
                  <a:spcPts val="800"/>
                </a:spcAft>
              </a:pPr>
              <a:r>
                <a:rPr lang="en-US" sz="36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3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10.</a:t>
              </a:r>
              <a:r>
                <a:rPr lang="en-US" sz="3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3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3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3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3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3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3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âm</a:t>
              </a:r>
              <a:r>
                <a:rPr lang="en-US" sz="3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3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trầm</a:t>
              </a:r>
              <a:r>
                <a:rPr lang="en-US" sz="3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3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9" name="Group 18"/>
          <p:cNvGrpSpPr/>
          <p:nvPr/>
        </p:nvGrpSpPr>
        <p:grpSpPr>
          <a:xfrm>
            <a:off x="1" y="2057401"/>
            <a:ext cx="8991600" cy="992374"/>
            <a:chOff x="637828" y="2179506"/>
            <a:chExt cx="3880750" cy="579357"/>
          </a:xfrm>
        </p:grpSpPr>
        <p:sp>
          <p:nvSpPr>
            <p:cNvPr id="10" name="Rounded Rectangle 9"/>
            <p:cNvSpPr/>
            <p:nvPr/>
          </p:nvSpPr>
          <p:spPr>
            <a:xfrm>
              <a:off x="637828" y="2179507"/>
              <a:ext cx="3880750" cy="57935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pPr>
              <a:endParaRPr lang="en-US" sz="3200" kern="0">
                <a:solidFill>
                  <a:srgbClr val="FFFFFF"/>
                </a:solidFill>
                <a:latin typeface="Arial"/>
                <a:sym typeface="Arial"/>
              </a:endParaRPr>
            </a:p>
          </p:txBody>
        </p:sp>
        <p:sp>
          <p:nvSpPr>
            <p:cNvPr id="14" name="Rectangle 13"/>
            <p:cNvSpPr/>
            <p:nvPr/>
          </p:nvSpPr>
          <p:spPr>
            <a:xfrm>
              <a:off x="637828" y="2179506"/>
              <a:ext cx="3880750" cy="402302"/>
            </a:xfrm>
            <a:prstGeom prst="rect">
              <a:avLst/>
            </a:prstGeom>
          </p:spPr>
          <p:txBody>
            <a:bodyPr wrap="square">
              <a:spAutoFit/>
            </a:bodyPr>
            <a:lstStyle/>
            <a:p>
              <a:pPr>
                <a:lnSpc>
                  <a:spcPct val="115000"/>
                </a:lnSpc>
                <a:spcAft>
                  <a:spcPts val="800"/>
                </a:spcAft>
              </a:pP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dao</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160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0,5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giây</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6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7" name="Group 19"/>
          <p:cNvGrpSpPr/>
          <p:nvPr/>
        </p:nvGrpSpPr>
        <p:grpSpPr>
          <a:xfrm>
            <a:off x="0" y="3124200"/>
            <a:ext cx="9144000" cy="992373"/>
            <a:chOff x="1403497" y="3629246"/>
            <a:chExt cx="2413591" cy="1073889"/>
          </a:xfrm>
        </p:grpSpPr>
        <p:sp>
          <p:nvSpPr>
            <p:cNvPr id="11" name="Rounded Rectangle 10"/>
            <p:cNvSpPr/>
            <p:nvPr/>
          </p:nvSpPr>
          <p:spPr>
            <a:xfrm>
              <a:off x="1403497" y="3629246"/>
              <a:ext cx="2413591" cy="1073889"/>
            </a:xfrm>
            <a:prstGeom prst="roundRect">
              <a:avLst/>
            </a:prstGeom>
            <a:solidFill>
              <a:srgbClr val="DAE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pPr>
              <a:endParaRPr lang="en-US" sz="3200" kern="0">
                <a:solidFill>
                  <a:srgbClr val="FFFFFF"/>
                </a:solidFill>
                <a:latin typeface="Arial"/>
                <a:sym typeface="Arial"/>
              </a:endParaRPr>
            </a:p>
          </p:txBody>
        </p:sp>
        <p:sp>
          <p:nvSpPr>
            <p:cNvPr id="15" name="Rectangle 14"/>
            <p:cNvSpPr/>
            <p:nvPr/>
          </p:nvSpPr>
          <p:spPr>
            <a:xfrm>
              <a:off x="1403497" y="3801987"/>
              <a:ext cx="2256702" cy="789347"/>
            </a:xfrm>
            <a:prstGeom prst="rect">
              <a:avLst/>
            </a:prstGeom>
          </p:spPr>
          <p:txBody>
            <a:bodyPr wrap="square">
              <a:spAutoFit/>
            </a:bodyPr>
            <a:lstStyle/>
            <a:p>
              <a:pPr>
                <a:lnSpc>
                  <a:spcPct val="115000"/>
                </a:lnSpc>
                <a:spcAft>
                  <a:spcPts val="800"/>
                </a:spcAft>
              </a:pP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dao</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6000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phút</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6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9" name="Group 20"/>
          <p:cNvGrpSpPr/>
          <p:nvPr/>
        </p:nvGrpSpPr>
        <p:grpSpPr>
          <a:xfrm>
            <a:off x="0" y="4343400"/>
            <a:ext cx="9144000" cy="1058389"/>
            <a:chOff x="4968292" y="2168399"/>
            <a:chExt cx="4834195" cy="756332"/>
          </a:xfrm>
        </p:grpSpPr>
        <p:sp>
          <p:nvSpPr>
            <p:cNvPr id="12" name="Rounded Rectangle 11"/>
            <p:cNvSpPr/>
            <p:nvPr/>
          </p:nvSpPr>
          <p:spPr>
            <a:xfrm>
              <a:off x="4968292" y="2168399"/>
              <a:ext cx="4762027" cy="756332"/>
            </a:xfrm>
            <a:prstGeom prst="roundRect">
              <a:avLst/>
            </a:prstGeom>
            <a:solidFill>
              <a:srgbClr val="EB2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800"/>
                </a:spcAft>
                <a:tabLst>
                  <a:tab pos="4612005" algn="l"/>
                </a:tabLst>
              </a:pP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dao</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200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giây</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5052354" y="2190848"/>
              <a:ext cx="4750133" cy="417884"/>
            </a:xfrm>
            <a:prstGeom prst="rect">
              <a:avLst/>
            </a:prstGeom>
          </p:spPr>
          <p:txBody>
            <a:bodyPr wrap="square">
              <a:spAutoFit/>
            </a:bodyPr>
            <a:lstStyle/>
            <a:p>
              <a:pPr defTabSz="1219170">
                <a:buClr>
                  <a:srgbClr val="000000"/>
                </a:buClr>
              </a:pPr>
              <a:endParaRPr lang="en-US" sz="3200" kern="0" dirty="0">
                <a:solidFill>
                  <a:schemeClr val="bg1"/>
                </a:solidFill>
                <a:latin typeface="Arial"/>
                <a:cs typeface="Arial"/>
                <a:sym typeface="Arial"/>
              </a:endParaRPr>
            </a:p>
          </p:txBody>
        </p:sp>
      </p:grpSp>
      <p:grpSp>
        <p:nvGrpSpPr>
          <p:cNvPr id="20" name="Group 21"/>
          <p:cNvGrpSpPr/>
          <p:nvPr/>
        </p:nvGrpSpPr>
        <p:grpSpPr>
          <a:xfrm>
            <a:off x="0" y="5638798"/>
            <a:ext cx="9144000" cy="838201"/>
            <a:chOff x="4936883" y="3729991"/>
            <a:chExt cx="2461990" cy="1391688"/>
          </a:xfrm>
        </p:grpSpPr>
        <p:sp>
          <p:nvSpPr>
            <p:cNvPr id="13" name="Rounded Rectangle 12"/>
            <p:cNvSpPr/>
            <p:nvPr/>
          </p:nvSpPr>
          <p:spPr>
            <a:xfrm>
              <a:off x="4936883" y="3729991"/>
              <a:ext cx="2413591" cy="139168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pPr>
              <a:endParaRPr lang="en-US" sz="3200" kern="0">
                <a:solidFill>
                  <a:srgbClr val="FFFFFF"/>
                </a:solidFill>
                <a:latin typeface="Arial"/>
                <a:sym typeface="Arial"/>
              </a:endParaRPr>
            </a:p>
          </p:txBody>
        </p:sp>
        <p:sp>
          <p:nvSpPr>
            <p:cNvPr id="18" name="Rectangle 17"/>
            <p:cNvSpPr/>
            <p:nvPr/>
          </p:nvSpPr>
          <p:spPr>
            <a:xfrm>
              <a:off x="4968655" y="3878790"/>
              <a:ext cx="2430218" cy="1211092"/>
            </a:xfrm>
            <a:prstGeom prst="rect">
              <a:avLst/>
            </a:prstGeom>
          </p:spPr>
          <p:txBody>
            <a:bodyPr wrap="square">
              <a:spAutoFit/>
            </a:bodyPr>
            <a:lstStyle/>
            <a:p>
              <a:pPr>
                <a:lnSpc>
                  <a:spcPct val="115000"/>
                </a:lnSpc>
                <a:spcAft>
                  <a:spcPts val="800"/>
                </a:spcAft>
              </a:pP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dao</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6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0,02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giây</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 xmlns:p14="http://schemas.microsoft.com/office/powerpoint/2010/main" val="3316058808"/>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1000"/>
                                        <p:tgtEl>
                                          <p:spTgt spid="17"/>
                                        </p:tgtEl>
                                      </p:cBhvr>
                                    </p:animEffect>
                                  </p:childTnLst>
                                </p:cTn>
                              </p:par>
                              <p:par>
                                <p:cTn id="13" presetID="10" presetClass="entr" presetSubtype="0" fill="hold" nodeType="withEffect">
                                  <p:stCondLst>
                                    <p:cond delay="200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childTnLst>
                                </p:cTn>
                              </p:par>
                              <p:par>
                                <p:cTn id="16" presetID="6" presetClass="entr" presetSubtype="16" fill="hold" nodeType="withEffect">
                                  <p:stCondLst>
                                    <p:cond delay="3000"/>
                                  </p:stCondLst>
                                  <p:childTnLst>
                                    <p:set>
                                      <p:cBhvr>
                                        <p:cTn id="17" dur="1" fill="hold">
                                          <p:stCondLst>
                                            <p:cond delay="0"/>
                                          </p:stCondLst>
                                        </p:cTn>
                                        <p:tgtEl>
                                          <p:spTgt spid="20"/>
                                        </p:tgtEl>
                                        <p:attrNameLst>
                                          <p:attrName>style.visibility</p:attrName>
                                        </p:attrNameLst>
                                      </p:cBhvr>
                                      <p:to>
                                        <p:strVal val="visible"/>
                                      </p:to>
                                    </p:set>
                                    <p:animEffect transition="in" filter="circle(in)">
                                      <p:cBhvr>
                                        <p:cTn id="18" dur="10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xit" presetSubtype="10" fill="hold" nodeType="clickEffect">
                                  <p:stCondLst>
                                    <p:cond delay="0"/>
                                  </p:stCondLst>
                                  <p:childTnLst>
                                    <p:animEffect transition="out" filter="blinds(horizontal)">
                                      <p:cBhvr>
                                        <p:cTn id="22" dur="500"/>
                                        <p:tgtEl>
                                          <p:spTgt spid="19"/>
                                        </p:tgtEl>
                                      </p:cBhvr>
                                    </p:animEffect>
                                    <p:set>
                                      <p:cBhvr>
                                        <p:cTn id="23" dur="1" fill="hold">
                                          <p:stCondLst>
                                            <p:cond delay="499"/>
                                          </p:stCondLst>
                                        </p:cTn>
                                        <p:tgtEl>
                                          <p:spTgt spid="19"/>
                                        </p:tgtEl>
                                        <p:attrNameLst>
                                          <p:attrName>style.visibility</p:attrName>
                                        </p:attrNameLst>
                                      </p:cBhvr>
                                      <p:to>
                                        <p:strVal val="hidden"/>
                                      </p:to>
                                    </p:set>
                                  </p:childTnLst>
                                </p:cTn>
                              </p:par>
                              <p:par>
                                <p:cTn id="24" presetID="3" presetClass="exit" presetSubtype="10" fill="hold" nodeType="withEffect">
                                  <p:stCondLst>
                                    <p:cond delay="0"/>
                                  </p:stCondLst>
                                  <p:childTnLst>
                                    <p:animEffect transition="out" filter="blinds(horizontal)">
                                      <p:cBhvr>
                                        <p:cTn id="25" dur="500"/>
                                        <p:tgtEl>
                                          <p:spTgt spid="9"/>
                                        </p:tgtEl>
                                      </p:cBhvr>
                                    </p:animEffect>
                                    <p:set>
                                      <p:cBhvr>
                                        <p:cTn id="26" dur="1" fill="hold">
                                          <p:stCondLst>
                                            <p:cond delay="499"/>
                                          </p:stCondLst>
                                        </p:cTn>
                                        <p:tgtEl>
                                          <p:spTgt spid="9"/>
                                        </p:tgtEl>
                                        <p:attrNameLst>
                                          <p:attrName>style.visibility</p:attrName>
                                        </p:attrNameLst>
                                      </p:cBhvr>
                                      <p:to>
                                        <p:strVal val="hidden"/>
                                      </p:to>
                                    </p:set>
                                  </p:childTnLst>
                                </p:cTn>
                              </p:par>
                              <p:par>
                                <p:cTn id="27" presetID="3" presetClass="exit" presetSubtype="10" fill="hold" nodeType="withEffect">
                                  <p:stCondLst>
                                    <p:cond delay="0"/>
                                  </p:stCondLst>
                                  <p:childTnLst>
                                    <p:animEffect transition="out" filter="blinds(horizontal)">
                                      <p:cBhvr>
                                        <p:cTn id="28" dur="500"/>
                                        <p:tgtEl>
                                          <p:spTgt spid="20"/>
                                        </p:tgtEl>
                                      </p:cBhvr>
                                    </p:animEffect>
                                    <p:set>
                                      <p:cBhvr>
                                        <p:cTn id="29" dur="1" fill="hold">
                                          <p:stCondLst>
                                            <p:cond delay="499"/>
                                          </p:stCondLst>
                                        </p:cTn>
                                        <p:tgtEl>
                                          <p:spTgt spid="20"/>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6" presetClass="emph" presetSubtype="0" fill="hold" nodeType="clickEffect">
                                  <p:stCondLst>
                                    <p:cond delay="0"/>
                                  </p:stCondLst>
                                  <p:childTnLst>
                                    <p:animScale>
                                      <p:cBhvr>
                                        <p:cTn id="33" dur="2000" fill="hold"/>
                                        <p:tgtEl>
                                          <p:spTgt spid="1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8"/>
          <p:cNvGrpSpPr/>
          <p:nvPr/>
        </p:nvGrpSpPr>
        <p:grpSpPr>
          <a:xfrm>
            <a:off x="0" y="0"/>
            <a:ext cx="9144001" cy="1371600"/>
            <a:chOff x="491518" y="1181199"/>
            <a:chExt cx="8046864" cy="1143000"/>
          </a:xfrm>
        </p:grpSpPr>
        <p:sp>
          <p:nvSpPr>
            <p:cNvPr id="6" name="Rounded Rectangle 5"/>
            <p:cNvSpPr/>
            <p:nvPr/>
          </p:nvSpPr>
          <p:spPr>
            <a:xfrm>
              <a:off x="491518" y="1181199"/>
              <a:ext cx="8046864" cy="1143000"/>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defTabSz="1219170">
                <a:lnSpc>
                  <a:spcPct val="150000"/>
                </a:lnSpc>
                <a:defRPr/>
              </a:pPr>
              <a:endParaRPr lang="vi-VN" altLang="vi-VN" sz="3733" dirty="0">
                <a:solidFill>
                  <a:schemeClr val="bg1"/>
                </a:solidFill>
                <a:latin typeface="Times New Roman" panose="02020603050405020304" pitchFamily="18" charset="0"/>
                <a:cs typeface="Times New Roman" panose="02020603050405020304" pitchFamily="18" charset="0"/>
                <a:sym typeface="Arial"/>
              </a:endParaRPr>
            </a:p>
          </p:txBody>
        </p:sp>
        <p:sp>
          <p:nvSpPr>
            <p:cNvPr id="8" name="Rectangle 7"/>
            <p:cNvSpPr/>
            <p:nvPr/>
          </p:nvSpPr>
          <p:spPr>
            <a:xfrm>
              <a:off x="491518" y="1181199"/>
              <a:ext cx="8046863" cy="992579"/>
            </a:xfrm>
            <a:prstGeom prst="rect">
              <a:avLst/>
            </a:prstGeom>
          </p:spPr>
          <p:txBody>
            <a:bodyPr wrap="square">
              <a:spAutoFit/>
            </a:bodyPr>
            <a:lstStyle/>
            <a:p>
              <a:pPr>
                <a:spcAft>
                  <a:spcPts val="800"/>
                </a:spcAft>
                <a:tabLst>
                  <a:tab pos="1609725" algn="l"/>
                </a:tabLst>
              </a:pPr>
              <a:r>
                <a:rPr lang="en-US" sz="4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4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4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11. </a:t>
              </a:r>
              <a:r>
                <a:rPr lang="en-US" sz="4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đây</a:t>
              </a:r>
              <a:r>
                <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dao</a:t>
              </a:r>
              <a:r>
                <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vi-VN"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ra âm cao nhất</a:t>
              </a:r>
              <a:r>
                <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 </a:t>
              </a:r>
              <a:endParaRPr lang="en-US"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9" name="Group 18"/>
          <p:cNvGrpSpPr/>
          <p:nvPr/>
        </p:nvGrpSpPr>
        <p:grpSpPr>
          <a:xfrm>
            <a:off x="0" y="1524000"/>
            <a:ext cx="9144000" cy="1447800"/>
            <a:chOff x="1442157" y="2010113"/>
            <a:chExt cx="2451033" cy="845239"/>
          </a:xfrm>
        </p:grpSpPr>
        <p:sp>
          <p:nvSpPr>
            <p:cNvPr id="10" name="Rounded Rectangle 9"/>
            <p:cNvSpPr/>
            <p:nvPr/>
          </p:nvSpPr>
          <p:spPr>
            <a:xfrm>
              <a:off x="1442157" y="2010113"/>
              <a:ext cx="2413591" cy="84523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kern="0">
                <a:solidFill>
                  <a:srgbClr val="FFFFFF"/>
                </a:solidFill>
                <a:latin typeface="Arial"/>
                <a:sym typeface="Arial"/>
              </a:endParaRPr>
            </a:p>
          </p:txBody>
        </p:sp>
        <p:sp>
          <p:nvSpPr>
            <p:cNvPr id="14" name="Rectangle 13"/>
            <p:cNvSpPr/>
            <p:nvPr/>
          </p:nvSpPr>
          <p:spPr>
            <a:xfrm>
              <a:off x="1455600" y="2054599"/>
              <a:ext cx="2437590" cy="700763"/>
            </a:xfrm>
            <a:prstGeom prst="rect">
              <a:avLst/>
            </a:prstGeom>
          </p:spPr>
          <p:txBody>
            <a:bodyPr wrap="square">
              <a:spAutoFit/>
            </a:bodyPr>
            <a:lstStyle/>
            <a:p>
              <a:pPr>
                <a:spcAft>
                  <a:spcPts val="800"/>
                </a:spcAft>
                <a:tabLst>
                  <a:tab pos="1609725" algn="l"/>
                </a:tabLst>
              </a:pPr>
              <a:r>
                <a:rPr lang="en-US" sz="3600" dirty="0" err="1"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A.Trong</a:t>
              </a:r>
              <a:r>
                <a:rPr lang="en-US" sz="360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giây</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dây</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đàn</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200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dao</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7" name="Group 19"/>
          <p:cNvGrpSpPr/>
          <p:nvPr/>
        </p:nvGrpSpPr>
        <p:grpSpPr>
          <a:xfrm>
            <a:off x="0" y="3047998"/>
            <a:ext cx="9144000" cy="1200331"/>
            <a:chOff x="1403497" y="3629246"/>
            <a:chExt cx="2413591" cy="1298930"/>
          </a:xfrm>
        </p:grpSpPr>
        <p:sp>
          <p:nvSpPr>
            <p:cNvPr id="11" name="Rounded Rectangle 10"/>
            <p:cNvSpPr/>
            <p:nvPr/>
          </p:nvSpPr>
          <p:spPr>
            <a:xfrm>
              <a:off x="1403497" y="3629246"/>
              <a:ext cx="2413591" cy="1154430"/>
            </a:xfrm>
            <a:prstGeom prst="roundRect">
              <a:avLst/>
            </a:prstGeom>
            <a:solidFill>
              <a:srgbClr val="DAE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2800" kern="0">
                <a:solidFill>
                  <a:srgbClr val="FFFFFF"/>
                </a:solidFill>
                <a:latin typeface="Arial"/>
                <a:sym typeface="Arial"/>
              </a:endParaRPr>
            </a:p>
          </p:txBody>
        </p:sp>
        <p:sp>
          <p:nvSpPr>
            <p:cNvPr id="15" name="Rectangle 14"/>
            <p:cNvSpPr/>
            <p:nvPr/>
          </p:nvSpPr>
          <p:spPr>
            <a:xfrm>
              <a:off x="1403497" y="3629248"/>
              <a:ext cx="2413591" cy="1298928"/>
            </a:xfrm>
            <a:prstGeom prst="rect">
              <a:avLst/>
            </a:prstGeom>
          </p:spPr>
          <p:txBody>
            <a:bodyPr wrap="square">
              <a:spAutoFit/>
            </a:bodyPr>
            <a:lstStyle/>
            <a:p>
              <a:pPr>
                <a:spcAft>
                  <a:spcPts val="800"/>
                </a:spcAft>
                <a:tabLst>
                  <a:tab pos="1609725" algn="l"/>
                </a:tabLst>
              </a:pPr>
              <a:r>
                <a:rPr lang="en-US" sz="360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B.Trong</a:t>
              </a:r>
              <a:r>
                <a:rPr lang="en-US" sz="36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phút</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lắc</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3000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dao</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9" name="Group 20"/>
          <p:cNvGrpSpPr/>
          <p:nvPr/>
        </p:nvGrpSpPr>
        <p:grpSpPr>
          <a:xfrm>
            <a:off x="0" y="4343400"/>
            <a:ext cx="9144000" cy="1058389"/>
            <a:chOff x="4377329" y="2101233"/>
            <a:chExt cx="5425158" cy="756332"/>
          </a:xfrm>
        </p:grpSpPr>
        <p:sp>
          <p:nvSpPr>
            <p:cNvPr id="12" name="Rounded Rectangle 11"/>
            <p:cNvSpPr/>
            <p:nvPr/>
          </p:nvSpPr>
          <p:spPr>
            <a:xfrm>
              <a:off x="4377329" y="2101233"/>
              <a:ext cx="5399091" cy="756332"/>
            </a:xfrm>
            <a:prstGeom prst="roundRect">
              <a:avLst/>
            </a:prstGeom>
            <a:solidFill>
              <a:srgbClr val="EB2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800"/>
                </a:spcAft>
                <a:tabLst>
                  <a:tab pos="1609725" algn="l"/>
                </a:tabLst>
              </a:pPr>
              <a:r>
                <a:rPr lang="en-US" sz="360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C.Trong</a:t>
              </a:r>
              <a:r>
                <a:rPr lang="en-US" sz="36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giây</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mặt</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trống</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500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dao</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5052354" y="2190848"/>
              <a:ext cx="4750133" cy="373897"/>
            </a:xfrm>
            <a:prstGeom prst="rect">
              <a:avLst/>
            </a:prstGeom>
          </p:spPr>
          <p:txBody>
            <a:bodyPr wrap="square">
              <a:spAutoFit/>
            </a:bodyPr>
            <a:lstStyle/>
            <a:p>
              <a:pPr defTabSz="1219170">
                <a:buClr>
                  <a:srgbClr val="000000"/>
                </a:buClr>
              </a:pPr>
              <a:endParaRPr lang="en-US" sz="2800" kern="0" dirty="0">
                <a:solidFill>
                  <a:schemeClr val="bg1"/>
                </a:solidFill>
                <a:latin typeface="Arial"/>
                <a:cs typeface="Arial"/>
                <a:sym typeface="Arial"/>
              </a:endParaRPr>
            </a:p>
          </p:txBody>
        </p:sp>
      </p:grpSp>
      <p:grpSp>
        <p:nvGrpSpPr>
          <p:cNvPr id="20" name="Group 21"/>
          <p:cNvGrpSpPr/>
          <p:nvPr/>
        </p:nvGrpSpPr>
        <p:grpSpPr>
          <a:xfrm>
            <a:off x="1" y="5638800"/>
            <a:ext cx="9144001" cy="1798441"/>
            <a:chOff x="4645049" y="3616681"/>
            <a:chExt cx="3020183" cy="1824778"/>
          </a:xfrm>
        </p:grpSpPr>
        <p:sp>
          <p:nvSpPr>
            <p:cNvPr id="13" name="Rounded Rectangle 12"/>
            <p:cNvSpPr/>
            <p:nvPr/>
          </p:nvSpPr>
          <p:spPr>
            <a:xfrm>
              <a:off x="4645049" y="3616683"/>
              <a:ext cx="3020183" cy="107388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kern="0">
                <a:solidFill>
                  <a:srgbClr val="FFFFFF"/>
                </a:solidFill>
                <a:latin typeface="Arial"/>
                <a:sym typeface="Arial"/>
              </a:endParaRPr>
            </a:p>
          </p:txBody>
        </p:sp>
        <p:sp>
          <p:nvSpPr>
            <p:cNvPr id="18" name="Rectangle 17"/>
            <p:cNvSpPr/>
            <p:nvPr/>
          </p:nvSpPr>
          <p:spPr>
            <a:xfrm>
              <a:off x="4645049" y="3616681"/>
              <a:ext cx="3020183" cy="1824778"/>
            </a:xfrm>
            <a:prstGeom prst="rect">
              <a:avLst/>
            </a:prstGeom>
          </p:spPr>
          <p:txBody>
            <a:bodyPr wrap="square">
              <a:spAutoFit/>
            </a:bodyPr>
            <a:lstStyle/>
            <a:p>
              <a:pPr>
                <a:spcAft>
                  <a:spcPts val="800"/>
                </a:spcAft>
                <a:tabLst>
                  <a:tab pos="1609725" algn="l"/>
                  <a:tab pos="6391275" algn="l"/>
                </a:tabLst>
              </a:pPr>
              <a:r>
                <a:rPr lang="en-US" altLang="vi-VN"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360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D.Trong</a:t>
              </a:r>
              <a:r>
                <a:rPr lang="en-US" sz="36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giây</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dây</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chun</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1200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dao</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800"/>
                </a:spcAft>
                <a:tabLst>
                  <a:tab pos="1609725" algn="l"/>
                </a:tabLst>
              </a:pPr>
              <a:r>
                <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 xmlns:p14="http://schemas.microsoft.com/office/powerpoint/2010/main" val="4236443006"/>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1000"/>
                                        <p:tgtEl>
                                          <p:spTgt spid="9"/>
                                        </p:tgtEl>
                                      </p:cBhvr>
                                    </p:animEffect>
                                  </p:childTnLst>
                                </p:cTn>
                              </p:par>
                              <p:par>
                                <p:cTn id="8" presetID="6" presetClass="entr" presetSubtype="16" fill="hold" nodeType="withEffect">
                                  <p:stCondLst>
                                    <p:cond delay="1000"/>
                                  </p:stCondLst>
                                  <p:childTnLst>
                                    <p:set>
                                      <p:cBhvr>
                                        <p:cTn id="9" dur="1" fill="hold">
                                          <p:stCondLst>
                                            <p:cond delay="0"/>
                                          </p:stCondLst>
                                        </p:cTn>
                                        <p:tgtEl>
                                          <p:spTgt spid="17"/>
                                        </p:tgtEl>
                                        <p:attrNameLst>
                                          <p:attrName>style.visibility</p:attrName>
                                        </p:attrNameLst>
                                      </p:cBhvr>
                                      <p:to>
                                        <p:strVal val="visible"/>
                                      </p:to>
                                    </p:set>
                                    <p:animEffect transition="in" filter="circle(in)">
                                      <p:cBhvr>
                                        <p:cTn id="10" dur="1000"/>
                                        <p:tgtEl>
                                          <p:spTgt spid="17"/>
                                        </p:tgtEl>
                                      </p:cBhvr>
                                    </p:animEffect>
                                  </p:childTnLst>
                                </p:cTn>
                              </p:par>
                              <p:par>
                                <p:cTn id="11" presetID="10" presetClass="entr" presetSubtype="0" fill="hold" nodeType="withEffect">
                                  <p:stCondLst>
                                    <p:cond delay="200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childTnLst>
                                </p:cTn>
                              </p:par>
                              <p:par>
                                <p:cTn id="14" presetID="6" presetClass="entr" presetSubtype="16" fill="hold" nodeType="withEffect">
                                  <p:stCondLst>
                                    <p:cond delay="3000"/>
                                  </p:stCondLst>
                                  <p:childTnLst>
                                    <p:set>
                                      <p:cBhvr>
                                        <p:cTn id="15" dur="1" fill="hold">
                                          <p:stCondLst>
                                            <p:cond delay="0"/>
                                          </p:stCondLst>
                                        </p:cTn>
                                        <p:tgtEl>
                                          <p:spTgt spid="20"/>
                                        </p:tgtEl>
                                        <p:attrNameLst>
                                          <p:attrName>style.visibility</p:attrName>
                                        </p:attrNameLst>
                                      </p:cBhvr>
                                      <p:to>
                                        <p:strVal val="visible"/>
                                      </p:to>
                                    </p:set>
                                    <p:animEffect transition="in" filter="circle(in)">
                                      <p:cBhvr>
                                        <p:cTn id="16" dur="10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xit" presetSubtype="32" fill="hold" nodeType="clickEffect">
                                  <p:stCondLst>
                                    <p:cond delay="0"/>
                                  </p:stCondLst>
                                  <p:childTnLst>
                                    <p:animEffect transition="out" filter="circle(out)">
                                      <p:cBhvr>
                                        <p:cTn id="20" dur="500"/>
                                        <p:tgtEl>
                                          <p:spTgt spid="17"/>
                                        </p:tgtEl>
                                      </p:cBhvr>
                                    </p:animEffect>
                                    <p:set>
                                      <p:cBhvr>
                                        <p:cTn id="21" dur="1" fill="hold">
                                          <p:stCondLst>
                                            <p:cond delay="499"/>
                                          </p:stCondLst>
                                        </p:cTn>
                                        <p:tgtEl>
                                          <p:spTgt spid="17"/>
                                        </p:tgtEl>
                                        <p:attrNameLst>
                                          <p:attrName>style.visibility</p:attrName>
                                        </p:attrNameLst>
                                      </p:cBhvr>
                                      <p:to>
                                        <p:strVal val="hidden"/>
                                      </p:to>
                                    </p:set>
                                  </p:childTnLst>
                                </p:cTn>
                              </p:par>
                              <p:par>
                                <p:cTn id="22" presetID="3" presetClass="exit" presetSubtype="10" fill="hold" nodeType="withEffect">
                                  <p:stCondLst>
                                    <p:cond delay="0"/>
                                  </p:stCondLst>
                                  <p:childTnLst>
                                    <p:animEffect transition="out" filter="blinds(horizontal)">
                                      <p:cBhvr>
                                        <p:cTn id="23" dur="500"/>
                                        <p:tgtEl>
                                          <p:spTgt spid="19"/>
                                        </p:tgtEl>
                                      </p:cBhvr>
                                    </p:animEffect>
                                    <p:set>
                                      <p:cBhvr>
                                        <p:cTn id="24" dur="1" fill="hold">
                                          <p:stCondLst>
                                            <p:cond delay="499"/>
                                          </p:stCondLst>
                                        </p:cTn>
                                        <p:tgtEl>
                                          <p:spTgt spid="19"/>
                                        </p:tgtEl>
                                        <p:attrNameLst>
                                          <p:attrName>style.visibility</p:attrName>
                                        </p:attrNameLst>
                                      </p:cBhvr>
                                      <p:to>
                                        <p:strVal val="hidden"/>
                                      </p:to>
                                    </p:set>
                                  </p:childTnLst>
                                </p:cTn>
                              </p:par>
                              <p:par>
                                <p:cTn id="25" presetID="3" presetClass="exit" presetSubtype="10" fill="hold" nodeType="withEffect">
                                  <p:stCondLst>
                                    <p:cond delay="0"/>
                                  </p:stCondLst>
                                  <p:childTnLst>
                                    <p:animEffect transition="out" filter="blinds(horizontal)">
                                      <p:cBhvr>
                                        <p:cTn id="26" dur="500"/>
                                        <p:tgtEl>
                                          <p:spTgt spid="20"/>
                                        </p:tgtEl>
                                      </p:cBhvr>
                                    </p:animEffect>
                                    <p:set>
                                      <p:cBhvr>
                                        <p:cTn id="27"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ình nền powerpoint] 101+ Background màu xanh lá đẹp - In Ấn Nhất Việt -  Công ty In Số #1 TP Hồ Chí Minh"/>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0" y="0"/>
            <a:ext cx="8153400" cy="1754326"/>
          </a:xfrm>
          <a:prstGeom prst="rect">
            <a:avLst/>
          </a:prstGeom>
        </p:spPr>
        <p:txBody>
          <a:bodyPr wrap="square">
            <a:spAutoFit/>
          </a:bodyPr>
          <a:lstStyle/>
          <a:p>
            <a:r>
              <a:rPr lang="vi-VN" sz="3600"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Câu 12. Hãy giải thích tại sao khi ta nói to và nói nhiều sẽ dễ bị khản tiếng, đau họng? </a:t>
            </a:r>
            <a:endParaRPr lang="en-US" sz="3600" b="1" dirty="0"/>
          </a:p>
        </p:txBody>
      </p:sp>
      <p:sp>
        <p:nvSpPr>
          <p:cNvPr id="4" name="Text Placeholder 2">
            <a:extLst>
              <a:ext uri="{FF2B5EF4-FFF2-40B4-BE49-F238E27FC236}">
                <a16:creationId xmlns="" xmlns:a16="http://schemas.microsoft.com/office/drawing/2014/main" id="{3E499A11-29D8-4CB1-A049-ECF818FC20BA}"/>
              </a:ext>
            </a:extLst>
          </p:cNvPr>
          <p:cNvSpPr txBox="1">
            <a:spLocks/>
          </p:cNvSpPr>
          <p:nvPr/>
        </p:nvSpPr>
        <p:spPr>
          <a:xfrm>
            <a:off x="0" y="2209800"/>
            <a:ext cx="7848600" cy="3171197"/>
          </a:xfrm>
          <a:prstGeom prst="rect">
            <a:avLst/>
          </a:prstGeom>
        </p:spPr>
        <p:txBody>
          <a:bodyPr vert="horz" lIns="91440" tIns="45720" rIns="91440" bIns="45720" rtlCol="0">
            <a:normAutofit/>
          </a:bodyPr>
          <a:lstStyle/>
          <a:p>
            <a:pPr marL="342900" marR="75565" lvl="0" indent="-342900" defTabSz="914400" rtl="0" eaLnBrk="1" fontAlgn="auto" latinLnBrk="0" hangingPunct="1">
              <a:spcBef>
                <a:spcPct val="20000"/>
              </a:spcBef>
              <a:spcAft>
                <a:spcPts val="800"/>
              </a:spcAft>
              <a:buClrTx/>
              <a:buSzTx/>
              <a:tabLst>
                <a:tab pos="1609725" algn="l"/>
              </a:tabLst>
              <a:defRPr/>
            </a:pPr>
            <a:r>
              <a:rPr kumimoji="0" lang="vi-VN" sz="3600" b="1" u="sng" strike="noStrike" kern="1200" cap="none" spc="0" normalizeH="0" baseline="0" noProof="0" dirty="0" smtClean="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ĐA:</a:t>
            </a:r>
            <a:r>
              <a:rPr kumimoji="0" lang="vi-VN" sz="3600" b="1" u="none" strike="noStrike" kern="1200" cap="none" spc="0" normalizeH="0" baseline="0" noProof="0" dirty="0" smtClean="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Khi ta nói to, dây thanh quản dao động mạnh. Nếu nói to và nói nhiều, dây thanh quản sẽ dao động mạnh và lâu, dẫn đến tổn thương khiến ta cảm thấy đau họng, tiếng bị khàn.</a:t>
            </a:r>
            <a:endParaRPr kumimoji="0" lang="en-US" sz="3600" b="1"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Pin by Mercia Souza on Animação | Powerpoint background design, Background  for powerpoint presentation, Presentation backgrounds"/>
          <p:cNvPicPr>
            <a:picLocks noChangeAspect="1" noChangeArrowheads="1"/>
          </p:cNvPicPr>
          <p:nvPr/>
        </p:nvPicPr>
        <p:blipFill>
          <a:blip r:embed="rId2"/>
          <a:srcRect/>
          <a:stretch>
            <a:fillRect/>
          </a:stretch>
        </p:blipFill>
        <p:spPr bwMode="auto">
          <a:xfrm>
            <a:off x="0" y="0"/>
            <a:ext cx="9144000" cy="6705600"/>
          </a:xfrm>
          <a:prstGeom prst="rect">
            <a:avLst/>
          </a:prstGeom>
          <a:noFill/>
        </p:spPr>
      </p:pic>
      <p:sp>
        <p:nvSpPr>
          <p:cNvPr id="3" name="TextBox 2">
            <a:extLst>
              <a:ext uri="{FF2B5EF4-FFF2-40B4-BE49-F238E27FC236}">
                <a16:creationId xmlns="" xmlns:a16="http://schemas.microsoft.com/office/drawing/2014/main" id="{6700B50B-85E9-4051-8DF1-E76DA816A051}"/>
              </a:ext>
            </a:extLst>
          </p:cNvPr>
          <p:cNvSpPr txBox="1"/>
          <p:nvPr/>
        </p:nvSpPr>
        <p:spPr>
          <a:xfrm>
            <a:off x="0" y="0"/>
            <a:ext cx="7924800" cy="2308324"/>
          </a:xfrm>
          <a:prstGeom prst="rect">
            <a:avLst/>
          </a:prstGeom>
          <a:noFill/>
        </p:spPr>
        <p:txBody>
          <a:bodyPr wrap="square">
            <a:spAutoFit/>
          </a:bodyPr>
          <a:lstStyle/>
          <a:p>
            <a:pPr marR="75565">
              <a:spcAft>
                <a:spcPts val="800"/>
              </a:spcAft>
              <a:tabLst>
                <a:tab pos="1609725" algn="l"/>
              </a:tabLst>
            </a:pPr>
            <a:r>
              <a:rPr lang="vi-VN" sz="3600" b="1" dirty="0">
                <a:solidFill>
                  <a:srgbClr val="002060"/>
                </a:solidFill>
                <a:effectLst/>
                <a:latin typeface="+mj-lt"/>
                <a:ea typeface="Calibri" panose="020F0502020204030204" pitchFamily="34" charset="0"/>
                <a:cs typeface="Times New Roman" panose="02020603050405020304" pitchFamily="18" charset="0"/>
              </a:rPr>
              <a:t>Câu 13. Giọng nữ thường cao hơn giọng nam, vậy khi nói, dây thanh quản của nam hay nữ sẽ dao động nhanh hơn?</a:t>
            </a:r>
            <a:endParaRPr lang="en-US" sz="3600" b="1" dirty="0">
              <a:solidFill>
                <a:srgbClr val="002060"/>
              </a:solidFill>
              <a:effectLst/>
              <a:latin typeface="+mj-lt"/>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 xmlns:a16="http://schemas.microsoft.com/office/drawing/2014/main" id="{DA1DF70F-5A14-4E31-8138-5E5740AA60A9}"/>
              </a:ext>
            </a:extLst>
          </p:cNvPr>
          <p:cNvSpPr txBox="1"/>
          <p:nvPr/>
        </p:nvSpPr>
        <p:spPr>
          <a:xfrm>
            <a:off x="0" y="2590800"/>
            <a:ext cx="9144000" cy="1963294"/>
          </a:xfrm>
          <a:prstGeom prst="rect">
            <a:avLst/>
          </a:prstGeom>
          <a:noFill/>
        </p:spPr>
        <p:txBody>
          <a:bodyPr wrap="square">
            <a:spAutoFit/>
          </a:bodyPr>
          <a:lstStyle/>
          <a:p>
            <a:pPr marR="75565" algn="just">
              <a:lnSpc>
                <a:spcPct val="115000"/>
              </a:lnSpc>
              <a:spcAft>
                <a:spcPts val="800"/>
              </a:spcAft>
              <a:tabLst>
                <a:tab pos="1609725" algn="l"/>
              </a:tabLst>
            </a:pPr>
            <a:r>
              <a:rPr lang="vi-VN" sz="3600" b="1" i="1" u="sng" dirty="0" smtClean="0">
                <a:solidFill>
                  <a:srgbClr val="FF0000"/>
                </a:solidFill>
                <a:effectLst/>
                <a:latin typeface="+mj-lt"/>
                <a:ea typeface="Calibri" panose="020F0502020204030204" pitchFamily="34" charset="0"/>
                <a:cs typeface="Times New Roman" panose="02020603050405020304" pitchFamily="18" charset="0"/>
              </a:rPr>
              <a:t>ĐA:</a:t>
            </a:r>
            <a:r>
              <a:rPr lang="vi-VN" sz="3600" b="1" i="1" dirty="0" smtClean="0">
                <a:solidFill>
                  <a:srgbClr val="FF0000"/>
                </a:solidFill>
                <a:effectLst/>
                <a:latin typeface="+mj-lt"/>
                <a:ea typeface="Calibri" panose="020F0502020204030204" pitchFamily="34" charset="0"/>
                <a:cs typeface="Times New Roman" panose="02020603050405020304" pitchFamily="18" charset="0"/>
              </a:rPr>
              <a:t> </a:t>
            </a:r>
            <a:r>
              <a:rPr lang="vi-VN" sz="3600" b="1" i="1" dirty="0">
                <a:solidFill>
                  <a:srgbClr val="FF0000"/>
                </a:solidFill>
                <a:effectLst/>
                <a:latin typeface="+mj-lt"/>
                <a:ea typeface="Calibri" panose="020F0502020204030204" pitchFamily="34" charset="0"/>
                <a:cs typeface="Times New Roman" panose="02020603050405020304" pitchFamily="18" charset="0"/>
              </a:rPr>
              <a:t>âm cao hơn </a:t>
            </a:r>
            <a:r>
              <a:rPr lang="vi-VN" sz="3600" b="1" i="1" dirty="0">
                <a:solidFill>
                  <a:srgbClr val="FF0000"/>
                </a:solidFill>
                <a:effectLst/>
                <a:latin typeface="+mj-lt"/>
                <a:ea typeface="Calibri" panose="020F0502020204030204" pitchFamily="34" charset="0"/>
                <a:cs typeface="Times New Roman" panose="02020603050405020304" pitchFamily="18" charset="0"/>
                <a:sym typeface="Wingdings" panose="05000000000000000000" pitchFamily="2" charset="2"/>
              </a:rPr>
              <a:t></a:t>
            </a:r>
            <a:r>
              <a:rPr lang="vi-VN" sz="3600" b="1" i="1" dirty="0">
                <a:solidFill>
                  <a:srgbClr val="FF0000"/>
                </a:solidFill>
                <a:effectLst/>
                <a:latin typeface="+mj-lt"/>
                <a:ea typeface="Calibri" panose="020F0502020204030204" pitchFamily="34" charset="0"/>
                <a:cs typeface="Times New Roman" panose="02020603050405020304" pitchFamily="18" charset="0"/>
              </a:rPr>
              <a:t> tần số âm lớn hơn</a:t>
            </a:r>
            <a:r>
              <a:rPr lang="vi-VN" sz="3600" b="1" i="1" dirty="0">
                <a:solidFill>
                  <a:srgbClr val="FF0000"/>
                </a:solidFill>
                <a:effectLst/>
                <a:latin typeface="+mj-lt"/>
                <a:ea typeface="Calibri" panose="020F0502020204030204" pitchFamily="34" charset="0"/>
                <a:cs typeface="Times New Roman" panose="02020603050405020304" pitchFamily="18" charset="0"/>
                <a:sym typeface="Wingdings" panose="05000000000000000000" pitchFamily="2" charset="2"/>
              </a:rPr>
              <a:t></a:t>
            </a:r>
            <a:r>
              <a:rPr lang="vi-VN" sz="3600" b="1" i="1" dirty="0">
                <a:solidFill>
                  <a:srgbClr val="FF0000"/>
                </a:solidFill>
                <a:effectLst/>
                <a:latin typeface="+mj-lt"/>
                <a:ea typeface="Calibri" panose="020F0502020204030204" pitchFamily="34" charset="0"/>
                <a:cs typeface="Times New Roman" panose="02020603050405020304" pitchFamily="18" charset="0"/>
              </a:rPr>
              <a:t> vật dao động nhanh hơn. Do đó dây thanh quản của nữ dao động nhanh hơn.</a:t>
            </a:r>
            <a:endParaRPr lang="en-US" sz="3600" b="1" i="1" dirty="0">
              <a:solidFill>
                <a:srgbClr val="FF0000"/>
              </a:solidFill>
              <a:effectLst/>
              <a:latin typeface="+mj-lt"/>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p:cNvSpPr txBox="1">
            <a:spLocks noChangeArrowheads="1"/>
          </p:cNvSpPr>
          <p:nvPr/>
        </p:nvSpPr>
        <p:spPr bwMode="auto">
          <a:xfrm>
            <a:off x="0" y="0"/>
            <a:ext cx="9144000" cy="1200329"/>
          </a:xfrm>
          <a:prstGeom prst="rect">
            <a:avLst/>
          </a:prstGeom>
          <a:noFill/>
          <a:ln w="9525">
            <a:noFill/>
            <a:miter lim="800000"/>
            <a:headEnd/>
            <a:tailEnd/>
          </a:ln>
        </p:spPr>
        <p:txBody>
          <a:bodyPr wrap="square">
            <a:spAutoFit/>
          </a:bodyPr>
          <a:lstStyle/>
          <a:p>
            <a:pPr eaLnBrk="1" hangingPunct="1">
              <a:spcBef>
                <a:spcPct val="50000"/>
              </a:spcBef>
            </a:pPr>
            <a:r>
              <a:rPr lang="en-US" altLang="en-US" sz="2400" dirty="0">
                <a:solidFill>
                  <a:srgbClr val="000000"/>
                </a:solidFill>
                <a:latin typeface="Tahoma" pitchFamily="34" charset="0"/>
              </a:rPr>
              <a:t> </a:t>
            </a:r>
            <a:r>
              <a:rPr lang="en-US" altLang="en-US" sz="3600" dirty="0" err="1">
                <a:latin typeface="Times New Roman" pitchFamily="18" charset="0"/>
                <a:cs typeface="Times New Roman" pitchFamily="18" charset="0"/>
              </a:rPr>
              <a:t>Câu</a:t>
            </a:r>
            <a:r>
              <a:rPr lang="en-US" altLang="en-US" sz="3600" dirty="0">
                <a:latin typeface="Times New Roman" pitchFamily="18" charset="0"/>
                <a:cs typeface="Times New Roman" pitchFamily="18" charset="0"/>
              </a:rPr>
              <a:t> 3: </a:t>
            </a:r>
            <a:r>
              <a:rPr lang="en-US" altLang="en-US" sz="3600" dirty="0" err="1">
                <a:latin typeface="Times New Roman" pitchFamily="18" charset="0"/>
                <a:cs typeface="Times New Roman" pitchFamily="18" charset="0"/>
              </a:rPr>
              <a:t>Nguồn</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âm</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là</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gì</a:t>
            </a:r>
            <a:r>
              <a:rPr lang="en-US" altLang="en-US" sz="3600" dirty="0">
                <a:latin typeface="Times New Roman" pitchFamily="18" charset="0"/>
                <a:cs typeface="Times New Roman" pitchFamily="18" charset="0"/>
              </a:rPr>
              <a:t> ?</a:t>
            </a:r>
            <a:r>
              <a:rPr lang="en-US" altLang="en-US" sz="3600" b="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Hãy</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kể</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một</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số</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nguồn</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âm</a:t>
            </a:r>
            <a:r>
              <a:rPr lang="en-US" altLang="en-US" sz="3600" dirty="0">
                <a:latin typeface="Times New Roman" pitchFamily="18" charset="0"/>
                <a:cs typeface="Times New Roman" pitchFamily="18" charset="0"/>
              </a:rPr>
              <a:t>?</a:t>
            </a:r>
            <a:r>
              <a:rPr lang="en-US" altLang="en-US" sz="3600" b="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Các</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nguồn</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âm</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có</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chung</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đặc</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điểm</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gì</a:t>
            </a:r>
            <a:r>
              <a:rPr lang="en-US" altLang="en-US" sz="3600" dirty="0">
                <a:latin typeface="Times New Roman" pitchFamily="18" charset="0"/>
                <a:cs typeface="Times New Roman" pitchFamily="18" charset="0"/>
              </a:rPr>
              <a:t>? </a:t>
            </a:r>
          </a:p>
        </p:txBody>
      </p:sp>
      <p:sp>
        <p:nvSpPr>
          <p:cNvPr id="4" name="TextBox 2"/>
          <p:cNvSpPr txBox="1">
            <a:spLocks noChangeArrowheads="1"/>
          </p:cNvSpPr>
          <p:nvPr/>
        </p:nvSpPr>
        <p:spPr bwMode="auto">
          <a:xfrm>
            <a:off x="0" y="1143000"/>
            <a:ext cx="7467600" cy="584775"/>
          </a:xfrm>
          <a:prstGeom prst="rect">
            <a:avLst/>
          </a:prstGeom>
          <a:noFill/>
          <a:ln w="9525">
            <a:noFill/>
            <a:miter lim="800000"/>
            <a:headEnd/>
            <a:tailEnd/>
          </a:ln>
        </p:spPr>
        <p:txBody>
          <a:bodyPr>
            <a:spAutoFit/>
          </a:bodyPr>
          <a:lstStyle/>
          <a:p>
            <a:pPr algn="just" eaLnBrk="1" hangingPunct="1">
              <a:spcBef>
                <a:spcPct val="50000"/>
              </a:spcBef>
              <a:buFont typeface="Wingdings" pitchFamily="2" charset="2"/>
              <a:buNone/>
            </a:pPr>
            <a:r>
              <a:rPr lang="en-US" altLang="en-US" sz="3200" dirty="0">
                <a:latin typeface="Times New Roman" pitchFamily="18" charset="0"/>
              </a:rPr>
              <a:t> </a:t>
            </a:r>
            <a:r>
              <a:rPr lang="en-US" altLang="en-US" sz="3200" dirty="0" err="1">
                <a:solidFill>
                  <a:srgbClr val="FF0000"/>
                </a:solidFill>
                <a:latin typeface="Times New Roman" pitchFamily="18" charset="0"/>
              </a:rPr>
              <a:t>Nguồn</a:t>
            </a:r>
            <a:r>
              <a:rPr lang="en-US" altLang="en-US" sz="3200" dirty="0">
                <a:solidFill>
                  <a:srgbClr val="FF0000"/>
                </a:solidFill>
                <a:latin typeface="Times New Roman" pitchFamily="18" charset="0"/>
              </a:rPr>
              <a:t> </a:t>
            </a:r>
            <a:r>
              <a:rPr lang="en-US" altLang="en-US" sz="3200" dirty="0" err="1">
                <a:solidFill>
                  <a:srgbClr val="FF0000"/>
                </a:solidFill>
                <a:latin typeface="Times New Roman" pitchFamily="18" charset="0"/>
              </a:rPr>
              <a:t>âm</a:t>
            </a:r>
            <a:r>
              <a:rPr lang="en-US" altLang="en-US" sz="3200" dirty="0">
                <a:solidFill>
                  <a:srgbClr val="FF0000"/>
                </a:solidFill>
                <a:latin typeface="Times New Roman" pitchFamily="18" charset="0"/>
              </a:rPr>
              <a:t> </a:t>
            </a:r>
            <a:r>
              <a:rPr lang="en-US" altLang="en-US" sz="3200" dirty="0" err="1">
                <a:latin typeface="Times New Roman" pitchFamily="18" charset="0"/>
              </a:rPr>
              <a:t>là</a:t>
            </a:r>
            <a:r>
              <a:rPr lang="en-US" altLang="en-US" sz="3200" dirty="0">
                <a:latin typeface="Times New Roman" pitchFamily="18" charset="0"/>
              </a:rPr>
              <a:t> </a:t>
            </a:r>
            <a:r>
              <a:rPr lang="en-US" altLang="en-US" sz="3200" dirty="0" err="1">
                <a:latin typeface="Times New Roman" pitchFamily="18" charset="0"/>
              </a:rPr>
              <a:t>những</a:t>
            </a:r>
            <a:r>
              <a:rPr lang="en-US" altLang="en-US" sz="3200" dirty="0">
                <a:latin typeface="Times New Roman" pitchFamily="18" charset="0"/>
              </a:rPr>
              <a:t> </a:t>
            </a:r>
            <a:r>
              <a:rPr lang="en-US" altLang="en-US" sz="3200" dirty="0" err="1">
                <a:latin typeface="Times New Roman" pitchFamily="18" charset="0"/>
              </a:rPr>
              <a:t>vật</a:t>
            </a:r>
            <a:r>
              <a:rPr lang="en-US" altLang="en-US" sz="3200" dirty="0">
                <a:latin typeface="Times New Roman" pitchFamily="18" charset="0"/>
              </a:rPr>
              <a:t> </a:t>
            </a:r>
            <a:r>
              <a:rPr lang="en-US" altLang="en-US" sz="3200" dirty="0" err="1">
                <a:latin typeface="Times New Roman" pitchFamily="18" charset="0"/>
              </a:rPr>
              <a:t>phát</a:t>
            </a:r>
            <a:r>
              <a:rPr lang="en-US" altLang="en-US" sz="3200" dirty="0">
                <a:latin typeface="Times New Roman" pitchFamily="18" charset="0"/>
              </a:rPr>
              <a:t> </a:t>
            </a:r>
            <a:r>
              <a:rPr lang="en-US" altLang="en-US" sz="3200" dirty="0" err="1">
                <a:latin typeface="Times New Roman" pitchFamily="18" charset="0"/>
              </a:rPr>
              <a:t>ra</a:t>
            </a:r>
            <a:r>
              <a:rPr lang="en-US" altLang="en-US" sz="3200" dirty="0">
                <a:latin typeface="Times New Roman" pitchFamily="18" charset="0"/>
              </a:rPr>
              <a:t> </a:t>
            </a:r>
            <a:r>
              <a:rPr lang="en-US" altLang="en-US" sz="3200" dirty="0" err="1">
                <a:latin typeface="Times New Roman" pitchFamily="18" charset="0"/>
              </a:rPr>
              <a:t>âm</a:t>
            </a:r>
            <a:r>
              <a:rPr lang="en-US" altLang="en-US" sz="3200" dirty="0">
                <a:latin typeface="Times New Roman" pitchFamily="18" charset="0"/>
              </a:rPr>
              <a:t> </a:t>
            </a:r>
            <a:r>
              <a:rPr lang="en-US" altLang="en-US" sz="3200" dirty="0" err="1">
                <a:latin typeface="Times New Roman" pitchFamily="18" charset="0"/>
              </a:rPr>
              <a:t>thanh</a:t>
            </a:r>
            <a:r>
              <a:rPr lang="en-US" altLang="en-US" sz="3200" dirty="0">
                <a:latin typeface="Times New Roman" pitchFamily="18" charset="0"/>
              </a:rPr>
              <a:t>.</a:t>
            </a:r>
            <a:endParaRPr lang="vi-VN" altLang="en-US" sz="3200" dirty="0">
              <a:latin typeface="Times New Roman" pitchFamily="18" charset="0"/>
            </a:endParaRPr>
          </a:p>
        </p:txBody>
      </p:sp>
      <p:sp>
        <p:nvSpPr>
          <p:cNvPr id="5" name="TextBox 2"/>
          <p:cNvSpPr txBox="1">
            <a:spLocks noChangeArrowheads="1"/>
          </p:cNvSpPr>
          <p:nvPr/>
        </p:nvSpPr>
        <p:spPr bwMode="auto">
          <a:xfrm>
            <a:off x="0" y="1752600"/>
            <a:ext cx="9144000" cy="584775"/>
          </a:xfrm>
          <a:prstGeom prst="rect">
            <a:avLst/>
          </a:prstGeom>
          <a:noFill/>
          <a:ln w="9525">
            <a:noFill/>
            <a:miter lim="800000"/>
            <a:headEnd/>
            <a:tailEnd/>
          </a:ln>
        </p:spPr>
        <p:txBody>
          <a:bodyPr wrap="square">
            <a:spAutoFit/>
          </a:bodyPr>
          <a:lstStyle/>
          <a:p>
            <a:pPr eaLnBrk="1" hangingPunct="1">
              <a:spcBef>
                <a:spcPct val="50000"/>
              </a:spcBef>
              <a:buFont typeface="Wingdings" pitchFamily="2" charset="2"/>
              <a:buNone/>
            </a:pPr>
            <a:r>
              <a:rPr lang="en-US" altLang="vi-VN" sz="3200" dirty="0" err="1">
                <a:solidFill>
                  <a:srgbClr val="0000FF"/>
                </a:solidFill>
                <a:latin typeface="Times New Roman" pitchFamily="18" charset="0"/>
              </a:rPr>
              <a:t>Tiếng</a:t>
            </a:r>
            <a:r>
              <a:rPr lang="en-US" altLang="vi-VN" sz="3200" dirty="0">
                <a:solidFill>
                  <a:srgbClr val="0000FF"/>
                </a:solidFill>
                <a:latin typeface="Times New Roman" pitchFamily="18" charset="0"/>
              </a:rPr>
              <a:t> </a:t>
            </a:r>
            <a:r>
              <a:rPr lang="en-US" altLang="vi-VN" sz="3200" dirty="0" err="1">
                <a:solidFill>
                  <a:srgbClr val="0000FF"/>
                </a:solidFill>
                <a:latin typeface="Times New Roman" pitchFamily="18" charset="0"/>
              </a:rPr>
              <a:t>trống</a:t>
            </a:r>
            <a:r>
              <a:rPr lang="en-US" altLang="vi-VN" sz="3200" dirty="0">
                <a:solidFill>
                  <a:srgbClr val="0000FF"/>
                </a:solidFill>
                <a:latin typeface="Times New Roman" pitchFamily="18" charset="0"/>
              </a:rPr>
              <a:t> </a:t>
            </a:r>
            <a:r>
              <a:rPr lang="en-US" altLang="vi-VN" sz="3200" dirty="0" err="1">
                <a:solidFill>
                  <a:srgbClr val="0000FF"/>
                </a:solidFill>
                <a:latin typeface="Times New Roman" pitchFamily="18" charset="0"/>
              </a:rPr>
              <a:t>trường</a:t>
            </a:r>
            <a:r>
              <a:rPr lang="en-US" altLang="vi-VN" sz="3200" dirty="0">
                <a:solidFill>
                  <a:srgbClr val="0000FF"/>
                </a:solidFill>
                <a:latin typeface="Times New Roman" pitchFamily="18" charset="0"/>
              </a:rPr>
              <a:t>, </a:t>
            </a:r>
            <a:r>
              <a:rPr lang="en-US" altLang="vi-VN" sz="3200" dirty="0" err="1">
                <a:solidFill>
                  <a:srgbClr val="0000FF"/>
                </a:solidFill>
                <a:latin typeface="Times New Roman" pitchFamily="18" charset="0"/>
              </a:rPr>
              <a:t>tiếng</a:t>
            </a:r>
            <a:r>
              <a:rPr lang="en-US" altLang="vi-VN" sz="3200" dirty="0">
                <a:solidFill>
                  <a:srgbClr val="0000FF"/>
                </a:solidFill>
                <a:latin typeface="Times New Roman" pitchFamily="18" charset="0"/>
              </a:rPr>
              <a:t> </a:t>
            </a:r>
            <a:r>
              <a:rPr lang="en-US" altLang="vi-VN" sz="3200" dirty="0" err="1">
                <a:solidFill>
                  <a:srgbClr val="0000FF"/>
                </a:solidFill>
                <a:latin typeface="Times New Roman" pitchFamily="18" charset="0"/>
              </a:rPr>
              <a:t>chim</a:t>
            </a:r>
            <a:r>
              <a:rPr lang="en-US" altLang="vi-VN" sz="3200" dirty="0">
                <a:solidFill>
                  <a:srgbClr val="0000FF"/>
                </a:solidFill>
                <a:latin typeface="Times New Roman" pitchFamily="18" charset="0"/>
              </a:rPr>
              <a:t> </a:t>
            </a:r>
            <a:r>
              <a:rPr lang="en-US" altLang="vi-VN" sz="3200" dirty="0" err="1">
                <a:solidFill>
                  <a:srgbClr val="0000FF"/>
                </a:solidFill>
                <a:latin typeface="Times New Roman" pitchFamily="18" charset="0"/>
              </a:rPr>
              <a:t>hót</a:t>
            </a:r>
            <a:r>
              <a:rPr lang="en-US" altLang="vi-VN" sz="3200" dirty="0">
                <a:solidFill>
                  <a:srgbClr val="0000FF"/>
                </a:solidFill>
                <a:latin typeface="Times New Roman" pitchFamily="18" charset="0"/>
              </a:rPr>
              <a:t>, </a:t>
            </a:r>
            <a:r>
              <a:rPr lang="en-US" altLang="vi-VN" sz="3200" dirty="0" err="1">
                <a:solidFill>
                  <a:srgbClr val="0000FF"/>
                </a:solidFill>
                <a:latin typeface="Times New Roman" pitchFamily="18" charset="0"/>
              </a:rPr>
              <a:t>tiếng</a:t>
            </a:r>
            <a:r>
              <a:rPr lang="en-US" altLang="vi-VN" sz="3200" dirty="0">
                <a:solidFill>
                  <a:srgbClr val="0000FF"/>
                </a:solidFill>
                <a:latin typeface="Times New Roman" pitchFamily="18" charset="0"/>
              </a:rPr>
              <a:t> </a:t>
            </a:r>
            <a:r>
              <a:rPr lang="en-US" altLang="vi-VN" sz="3200" dirty="0" err="1">
                <a:solidFill>
                  <a:srgbClr val="0000FF"/>
                </a:solidFill>
                <a:latin typeface="Times New Roman" pitchFamily="18" charset="0"/>
              </a:rPr>
              <a:t>vỗ</a:t>
            </a:r>
            <a:r>
              <a:rPr lang="en-US" altLang="vi-VN" sz="3200" dirty="0">
                <a:solidFill>
                  <a:srgbClr val="0000FF"/>
                </a:solidFill>
                <a:latin typeface="Times New Roman" pitchFamily="18" charset="0"/>
              </a:rPr>
              <a:t> </a:t>
            </a:r>
            <a:r>
              <a:rPr lang="en-US" altLang="vi-VN" sz="3200" dirty="0" err="1">
                <a:solidFill>
                  <a:srgbClr val="0000FF"/>
                </a:solidFill>
                <a:latin typeface="Times New Roman" pitchFamily="18" charset="0"/>
              </a:rPr>
              <a:t>tay</a:t>
            </a:r>
            <a:r>
              <a:rPr lang="en-US" altLang="vi-VN" sz="3200" dirty="0">
                <a:solidFill>
                  <a:srgbClr val="0000FF"/>
                </a:solidFill>
                <a:latin typeface="Times New Roman" pitchFamily="18" charset="0"/>
              </a:rPr>
              <a:t>… </a:t>
            </a:r>
            <a:endParaRPr lang="vi-VN" altLang="en-US" sz="3200" dirty="0">
              <a:solidFill>
                <a:srgbClr val="0000FF"/>
              </a:solidFill>
              <a:latin typeface="Times New Roman" pitchFamily="18" charset="0"/>
            </a:endParaRPr>
          </a:p>
        </p:txBody>
      </p:sp>
      <p:sp>
        <p:nvSpPr>
          <p:cNvPr id="6" name="Text Box 51"/>
          <p:cNvSpPr txBox="1">
            <a:spLocks noChangeArrowheads="1"/>
          </p:cNvSpPr>
          <p:nvPr/>
        </p:nvSpPr>
        <p:spPr bwMode="auto">
          <a:xfrm>
            <a:off x="0" y="2362200"/>
            <a:ext cx="6897688" cy="584775"/>
          </a:xfrm>
          <a:prstGeom prst="rect">
            <a:avLst/>
          </a:prstGeom>
          <a:noFill/>
          <a:ln w="9525">
            <a:noFill/>
            <a:miter lim="800000"/>
            <a:headEnd/>
            <a:tailEnd/>
          </a:ln>
          <a:effectLst/>
        </p:spPr>
        <p:txBody>
          <a:bodyPr>
            <a:spAutoFit/>
          </a:bodyPr>
          <a:lstStyle/>
          <a:p>
            <a:pPr eaLnBrk="1" hangingPunct="1">
              <a:spcBef>
                <a:spcPct val="50000"/>
              </a:spcBef>
              <a:buFont typeface="Wingdings" pitchFamily="2" charset="2"/>
              <a:buNone/>
            </a:pPr>
            <a:r>
              <a:rPr lang="en-US" altLang="vi-VN" sz="3200" dirty="0">
                <a:solidFill>
                  <a:srgbClr val="0033CC"/>
                </a:solidFill>
                <a:latin typeface="Times New Roman" pitchFamily="18" charset="0"/>
              </a:rPr>
              <a:t>  </a:t>
            </a:r>
            <a:r>
              <a:rPr lang="en-US" altLang="vi-VN" sz="3200" dirty="0" err="1">
                <a:latin typeface="Times New Roman" pitchFamily="18" charset="0"/>
              </a:rPr>
              <a:t>Khi</a:t>
            </a:r>
            <a:r>
              <a:rPr lang="en-US" altLang="vi-VN" sz="3200" dirty="0">
                <a:latin typeface="Times New Roman" pitchFamily="18" charset="0"/>
              </a:rPr>
              <a:t> </a:t>
            </a:r>
            <a:r>
              <a:rPr lang="en-US" altLang="vi-VN" sz="3200" dirty="0" err="1">
                <a:latin typeface="Times New Roman" pitchFamily="18" charset="0"/>
              </a:rPr>
              <a:t>phát</a:t>
            </a:r>
            <a:r>
              <a:rPr lang="en-US" altLang="vi-VN" sz="3200" dirty="0">
                <a:latin typeface="Times New Roman" pitchFamily="18" charset="0"/>
              </a:rPr>
              <a:t> </a:t>
            </a:r>
            <a:r>
              <a:rPr lang="en-US" altLang="vi-VN" sz="3200" dirty="0" err="1">
                <a:latin typeface="Times New Roman" pitchFamily="18" charset="0"/>
              </a:rPr>
              <a:t>ra</a:t>
            </a:r>
            <a:r>
              <a:rPr lang="en-US" altLang="vi-VN" sz="3200" dirty="0">
                <a:latin typeface="Times New Roman" pitchFamily="18" charset="0"/>
              </a:rPr>
              <a:t> </a:t>
            </a:r>
            <a:r>
              <a:rPr lang="en-US" altLang="vi-VN" sz="3200" dirty="0" err="1">
                <a:latin typeface="Times New Roman" pitchFamily="18" charset="0"/>
              </a:rPr>
              <a:t>âm</a:t>
            </a:r>
            <a:r>
              <a:rPr lang="en-US" altLang="vi-VN" sz="3200" dirty="0">
                <a:latin typeface="Times New Roman" pitchFamily="18" charset="0"/>
              </a:rPr>
              <a:t>, </a:t>
            </a:r>
            <a:r>
              <a:rPr lang="en-US" altLang="vi-VN" sz="3200" dirty="0" err="1">
                <a:latin typeface="Times New Roman" pitchFamily="18" charset="0"/>
              </a:rPr>
              <a:t>các</a:t>
            </a:r>
            <a:r>
              <a:rPr lang="en-US" altLang="vi-VN" sz="3200" dirty="0">
                <a:latin typeface="Times New Roman" pitchFamily="18" charset="0"/>
              </a:rPr>
              <a:t> </a:t>
            </a:r>
            <a:r>
              <a:rPr lang="en-US" altLang="vi-VN" sz="3200" dirty="0" err="1">
                <a:latin typeface="Times New Roman" pitchFamily="18" charset="0"/>
              </a:rPr>
              <a:t>vật</a:t>
            </a:r>
            <a:r>
              <a:rPr lang="en-US" altLang="vi-VN" sz="3200" dirty="0">
                <a:latin typeface="Times New Roman" pitchFamily="18" charset="0"/>
              </a:rPr>
              <a:t> </a:t>
            </a:r>
            <a:r>
              <a:rPr lang="en-US" altLang="vi-VN" sz="3200" dirty="0" err="1">
                <a:latin typeface="Times New Roman" pitchFamily="18" charset="0"/>
              </a:rPr>
              <a:t>đều</a:t>
            </a:r>
            <a:r>
              <a:rPr lang="en-US" altLang="vi-VN" sz="3200" dirty="0">
                <a:latin typeface="Times New Roman" pitchFamily="18" charset="0"/>
              </a:rPr>
              <a:t> </a:t>
            </a:r>
            <a:r>
              <a:rPr lang="en-US" altLang="vi-VN" sz="3200" dirty="0" err="1">
                <a:latin typeface="Times New Roman" pitchFamily="18" charset="0"/>
              </a:rPr>
              <a:t>dao</a:t>
            </a:r>
            <a:r>
              <a:rPr lang="en-US" altLang="vi-VN" sz="3200" dirty="0">
                <a:latin typeface="Times New Roman" pitchFamily="18" charset="0"/>
              </a:rPr>
              <a:t> </a:t>
            </a:r>
            <a:r>
              <a:rPr lang="en-US" altLang="vi-VN" sz="3200" dirty="0" err="1">
                <a:latin typeface="Times New Roman" pitchFamily="18" charset="0"/>
              </a:rPr>
              <a:t>động</a:t>
            </a:r>
            <a:endParaRPr lang="en-US" altLang="vi-VN" sz="3200" dirty="0">
              <a:solidFill>
                <a:srgbClr val="0033CC"/>
              </a:solidFill>
              <a:latin typeface="Times New Roman" pitchFamily="18" charset="0"/>
            </a:endParaRPr>
          </a:p>
        </p:txBody>
      </p:sp>
      <p:sp>
        <p:nvSpPr>
          <p:cNvPr id="2" name="Text Box 3"/>
          <p:cNvSpPr txBox="1">
            <a:spLocks noChangeArrowheads="1"/>
          </p:cNvSpPr>
          <p:nvPr/>
        </p:nvSpPr>
        <p:spPr bwMode="auto">
          <a:xfrm>
            <a:off x="0" y="2971800"/>
            <a:ext cx="9144000" cy="1200329"/>
          </a:xfrm>
          <a:prstGeom prst="rect">
            <a:avLst/>
          </a:prstGeom>
          <a:noFill/>
          <a:ln w="9525">
            <a:noFill/>
            <a:miter lim="800000"/>
            <a:headEnd/>
            <a:tailEnd/>
          </a:ln>
        </p:spPr>
        <p:txBody>
          <a:bodyPr wrap="square">
            <a:spAutoFit/>
          </a:bodyPr>
          <a:lstStyle/>
          <a:p>
            <a:pPr eaLnBrk="1" hangingPunct="1">
              <a:spcBef>
                <a:spcPct val="50000"/>
              </a:spcBef>
            </a:pPr>
            <a:r>
              <a:rPr lang="en-US" altLang="en-US" sz="2400" dirty="0">
                <a:solidFill>
                  <a:srgbClr val="000000"/>
                </a:solidFill>
                <a:latin typeface="Tahoma" pitchFamily="34" charset="0"/>
              </a:rPr>
              <a:t> </a:t>
            </a:r>
            <a:r>
              <a:rPr lang="en-US" altLang="en-US" sz="3600" dirty="0" err="1">
                <a:latin typeface="Times New Roman" pitchFamily="18" charset="0"/>
                <a:cs typeface="Times New Roman" pitchFamily="18" charset="0"/>
              </a:rPr>
              <a:t>Câu</a:t>
            </a:r>
            <a:r>
              <a:rPr lang="en-US" altLang="en-US" sz="3600" dirty="0">
                <a:latin typeface="Times New Roman" pitchFamily="18" charset="0"/>
                <a:cs typeface="Times New Roman" pitchFamily="18" charset="0"/>
              </a:rPr>
              <a:t> </a:t>
            </a:r>
            <a:r>
              <a:rPr lang="en-US" altLang="en-US" sz="3600" dirty="0" smtClean="0">
                <a:latin typeface="Times New Roman" pitchFamily="18" charset="0"/>
                <a:cs typeface="Times New Roman" pitchFamily="18" charset="0"/>
              </a:rPr>
              <a:t>4:Sóng </a:t>
            </a:r>
            <a:r>
              <a:rPr lang="en-US" altLang="en-US" sz="3600" dirty="0" err="1">
                <a:latin typeface="Times New Roman" pitchFamily="18" charset="0"/>
                <a:cs typeface="Times New Roman" pitchFamily="18" charset="0"/>
              </a:rPr>
              <a:t>âm</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là</a:t>
            </a:r>
            <a:r>
              <a:rPr lang="en-US" altLang="en-US" sz="3600" dirty="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gì?Hãy</a:t>
            </a:r>
            <a:r>
              <a:rPr lang="en-US" altLang="en-US" sz="3600" dirty="0" smtClean="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kể</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một</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số</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nguồn</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âm</a:t>
            </a:r>
            <a:r>
              <a:rPr lang="en-US" altLang="en-US" sz="3600" dirty="0">
                <a:latin typeface="Times New Roman" pitchFamily="18" charset="0"/>
                <a:cs typeface="Times New Roman" pitchFamily="18" charset="0"/>
              </a:rPr>
              <a:t>?</a:t>
            </a:r>
            <a:r>
              <a:rPr lang="en-US" altLang="en-US" sz="3600" b="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Các</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nguồn</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âm</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có</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chung</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đặc</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điểm</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gì</a:t>
            </a:r>
            <a:r>
              <a:rPr lang="en-US" altLang="en-US" sz="3600" dirty="0">
                <a:latin typeface="Times New Roman" pitchFamily="18" charset="0"/>
                <a:cs typeface="Times New Roman" pitchFamily="18" charset="0"/>
              </a:rPr>
              <a:t>? </a:t>
            </a:r>
          </a:p>
        </p:txBody>
      </p:sp>
      <p:sp>
        <p:nvSpPr>
          <p:cNvPr id="3" name="TextBox 2"/>
          <p:cNvSpPr txBox="1">
            <a:spLocks noChangeArrowheads="1"/>
          </p:cNvSpPr>
          <p:nvPr/>
        </p:nvSpPr>
        <p:spPr bwMode="auto">
          <a:xfrm>
            <a:off x="0" y="4267200"/>
            <a:ext cx="9144000" cy="1077218"/>
          </a:xfrm>
          <a:prstGeom prst="rect">
            <a:avLst/>
          </a:prstGeom>
          <a:noFill/>
          <a:ln w="9525">
            <a:noFill/>
            <a:miter lim="800000"/>
            <a:headEnd/>
            <a:tailEnd/>
          </a:ln>
        </p:spPr>
        <p:txBody>
          <a:bodyPr wrap="square">
            <a:spAutoFit/>
          </a:bodyPr>
          <a:lstStyle/>
          <a:p>
            <a:pPr algn="just" eaLnBrk="1" hangingPunct="1">
              <a:spcBef>
                <a:spcPct val="50000"/>
              </a:spcBef>
              <a:buFont typeface="Wingdings" pitchFamily="2" charset="2"/>
              <a:buNone/>
            </a:pPr>
            <a:r>
              <a:rPr lang="en-US" altLang="en-US" sz="3200" dirty="0">
                <a:latin typeface="Times New Roman" pitchFamily="18" charset="0"/>
              </a:rPr>
              <a:t> </a:t>
            </a:r>
            <a:r>
              <a:rPr lang="en-US" altLang="en-US" sz="3200" dirty="0" err="1">
                <a:solidFill>
                  <a:srgbClr val="FF0000"/>
                </a:solidFill>
                <a:latin typeface="Times New Roman" pitchFamily="18" charset="0"/>
              </a:rPr>
              <a:t>Sóng</a:t>
            </a:r>
            <a:r>
              <a:rPr lang="en-US" altLang="en-US" sz="3200" dirty="0">
                <a:solidFill>
                  <a:srgbClr val="FF0000"/>
                </a:solidFill>
                <a:latin typeface="Times New Roman" pitchFamily="18" charset="0"/>
              </a:rPr>
              <a:t> </a:t>
            </a:r>
            <a:r>
              <a:rPr lang="en-US" altLang="en-US" sz="3200" dirty="0" err="1">
                <a:solidFill>
                  <a:srgbClr val="FF0000"/>
                </a:solidFill>
                <a:latin typeface="Times New Roman" pitchFamily="18" charset="0"/>
              </a:rPr>
              <a:t>âm</a:t>
            </a:r>
            <a:r>
              <a:rPr lang="en-US" altLang="en-US" sz="3200" dirty="0">
                <a:solidFill>
                  <a:srgbClr val="FF0000"/>
                </a:solidFill>
                <a:latin typeface="Times New Roman" pitchFamily="18" charset="0"/>
              </a:rPr>
              <a:t> </a:t>
            </a:r>
            <a:r>
              <a:rPr lang="en-US" altLang="en-US" sz="3200" dirty="0" err="1">
                <a:latin typeface="Times New Roman" pitchFamily="18" charset="0"/>
              </a:rPr>
              <a:t>là</a:t>
            </a:r>
            <a:r>
              <a:rPr lang="en-US" altLang="en-US" sz="3200" dirty="0">
                <a:latin typeface="Times New Roman" pitchFamily="18" charset="0"/>
              </a:rPr>
              <a:t> </a:t>
            </a:r>
            <a:r>
              <a:rPr lang="en-US" altLang="en-US" sz="3200" dirty="0" err="1">
                <a:latin typeface="Times New Roman" pitchFamily="18" charset="0"/>
              </a:rPr>
              <a:t>sự</a:t>
            </a:r>
            <a:r>
              <a:rPr lang="en-US" altLang="en-US" sz="3200" dirty="0">
                <a:latin typeface="Times New Roman" pitchFamily="18" charset="0"/>
              </a:rPr>
              <a:t> </a:t>
            </a:r>
            <a:r>
              <a:rPr lang="en-US" altLang="en-US" sz="3200" dirty="0" err="1">
                <a:latin typeface="Times New Roman" pitchFamily="18" charset="0"/>
              </a:rPr>
              <a:t>lan</a:t>
            </a:r>
            <a:r>
              <a:rPr lang="en-US" altLang="en-US" sz="3200" dirty="0">
                <a:latin typeface="Times New Roman" pitchFamily="18" charset="0"/>
              </a:rPr>
              <a:t> </a:t>
            </a:r>
            <a:r>
              <a:rPr lang="en-US" altLang="en-US" sz="3200" dirty="0" err="1">
                <a:latin typeface="Times New Roman" pitchFamily="18" charset="0"/>
              </a:rPr>
              <a:t>truyền</a:t>
            </a:r>
            <a:r>
              <a:rPr lang="en-US" altLang="en-US" sz="3200" dirty="0">
                <a:latin typeface="Times New Roman" pitchFamily="18" charset="0"/>
              </a:rPr>
              <a:t> </a:t>
            </a:r>
            <a:r>
              <a:rPr lang="en-US" altLang="en-US" sz="3200" dirty="0" err="1">
                <a:latin typeface="Times New Roman" pitchFamily="18" charset="0"/>
              </a:rPr>
              <a:t>dao</a:t>
            </a:r>
            <a:r>
              <a:rPr lang="en-US" altLang="en-US" sz="3200" dirty="0">
                <a:latin typeface="Times New Roman" pitchFamily="18" charset="0"/>
              </a:rPr>
              <a:t> </a:t>
            </a:r>
            <a:r>
              <a:rPr lang="en-US" altLang="en-US" sz="3200" dirty="0" err="1">
                <a:latin typeface="Times New Roman" pitchFamily="18" charset="0"/>
              </a:rPr>
              <a:t>động</a:t>
            </a:r>
            <a:r>
              <a:rPr lang="en-US" altLang="en-US" sz="3200" dirty="0">
                <a:latin typeface="Times New Roman" pitchFamily="18" charset="0"/>
              </a:rPr>
              <a:t> </a:t>
            </a:r>
            <a:r>
              <a:rPr lang="en-US" altLang="en-US" sz="3200" dirty="0" err="1">
                <a:latin typeface="Times New Roman" pitchFamily="18" charset="0"/>
              </a:rPr>
              <a:t>của</a:t>
            </a:r>
            <a:r>
              <a:rPr lang="en-US" altLang="en-US" sz="3200" dirty="0">
                <a:latin typeface="Times New Roman" pitchFamily="18" charset="0"/>
              </a:rPr>
              <a:t> </a:t>
            </a:r>
            <a:r>
              <a:rPr lang="en-US" altLang="en-US" sz="3200" dirty="0" err="1">
                <a:latin typeface="Times New Roman" pitchFamily="18" charset="0"/>
              </a:rPr>
              <a:t>nguồn</a:t>
            </a:r>
            <a:r>
              <a:rPr lang="en-US" altLang="en-US" sz="3200" dirty="0">
                <a:latin typeface="Times New Roman" pitchFamily="18" charset="0"/>
              </a:rPr>
              <a:t> </a:t>
            </a:r>
            <a:r>
              <a:rPr lang="en-US" altLang="en-US" sz="3200" dirty="0" err="1">
                <a:latin typeface="Times New Roman" pitchFamily="18" charset="0"/>
              </a:rPr>
              <a:t>âm</a:t>
            </a:r>
            <a:r>
              <a:rPr lang="en-US" altLang="en-US" sz="3200" dirty="0">
                <a:latin typeface="Times New Roman" pitchFamily="18" charset="0"/>
              </a:rPr>
              <a:t> </a:t>
            </a:r>
            <a:r>
              <a:rPr lang="en-US" altLang="en-US" sz="3200" dirty="0" err="1">
                <a:latin typeface="Times New Roman" pitchFamily="18" charset="0"/>
              </a:rPr>
              <a:t>trong</a:t>
            </a:r>
            <a:r>
              <a:rPr lang="en-US" altLang="en-US" sz="3200" dirty="0">
                <a:latin typeface="Times New Roman" pitchFamily="18" charset="0"/>
              </a:rPr>
              <a:t> </a:t>
            </a:r>
            <a:r>
              <a:rPr lang="en-US" altLang="en-US" sz="3200" dirty="0" err="1">
                <a:latin typeface="Times New Roman" pitchFamily="18" charset="0"/>
              </a:rPr>
              <a:t>môi</a:t>
            </a:r>
            <a:r>
              <a:rPr lang="en-US" altLang="en-US" sz="3200" dirty="0">
                <a:latin typeface="Times New Roman" pitchFamily="18" charset="0"/>
              </a:rPr>
              <a:t> </a:t>
            </a:r>
            <a:r>
              <a:rPr lang="en-US" altLang="en-US" sz="3200" dirty="0" err="1">
                <a:latin typeface="Times New Roman" pitchFamily="18" charset="0"/>
              </a:rPr>
              <a:t>trường</a:t>
            </a:r>
            <a:r>
              <a:rPr lang="en-US" altLang="en-US" sz="3200" dirty="0">
                <a:latin typeface="Times New Roman" pitchFamily="18" charset="0"/>
              </a:rPr>
              <a:t>.</a:t>
            </a:r>
            <a:endParaRPr lang="vi-VN" altLang="en-US" sz="3200" dirty="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fade">
                                      <p:cBhvr>
                                        <p:cTn id="7" dur="1000"/>
                                        <p:tgtEl>
                                          <p:spTgt spid="6147"/>
                                        </p:tgtEl>
                                      </p:cBhvr>
                                    </p:animEffect>
                                    <p:anim calcmode="lin" valueType="num">
                                      <p:cBhvr>
                                        <p:cTn id="8" dur="1000" fill="hold"/>
                                        <p:tgtEl>
                                          <p:spTgt spid="6147"/>
                                        </p:tgtEl>
                                        <p:attrNameLst>
                                          <p:attrName>ppt_x</p:attrName>
                                        </p:attrNameLst>
                                      </p:cBhvr>
                                      <p:tavLst>
                                        <p:tav tm="0">
                                          <p:val>
                                            <p:strVal val="#ppt_x"/>
                                          </p:val>
                                        </p:tav>
                                        <p:tav tm="100000">
                                          <p:val>
                                            <p:strVal val="#ppt_x"/>
                                          </p:val>
                                        </p:tav>
                                      </p:tavLst>
                                    </p:anim>
                                    <p:anim calcmode="lin" valueType="num">
                                      <p:cBhvr>
                                        <p:cTn id="9" dur="1000" fill="hold"/>
                                        <p:tgtEl>
                                          <p:spTgt spid="614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1000"/>
                                        <p:tgtEl>
                                          <p:spTgt spid="2"/>
                                        </p:tgtEl>
                                      </p:cBhvr>
                                    </p:animEffect>
                                    <p:anim calcmode="lin" valueType="num">
                                      <p:cBhvr>
                                        <p:cTn id="35" dur="1000" fill="hold"/>
                                        <p:tgtEl>
                                          <p:spTgt spid="2"/>
                                        </p:tgtEl>
                                        <p:attrNameLst>
                                          <p:attrName>ppt_x</p:attrName>
                                        </p:attrNameLst>
                                      </p:cBhvr>
                                      <p:tavLst>
                                        <p:tav tm="0">
                                          <p:val>
                                            <p:strVal val="#ppt_x"/>
                                          </p:val>
                                        </p:tav>
                                        <p:tav tm="100000">
                                          <p:val>
                                            <p:strVal val="#ppt_x"/>
                                          </p:val>
                                        </p:tav>
                                      </p:tavLst>
                                    </p:anim>
                                    <p:anim calcmode="lin" valueType="num">
                                      <p:cBhvr>
                                        <p:cTn id="3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1000"/>
                                        <p:tgtEl>
                                          <p:spTgt spid="3"/>
                                        </p:tgtEl>
                                      </p:cBhvr>
                                    </p:animEffect>
                                    <p:anim calcmode="lin" valueType="num">
                                      <p:cBhvr>
                                        <p:cTn id="42" dur="1000" fill="hold"/>
                                        <p:tgtEl>
                                          <p:spTgt spid="3"/>
                                        </p:tgtEl>
                                        <p:attrNameLst>
                                          <p:attrName>ppt_x</p:attrName>
                                        </p:attrNameLst>
                                      </p:cBhvr>
                                      <p:tavLst>
                                        <p:tav tm="0">
                                          <p:val>
                                            <p:strVal val="#ppt_x"/>
                                          </p:val>
                                        </p:tav>
                                        <p:tav tm="100000">
                                          <p:val>
                                            <p:strVal val="#ppt_x"/>
                                          </p:val>
                                        </p:tav>
                                      </p:tavLst>
                                    </p:anim>
                                    <p:anim calcmode="lin" valueType="num">
                                      <p:cBhvr>
                                        <p:cTn id="4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4" grpId="0"/>
      <p:bldP spid="5" grpId="0"/>
      <p:bldP spid="6" grpId="0"/>
      <p:bldP spid="2" grpId="0"/>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Text Box 2"/>
          <p:cNvSpPr txBox="1">
            <a:spLocks noChangeArrowheads="1"/>
          </p:cNvSpPr>
          <p:nvPr/>
        </p:nvSpPr>
        <p:spPr bwMode="auto">
          <a:xfrm>
            <a:off x="0" y="1447800"/>
            <a:ext cx="9144000" cy="5244513"/>
          </a:xfrm>
          <a:prstGeom prst="rect">
            <a:avLst/>
          </a:prstGeom>
          <a:noFill/>
          <a:ln w="9525">
            <a:noFill/>
            <a:miter lim="800000"/>
            <a:headEnd/>
            <a:tailEnd/>
          </a:ln>
        </p:spPr>
        <p:txBody>
          <a:bodyPr wrap="square">
            <a:spAutoFit/>
          </a:bodyPr>
          <a:lstStyle/>
          <a:p>
            <a:pPr algn="just" eaLnBrk="1" hangingPunct="1">
              <a:spcBef>
                <a:spcPct val="30000"/>
              </a:spcBef>
              <a:buClr>
                <a:srgbClr val="FFFF00"/>
              </a:buClr>
              <a:buFont typeface="Wingdings" pitchFamily="2" charset="2"/>
              <a:buNone/>
            </a:pPr>
            <a:r>
              <a:rPr lang="en-US" altLang="en-US" sz="3000" b="0" dirty="0">
                <a:solidFill>
                  <a:srgbClr val="000099"/>
                </a:solidFill>
                <a:latin typeface="Times New Roman" pitchFamily="18" charset="0"/>
              </a:rPr>
              <a:t>- </a:t>
            </a:r>
            <a:r>
              <a:rPr lang="en-US" altLang="en-US" sz="3600" b="0" dirty="0" err="1">
                <a:solidFill>
                  <a:srgbClr val="000099"/>
                </a:solidFill>
                <a:latin typeface="Times New Roman" pitchFamily="18" charset="0"/>
              </a:rPr>
              <a:t>Trước</a:t>
            </a:r>
            <a:r>
              <a:rPr lang="en-US" altLang="en-US" sz="3600" b="0" dirty="0">
                <a:solidFill>
                  <a:srgbClr val="000099"/>
                </a:solidFill>
                <a:latin typeface="Times New Roman" pitchFamily="18" charset="0"/>
              </a:rPr>
              <a:t> </a:t>
            </a:r>
            <a:r>
              <a:rPr lang="en-US" altLang="en-US" sz="3600" b="0" dirty="0" err="1">
                <a:solidFill>
                  <a:srgbClr val="000099"/>
                </a:solidFill>
                <a:latin typeface="Times New Roman" pitchFamily="18" charset="0"/>
              </a:rPr>
              <a:t>cơn</a:t>
            </a:r>
            <a:r>
              <a:rPr lang="en-US" altLang="en-US" sz="3600" b="0" dirty="0">
                <a:solidFill>
                  <a:srgbClr val="000099"/>
                </a:solidFill>
                <a:latin typeface="Times New Roman" pitchFamily="18" charset="0"/>
              </a:rPr>
              <a:t> </a:t>
            </a:r>
            <a:r>
              <a:rPr lang="en-US" altLang="en-US" sz="3600" b="0" dirty="0" err="1">
                <a:solidFill>
                  <a:srgbClr val="000099"/>
                </a:solidFill>
                <a:latin typeface="Times New Roman" pitchFamily="18" charset="0"/>
              </a:rPr>
              <a:t>bão</a:t>
            </a:r>
            <a:r>
              <a:rPr lang="en-US" altLang="en-US" sz="3600" b="0" dirty="0">
                <a:solidFill>
                  <a:srgbClr val="000099"/>
                </a:solidFill>
                <a:latin typeface="Times New Roman" pitchFamily="18" charset="0"/>
              </a:rPr>
              <a:t> </a:t>
            </a:r>
            <a:r>
              <a:rPr lang="en-US" altLang="en-US" sz="3600" b="0" dirty="0" err="1">
                <a:solidFill>
                  <a:srgbClr val="000099"/>
                </a:solidFill>
                <a:latin typeface="Times New Roman" pitchFamily="18" charset="0"/>
              </a:rPr>
              <a:t>thường</a:t>
            </a:r>
            <a:r>
              <a:rPr lang="en-US" altLang="en-US" sz="3600" b="0" dirty="0">
                <a:solidFill>
                  <a:srgbClr val="000099"/>
                </a:solidFill>
                <a:latin typeface="Times New Roman" pitchFamily="18" charset="0"/>
              </a:rPr>
              <a:t> </a:t>
            </a:r>
            <a:r>
              <a:rPr lang="en-US" altLang="en-US" sz="3600" b="0" dirty="0" err="1">
                <a:solidFill>
                  <a:srgbClr val="000099"/>
                </a:solidFill>
                <a:latin typeface="Times New Roman" pitchFamily="18" charset="0"/>
              </a:rPr>
              <a:t>có</a:t>
            </a:r>
            <a:r>
              <a:rPr lang="en-US" altLang="en-US" sz="3600" b="0" dirty="0">
                <a:solidFill>
                  <a:srgbClr val="000099"/>
                </a:solidFill>
                <a:latin typeface="Times New Roman" pitchFamily="18" charset="0"/>
              </a:rPr>
              <a:t> </a:t>
            </a:r>
            <a:r>
              <a:rPr lang="en-US" altLang="en-US" sz="3600" b="0" dirty="0" err="1">
                <a:solidFill>
                  <a:srgbClr val="000099"/>
                </a:solidFill>
                <a:latin typeface="Times New Roman" pitchFamily="18" charset="0"/>
              </a:rPr>
              <a:t>hạ</a:t>
            </a:r>
            <a:r>
              <a:rPr lang="en-US" altLang="en-US" sz="3600" b="0" dirty="0">
                <a:solidFill>
                  <a:srgbClr val="000099"/>
                </a:solidFill>
                <a:latin typeface="Times New Roman" pitchFamily="18" charset="0"/>
              </a:rPr>
              <a:t> </a:t>
            </a:r>
            <a:r>
              <a:rPr lang="en-US" altLang="en-US" sz="3600" b="0" dirty="0" err="1">
                <a:solidFill>
                  <a:srgbClr val="000099"/>
                </a:solidFill>
                <a:latin typeface="Times New Roman" pitchFamily="18" charset="0"/>
              </a:rPr>
              <a:t>âm</a:t>
            </a:r>
            <a:r>
              <a:rPr lang="en-US" altLang="en-US" sz="3600" b="0" dirty="0">
                <a:solidFill>
                  <a:srgbClr val="000099"/>
                </a:solidFill>
                <a:latin typeface="Times New Roman" pitchFamily="18" charset="0"/>
              </a:rPr>
              <a:t>, </a:t>
            </a:r>
            <a:r>
              <a:rPr lang="en-US" altLang="en-US" sz="3600" b="0" dirty="0" err="1">
                <a:solidFill>
                  <a:srgbClr val="000099"/>
                </a:solidFill>
                <a:latin typeface="Times New Roman" pitchFamily="18" charset="0"/>
              </a:rPr>
              <a:t>hạ</a:t>
            </a:r>
            <a:r>
              <a:rPr lang="en-US" altLang="en-US" sz="3600" b="0" dirty="0">
                <a:solidFill>
                  <a:srgbClr val="000099"/>
                </a:solidFill>
                <a:latin typeface="Times New Roman" pitchFamily="18" charset="0"/>
              </a:rPr>
              <a:t> </a:t>
            </a:r>
            <a:r>
              <a:rPr lang="en-US" altLang="en-US" sz="3600" b="0" dirty="0" err="1">
                <a:solidFill>
                  <a:srgbClr val="000099"/>
                </a:solidFill>
                <a:latin typeface="Times New Roman" pitchFamily="18" charset="0"/>
              </a:rPr>
              <a:t>âm</a:t>
            </a:r>
            <a:r>
              <a:rPr lang="en-US" altLang="en-US" sz="3600" b="0" dirty="0">
                <a:solidFill>
                  <a:srgbClr val="000099"/>
                </a:solidFill>
                <a:latin typeface="Times New Roman" pitchFamily="18" charset="0"/>
              </a:rPr>
              <a:t> </a:t>
            </a:r>
            <a:r>
              <a:rPr lang="en-US" altLang="en-US" sz="3600" b="0" dirty="0" err="1">
                <a:solidFill>
                  <a:srgbClr val="000099"/>
                </a:solidFill>
                <a:latin typeface="Times New Roman" pitchFamily="18" charset="0"/>
              </a:rPr>
              <a:t>làm</a:t>
            </a:r>
            <a:r>
              <a:rPr lang="en-US" altLang="en-US" sz="3600" b="0" dirty="0">
                <a:solidFill>
                  <a:srgbClr val="000099"/>
                </a:solidFill>
                <a:latin typeface="Times New Roman" pitchFamily="18" charset="0"/>
              </a:rPr>
              <a:t> con </a:t>
            </a:r>
            <a:r>
              <a:rPr lang="en-US" altLang="en-US" sz="3600" b="0" dirty="0" err="1">
                <a:solidFill>
                  <a:srgbClr val="000099"/>
                </a:solidFill>
                <a:latin typeface="Times New Roman" pitchFamily="18" charset="0"/>
              </a:rPr>
              <a:t>người</a:t>
            </a:r>
            <a:r>
              <a:rPr lang="en-US" altLang="en-US" sz="3600" b="0" dirty="0">
                <a:solidFill>
                  <a:srgbClr val="000099"/>
                </a:solidFill>
                <a:latin typeface="Times New Roman" pitchFamily="18" charset="0"/>
              </a:rPr>
              <a:t> </a:t>
            </a:r>
            <a:r>
              <a:rPr lang="en-US" altLang="en-US" sz="3600" b="0" dirty="0" err="1">
                <a:solidFill>
                  <a:srgbClr val="000099"/>
                </a:solidFill>
                <a:latin typeface="Times New Roman" pitchFamily="18" charset="0"/>
              </a:rPr>
              <a:t>khó</a:t>
            </a:r>
            <a:r>
              <a:rPr lang="en-US" altLang="en-US" sz="3600" b="0" dirty="0">
                <a:solidFill>
                  <a:srgbClr val="000099"/>
                </a:solidFill>
                <a:latin typeface="Times New Roman" pitchFamily="18" charset="0"/>
              </a:rPr>
              <a:t> </a:t>
            </a:r>
            <a:r>
              <a:rPr lang="en-US" altLang="en-US" sz="3600" b="0" dirty="0" err="1">
                <a:solidFill>
                  <a:srgbClr val="000099"/>
                </a:solidFill>
                <a:latin typeface="Times New Roman" pitchFamily="18" charset="0"/>
              </a:rPr>
              <a:t>chịu</a:t>
            </a:r>
            <a:r>
              <a:rPr lang="en-US" altLang="en-US" sz="3600" b="0" dirty="0">
                <a:solidFill>
                  <a:srgbClr val="000099"/>
                </a:solidFill>
                <a:latin typeface="Times New Roman" pitchFamily="18" charset="0"/>
              </a:rPr>
              <a:t>. </a:t>
            </a:r>
            <a:r>
              <a:rPr lang="en-US" altLang="en-US" sz="3600" b="0" dirty="0" err="1">
                <a:solidFill>
                  <a:srgbClr val="000099"/>
                </a:solidFill>
                <a:latin typeface="Times New Roman" pitchFamily="18" charset="0"/>
              </a:rPr>
              <a:t>Một</a:t>
            </a:r>
            <a:r>
              <a:rPr lang="en-US" altLang="en-US" sz="3600" b="0" dirty="0">
                <a:solidFill>
                  <a:srgbClr val="000099"/>
                </a:solidFill>
                <a:latin typeface="Times New Roman" pitchFamily="18" charset="0"/>
              </a:rPr>
              <a:t> </a:t>
            </a:r>
            <a:r>
              <a:rPr lang="en-US" altLang="en-US" sz="3600" b="0" dirty="0" err="1">
                <a:solidFill>
                  <a:srgbClr val="000099"/>
                </a:solidFill>
                <a:latin typeface="Times New Roman" pitchFamily="18" charset="0"/>
              </a:rPr>
              <a:t>số</a:t>
            </a:r>
            <a:r>
              <a:rPr lang="en-US" altLang="en-US" sz="3600" b="0" dirty="0">
                <a:solidFill>
                  <a:srgbClr val="000099"/>
                </a:solidFill>
                <a:latin typeface="Times New Roman" pitchFamily="18" charset="0"/>
              </a:rPr>
              <a:t> </a:t>
            </a:r>
            <a:r>
              <a:rPr lang="en-US" altLang="en-US" sz="3600" b="0" dirty="0" err="1">
                <a:solidFill>
                  <a:srgbClr val="000099"/>
                </a:solidFill>
                <a:latin typeface="Times New Roman" pitchFamily="18" charset="0"/>
              </a:rPr>
              <a:t>sinh</a:t>
            </a:r>
            <a:r>
              <a:rPr lang="en-US" altLang="en-US" sz="3600" b="0" dirty="0">
                <a:solidFill>
                  <a:srgbClr val="000099"/>
                </a:solidFill>
                <a:latin typeface="Times New Roman" pitchFamily="18" charset="0"/>
              </a:rPr>
              <a:t> </a:t>
            </a:r>
            <a:r>
              <a:rPr lang="en-US" altLang="en-US" sz="3600" b="0" dirty="0" err="1">
                <a:solidFill>
                  <a:srgbClr val="000099"/>
                </a:solidFill>
                <a:latin typeface="Times New Roman" pitchFamily="18" charset="0"/>
              </a:rPr>
              <a:t>vật</a:t>
            </a:r>
            <a:r>
              <a:rPr lang="en-US" altLang="en-US" sz="3600" b="0" dirty="0">
                <a:solidFill>
                  <a:srgbClr val="000099"/>
                </a:solidFill>
                <a:latin typeface="Times New Roman" pitchFamily="18" charset="0"/>
              </a:rPr>
              <a:t> </a:t>
            </a:r>
            <a:r>
              <a:rPr lang="en-US" altLang="en-US" sz="3600" b="0" dirty="0" err="1">
                <a:solidFill>
                  <a:srgbClr val="000099"/>
                </a:solidFill>
                <a:latin typeface="Times New Roman" pitchFamily="18" charset="0"/>
              </a:rPr>
              <a:t>nhạy</a:t>
            </a:r>
            <a:r>
              <a:rPr lang="en-US" altLang="en-US" sz="3600" b="0" dirty="0">
                <a:solidFill>
                  <a:srgbClr val="000099"/>
                </a:solidFill>
                <a:latin typeface="Times New Roman" pitchFamily="18" charset="0"/>
              </a:rPr>
              <a:t> </a:t>
            </a:r>
            <a:r>
              <a:rPr lang="en-US" altLang="en-US" sz="3600" b="0" dirty="0" err="1">
                <a:solidFill>
                  <a:srgbClr val="000099"/>
                </a:solidFill>
                <a:latin typeface="Times New Roman" pitchFamily="18" charset="0"/>
              </a:rPr>
              <a:t>cảm</a:t>
            </a:r>
            <a:r>
              <a:rPr lang="en-US" altLang="en-US" sz="3600" b="0" dirty="0">
                <a:solidFill>
                  <a:srgbClr val="000099"/>
                </a:solidFill>
                <a:latin typeface="Times New Roman" pitchFamily="18" charset="0"/>
              </a:rPr>
              <a:t> </a:t>
            </a:r>
            <a:r>
              <a:rPr lang="en-US" altLang="en-US" sz="3600" b="0" dirty="0" err="1">
                <a:solidFill>
                  <a:srgbClr val="000099"/>
                </a:solidFill>
                <a:latin typeface="Times New Roman" pitchFamily="18" charset="0"/>
              </a:rPr>
              <a:t>với</a:t>
            </a:r>
            <a:r>
              <a:rPr lang="en-US" altLang="en-US" sz="3600" b="0" dirty="0">
                <a:solidFill>
                  <a:srgbClr val="000099"/>
                </a:solidFill>
                <a:latin typeface="Times New Roman" pitchFamily="18" charset="0"/>
              </a:rPr>
              <a:t> </a:t>
            </a:r>
            <a:r>
              <a:rPr lang="en-US" altLang="en-US" sz="3600" b="0" dirty="0" err="1">
                <a:solidFill>
                  <a:srgbClr val="000099"/>
                </a:solidFill>
                <a:latin typeface="Times New Roman" pitchFamily="18" charset="0"/>
              </a:rPr>
              <a:t>hạ</a:t>
            </a:r>
            <a:r>
              <a:rPr lang="en-US" altLang="en-US" sz="3600" b="0" dirty="0">
                <a:solidFill>
                  <a:srgbClr val="000099"/>
                </a:solidFill>
                <a:latin typeface="Times New Roman" pitchFamily="18" charset="0"/>
              </a:rPr>
              <a:t> </a:t>
            </a:r>
            <a:r>
              <a:rPr lang="en-US" altLang="en-US" sz="3600" b="0" dirty="0" err="1">
                <a:solidFill>
                  <a:srgbClr val="000099"/>
                </a:solidFill>
                <a:latin typeface="Times New Roman" pitchFamily="18" charset="0"/>
              </a:rPr>
              <a:t>âm</a:t>
            </a:r>
            <a:r>
              <a:rPr lang="en-US" altLang="en-US" sz="3600" b="0" dirty="0">
                <a:solidFill>
                  <a:srgbClr val="000099"/>
                </a:solidFill>
                <a:latin typeface="Times New Roman" pitchFamily="18" charset="0"/>
              </a:rPr>
              <a:t> </a:t>
            </a:r>
            <a:r>
              <a:rPr lang="en-US" altLang="en-US" sz="3600" b="0" dirty="0" err="1">
                <a:solidFill>
                  <a:srgbClr val="000099"/>
                </a:solidFill>
                <a:latin typeface="Times New Roman" pitchFamily="18" charset="0"/>
              </a:rPr>
              <a:t>nên</a:t>
            </a:r>
            <a:r>
              <a:rPr lang="en-US" altLang="en-US" sz="3600" b="0" dirty="0">
                <a:solidFill>
                  <a:srgbClr val="000099"/>
                </a:solidFill>
                <a:latin typeface="Times New Roman" pitchFamily="18" charset="0"/>
              </a:rPr>
              <a:t> </a:t>
            </a:r>
            <a:r>
              <a:rPr lang="en-US" altLang="en-US" sz="3600" b="0" dirty="0" err="1">
                <a:solidFill>
                  <a:srgbClr val="000099"/>
                </a:solidFill>
                <a:latin typeface="Times New Roman" pitchFamily="18" charset="0"/>
              </a:rPr>
              <a:t>có</a:t>
            </a:r>
            <a:r>
              <a:rPr lang="en-US" altLang="en-US" sz="3600" b="0" dirty="0">
                <a:solidFill>
                  <a:srgbClr val="000099"/>
                </a:solidFill>
                <a:latin typeface="Times New Roman" pitchFamily="18" charset="0"/>
              </a:rPr>
              <a:t> </a:t>
            </a:r>
            <a:r>
              <a:rPr lang="en-US" altLang="en-US" sz="3600" b="0" dirty="0" err="1">
                <a:solidFill>
                  <a:srgbClr val="000099"/>
                </a:solidFill>
                <a:latin typeface="Times New Roman" pitchFamily="18" charset="0"/>
              </a:rPr>
              <a:t>biểu</a:t>
            </a:r>
            <a:r>
              <a:rPr lang="en-US" altLang="en-US" sz="3600" b="0" dirty="0">
                <a:solidFill>
                  <a:srgbClr val="000099"/>
                </a:solidFill>
                <a:latin typeface="Times New Roman" pitchFamily="18" charset="0"/>
              </a:rPr>
              <a:t> </a:t>
            </a:r>
            <a:r>
              <a:rPr lang="en-US" altLang="en-US" sz="3600" b="0" dirty="0" err="1">
                <a:solidFill>
                  <a:srgbClr val="000099"/>
                </a:solidFill>
                <a:latin typeface="Times New Roman" pitchFamily="18" charset="0"/>
              </a:rPr>
              <a:t>hiện</a:t>
            </a:r>
            <a:r>
              <a:rPr lang="en-US" altLang="en-US" sz="3600" b="0" dirty="0">
                <a:solidFill>
                  <a:srgbClr val="000099"/>
                </a:solidFill>
                <a:latin typeface="Times New Roman" pitchFamily="18" charset="0"/>
              </a:rPr>
              <a:t> </a:t>
            </a:r>
            <a:r>
              <a:rPr lang="en-US" altLang="en-US" sz="3600" b="0" dirty="0" err="1">
                <a:solidFill>
                  <a:srgbClr val="000099"/>
                </a:solidFill>
                <a:latin typeface="Times New Roman" pitchFamily="18" charset="0"/>
              </a:rPr>
              <a:t>khác</a:t>
            </a:r>
            <a:r>
              <a:rPr lang="en-US" altLang="en-US" sz="3600" b="0" dirty="0">
                <a:solidFill>
                  <a:srgbClr val="000099"/>
                </a:solidFill>
                <a:latin typeface="Times New Roman" pitchFamily="18" charset="0"/>
              </a:rPr>
              <a:t> </a:t>
            </a:r>
            <a:r>
              <a:rPr lang="en-US" altLang="en-US" sz="3600" b="0" dirty="0" err="1">
                <a:solidFill>
                  <a:srgbClr val="000099"/>
                </a:solidFill>
                <a:latin typeface="Times New Roman" pitchFamily="18" charset="0"/>
              </a:rPr>
              <a:t>thường</a:t>
            </a:r>
            <a:r>
              <a:rPr lang="en-US" altLang="en-US" sz="3600" b="0" dirty="0">
                <a:solidFill>
                  <a:srgbClr val="000099"/>
                </a:solidFill>
                <a:latin typeface="Times New Roman" pitchFamily="18" charset="0"/>
              </a:rPr>
              <a:t>. </a:t>
            </a:r>
            <a:r>
              <a:rPr lang="en-US" altLang="en-US" sz="3600" b="0" dirty="0" err="1">
                <a:solidFill>
                  <a:srgbClr val="000099"/>
                </a:solidFill>
                <a:latin typeface="Times New Roman" pitchFamily="18" charset="0"/>
              </a:rPr>
              <a:t>Vì</a:t>
            </a:r>
            <a:r>
              <a:rPr lang="en-US" altLang="en-US" sz="3600" b="0" dirty="0">
                <a:solidFill>
                  <a:srgbClr val="000099"/>
                </a:solidFill>
                <a:latin typeface="Times New Roman" pitchFamily="18" charset="0"/>
              </a:rPr>
              <a:t> </a:t>
            </a:r>
            <a:r>
              <a:rPr lang="en-US" altLang="en-US" sz="3600" b="0" dirty="0" err="1">
                <a:solidFill>
                  <a:srgbClr val="000099"/>
                </a:solidFill>
                <a:latin typeface="Times New Roman" pitchFamily="18" charset="0"/>
              </a:rPr>
              <a:t>vậy</a:t>
            </a:r>
            <a:r>
              <a:rPr lang="en-US" altLang="en-US" sz="3600" b="0" dirty="0">
                <a:solidFill>
                  <a:srgbClr val="000099"/>
                </a:solidFill>
                <a:latin typeface="Times New Roman" pitchFamily="18" charset="0"/>
              </a:rPr>
              <a:t> </a:t>
            </a:r>
            <a:r>
              <a:rPr lang="en-US" altLang="en-US" sz="3600" b="0" dirty="0" err="1">
                <a:solidFill>
                  <a:srgbClr val="000099"/>
                </a:solidFill>
                <a:latin typeface="Times New Roman" pitchFamily="18" charset="0"/>
              </a:rPr>
              <a:t>người</a:t>
            </a:r>
            <a:r>
              <a:rPr lang="en-US" altLang="en-US" sz="3600" b="0" dirty="0">
                <a:solidFill>
                  <a:srgbClr val="000099"/>
                </a:solidFill>
                <a:latin typeface="Times New Roman" pitchFamily="18" charset="0"/>
              </a:rPr>
              <a:t> </a:t>
            </a:r>
            <a:r>
              <a:rPr lang="en-US" altLang="en-US" sz="3600" b="0" dirty="0" err="1">
                <a:solidFill>
                  <a:srgbClr val="000099"/>
                </a:solidFill>
                <a:latin typeface="Times New Roman" pitchFamily="18" charset="0"/>
              </a:rPr>
              <a:t>xưa</a:t>
            </a:r>
            <a:r>
              <a:rPr lang="en-US" altLang="en-US" sz="3600" b="0" dirty="0">
                <a:solidFill>
                  <a:srgbClr val="000099"/>
                </a:solidFill>
                <a:latin typeface="Times New Roman" pitchFamily="18" charset="0"/>
              </a:rPr>
              <a:t> </a:t>
            </a:r>
            <a:r>
              <a:rPr lang="en-US" altLang="en-US" sz="3600" b="0" dirty="0" err="1">
                <a:solidFill>
                  <a:srgbClr val="000099"/>
                </a:solidFill>
                <a:latin typeface="Times New Roman" pitchFamily="18" charset="0"/>
              </a:rPr>
              <a:t>dựa</a:t>
            </a:r>
            <a:r>
              <a:rPr lang="en-US" altLang="en-US" sz="3600" b="0" dirty="0">
                <a:solidFill>
                  <a:srgbClr val="000099"/>
                </a:solidFill>
                <a:latin typeface="Times New Roman" pitchFamily="18" charset="0"/>
              </a:rPr>
              <a:t> </a:t>
            </a:r>
            <a:r>
              <a:rPr lang="en-US" altLang="en-US" sz="3600" b="0" dirty="0" err="1">
                <a:solidFill>
                  <a:srgbClr val="000099"/>
                </a:solidFill>
                <a:latin typeface="Times New Roman" pitchFamily="18" charset="0"/>
              </a:rPr>
              <a:t>vào</a:t>
            </a:r>
            <a:r>
              <a:rPr lang="en-US" altLang="en-US" sz="3600" b="0" dirty="0">
                <a:solidFill>
                  <a:srgbClr val="000099"/>
                </a:solidFill>
                <a:latin typeface="Times New Roman" pitchFamily="18" charset="0"/>
              </a:rPr>
              <a:t> </a:t>
            </a:r>
            <a:r>
              <a:rPr lang="en-US" altLang="en-US" sz="3600" b="0" dirty="0" err="1">
                <a:solidFill>
                  <a:srgbClr val="000099"/>
                </a:solidFill>
                <a:latin typeface="Times New Roman" pitchFamily="18" charset="0"/>
              </a:rPr>
              <a:t>dấu</a:t>
            </a:r>
            <a:r>
              <a:rPr lang="en-US" altLang="en-US" sz="3600" b="0" dirty="0">
                <a:solidFill>
                  <a:srgbClr val="000099"/>
                </a:solidFill>
                <a:latin typeface="Times New Roman" pitchFamily="18" charset="0"/>
              </a:rPr>
              <a:t> </a:t>
            </a:r>
            <a:r>
              <a:rPr lang="en-US" altLang="en-US" sz="3600" b="0" dirty="0" err="1">
                <a:solidFill>
                  <a:srgbClr val="000099"/>
                </a:solidFill>
                <a:latin typeface="Times New Roman" pitchFamily="18" charset="0"/>
              </a:rPr>
              <a:t>hiệu</a:t>
            </a:r>
            <a:r>
              <a:rPr lang="en-US" altLang="en-US" sz="3600" b="0" dirty="0">
                <a:solidFill>
                  <a:srgbClr val="000099"/>
                </a:solidFill>
                <a:latin typeface="Times New Roman" pitchFamily="18" charset="0"/>
              </a:rPr>
              <a:t> </a:t>
            </a:r>
            <a:r>
              <a:rPr lang="en-US" altLang="en-US" sz="3600" b="0" dirty="0" err="1">
                <a:solidFill>
                  <a:srgbClr val="000099"/>
                </a:solidFill>
                <a:latin typeface="Times New Roman" pitchFamily="18" charset="0"/>
              </a:rPr>
              <a:t>này</a:t>
            </a:r>
            <a:r>
              <a:rPr lang="en-US" altLang="en-US" sz="3600" b="0" dirty="0">
                <a:solidFill>
                  <a:srgbClr val="000099"/>
                </a:solidFill>
                <a:latin typeface="Times New Roman" pitchFamily="18" charset="0"/>
              </a:rPr>
              <a:t> </a:t>
            </a:r>
            <a:r>
              <a:rPr lang="en-US" altLang="en-US" sz="3600" b="0" dirty="0" err="1">
                <a:solidFill>
                  <a:srgbClr val="000099"/>
                </a:solidFill>
                <a:latin typeface="Times New Roman" pitchFamily="18" charset="0"/>
              </a:rPr>
              <a:t>để</a:t>
            </a:r>
            <a:r>
              <a:rPr lang="en-US" altLang="en-US" sz="3600" b="0" dirty="0">
                <a:solidFill>
                  <a:srgbClr val="000099"/>
                </a:solidFill>
                <a:latin typeface="Times New Roman" pitchFamily="18" charset="0"/>
              </a:rPr>
              <a:t> </a:t>
            </a:r>
            <a:r>
              <a:rPr lang="en-US" altLang="en-US" sz="3600" b="0" dirty="0" err="1">
                <a:solidFill>
                  <a:srgbClr val="000099"/>
                </a:solidFill>
                <a:latin typeface="Times New Roman" pitchFamily="18" charset="0"/>
              </a:rPr>
              <a:t>biết</a:t>
            </a:r>
            <a:r>
              <a:rPr lang="en-US" altLang="en-US" sz="3600" b="0" dirty="0">
                <a:solidFill>
                  <a:srgbClr val="000099"/>
                </a:solidFill>
                <a:latin typeface="Times New Roman" pitchFamily="18" charset="0"/>
              </a:rPr>
              <a:t> </a:t>
            </a:r>
            <a:r>
              <a:rPr lang="en-US" altLang="en-US" sz="3600" b="0" dirty="0" err="1">
                <a:solidFill>
                  <a:srgbClr val="000099"/>
                </a:solidFill>
                <a:latin typeface="Times New Roman" pitchFamily="18" charset="0"/>
              </a:rPr>
              <a:t>trước</a:t>
            </a:r>
            <a:r>
              <a:rPr lang="en-US" altLang="en-US" sz="3600" b="0" dirty="0">
                <a:solidFill>
                  <a:srgbClr val="000099"/>
                </a:solidFill>
                <a:latin typeface="Times New Roman" pitchFamily="18" charset="0"/>
              </a:rPr>
              <a:t> </a:t>
            </a:r>
            <a:r>
              <a:rPr lang="en-US" altLang="en-US" sz="3600" b="0" dirty="0" err="1">
                <a:solidFill>
                  <a:srgbClr val="000099"/>
                </a:solidFill>
                <a:latin typeface="Times New Roman" pitchFamily="18" charset="0"/>
              </a:rPr>
              <a:t>các</a:t>
            </a:r>
            <a:r>
              <a:rPr lang="en-US" altLang="en-US" sz="3600" b="0" dirty="0">
                <a:solidFill>
                  <a:srgbClr val="000099"/>
                </a:solidFill>
                <a:latin typeface="Times New Roman" pitchFamily="18" charset="0"/>
              </a:rPr>
              <a:t> </a:t>
            </a:r>
            <a:r>
              <a:rPr lang="en-US" altLang="en-US" sz="3600" b="0" dirty="0" err="1">
                <a:solidFill>
                  <a:srgbClr val="000099"/>
                </a:solidFill>
                <a:latin typeface="Times New Roman" pitchFamily="18" charset="0"/>
              </a:rPr>
              <a:t>cơn</a:t>
            </a:r>
            <a:r>
              <a:rPr lang="en-US" altLang="en-US" sz="3600" b="0" dirty="0">
                <a:solidFill>
                  <a:srgbClr val="000099"/>
                </a:solidFill>
                <a:latin typeface="Times New Roman" pitchFamily="18" charset="0"/>
              </a:rPr>
              <a:t> </a:t>
            </a:r>
            <a:r>
              <a:rPr lang="en-US" altLang="en-US" sz="3600" b="0" dirty="0" err="1">
                <a:solidFill>
                  <a:srgbClr val="000099"/>
                </a:solidFill>
                <a:latin typeface="Times New Roman" pitchFamily="18" charset="0"/>
              </a:rPr>
              <a:t>bão</a:t>
            </a:r>
            <a:r>
              <a:rPr lang="en-US" altLang="en-US" sz="3600" b="0" dirty="0">
                <a:solidFill>
                  <a:srgbClr val="000099"/>
                </a:solidFill>
                <a:latin typeface="Times New Roman" pitchFamily="18" charset="0"/>
              </a:rPr>
              <a:t>.</a:t>
            </a:r>
          </a:p>
          <a:p>
            <a:pPr algn="just" eaLnBrk="1" hangingPunct="1">
              <a:spcBef>
                <a:spcPct val="30000"/>
              </a:spcBef>
              <a:buClr>
                <a:srgbClr val="FFFF00"/>
              </a:buClr>
              <a:buFont typeface="Wingdings" pitchFamily="2" charset="2"/>
              <a:buNone/>
            </a:pPr>
            <a:r>
              <a:rPr lang="en-US" altLang="en-US" sz="3600" b="0" dirty="0">
                <a:solidFill>
                  <a:srgbClr val="000099"/>
                </a:solidFill>
                <a:latin typeface="Times New Roman" pitchFamily="18" charset="0"/>
              </a:rPr>
              <a:t>- </a:t>
            </a:r>
            <a:r>
              <a:rPr lang="en-US" altLang="en-US" sz="3600" b="0" dirty="0" err="1">
                <a:solidFill>
                  <a:srgbClr val="000099"/>
                </a:solidFill>
                <a:latin typeface="Times New Roman" pitchFamily="18" charset="0"/>
              </a:rPr>
              <a:t>Dơi</a:t>
            </a:r>
            <a:r>
              <a:rPr lang="en-US" altLang="en-US" sz="3600" b="0" dirty="0">
                <a:solidFill>
                  <a:srgbClr val="000099"/>
                </a:solidFill>
                <a:latin typeface="Times New Roman" pitchFamily="18" charset="0"/>
              </a:rPr>
              <a:t> </a:t>
            </a:r>
            <a:r>
              <a:rPr lang="en-US" altLang="en-US" sz="3600" b="0" dirty="0" err="1">
                <a:solidFill>
                  <a:srgbClr val="000099"/>
                </a:solidFill>
                <a:latin typeface="Times New Roman" pitchFamily="18" charset="0"/>
              </a:rPr>
              <a:t>phát</a:t>
            </a:r>
            <a:r>
              <a:rPr lang="en-US" altLang="en-US" sz="3600" b="0" dirty="0">
                <a:solidFill>
                  <a:srgbClr val="000099"/>
                </a:solidFill>
                <a:latin typeface="Times New Roman" pitchFamily="18" charset="0"/>
              </a:rPr>
              <a:t> </a:t>
            </a:r>
            <a:r>
              <a:rPr lang="en-US" altLang="en-US" sz="3600" b="0" dirty="0" err="1">
                <a:solidFill>
                  <a:srgbClr val="000099"/>
                </a:solidFill>
                <a:latin typeface="Times New Roman" pitchFamily="18" charset="0"/>
              </a:rPr>
              <a:t>ra</a:t>
            </a:r>
            <a:r>
              <a:rPr lang="en-US" altLang="en-US" sz="3600" b="0" dirty="0">
                <a:solidFill>
                  <a:srgbClr val="000099"/>
                </a:solidFill>
                <a:latin typeface="Times New Roman" pitchFamily="18" charset="0"/>
              </a:rPr>
              <a:t> </a:t>
            </a:r>
            <a:r>
              <a:rPr lang="en-US" altLang="en-US" sz="3600" b="0" dirty="0" err="1">
                <a:solidFill>
                  <a:srgbClr val="000099"/>
                </a:solidFill>
                <a:latin typeface="Times New Roman" pitchFamily="18" charset="0"/>
              </a:rPr>
              <a:t>siêu</a:t>
            </a:r>
            <a:r>
              <a:rPr lang="en-US" altLang="en-US" sz="3600" b="0" dirty="0">
                <a:solidFill>
                  <a:srgbClr val="000099"/>
                </a:solidFill>
                <a:latin typeface="Times New Roman" pitchFamily="18" charset="0"/>
              </a:rPr>
              <a:t> </a:t>
            </a:r>
            <a:r>
              <a:rPr lang="en-US" altLang="en-US" sz="3600" b="0" dirty="0" err="1">
                <a:solidFill>
                  <a:srgbClr val="000099"/>
                </a:solidFill>
                <a:latin typeface="Times New Roman" pitchFamily="18" charset="0"/>
              </a:rPr>
              <a:t>âm</a:t>
            </a:r>
            <a:r>
              <a:rPr lang="en-US" altLang="en-US" sz="3600" b="0" dirty="0">
                <a:solidFill>
                  <a:srgbClr val="000099"/>
                </a:solidFill>
                <a:latin typeface="Times New Roman" pitchFamily="18" charset="0"/>
              </a:rPr>
              <a:t> </a:t>
            </a:r>
            <a:r>
              <a:rPr lang="en-US" altLang="en-US" sz="3600" b="0" dirty="0" err="1">
                <a:solidFill>
                  <a:srgbClr val="000099"/>
                </a:solidFill>
                <a:latin typeface="Times New Roman" pitchFamily="18" charset="0"/>
              </a:rPr>
              <a:t>để</a:t>
            </a:r>
            <a:r>
              <a:rPr lang="en-US" altLang="en-US" sz="3600" b="0" dirty="0">
                <a:solidFill>
                  <a:srgbClr val="000099"/>
                </a:solidFill>
                <a:latin typeface="Times New Roman" pitchFamily="18" charset="0"/>
              </a:rPr>
              <a:t> </a:t>
            </a:r>
            <a:r>
              <a:rPr lang="en-US" altLang="en-US" sz="3600" b="0" dirty="0" err="1">
                <a:solidFill>
                  <a:srgbClr val="000099"/>
                </a:solidFill>
                <a:latin typeface="Times New Roman" pitchFamily="18" charset="0"/>
              </a:rPr>
              <a:t>săn</a:t>
            </a:r>
            <a:r>
              <a:rPr lang="en-US" altLang="en-US" sz="3600" b="0" dirty="0">
                <a:solidFill>
                  <a:srgbClr val="000099"/>
                </a:solidFill>
                <a:latin typeface="Times New Roman" pitchFamily="18" charset="0"/>
              </a:rPr>
              <a:t> </a:t>
            </a:r>
            <a:r>
              <a:rPr lang="en-US" altLang="en-US" sz="3600" b="0" dirty="0" err="1">
                <a:solidFill>
                  <a:srgbClr val="000099"/>
                </a:solidFill>
                <a:latin typeface="Times New Roman" pitchFamily="18" charset="0"/>
              </a:rPr>
              <a:t>muỗi</a:t>
            </a:r>
            <a:r>
              <a:rPr lang="en-US" altLang="en-US" sz="3600" b="0" dirty="0">
                <a:solidFill>
                  <a:srgbClr val="000099"/>
                </a:solidFill>
                <a:latin typeface="Times New Roman" pitchFamily="18" charset="0"/>
              </a:rPr>
              <a:t>, </a:t>
            </a:r>
            <a:r>
              <a:rPr lang="en-US" altLang="en-US" sz="3600" b="0" dirty="0" err="1">
                <a:solidFill>
                  <a:srgbClr val="000099"/>
                </a:solidFill>
                <a:latin typeface="Times New Roman" pitchFamily="18" charset="0"/>
              </a:rPr>
              <a:t>muỗi</a:t>
            </a:r>
            <a:r>
              <a:rPr lang="en-US" altLang="en-US" sz="3600" b="0" dirty="0">
                <a:solidFill>
                  <a:srgbClr val="000099"/>
                </a:solidFill>
                <a:latin typeface="Times New Roman" pitchFamily="18" charset="0"/>
              </a:rPr>
              <a:t> </a:t>
            </a:r>
            <a:r>
              <a:rPr lang="en-US" altLang="en-US" sz="3600" b="0" dirty="0" err="1">
                <a:solidFill>
                  <a:srgbClr val="000099"/>
                </a:solidFill>
                <a:latin typeface="Times New Roman" pitchFamily="18" charset="0"/>
              </a:rPr>
              <a:t>rất</a:t>
            </a:r>
            <a:r>
              <a:rPr lang="en-US" altLang="en-US" sz="3600" b="0" dirty="0">
                <a:solidFill>
                  <a:srgbClr val="000099"/>
                </a:solidFill>
                <a:latin typeface="Times New Roman" pitchFamily="18" charset="0"/>
              </a:rPr>
              <a:t> </a:t>
            </a:r>
            <a:r>
              <a:rPr lang="en-US" altLang="en-US" sz="3600" b="0" dirty="0" err="1">
                <a:solidFill>
                  <a:srgbClr val="000099"/>
                </a:solidFill>
                <a:latin typeface="Times New Roman" pitchFamily="18" charset="0"/>
              </a:rPr>
              <a:t>sợ</a:t>
            </a:r>
            <a:r>
              <a:rPr lang="en-US" altLang="en-US" sz="3600" b="0" dirty="0">
                <a:solidFill>
                  <a:srgbClr val="000099"/>
                </a:solidFill>
                <a:latin typeface="Times New Roman" pitchFamily="18" charset="0"/>
              </a:rPr>
              <a:t> </a:t>
            </a:r>
            <a:r>
              <a:rPr lang="en-US" altLang="en-US" sz="3600" b="0" dirty="0" err="1">
                <a:solidFill>
                  <a:srgbClr val="000099"/>
                </a:solidFill>
                <a:latin typeface="Times New Roman" pitchFamily="18" charset="0"/>
              </a:rPr>
              <a:t>siêu</a:t>
            </a:r>
            <a:r>
              <a:rPr lang="en-US" altLang="en-US" sz="3600" b="0" dirty="0">
                <a:solidFill>
                  <a:srgbClr val="000099"/>
                </a:solidFill>
                <a:latin typeface="Times New Roman" pitchFamily="18" charset="0"/>
              </a:rPr>
              <a:t> </a:t>
            </a:r>
            <a:r>
              <a:rPr lang="en-US" altLang="en-US" sz="3600" b="0" dirty="0" err="1">
                <a:solidFill>
                  <a:srgbClr val="000099"/>
                </a:solidFill>
                <a:latin typeface="Times New Roman" pitchFamily="18" charset="0"/>
              </a:rPr>
              <a:t>âm</a:t>
            </a:r>
            <a:r>
              <a:rPr lang="en-US" altLang="en-US" sz="3600" b="0" dirty="0">
                <a:solidFill>
                  <a:srgbClr val="000099"/>
                </a:solidFill>
                <a:latin typeface="Times New Roman" pitchFamily="18" charset="0"/>
              </a:rPr>
              <a:t> do </a:t>
            </a:r>
            <a:r>
              <a:rPr lang="en-US" altLang="en-US" sz="3600" b="0" dirty="0" err="1">
                <a:solidFill>
                  <a:srgbClr val="000099"/>
                </a:solidFill>
                <a:latin typeface="Times New Roman" pitchFamily="18" charset="0"/>
              </a:rPr>
              <a:t>dơi</a:t>
            </a:r>
            <a:r>
              <a:rPr lang="en-US" altLang="en-US" sz="3600" b="0" dirty="0">
                <a:solidFill>
                  <a:srgbClr val="000099"/>
                </a:solidFill>
                <a:latin typeface="Times New Roman" pitchFamily="18" charset="0"/>
              </a:rPr>
              <a:t> </a:t>
            </a:r>
            <a:r>
              <a:rPr lang="en-US" altLang="en-US" sz="3600" b="0" dirty="0" err="1">
                <a:solidFill>
                  <a:srgbClr val="000099"/>
                </a:solidFill>
                <a:latin typeface="Times New Roman" pitchFamily="18" charset="0"/>
              </a:rPr>
              <a:t>phát</a:t>
            </a:r>
            <a:r>
              <a:rPr lang="en-US" altLang="en-US" sz="3600" b="0" dirty="0">
                <a:solidFill>
                  <a:srgbClr val="000099"/>
                </a:solidFill>
                <a:latin typeface="Times New Roman" pitchFamily="18" charset="0"/>
              </a:rPr>
              <a:t> </a:t>
            </a:r>
            <a:r>
              <a:rPr lang="en-US" altLang="en-US" sz="3600" b="0" dirty="0" err="1">
                <a:solidFill>
                  <a:srgbClr val="000099"/>
                </a:solidFill>
                <a:latin typeface="Times New Roman" pitchFamily="18" charset="0"/>
              </a:rPr>
              <a:t>ra</a:t>
            </a:r>
            <a:r>
              <a:rPr lang="en-US" altLang="en-US" sz="3600" b="0" dirty="0">
                <a:solidFill>
                  <a:srgbClr val="000099"/>
                </a:solidFill>
                <a:latin typeface="Times New Roman" pitchFamily="18" charset="0"/>
              </a:rPr>
              <a:t>. </a:t>
            </a:r>
            <a:r>
              <a:rPr lang="en-US" altLang="en-US" sz="3600" b="0" dirty="0" err="1">
                <a:solidFill>
                  <a:srgbClr val="000099"/>
                </a:solidFill>
                <a:latin typeface="Times New Roman" pitchFamily="18" charset="0"/>
              </a:rPr>
              <a:t>Vì</a:t>
            </a:r>
            <a:r>
              <a:rPr lang="en-US" altLang="en-US" sz="3600" b="0" dirty="0">
                <a:solidFill>
                  <a:srgbClr val="000099"/>
                </a:solidFill>
                <a:latin typeface="Times New Roman" pitchFamily="18" charset="0"/>
              </a:rPr>
              <a:t> </a:t>
            </a:r>
            <a:r>
              <a:rPr lang="en-US" altLang="en-US" sz="3600" b="0" dirty="0" err="1">
                <a:solidFill>
                  <a:srgbClr val="000099"/>
                </a:solidFill>
                <a:latin typeface="Times New Roman" pitchFamily="18" charset="0"/>
              </a:rPr>
              <a:t>vậy</a:t>
            </a:r>
            <a:r>
              <a:rPr lang="en-US" altLang="en-US" sz="3600" b="0" dirty="0">
                <a:solidFill>
                  <a:srgbClr val="000099"/>
                </a:solidFill>
                <a:latin typeface="Times New Roman" pitchFamily="18" charset="0"/>
              </a:rPr>
              <a:t> </a:t>
            </a:r>
            <a:r>
              <a:rPr lang="en-US" altLang="en-US" sz="3600" b="0" dirty="0" err="1">
                <a:solidFill>
                  <a:srgbClr val="000099"/>
                </a:solidFill>
                <a:latin typeface="Times New Roman" pitchFamily="18" charset="0"/>
              </a:rPr>
              <a:t>có</a:t>
            </a:r>
            <a:r>
              <a:rPr lang="en-US" altLang="en-US" sz="3600" b="0" dirty="0">
                <a:solidFill>
                  <a:srgbClr val="000099"/>
                </a:solidFill>
                <a:latin typeface="Times New Roman" pitchFamily="18" charset="0"/>
              </a:rPr>
              <a:t> </a:t>
            </a:r>
            <a:r>
              <a:rPr lang="en-US" altLang="en-US" sz="3600" b="0" dirty="0" err="1">
                <a:solidFill>
                  <a:srgbClr val="000099"/>
                </a:solidFill>
                <a:latin typeface="Times New Roman" pitchFamily="18" charset="0"/>
              </a:rPr>
              <a:t>thể</a:t>
            </a:r>
            <a:r>
              <a:rPr lang="en-US" altLang="en-US" sz="3600" b="0" dirty="0">
                <a:solidFill>
                  <a:srgbClr val="000099"/>
                </a:solidFill>
                <a:latin typeface="Times New Roman" pitchFamily="18" charset="0"/>
              </a:rPr>
              <a:t> </a:t>
            </a:r>
            <a:r>
              <a:rPr lang="en-US" altLang="en-US" sz="3600" b="0" dirty="0" err="1">
                <a:solidFill>
                  <a:srgbClr val="000099"/>
                </a:solidFill>
                <a:latin typeface="Times New Roman" pitchFamily="18" charset="0"/>
              </a:rPr>
              <a:t>chế</a:t>
            </a:r>
            <a:r>
              <a:rPr lang="en-US" altLang="en-US" sz="3600" b="0" dirty="0">
                <a:solidFill>
                  <a:srgbClr val="000099"/>
                </a:solidFill>
                <a:latin typeface="Times New Roman" pitchFamily="18" charset="0"/>
              </a:rPr>
              <a:t> </a:t>
            </a:r>
            <a:r>
              <a:rPr lang="en-US" altLang="en-US" sz="3600" b="0" dirty="0" err="1">
                <a:solidFill>
                  <a:srgbClr val="000099"/>
                </a:solidFill>
                <a:latin typeface="Times New Roman" pitchFamily="18" charset="0"/>
              </a:rPr>
              <a:t>tạo</a:t>
            </a:r>
            <a:r>
              <a:rPr lang="en-US" altLang="en-US" sz="3600" b="0" dirty="0">
                <a:solidFill>
                  <a:srgbClr val="000099"/>
                </a:solidFill>
                <a:latin typeface="Times New Roman" pitchFamily="18" charset="0"/>
              </a:rPr>
              <a:t> </a:t>
            </a:r>
            <a:r>
              <a:rPr lang="en-US" altLang="en-US" sz="3600" b="0" dirty="0" err="1">
                <a:solidFill>
                  <a:srgbClr val="000099"/>
                </a:solidFill>
                <a:latin typeface="Times New Roman" pitchFamily="18" charset="0"/>
              </a:rPr>
              <a:t>máy</a:t>
            </a:r>
            <a:r>
              <a:rPr lang="en-US" altLang="en-US" sz="3600" b="0" dirty="0">
                <a:solidFill>
                  <a:srgbClr val="000099"/>
                </a:solidFill>
                <a:latin typeface="Times New Roman" pitchFamily="18" charset="0"/>
              </a:rPr>
              <a:t> </a:t>
            </a:r>
            <a:r>
              <a:rPr lang="en-US" altLang="en-US" sz="3600" b="0" dirty="0" err="1">
                <a:solidFill>
                  <a:srgbClr val="000099"/>
                </a:solidFill>
                <a:latin typeface="Times New Roman" pitchFamily="18" charset="0"/>
              </a:rPr>
              <a:t>phát</a:t>
            </a:r>
            <a:r>
              <a:rPr lang="en-US" altLang="en-US" sz="3600" b="0" dirty="0">
                <a:solidFill>
                  <a:srgbClr val="000099"/>
                </a:solidFill>
                <a:latin typeface="Times New Roman" pitchFamily="18" charset="0"/>
              </a:rPr>
              <a:t> </a:t>
            </a:r>
            <a:r>
              <a:rPr lang="en-US" altLang="en-US" sz="3600" b="0" dirty="0" err="1">
                <a:solidFill>
                  <a:srgbClr val="000099"/>
                </a:solidFill>
                <a:latin typeface="Times New Roman" pitchFamily="18" charset="0"/>
              </a:rPr>
              <a:t>siêu</a:t>
            </a:r>
            <a:r>
              <a:rPr lang="en-US" altLang="en-US" sz="3600" b="0" dirty="0">
                <a:solidFill>
                  <a:srgbClr val="000099"/>
                </a:solidFill>
                <a:latin typeface="Times New Roman" pitchFamily="18" charset="0"/>
              </a:rPr>
              <a:t> </a:t>
            </a:r>
            <a:r>
              <a:rPr lang="en-US" altLang="en-US" sz="3600" b="0" dirty="0" err="1">
                <a:solidFill>
                  <a:srgbClr val="000099"/>
                </a:solidFill>
                <a:latin typeface="Times New Roman" pitchFamily="18" charset="0"/>
              </a:rPr>
              <a:t>âm</a:t>
            </a:r>
            <a:r>
              <a:rPr lang="en-US" altLang="en-US" sz="3600" b="0" dirty="0">
                <a:solidFill>
                  <a:srgbClr val="000099"/>
                </a:solidFill>
                <a:latin typeface="Times New Roman" pitchFamily="18" charset="0"/>
              </a:rPr>
              <a:t> </a:t>
            </a:r>
            <a:r>
              <a:rPr lang="en-US" altLang="en-US" sz="3600" b="0" dirty="0" err="1">
                <a:solidFill>
                  <a:srgbClr val="000099"/>
                </a:solidFill>
                <a:latin typeface="Times New Roman" pitchFamily="18" charset="0"/>
              </a:rPr>
              <a:t>bắt</a:t>
            </a:r>
            <a:r>
              <a:rPr lang="en-US" altLang="en-US" sz="3600" b="0" dirty="0">
                <a:solidFill>
                  <a:srgbClr val="000099"/>
                </a:solidFill>
                <a:latin typeface="Times New Roman" pitchFamily="18" charset="0"/>
              </a:rPr>
              <a:t> </a:t>
            </a:r>
            <a:r>
              <a:rPr lang="en-US" altLang="en-US" sz="3600" b="0" dirty="0" err="1">
                <a:solidFill>
                  <a:srgbClr val="000099"/>
                </a:solidFill>
                <a:latin typeface="Times New Roman" pitchFamily="18" charset="0"/>
              </a:rPr>
              <a:t>trước</a:t>
            </a:r>
            <a:r>
              <a:rPr lang="en-US" altLang="en-US" sz="3600" b="0" dirty="0">
                <a:solidFill>
                  <a:srgbClr val="000099"/>
                </a:solidFill>
                <a:latin typeface="Times New Roman" pitchFamily="18" charset="0"/>
              </a:rPr>
              <a:t> </a:t>
            </a:r>
            <a:r>
              <a:rPr lang="en-US" altLang="en-US" sz="3600" b="0" dirty="0" err="1">
                <a:solidFill>
                  <a:srgbClr val="000099"/>
                </a:solidFill>
                <a:latin typeface="Times New Roman" pitchFamily="18" charset="0"/>
              </a:rPr>
              <a:t>tần</a:t>
            </a:r>
            <a:r>
              <a:rPr lang="en-US" altLang="en-US" sz="3600" b="0" dirty="0">
                <a:solidFill>
                  <a:srgbClr val="000099"/>
                </a:solidFill>
                <a:latin typeface="Times New Roman" pitchFamily="18" charset="0"/>
              </a:rPr>
              <a:t> </a:t>
            </a:r>
            <a:r>
              <a:rPr lang="en-US" altLang="en-US" sz="3600" b="0" dirty="0" err="1">
                <a:solidFill>
                  <a:srgbClr val="000099"/>
                </a:solidFill>
                <a:latin typeface="Times New Roman" pitchFamily="18" charset="0"/>
              </a:rPr>
              <a:t>số</a:t>
            </a:r>
            <a:r>
              <a:rPr lang="en-US" altLang="en-US" sz="3600" b="0" dirty="0">
                <a:solidFill>
                  <a:srgbClr val="000099"/>
                </a:solidFill>
                <a:latin typeface="Times New Roman" pitchFamily="18" charset="0"/>
              </a:rPr>
              <a:t> </a:t>
            </a:r>
            <a:r>
              <a:rPr lang="en-US" altLang="en-US" sz="3600" b="0" dirty="0" err="1">
                <a:solidFill>
                  <a:srgbClr val="000099"/>
                </a:solidFill>
                <a:latin typeface="Times New Roman" pitchFamily="18" charset="0"/>
              </a:rPr>
              <a:t>siêu</a:t>
            </a:r>
            <a:r>
              <a:rPr lang="en-US" altLang="en-US" sz="3600" b="0" dirty="0">
                <a:solidFill>
                  <a:srgbClr val="000099"/>
                </a:solidFill>
                <a:latin typeface="Times New Roman" pitchFamily="18" charset="0"/>
              </a:rPr>
              <a:t> </a:t>
            </a:r>
            <a:r>
              <a:rPr lang="en-US" altLang="en-US" sz="3600" b="0" dirty="0" err="1">
                <a:solidFill>
                  <a:srgbClr val="000099"/>
                </a:solidFill>
                <a:latin typeface="Times New Roman" pitchFamily="18" charset="0"/>
              </a:rPr>
              <a:t>âm</a:t>
            </a:r>
            <a:r>
              <a:rPr lang="en-US" altLang="en-US" sz="3600" b="0" dirty="0">
                <a:solidFill>
                  <a:srgbClr val="000099"/>
                </a:solidFill>
                <a:latin typeface="Times New Roman" pitchFamily="18" charset="0"/>
              </a:rPr>
              <a:t> </a:t>
            </a:r>
            <a:r>
              <a:rPr lang="en-US" altLang="en-US" sz="3600" b="0" dirty="0" err="1">
                <a:solidFill>
                  <a:srgbClr val="000099"/>
                </a:solidFill>
                <a:latin typeface="Times New Roman" pitchFamily="18" charset="0"/>
              </a:rPr>
              <a:t>của</a:t>
            </a:r>
            <a:r>
              <a:rPr lang="en-US" altLang="en-US" sz="3600" b="0" dirty="0">
                <a:solidFill>
                  <a:srgbClr val="000099"/>
                </a:solidFill>
                <a:latin typeface="Times New Roman" pitchFamily="18" charset="0"/>
              </a:rPr>
              <a:t> </a:t>
            </a:r>
            <a:r>
              <a:rPr lang="en-US" altLang="en-US" sz="3600" b="0" dirty="0" err="1">
                <a:solidFill>
                  <a:srgbClr val="000099"/>
                </a:solidFill>
                <a:latin typeface="Times New Roman" pitchFamily="18" charset="0"/>
              </a:rPr>
              <a:t>dơi</a:t>
            </a:r>
            <a:r>
              <a:rPr lang="en-US" altLang="en-US" sz="3600" b="0" dirty="0">
                <a:solidFill>
                  <a:srgbClr val="000099"/>
                </a:solidFill>
                <a:latin typeface="Times New Roman" pitchFamily="18" charset="0"/>
              </a:rPr>
              <a:t> </a:t>
            </a:r>
            <a:r>
              <a:rPr lang="en-US" altLang="en-US" sz="3600" b="0" dirty="0" err="1">
                <a:solidFill>
                  <a:srgbClr val="000099"/>
                </a:solidFill>
                <a:latin typeface="Times New Roman" pitchFamily="18" charset="0"/>
              </a:rPr>
              <a:t>để</a:t>
            </a:r>
            <a:r>
              <a:rPr lang="en-US" altLang="en-US" sz="3600" b="0" dirty="0">
                <a:solidFill>
                  <a:srgbClr val="000099"/>
                </a:solidFill>
                <a:latin typeface="Times New Roman" pitchFamily="18" charset="0"/>
              </a:rPr>
              <a:t> </a:t>
            </a:r>
            <a:r>
              <a:rPr lang="en-US" altLang="en-US" sz="3600" b="0" dirty="0" err="1">
                <a:solidFill>
                  <a:srgbClr val="000099"/>
                </a:solidFill>
                <a:latin typeface="Times New Roman" pitchFamily="18" charset="0"/>
              </a:rPr>
              <a:t>đuổi</a:t>
            </a:r>
            <a:r>
              <a:rPr lang="en-US" altLang="en-US" sz="3600" b="0" dirty="0">
                <a:solidFill>
                  <a:srgbClr val="000099"/>
                </a:solidFill>
                <a:latin typeface="Times New Roman" pitchFamily="18" charset="0"/>
              </a:rPr>
              <a:t> </a:t>
            </a:r>
            <a:r>
              <a:rPr lang="en-US" altLang="en-US" sz="3600" b="0" dirty="0" err="1">
                <a:solidFill>
                  <a:srgbClr val="000099"/>
                </a:solidFill>
                <a:latin typeface="Times New Roman" pitchFamily="18" charset="0"/>
              </a:rPr>
              <a:t>muỗi</a:t>
            </a:r>
            <a:r>
              <a:rPr lang="en-US" altLang="en-US" sz="3600" b="0" dirty="0">
                <a:solidFill>
                  <a:srgbClr val="000099"/>
                </a:solidFill>
                <a:latin typeface="Times New Roman" pitchFamily="18" charset="0"/>
              </a:rPr>
              <a:t>.</a:t>
            </a:r>
          </a:p>
        </p:txBody>
      </p:sp>
      <p:sp>
        <p:nvSpPr>
          <p:cNvPr id="379907" name="Text Box 3"/>
          <p:cNvSpPr txBox="1">
            <a:spLocks noChangeArrowheads="1"/>
          </p:cNvSpPr>
          <p:nvPr/>
        </p:nvSpPr>
        <p:spPr bwMode="auto">
          <a:xfrm>
            <a:off x="1700213" y="438150"/>
            <a:ext cx="6815137" cy="617538"/>
          </a:xfrm>
          <a:prstGeom prst="rect">
            <a:avLst/>
          </a:prstGeom>
          <a:noFill/>
          <a:ln w="38100">
            <a:solidFill>
              <a:srgbClr val="000099"/>
            </a:solidFill>
            <a:miter lim="800000"/>
            <a:headEnd/>
            <a:tailEnd/>
          </a:ln>
        </p:spPr>
        <p:txBody>
          <a:bodyPr wrap="none">
            <a:spAutoFit/>
          </a:bodyPr>
          <a:lstStyle/>
          <a:p>
            <a:r>
              <a:rPr lang="en-US" altLang="en-US" sz="3200">
                <a:solidFill>
                  <a:srgbClr val="000099"/>
                </a:solidFill>
                <a:latin typeface="Times New Roman" pitchFamily="18" charset="0"/>
              </a:rPr>
              <a:t>GIÁO DỤC BẢO VỆ MÔI TRƯỜNG</a:t>
            </a:r>
          </a:p>
        </p:txBody>
      </p:sp>
      <p:pic>
        <p:nvPicPr>
          <p:cNvPr id="379908" name="Picture 4" descr="000803_1079_6521_vuvv"/>
          <p:cNvPicPr>
            <a:picLocks noChangeAspect="1" noChangeArrowheads="1"/>
          </p:cNvPicPr>
          <p:nvPr/>
        </p:nvPicPr>
        <p:blipFill>
          <a:blip r:embed="rId2"/>
          <a:srcRect/>
          <a:stretch>
            <a:fillRect/>
          </a:stretch>
        </p:blipFill>
        <p:spPr bwMode="auto">
          <a:xfrm>
            <a:off x="0" y="0"/>
            <a:ext cx="1411288" cy="1524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379908"/>
                                        </p:tgtEl>
                                        <p:attrNameLst>
                                          <p:attrName>style.visibility</p:attrName>
                                        </p:attrNameLst>
                                      </p:cBhvr>
                                      <p:to>
                                        <p:strVal val="visible"/>
                                      </p:to>
                                    </p:set>
                                    <p:anim calcmode="lin" valueType="num">
                                      <p:cBhvr additive="base">
                                        <p:cTn id="7" dur="500" fill="hold"/>
                                        <p:tgtEl>
                                          <p:spTgt spid="379908"/>
                                        </p:tgtEl>
                                        <p:attrNameLst>
                                          <p:attrName>ppt_x</p:attrName>
                                        </p:attrNameLst>
                                      </p:cBhvr>
                                      <p:tavLst>
                                        <p:tav tm="0">
                                          <p:val>
                                            <p:strVal val="0-#ppt_w/2"/>
                                          </p:val>
                                        </p:tav>
                                        <p:tav tm="100000">
                                          <p:val>
                                            <p:strVal val="#ppt_x"/>
                                          </p:val>
                                        </p:tav>
                                      </p:tavLst>
                                    </p:anim>
                                    <p:anim calcmode="lin" valueType="num">
                                      <p:cBhvr additive="base">
                                        <p:cTn id="8" dur="500" fill="hold"/>
                                        <p:tgtEl>
                                          <p:spTgt spid="379908"/>
                                        </p:tgtEl>
                                        <p:attrNameLst>
                                          <p:attrName>ppt_y</p:attrName>
                                        </p:attrNameLst>
                                      </p:cBhvr>
                                      <p:tavLst>
                                        <p:tav tm="0">
                                          <p:val>
                                            <p:strVal val="#ppt_y"/>
                                          </p:val>
                                        </p:tav>
                                        <p:tav tm="100000">
                                          <p:val>
                                            <p:strVal val="#ppt_y"/>
                                          </p:val>
                                        </p:tav>
                                      </p:tavLst>
                                    </p:anim>
                                  </p:childTnLst>
                                </p:cTn>
                              </p:par>
                              <p:par>
                                <p:cTn id="9" presetID="31" presetClass="entr" presetSubtype="0" fill="hold" grpId="0" nodeType="withEffect">
                                  <p:stCondLst>
                                    <p:cond delay="0"/>
                                  </p:stCondLst>
                                  <p:iterate type="lt">
                                    <p:tmPct val="5000"/>
                                  </p:iterate>
                                  <p:childTnLst>
                                    <p:set>
                                      <p:cBhvr>
                                        <p:cTn id="10" dur="1" fill="hold">
                                          <p:stCondLst>
                                            <p:cond delay="0"/>
                                          </p:stCondLst>
                                        </p:cTn>
                                        <p:tgtEl>
                                          <p:spTgt spid="379907"/>
                                        </p:tgtEl>
                                        <p:attrNameLst>
                                          <p:attrName>style.visibility</p:attrName>
                                        </p:attrNameLst>
                                      </p:cBhvr>
                                      <p:to>
                                        <p:strVal val="visible"/>
                                      </p:to>
                                    </p:set>
                                    <p:anim calcmode="lin" valueType="num">
                                      <p:cBhvr>
                                        <p:cTn id="11" dur="500" fill="hold"/>
                                        <p:tgtEl>
                                          <p:spTgt spid="379907"/>
                                        </p:tgtEl>
                                        <p:attrNameLst>
                                          <p:attrName>ppt_w</p:attrName>
                                        </p:attrNameLst>
                                      </p:cBhvr>
                                      <p:tavLst>
                                        <p:tav tm="0">
                                          <p:val>
                                            <p:fltVal val="0"/>
                                          </p:val>
                                        </p:tav>
                                        <p:tav tm="100000">
                                          <p:val>
                                            <p:strVal val="#ppt_w"/>
                                          </p:val>
                                        </p:tav>
                                      </p:tavLst>
                                    </p:anim>
                                    <p:anim calcmode="lin" valueType="num">
                                      <p:cBhvr>
                                        <p:cTn id="12" dur="500" fill="hold"/>
                                        <p:tgtEl>
                                          <p:spTgt spid="379907"/>
                                        </p:tgtEl>
                                        <p:attrNameLst>
                                          <p:attrName>ppt_h</p:attrName>
                                        </p:attrNameLst>
                                      </p:cBhvr>
                                      <p:tavLst>
                                        <p:tav tm="0">
                                          <p:val>
                                            <p:fltVal val="0"/>
                                          </p:val>
                                        </p:tav>
                                        <p:tav tm="100000">
                                          <p:val>
                                            <p:strVal val="#ppt_h"/>
                                          </p:val>
                                        </p:tav>
                                      </p:tavLst>
                                    </p:anim>
                                    <p:anim calcmode="lin" valueType="num">
                                      <p:cBhvr>
                                        <p:cTn id="13" dur="500" fill="hold"/>
                                        <p:tgtEl>
                                          <p:spTgt spid="379907"/>
                                        </p:tgtEl>
                                        <p:attrNameLst>
                                          <p:attrName>style.rotation</p:attrName>
                                        </p:attrNameLst>
                                      </p:cBhvr>
                                      <p:tavLst>
                                        <p:tav tm="0">
                                          <p:val>
                                            <p:fltVal val="90"/>
                                          </p:val>
                                        </p:tav>
                                        <p:tav tm="100000">
                                          <p:val>
                                            <p:fltVal val="0"/>
                                          </p:val>
                                        </p:tav>
                                      </p:tavLst>
                                    </p:anim>
                                    <p:animEffect transition="in" filter="fade">
                                      <p:cBhvr>
                                        <p:cTn id="14" dur="500"/>
                                        <p:tgtEl>
                                          <p:spTgt spid="37990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379906">
                                            <p:txEl>
                                              <p:pRg st="0" end="0"/>
                                            </p:txEl>
                                          </p:spTgt>
                                        </p:tgtEl>
                                        <p:attrNameLst>
                                          <p:attrName>style.visibility</p:attrName>
                                        </p:attrNameLst>
                                      </p:cBhvr>
                                      <p:to>
                                        <p:strVal val="visible"/>
                                      </p:to>
                                    </p:set>
                                    <p:animEffect transition="in" filter="blinds(horizontal)">
                                      <p:cBhvr>
                                        <p:cTn id="19" dur="500"/>
                                        <p:tgtEl>
                                          <p:spTgt spid="379906">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379906">
                                            <p:txEl>
                                              <p:pRg st="1" end="1"/>
                                            </p:txEl>
                                          </p:spTgt>
                                        </p:tgtEl>
                                        <p:attrNameLst>
                                          <p:attrName>style.visibility</p:attrName>
                                        </p:attrNameLst>
                                      </p:cBhvr>
                                      <p:to>
                                        <p:strVal val="visible"/>
                                      </p:to>
                                    </p:set>
                                    <p:animEffect transition="in" filter="blinds(horizontal)">
                                      <p:cBhvr>
                                        <p:cTn id="24" dur="500"/>
                                        <p:tgtEl>
                                          <p:spTgt spid="37990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906" grpId="0" build="p"/>
      <p:bldP spid="37990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Pin on 1"/>
          <p:cNvPicPr>
            <a:picLocks noChangeAspect="1" noChangeArrowheads="1"/>
          </p:cNvPicPr>
          <p:nvPr/>
        </p:nvPicPr>
        <p:blipFill>
          <a:blip r:embed="rId2"/>
          <a:srcRect/>
          <a:stretch>
            <a:fillRect/>
          </a:stretch>
        </p:blipFill>
        <p:spPr bwMode="auto">
          <a:xfrm>
            <a:off x="0" y="0"/>
            <a:ext cx="9143998" cy="6858000"/>
          </a:xfrm>
          <a:prstGeom prst="rect">
            <a:avLst/>
          </a:prstGeom>
          <a:noFill/>
        </p:spPr>
      </p:pic>
      <p:grpSp>
        <p:nvGrpSpPr>
          <p:cNvPr id="3" name="Group 2">
            <a:extLst>
              <a:ext uri="{FF2B5EF4-FFF2-40B4-BE49-F238E27FC236}">
                <a16:creationId xmlns="" xmlns:a16="http://schemas.microsoft.com/office/drawing/2014/main" id="{9028E719-85B4-4A9D-B263-65013455D8A7}"/>
              </a:ext>
            </a:extLst>
          </p:cNvPr>
          <p:cNvGrpSpPr/>
          <p:nvPr/>
        </p:nvGrpSpPr>
        <p:grpSpPr>
          <a:xfrm>
            <a:off x="2133600" y="228600"/>
            <a:ext cx="4923278" cy="730407"/>
            <a:chOff x="871868" y="715522"/>
            <a:chExt cx="3692458" cy="784597"/>
          </a:xfrm>
        </p:grpSpPr>
        <p:sp>
          <p:nvSpPr>
            <p:cNvPr id="4" name="Oval 3">
              <a:extLst>
                <a:ext uri="{FF2B5EF4-FFF2-40B4-BE49-F238E27FC236}">
                  <a16:creationId xmlns="" xmlns:a16="http://schemas.microsoft.com/office/drawing/2014/main" id="{A18CABB4-A860-406E-87ED-A3897477A862}"/>
                </a:ext>
              </a:extLst>
            </p:cNvPr>
            <p:cNvSpPr/>
            <p:nvPr/>
          </p:nvSpPr>
          <p:spPr>
            <a:xfrm>
              <a:off x="967562" y="715522"/>
              <a:ext cx="627321" cy="784597"/>
            </a:xfrm>
            <a:prstGeom prst="ellipse">
              <a:avLst/>
            </a:prstGeom>
            <a:noFill/>
            <a:ln w="28575">
              <a:solidFill>
                <a:srgbClr val="005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4000" kern="0">
                <a:solidFill>
                  <a:srgbClr val="00518E"/>
                </a:solidFill>
                <a:latin typeface="Arial"/>
                <a:sym typeface="Arial"/>
              </a:endParaRPr>
            </a:p>
          </p:txBody>
        </p:sp>
        <p:sp>
          <p:nvSpPr>
            <p:cNvPr id="5" name="TextBox 4">
              <a:extLst>
                <a:ext uri="{FF2B5EF4-FFF2-40B4-BE49-F238E27FC236}">
                  <a16:creationId xmlns="" xmlns:a16="http://schemas.microsoft.com/office/drawing/2014/main" id="{C47DEBD2-79E8-47A7-9C8D-C09D2E8301AE}"/>
                </a:ext>
              </a:extLst>
            </p:cNvPr>
            <p:cNvSpPr txBox="1"/>
            <p:nvPr/>
          </p:nvSpPr>
          <p:spPr>
            <a:xfrm>
              <a:off x="871868" y="715523"/>
              <a:ext cx="818708" cy="760405"/>
            </a:xfrm>
            <a:prstGeom prst="rect">
              <a:avLst/>
            </a:prstGeom>
            <a:noFill/>
          </p:spPr>
          <p:txBody>
            <a:bodyPr wrap="square" rtlCol="0">
              <a:spAutoFit/>
            </a:bodyPr>
            <a:lstStyle/>
            <a:p>
              <a:pPr algn="ctr" defTabSz="1219170">
                <a:buClr>
                  <a:srgbClr val="000000"/>
                </a:buClr>
              </a:pPr>
              <a:r>
                <a:rPr lang="vi-VN" sz="4000" b="1" kern="0">
                  <a:solidFill>
                    <a:srgbClr val="00518E"/>
                  </a:solidFill>
                  <a:latin typeface="Times New Roman" panose="02020603050405020304" pitchFamily="18" charset="0"/>
                  <a:cs typeface="Times New Roman" panose="02020603050405020304" pitchFamily="18" charset="0"/>
                  <a:sym typeface="Arial"/>
                </a:rPr>
                <a:t>IV</a:t>
              </a:r>
              <a:endParaRPr lang="en-US" sz="4000" b="1" kern="0" dirty="0">
                <a:solidFill>
                  <a:srgbClr val="00518E"/>
                </a:solidFill>
                <a:latin typeface="Times New Roman" panose="02020603050405020304" pitchFamily="18" charset="0"/>
                <a:cs typeface="Times New Roman" panose="02020603050405020304" pitchFamily="18" charset="0"/>
                <a:sym typeface="Arial"/>
              </a:endParaRPr>
            </a:p>
          </p:txBody>
        </p:sp>
        <p:sp>
          <p:nvSpPr>
            <p:cNvPr id="6" name="TextBox 5">
              <a:extLst>
                <a:ext uri="{FF2B5EF4-FFF2-40B4-BE49-F238E27FC236}">
                  <a16:creationId xmlns="" xmlns:a16="http://schemas.microsoft.com/office/drawing/2014/main" id="{A7E9524C-2B17-4FE3-B938-723031732DA2}"/>
                </a:ext>
              </a:extLst>
            </p:cNvPr>
            <p:cNvSpPr txBox="1"/>
            <p:nvPr/>
          </p:nvSpPr>
          <p:spPr>
            <a:xfrm>
              <a:off x="1628261" y="720574"/>
              <a:ext cx="2936065" cy="760405"/>
            </a:xfrm>
            <a:prstGeom prst="rect">
              <a:avLst/>
            </a:prstGeom>
            <a:noFill/>
          </p:spPr>
          <p:txBody>
            <a:bodyPr wrap="square" rtlCol="0">
              <a:spAutoFit/>
            </a:bodyPr>
            <a:lstStyle/>
            <a:p>
              <a:pPr defTabSz="1219170">
                <a:buClr>
                  <a:srgbClr val="000000"/>
                </a:buClr>
              </a:pPr>
              <a:r>
                <a:rPr lang="vi-VN" sz="4000" b="1" kern="0" dirty="0">
                  <a:solidFill>
                    <a:srgbClr val="00518E"/>
                  </a:solidFill>
                  <a:latin typeface="Times New Roman" panose="02020603050405020304" pitchFamily="18" charset="0"/>
                  <a:cs typeface="Times New Roman" panose="02020603050405020304" pitchFamily="18" charset="0"/>
                  <a:sym typeface="Arial"/>
                </a:rPr>
                <a:t>VẬN DỤNG</a:t>
              </a:r>
              <a:endParaRPr lang="en-US" sz="4000" b="1" kern="0" dirty="0">
                <a:solidFill>
                  <a:srgbClr val="00518E"/>
                </a:solidFill>
                <a:latin typeface="Times New Roman" panose="02020603050405020304" pitchFamily="18" charset="0"/>
                <a:cs typeface="Times New Roman" panose="02020603050405020304" pitchFamily="18" charset="0"/>
                <a:sym typeface="Arial"/>
              </a:endParaRPr>
            </a:p>
          </p:txBody>
        </p:sp>
      </p:grpSp>
      <p:pic>
        <p:nvPicPr>
          <p:cNvPr id="7" name="Picture 6">
            <a:extLst>
              <a:ext uri="{FF2B5EF4-FFF2-40B4-BE49-F238E27FC236}">
                <a16:creationId xmlns="" xmlns:a16="http://schemas.microsoft.com/office/drawing/2014/main" id="{017D7BEE-C116-4FB0-B7D3-B28DCF329508}"/>
              </a:ext>
            </a:extLst>
          </p:cNvPr>
          <p:cNvPicPr>
            <a:picLocks noChangeAspect="1"/>
          </p:cNvPicPr>
          <p:nvPr/>
        </p:nvPicPr>
        <p:blipFill rotWithShape="1">
          <a:blip r:embed="rId3"/>
          <a:srcRect t="15972"/>
          <a:stretch/>
        </p:blipFill>
        <p:spPr>
          <a:xfrm>
            <a:off x="0" y="1219200"/>
            <a:ext cx="9144000" cy="536538"/>
          </a:xfrm>
          <a:prstGeom prst="rect">
            <a:avLst/>
          </a:prstGeom>
        </p:spPr>
      </p:pic>
      <p:grpSp>
        <p:nvGrpSpPr>
          <p:cNvPr id="8" name="Group 7">
            <a:extLst>
              <a:ext uri="{FF2B5EF4-FFF2-40B4-BE49-F238E27FC236}">
                <a16:creationId xmlns="" xmlns:a16="http://schemas.microsoft.com/office/drawing/2014/main" id="{A799C0A8-EEC5-420E-9086-432DC90603B9}"/>
              </a:ext>
            </a:extLst>
          </p:cNvPr>
          <p:cNvGrpSpPr/>
          <p:nvPr/>
        </p:nvGrpSpPr>
        <p:grpSpPr>
          <a:xfrm>
            <a:off x="-762000" y="838200"/>
            <a:ext cx="12010287" cy="1132213"/>
            <a:chOff x="386449" y="1042134"/>
            <a:chExt cx="7443303" cy="503949"/>
          </a:xfrm>
        </p:grpSpPr>
        <p:sp>
          <p:nvSpPr>
            <p:cNvPr id="9" name="Rounded Rectangle 5">
              <a:extLst>
                <a:ext uri="{FF2B5EF4-FFF2-40B4-BE49-F238E27FC236}">
                  <a16:creationId xmlns="" xmlns:a16="http://schemas.microsoft.com/office/drawing/2014/main" id="{732461FA-D113-4231-B531-D06619349535}"/>
                </a:ext>
              </a:extLst>
            </p:cNvPr>
            <p:cNvSpPr/>
            <p:nvPr/>
          </p:nvSpPr>
          <p:spPr>
            <a:xfrm>
              <a:off x="386449" y="1042134"/>
              <a:ext cx="6791607" cy="50394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lnSpc>
                  <a:spcPct val="150000"/>
                </a:lnSpc>
                <a:defRPr/>
              </a:pPr>
              <a:endParaRPr lang="vi-VN" altLang="vi-VN" sz="5400" dirty="0">
                <a:solidFill>
                  <a:srgbClr val="FFFFFF"/>
                </a:solidFill>
                <a:latin typeface="Times New Roman" panose="02020603050405020304" pitchFamily="18" charset="0"/>
                <a:cs typeface="Times New Roman" panose="02020603050405020304" pitchFamily="18" charset="0"/>
                <a:sym typeface="Arial"/>
              </a:endParaRPr>
            </a:p>
          </p:txBody>
        </p:sp>
        <p:sp>
          <p:nvSpPr>
            <p:cNvPr id="10" name="Rectangle 9">
              <a:extLst>
                <a:ext uri="{FF2B5EF4-FFF2-40B4-BE49-F238E27FC236}">
                  <a16:creationId xmlns="" xmlns:a16="http://schemas.microsoft.com/office/drawing/2014/main" id="{9BC4ECCA-21B8-42D5-A4F3-770FDFB15E62}"/>
                </a:ext>
              </a:extLst>
            </p:cNvPr>
            <p:cNvSpPr/>
            <p:nvPr/>
          </p:nvSpPr>
          <p:spPr>
            <a:xfrm>
              <a:off x="1925488" y="1143281"/>
              <a:ext cx="5904264" cy="395250"/>
            </a:xfrm>
            <a:prstGeom prst="rect">
              <a:avLst/>
            </a:prstGeom>
          </p:spPr>
          <p:txBody>
            <a:bodyPr wrap="square">
              <a:spAutoFit/>
            </a:bodyPr>
            <a:lstStyle/>
            <a:p>
              <a:pPr algn="just">
                <a:lnSpc>
                  <a:spcPct val="115000"/>
                </a:lnSpc>
                <a:spcAft>
                  <a:spcPts val="800"/>
                </a:spcAft>
              </a:pPr>
              <a:r>
                <a:rPr lang="vi-VN" sz="48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CHẾ TẠO ĐÀN NƯỚC</a:t>
              </a:r>
              <a:endParaRPr lang="en-US" sz="480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1" name="Picture 2">
            <a:extLst>
              <a:ext uri="{FF2B5EF4-FFF2-40B4-BE49-F238E27FC236}">
                <a16:creationId xmlns="" xmlns:a16="http://schemas.microsoft.com/office/drawing/2014/main" id="{64D7E72E-DC6D-400E-89F7-7D5EBB552E61}"/>
              </a:ext>
            </a:extLst>
          </p:cNvPr>
          <p:cNvPicPr>
            <a:picLocks noChangeAspect="1" noChangeArrowheads="1"/>
          </p:cNvPicPr>
          <p:nvPr/>
        </p:nvPicPr>
        <p:blipFill rotWithShape="1">
          <a:blip r:embed="rId4">
            <a:extLst>
              <a:ext uri="{28A0092B-C50C-407E-A947-70E740481C1C}">
                <a14:useLocalDpi xmlns="" xmlns:a14="http://schemas.microsoft.com/office/drawing/2010/main" val="0"/>
              </a:ext>
            </a:extLst>
          </a:blip>
          <a:srcRect r="2270" b="9827"/>
          <a:stretch/>
        </p:blipFill>
        <p:spPr bwMode="auto">
          <a:xfrm>
            <a:off x="1" y="1752600"/>
            <a:ext cx="9144000" cy="51054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endParaRPr lang="vi-VN" altLang="vi-VN" smtClean="0"/>
          </a:p>
        </p:txBody>
      </p:sp>
      <p:sp>
        <p:nvSpPr>
          <p:cNvPr id="33795" name="Rectangle 3"/>
          <p:cNvSpPr>
            <a:spLocks noGrp="1" noChangeArrowheads="1"/>
          </p:cNvSpPr>
          <p:nvPr>
            <p:ph type="body" idx="1"/>
          </p:nvPr>
        </p:nvSpPr>
        <p:spPr/>
        <p:txBody>
          <a:bodyPr/>
          <a:lstStyle/>
          <a:p>
            <a:pPr eaLnBrk="1" hangingPunct="1"/>
            <a:endParaRPr lang="vi-VN" altLang="vi-VN" smtClean="0"/>
          </a:p>
        </p:txBody>
      </p:sp>
      <p:pic>
        <p:nvPicPr>
          <p:cNvPr id="33796" name="Picture 4" descr="hinh_nen_cho_blog2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TextBox 4">
            <a:extLst>
              <a:ext uri="{FF2B5EF4-FFF2-40B4-BE49-F238E27FC236}">
                <a16:creationId xmlns="" xmlns:a16="http://schemas.microsoft.com/office/drawing/2014/main" id="{87D756DB-B84E-4B2E-9282-59096CAFF7AE}"/>
              </a:ext>
            </a:extLst>
          </p:cNvPr>
          <p:cNvSpPr txBox="1"/>
          <p:nvPr/>
        </p:nvSpPr>
        <p:spPr>
          <a:xfrm>
            <a:off x="0" y="0"/>
            <a:ext cx="9144000" cy="2800767"/>
          </a:xfrm>
          <a:prstGeom prst="rect">
            <a:avLst/>
          </a:prstGeom>
          <a:noFill/>
        </p:spPr>
        <p:txBody>
          <a:bodyPr wrap="square">
            <a:spAutoFit/>
          </a:bodyPr>
          <a:lstStyle/>
          <a:p>
            <a:pPr marR="75565">
              <a:spcAft>
                <a:spcPts val="800"/>
              </a:spcAft>
              <a:tabLst>
                <a:tab pos="1609725" algn="l"/>
              </a:tabLst>
            </a:pPr>
            <a:r>
              <a:rPr lang="vi-VN" sz="3200" dirty="0">
                <a:solidFill>
                  <a:srgbClr val="C00000"/>
                </a:solidFill>
                <a:effectLst/>
                <a:latin typeface="+mj-lt"/>
                <a:ea typeface="Calibri" panose="020F0502020204030204" pitchFamily="34" charset="0"/>
                <a:cs typeface="Times New Roman" panose="02020603050405020304" pitchFamily="18" charset="0"/>
              </a:rPr>
              <a:t>* </a:t>
            </a:r>
            <a:r>
              <a:rPr lang="vi-VN" sz="4400" b="1" dirty="0">
                <a:effectLst/>
                <a:latin typeface="+mj-lt"/>
                <a:ea typeface="Calibri" panose="020F0502020204030204" pitchFamily="34" charset="0"/>
                <a:cs typeface="Times New Roman" panose="02020603050405020304" pitchFamily="18" charset="0"/>
              </a:rPr>
              <a:t>Thiết bị: Mỗi nhóm chuẩn </a:t>
            </a:r>
            <a:r>
              <a:rPr lang="vi-VN" sz="4400" b="1" dirty="0" smtClean="0">
                <a:effectLst/>
                <a:latin typeface="+mj-lt"/>
                <a:ea typeface="Calibri" panose="020F0502020204030204" pitchFamily="34" charset="0"/>
                <a:cs typeface="Times New Roman" panose="02020603050405020304" pitchFamily="18" charset="0"/>
              </a:rPr>
              <a:t>bị:</a:t>
            </a:r>
            <a:r>
              <a:rPr lang="vi-VN" sz="4400" b="1" dirty="0" smtClean="0">
                <a:latin typeface="+mj-lt"/>
                <a:ea typeface="Calibri" panose="020F0502020204030204" pitchFamily="34" charset="0"/>
                <a:cs typeface="Times New Roman" panose="02020603050405020304" pitchFamily="18" charset="0"/>
              </a:rPr>
              <a:t>8 </a:t>
            </a:r>
            <a:r>
              <a:rPr lang="vi-VN" sz="4400" b="1" dirty="0">
                <a:latin typeface="+mj-lt"/>
                <a:ea typeface="Calibri" panose="020F0502020204030204" pitchFamily="34" charset="0"/>
                <a:cs typeface="Times New Roman" panose="02020603050405020304" pitchFamily="18" charset="0"/>
              </a:rPr>
              <a:t>cốc thủy tin giống </a:t>
            </a:r>
            <a:r>
              <a:rPr lang="vi-VN" sz="4400" b="1" dirty="0" smtClean="0">
                <a:latin typeface="+mj-lt"/>
                <a:ea typeface="Calibri" panose="020F0502020204030204" pitchFamily="34" charset="0"/>
                <a:cs typeface="Times New Roman" panose="02020603050405020304" pitchFamily="18" charset="0"/>
              </a:rPr>
              <a:t>nhau -</a:t>
            </a:r>
            <a:r>
              <a:rPr lang="vi-VN" sz="4400" b="1" dirty="0" smtClean="0">
                <a:effectLst/>
                <a:latin typeface="+mj-lt"/>
                <a:ea typeface="Calibri" panose="020F0502020204030204" pitchFamily="34" charset="0"/>
                <a:cs typeface="Times New Roman" panose="02020603050405020304" pitchFamily="18" charset="0"/>
              </a:rPr>
              <a:t>Đũa </a:t>
            </a:r>
            <a:r>
              <a:rPr lang="vi-VN" sz="4400" b="1" dirty="0">
                <a:effectLst/>
                <a:latin typeface="+mj-lt"/>
                <a:ea typeface="Calibri" panose="020F0502020204030204" pitchFamily="34" charset="0"/>
                <a:cs typeface="Times New Roman" panose="02020603050405020304" pitchFamily="18" charset="0"/>
              </a:rPr>
              <a:t>gỗ (mỗi người trong nhóm 1 </a:t>
            </a:r>
            <a:r>
              <a:rPr lang="vi-VN" sz="4400" b="1" dirty="0" smtClean="0">
                <a:effectLst/>
                <a:latin typeface="+mj-lt"/>
                <a:ea typeface="Calibri" panose="020F0502020204030204" pitchFamily="34" charset="0"/>
                <a:cs typeface="Times New Roman" panose="02020603050405020304" pitchFamily="18" charset="0"/>
              </a:rPr>
              <a:t>chiếc). </a:t>
            </a:r>
            <a:r>
              <a:rPr lang="vi-VN" sz="4400" b="1" dirty="0" smtClean="0">
                <a:latin typeface="+mj-lt"/>
                <a:ea typeface="Calibri" panose="020F0502020204030204" pitchFamily="34" charset="0"/>
                <a:cs typeface="Times New Roman" panose="02020603050405020304" pitchFamily="18" charset="0"/>
              </a:rPr>
              <a:t>Ca </a:t>
            </a:r>
            <a:r>
              <a:rPr lang="vi-VN" sz="4400" b="1" dirty="0">
                <a:latin typeface="+mj-lt"/>
                <a:ea typeface="Calibri" panose="020F0502020204030204" pitchFamily="34" charset="0"/>
                <a:cs typeface="Times New Roman" panose="02020603050405020304" pitchFamily="18" charset="0"/>
              </a:rPr>
              <a:t>chứa nước, cốc nhỏ. </a:t>
            </a:r>
            <a:endParaRPr lang="en-US" sz="4400" b="1" dirty="0">
              <a:effectLst/>
              <a:latin typeface="+mj-l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 xmlns:a16="http://schemas.microsoft.com/office/drawing/2014/main" id="{460EC06F-54D7-433D-9D49-ABB396637F49}"/>
              </a:ext>
            </a:extLst>
          </p:cNvPr>
          <p:cNvSpPr txBox="1"/>
          <p:nvPr/>
        </p:nvSpPr>
        <p:spPr>
          <a:xfrm>
            <a:off x="0" y="3352800"/>
            <a:ext cx="9144000" cy="2308324"/>
          </a:xfrm>
          <a:prstGeom prst="rect">
            <a:avLst/>
          </a:prstGeom>
          <a:noFill/>
        </p:spPr>
        <p:txBody>
          <a:bodyPr wrap="square">
            <a:spAutoFit/>
          </a:bodyPr>
          <a:lstStyle/>
          <a:p>
            <a:pPr marR="75565">
              <a:spcAft>
                <a:spcPts val="800"/>
              </a:spcAft>
              <a:tabLst>
                <a:tab pos="1609725" algn="l"/>
              </a:tabLst>
            </a:pPr>
            <a:r>
              <a:rPr lang="vi-VN" sz="4800" b="1" dirty="0">
                <a:solidFill>
                  <a:srgbClr val="C00000"/>
                </a:solidFill>
                <a:effectLst/>
                <a:latin typeface="+mj-lt"/>
                <a:ea typeface="Calibri" panose="020F0502020204030204" pitchFamily="34" charset="0"/>
                <a:cs typeface="Times New Roman" panose="02020603050405020304" pitchFamily="18" charset="0"/>
              </a:rPr>
              <a:t>* Cách làm: Thay đổi lượng nước trong cốc để mỗi cốc sẽ phát ra âm với tần số nhất định. </a:t>
            </a:r>
            <a:endParaRPr lang="en-US" sz="4800" b="1" dirty="0">
              <a:solidFill>
                <a:srgbClr val="C00000"/>
              </a:solidFill>
              <a:effectLst/>
              <a:latin typeface="+mj-lt"/>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2" name="Picture 18" descr="Cover"/>
          <p:cNvPicPr>
            <a:picLocks noChangeAspect="1" noChangeArrowheads="1"/>
          </p:cNvPicPr>
          <p:nvPr/>
        </p:nvPicPr>
        <p:blipFill>
          <a:blip r:embed="rId2"/>
          <a:srcRect/>
          <a:stretch>
            <a:fillRect/>
          </a:stretch>
        </p:blipFill>
        <p:spPr bwMode="auto">
          <a:xfrm>
            <a:off x="5181600" y="5486400"/>
            <a:ext cx="3690937" cy="1371600"/>
          </a:xfrm>
          <a:prstGeom prst="rect">
            <a:avLst/>
          </a:prstGeom>
          <a:noFill/>
          <a:ln w="9525">
            <a:noFill/>
            <a:miter lim="800000"/>
            <a:headEnd/>
            <a:tailEnd/>
          </a:ln>
        </p:spPr>
      </p:pic>
      <p:pic>
        <p:nvPicPr>
          <p:cNvPr id="21521" name="Picture 17" descr="Cover"/>
          <p:cNvPicPr>
            <a:picLocks noChangeAspect="1" noChangeArrowheads="1"/>
          </p:cNvPicPr>
          <p:nvPr/>
        </p:nvPicPr>
        <p:blipFill>
          <a:blip r:embed="rId3"/>
          <a:srcRect/>
          <a:stretch>
            <a:fillRect/>
          </a:stretch>
        </p:blipFill>
        <p:spPr bwMode="auto">
          <a:xfrm>
            <a:off x="5105400" y="4953000"/>
            <a:ext cx="3625850" cy="1462087"/>
          </a:xfrm>
          <a:prstGeom prst="rect">
            <a:avLst/>
          </a:prstGeom>
          <a:noFill/>
          <a:ln w="9525">
            <a:noFill/>
            <a:miter lim="800000"/>
            <a:headEnd/>
            <a:tailEnd/>
          </a:ln>
        </p:spPr>
      </p:pic>
      <p:pic>
        <p:nvPicPr>
          <p:cNvPr id="21520" name="Picture 16" descr="Cover"/>
          <p:cNvPicPr>
            <a:picLocks noChangeAspect="1" noChangeArrowheads="1"/>
          </p:cNvPicPr>
          <p:nvPr/>
        </p:nvPicPr>
        <p:blipFill>
          <a:blip r:embed="rId4"/>
          <a:srcRect/>
          <a:stretch>
            <a:fillRect/>
          </a:stretch>
        </p:blipFill>
        <p:spPr bwMode="auto">
          <a:xfrm>
            <a:off x="3733800" y="4754563"/>
            <a:ext cx="2073275" cy="1493837"/>
          </a:xfrm>
          <a:prstGeom prst="rect">
            <a:avLst/>
          </a:prstGeom>
          <a:noFill/>
          <a:ln w="9525">
            <a:noFill/>
            <a:miter lim="800000"/>
            <a:headEnd/>
            <a:tailEnd/>
          </a:ln>
        </p:spPr>
      </p:pic>
      <p:pic>
        <p:nvPicPr>
          <p:cNvPr id="21519" name="Picture 15" descr="Cover"/>
          <p:cNvPicPr>
            <a:picLocks noChangeAspect="1" noChangeArrowheads="1"/>
          </p:cNvPicPr>
          <p:nvPr/>
        </p:nvPicPr>
        <p:blipFill>
          <a:blip r:embed="rId5"/>
          <a:srcRect/>
          <a:stretch>
            <a:fillRect/>
          </a:stretch>
        </p:blipFill>
        <p:spPr bwMode="auto">
          <a:xfrm>
            <a:off x="5029200" y="4114800"/>
            <a:ext cx="3725862" cy="1285875"/>
          </a:xfrm>
          <a:prstGeom prst="rect">
            <a:avLst/>
          </a:prstGeom>
          <a:noFill/>
          <a:ln w="9525">
            <a:noFill/>
            <a:miter lim="800000"/>
            <a:headEnd/>
            <a:tailEnd/>
          </a:ln>
        </p:spPr>
      </p:pic>
      <p:pic>
        <p:nvPicPr>
          <p:cNvPr id="21518" name="Picture 14" descr="Cover"/>
          <p:cNvPicPr>
            <a:picLocks noChangeAspect="1" noChangeArrowheads="1"/>
          </p:cNvPicPr>
          <p:nvPr/>
        </p:nvPicPr>
        <p:blipFill>
          <a:blip r:embed="rId6"/>
          <a:srcRect/>
          <a:stretch>
            <a:fillRect/>
          </a:stretch>
        </p:blipFill>
        <p:spPr bwMode="auto">
          <a:xfrm>
            <a:off x="4953000" y="3657600"/>
            <a:ext cx="3582987" cy="1262062"/>
          </a:xfrm>
          <a:prstGeom prst="rect">
            <a:avLst/>
          </a:prstGeom>
          <a:noFill/>
          <a:ln w="9525">
            <a:noFill/>
            <a:miter lim="800000"/>
            <a:headEnd/>
            <a:tailEnd/>
          </a:ln>
        </p:spPr>
      </p:pic>
      <p:pic>
        <p:nvPicPr>
          <p:cNvPr id="21517" name="Picture 13" descr="Cover"/>
          <p:cNvPicPr>
            <a:picLocks noChangeAspect="1" noChangeArrowheads="1"/>
          </p:cNvPicPr>
          <p:nvPr/>
        </p:nvPicPr>
        <p:blipFill>
          <a:blip r:embed="rId7"/>
          <a:srcRect/>
          <a:stretch>
            <a:fillRect/>
          </a:stretch>
        </p:blipFill>
        <p:spPr bwMode="auto">
          <a:xfrm>
            <a:off x="4953000" y="3048000"/>
            <a:ext cx="3886200" cy="1744663"/>
          </a:xfrm>
          <a:prstGeom prst="rect">
            <a:avLst/>
          </a:prstGeom>
          <a:noFill/>
          <a:ln w="9525">
            <a:noFill/>
            <a:miter lim="800000"/>
            <a:headEnd/>
            <a:tailEnd/>
          </a:ln>
        </p:spPr>
      </p:pic>
      <p:pic>
        <p:nvPicPr>
          <p:cNvPr id="21516" name="Picture 12" descr="Cover"/>
          <p:cNvPicPr>
            <a:picLocks noChangeAspect="1" noChangeArrowheads="1"/>
          </p:cNvPicPr>
          <p:nvPr/>
        </p:nvPicPr>
        <p:blipFill>
          <a:blip r:embed="rId8"/>
          <a:srcRect/>
          <a:stretch>
            <a:fillRect/>
          </a:stretch>
        </p:blipFill>
        <p:spPr bwMode="auto">
          <a:xfrm>
            <a:off x="4043363" y="4067175"/>
            <a:ext cx="1654175" cy="1204913"/>
          </a:xfrm>
          <a:prstGeom prst="rect">
            <a:avLst/>
          </a:prstGeom>
          <a:noFill/>
          <a:ln w="9525">
            <a:noFill/>
            <a:miter lim="800000"/>
            <a:headEnd/>
            <a:tailEnd/>
          </a:ln>
        </p:spPr>
      </p:pic>
      <p:pic>
        <p:nvPicPr>
          <p:cNvPr id="21515" name="Picture 11" descr="Cover"/>
          <p:cNvPicPr>
            <a:picLocks noChangeAspect="1" noChangeArrowheads="1"/>
          </p:cNvPicPr>
          <p:nvPr/>
        </p:nvPicPr>
        <p:blipFill>
          <a:blip r:embed="rId9"/>
          <a:srcRect/>
          <a:stretch>
            <a:fillRect/>
          </a:stretch>
        </p:blipFill>
        <p:spPr bwMode="auto">
          <a:xfrm rot="20187611">
            <a:off x="1033674" y="3209398"/>
            <a:ext cx="3302000" cy="2811647"/>
          </a:xfrm>
          <a:prstGeom prst="rect">
            <a:avLst/>
          </a:prstGeom>
          <a:noFill/>
          <a:ln w="9525">
            <a:noFill/>
            <a:miter lim="800000"/>
            <a:headEnd/>
            <a:tailEnd/>
          </a:ln>
        </p:spPr>
      </p:pic>
      <p:pic>
        <p:nvPicPr>
          <p:cNvPr id="21514" name="Picture 10" descr="Cover"/>
          <p:cNvPicPr>
            <a:picLocks noChangeAspect="1" noChangeArrowheads="1"/>
          </p:cNvPicPr>
          <p:nvPr/>
        </p:nvPicPr>
        <p:blipFill>
          <a:blip r:embed="rId10"/>
          <a:srcRect/>
          <a:stretch>
            <a:fillRect/>
          </a:stretch>
        </p:blipFill>
        <p:spPr bwMode="auto">
          <a:xfrm>
            <a:off x="5257800" y="1752600"/>
            <a:ext cx="3657600" cy="1600200"/>
          </a:xfrm>
          <a:prstGeom prst="rect">
            <a:avLst/>
          </a:prstGeom>
          <a:noFill/>
          <a:ln w="9525">
            <a:noFill/>
            <a:miter lim="800000"/>
            <a:headEnd/>
            <a:tailEnd/>
          </a:ln>
        </p:spPr>
      </p:pic>
      <p:pic>
        <p:nvPicPr>
          <p:cNvPr id="21513" name="Picture 9" descr="Cover"/>
          <p:cNvPicPr>
            <a:picLocks noChangeAspect="1" noChangeArrowheads="1"/>
          </p:cNvPicPr>
          <p:nvPr/>
        </p:nvPicPr>
        <p:blipFill>
          <a:blip r:embed="rId11"/>
          <a:srcRect/>
          <a:stretch>
            <a:fillRect/>
          </a:stretch>
        </p:blipFill>
        <p:spPr bwMode="auto">
          <a:xfrm>
            <a:off x="5105400" y="1066800"/>
            <a:ext cx="3810000" cy="1600200"/>
          </a:xfrm>
          <a:prstGeom prst="rect">
            <a:avLst/>
          </a:prstGeom>
          <a:noFill/>
          <a:ln w="9525">
            <a:noFill/>
            <a:miter lim="800000"/>
            <a:headEnd/>
            <a:tailEnd/>
          </a:ln>
        </p:spPr>
      </p:pic>
      <p:pic>
        <p:nvPicPr>
          <p:cNvPr id="21512" name="Picture 8" descr="Cover"/>
          <p:cNvPicPr>
            <a:picLocks noChangeAspect="1" noChangeArrowheads="1"/>
          </p:cNvPicPr>
          <p:nvPr/>
        </p:nvPicPr>
        <p:blipFill>
          <a:blip r:embed="rId12"/>
          <a:srcRect/>
          <a:stretch>
            <a:fillRect/>
          </a:stretch>
        </p:blipFill>
        <p:spPr bwMode="auto">
          <a:xfrm rot="340347">
            <a:off x="3505200" y="533400"/>
            <a:ext cx="2590800" cy="2057400"/>
          </a:xfrm>
          <a:prstGeom prst="rect">
            <a:avLst/>
          </a:prstGeom>
          <a:noFill/>
          <a:ln w="9525">
            <a:noFill/>
            <a:miter lim="800000"/>
            <a:headEnd/>
            <a:tailEnd/>
          </a:ln>
        </p:spPr>
      </p:pic>
      <p:pic>
        <p:nvPicPr>
          <p:cNvPr id="21511" name="Picture 7" descr="Cover"/>
          <p:cNvPicPr>
            <a:picLocks noChangeAspect="1" noChangeArrowheads="1"/>
          </p:cNvPicPr>
          <p:nvPr/>
        </p:nvPicPr>
        <p:blipFill>
          <a:blip r:embed="rId13"/>
          <a:srcRect/>
          <a:stretch>
            <a:fillRect/>
          </a:stretch>
        </p:blipFill>
        <p:spPr bwMode="auto">
          <a:xfrm>
            <a:off x="5715000" y="-228600"/>
            <a:ext cx="3429000" cy="1676400"/>
          </a:xfrm>
          <a:prstGeom prst="rect">
            <a:avLst/>
          </a:prstGeom>
          <a:noFill/>
          <a:ln w="9525">
            <a:noFill/>
            <a:miter lim="800000"/>
            <a:headEnd/>
            <a:tailEnd/>
          </a:ln>
        </p:spPr>
      </p:pic>
      <p:pic>
        <p:nvPicPr>
          <p:cNvPr id="21510" name="Picture 6" descr="Cover"/>
          <p:cNvPicPr>
            <a:picLocks noChangeAspect="1" noChangeArrowheads="1"/>
          </p:cNvPicPr>
          <p:nvPr/>
        </p:nvPicPr>
        <p:blipFill>
          <a:blip r:embed="rId14"/>
          <a:srcRect/>
          <a:stretch>
            <a:fillRect/>
          </a:stretch>
        </p:blipFill>
        <p:spPr bwMode="auto">
          <a:xfrm rot="883859">
            <a:off x="3875761" y="-313"/>
            <a:ext cx="2214706" cy="1402864"/>
          </a:xfrm>
          <a:prstGeom prst="rect">
            <a:avLst/>
          </a:prstGeom>
          <a:noFill/>
          <a:ln w="9525">
            <a:noFill/>
            <a:miter lim="800000"/>
            <a:headEnd/>
            <a:tailEnd/>
          </a:ln>
        </p:spPr>
      </p:pic>
      <p:pic>
        <p:nvPicPr>
          <p:cNvPr id="21509" name="Picture 5" descr="Cover"/>
          <p:cNvPicPr>
            <a:picLocks noChangeAspect="1" noChangeArrowheads="1"/>
          </p:cNvPicPr>
          <p:nvPr/>
        </p:nvPicPr>
        <p:blipFill>
          <a:blip r:embed="rId15"/>
          <a:srcRect/>
          <a:stretch>
            <a:fillRect/>
          </a:stretch>
        </p:blipFill>
        <p:spPr bwMode="auto">
          <a:xfrm rot="938282">
            <a:off x="973485" y="213918"/>
            <a:ext cx="3148012" cy="3132138"/>
          </a:xfrm>
          <a:prstGeom prst="rect">
            <a:avLst/>
          </a:prstGeom>
          <a:noFill/>
          <a:ln w="9525">
            <a:noFill/>
            <a:miter lim="800000"/>
            <a:headEnd/>
            <a:tailEnd/>
          </a:ln>
        </p:spPr>
      </p:pic>
      <p:pic>
        <p:nvPicPr>
          <p:cNvPr id="21508" name="Picture 4" descr="Cover"/>
          <p:cNvPicPr>
            <a:picLocks noChangeAspect="1" noChangeArrowheads="1"/>
          </p:cNvPicPr>
          <p:nvPr/>
        </p:nvPicPr>
        <p:blipFill>
          <a:blip r:embed="rId16"/>
          <a:srcRect/>
          <a:stretch>
            <a:fillRect/>
          </a:stretch>
        </p:blipFill>
        <p:spPr bwMode="auto">
          <a:xfrm>
            <a:off x="0" y="1981200"/>
            <a:ext cx="2971800" cy="2590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left)">
                                      <p:cBhvr>
                                        <p:cTn id="42" dur="500"/>
                                        <p:tgtEl>
                                          <p:spTgt spid="215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21516"/>
                                        </p:tgtEl>
                                        <p:attrNameLst>
                                          <p:attrName>style.visibility</p:attrName>
                                        </p:attrNameLst>
                                      </p:cBhvr>
                                      <p:to>
                                        <p:strVal val="visible"/>
                                      </p:to>
                                    </p:set>
                                    <p:animEffect transition="in" filter="wipe(left)">
                                      <p:cBhvr>
                                        <p:cTn id="47" dur="500"/>
                                        <p:tgtEl>
                                          <p:spTgt spid="215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21517"/>
                                        </p:tgtEl>
                                        <p:attrNameLst>
                                          <p:attrName>style.visibility</p:attrName>
                                        </p:attrNameLst>
                                      </p:cBhvr>
                                      <p:to>
                                        <p:strVal val="visible"/>
                                      </p:to>
                                    </p:set>
                                    <p:animEffect transition="in" filter="wipe(left)">
                                      <p:cBhvr>
                                        <p:cTn id="52" dur="500"/>
                                        <p:tgtEl>
                                          <p:spTgt spid="2151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21518"/>
                                        </p:tgtEl>
                                        <p:attrNameLst>
                                          <p:attrName>style.visibility</p:attrName>
                                        </p:attrNameLst>
                                      </p:cBhvr>
                                      <p:to>
                                        <p:strVal val="visible"/>
                                      </p:to>
                                    </p:set>
                                    <p:animEffect transition="in" filter="wipe(left)">
                                      <p:cBhvr>
                                        <p:cTn id="57" dur="500"/>
                                        <p:tgtEl>
                                          <p:spTgt spid="2151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21519"/>
                                        </p:tgtEl>
                                        <p:attrNameLst>
                                          <p:attrName>style.visibility</p:attrName>
                                        </p:attrNameLst>
                                      </p:cBhvr>
                                      <p:to>
                                        <p:strVal val="visible"/>
                                      </p:to>
                                    </p:set>
                                    <p:animEffect transition="in" filter="wipe(left)">
                                      <p:cBhvr>
                                        <p:cTn id="62" dur="500"/>
                                        <p:tgtEl>
                                          <p:spTgt spid="2151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21520"/>
                                        </p:tgtEl>
                                        <p:attrNameLst>
                                          <p:attrName>style.visibility</p:attrName>
                                        </p:attrNameLst>
                                      </p:cBhvr>
                                      <p:to>
                                        <p:strVal val="visible"/>
                                      </p:to>
                                    </p:set>
                                    <p:animEffect transition="in" filter="wipe(left)">
                                      <p:cBhvr>
                                        <p:cTn id="67" dur="500"/>
                                        <p:tgtEl>
                                          <p:spTgt spid="2152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21521"/>
                                        </p:tgtEl>
                                        <p:attrNameLst>
                                          <p:attrName>style.visibility</p:attrName>
                                        </p:attrNameLst>
                                      </p:cBhvr>
                                      <p:to>
                                        <p:strVal val="visible"/>
                                      </p:to>
                                    </p:set>
                                    <p:animEffect transition="in" filter="wipe(left)">
                                      <p:cBhvr>
                                        <p:cTn id="72" dur="500"/>
                                        <p:tgtEl>
                                          <p:spTgt spid="21521"/>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childTnLst>
                                    <p:set>
                                      <p:cBhvr>
                                        <p:cTn id="76" dur="1" fill="hold">
                                          <p:stCondLst>
                                            <p:cond delay="0"/>
                                          </p:stCondLst>
                                        </p:cTn>
                                        <p:tgtEl>
                                          <p:spTgt spid="21522"/>
                                        </p:tgtEl>
                                        <p:attrNameLst>
                                          <p:attrName>style.visibility</p:attrName>
                                        </p:attrNameLst>
                                      </p:cBhvr>
                                      <p:to>
                                        <p:strVal val="visible"/>
                                      </p:to>
                                    </p:set>
                                    <p:animEffect transition="in" filter="wipe(left)">
                                      <p:cBhvr>
                                        <p:cTn id="77" dur="500"/>
                                        <p:tgtEl>
                                          <p:spTgt spid="215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vi-VN" altLang="en-US" dirty="0" smtClean="0">
                <a:solidFill>
                  <a:srgbClr val="000000"/>
                </a:solidFill>
              </a:rPr>
              <a:t>Hướng dẫn </a:t>
            </a:r>
            <a:r>
              <a:rPr lang="en-US" altLang="en-US" dirty="0" err="1" smtClean="0">
                <a:solidFill>
                  <a:srgbClr val="000000"/>
                </a:solidFill>
              </a:rPr>
              <a:t>về</a:t>
            </a:r>
            <a:r>
              <a:rPr lang="vi-VN" altLang="en-US" dirty="0" smtClean="0">
                <a:solidFill>
                  <a:srgbClr val="000000"/>
                </a:solidFill>
              </a:rPr>
              <a:t> nhà</a:t>
            </a:r>
            <a:endParaRPr lang="en-US" altLang="en-US" dirty="0" smtClean="0">
              <a:solidFill>
                <a:srgbClr val="000000"/>
              </a:solidFill>
            </a:endParaRPr>
          </a:p>
        </p:txBody>
      </p:sp>
      <p:sp>
        <p:nvSpPr>
          <p:cNvPr id="67587" name="Rectangle 3"/>
          <p:cNvSpPr>
            <a:spLocks noGrp="1" noChangeArrowheads="1"/>
          </p:cNvSpPr>
          <p:nvPr>
            <p:ph type="body" idx="1"/>
          </p:nvPr>
        </p:nvSpPr>
        <p:spPr>
          <a:xfrm>
            <a:off x="0" y="1524000"/>
            <a:ext cx="9144000" cy="3810000"/>
          </a:xfrm>
          <a:solidFill>
            <a:schemeClr val="accent2"/>
          </a:solidFill>
        </p:spPr>
        <p:txBody>
          <a:bodyPr>
            <a:noAutofit/>
          </a:bodyPr>
          <a:lstStyle/>
          <a:p>
            <a:pPr eaLnBrk="1" hangingPunct="1">
              <a:lnSpc>
                <a:spcPct val="90000"/>
              </a:lnSpc>
            </a:pPr>
            <a:endParaRPr lang="vi-VN" altLang="en-US" sz="3600" smtClean="0">
              <a:solidFill>
                <a:srgbClr val="000000"/>
              </a:solidFill>
              <a:latin typeface="Times New Roman" pitchFamily="18" charset="0"/>
              <a:cs typeface="Times New Roman" pitchFamily="18" charset="0"/>
            </a:endParaRPr>
          </a:p>
          <a:p>
            <a:pPr eaLnBrk="1" hangingPunct="1">
              <a:lnSpc>
                <a:spcPct val="90000"/>
              </a:lnSpc>
            </a:pPr>
            <a:r>
              <a:rPr lang="en-US" altLang="en-US" sz="3600" smtClean="0">
                <a:solidFill>
                  <a:srgbClr val="000000"/>
                </a:solidFill>
                <a:latin typeface="Times New Roman" pitchFamily="18" charset="0"/>
                <a:cs typeface="Times New Roman" pitchFamily="18" charset="0"/>
              </a:rPr>
              <a:t>Học</a:t>
            </a:r>
            <a:r>
              <a:rPr lang="en-US" altLang="en-US" sz="3600" dirty="0" smtClean="0">
                <a:solidFill>
                  <a:srgbClr val="000000"/>
                </a:solidFill>
                <a:latin typeface="Times New Roman" pitchFamily="18" charset="0"/>
                <a:cs typeface="Times New Roman" pitchFamily="18" charset="0"/>
              </a:rPr>
              <a:t> </a:t>
            </a:r>
            <a:r>
              <a:rPr lang="en-US" altLang="en-US" sz="3600" dirty="0" err="1" smtClean="0">
                <a:solidFill>
                  <a:srgbClr val="000000"/>
                </a:solidFill>
                <a:latin typeface="Times New Roman" pitchFamily="18" charset="0"/>
                <a:cs typeface="Times New Roman" pitchFamily="18" charset="0"/>
              </a:rPr>
              <a:t>thuộc</a:t>
            </a:r>
            <a:r>
              <a:rPr lang="en-US" altLang="en-US" sz="3600" dirty="0" smtClean="0">
                <a:solidFill>
                  <a:srgbClr val="000000"/>
                </a:solidFill>
                <a:latin typeface="Times New Roman" pitchFamily="18" charset="0"/>
                <a:cs typeface="Times New Roman" pitchFamily="18" charset="0"/>
              </a:rPr>
              <a:t> </a:t>
            </a:r>
            <a:r>
              <a:rPr lang="en-US" altLang="en-US" sz="3600" dirty="0" err="1" smtClean="0">
                <a:solidFill>
                  <a:srgbClr val="000000"/>
                </a:solidFill>
                <a:latin typeface="Times New Roman" pitchFamily="18" charset="0"/>
                <a:cs typeface="Times New Roman" pitchFamily="18" charset="0"/>
              </a:rPr>
              <a:t>lí</a:t>
            </a:r>
            <a:r>
              <a:rPr lang="en-US" altLang="en-US" sz="3600" dirty="0" smtClean="0">
                <a:solidFill>
                  <a:srgbClr val="000000"/>
                </a:solidFill>
                <a:latin typeface="Times New Roman" pitchFamily="18" charset="0"/>
                <a:cs typeface="Times New Roman" pitchFamily="18" charset="0"/>
              </a:rPr>
              <a:t> </a:t>
            </a:r>
            <a:r>
              <a:rPr lang="en-US" altLang="en-US" sz="3600" dirty="0" err="1" smtClean="0">
                <a:solidFill>
                  <a:srgbClr val="000000"/>
                </a:solidFill>
                <a:latin typeface="Times New Roman" pitchFamily="18" charset="0"/>
                <a:cs typeface="Times New Roman" pitchFamily="18" charset="0"/>
              </a:rPr>
              <a:t>thuyết</a:t>
            </a:r>
            <a:r>
              <a:rPr lang="en-US" altLang="en-US" sz="3600" dirty="0" smtClean="0">
                <a:solidFill>
                  <a:srgbClr val="000000"/>
                </a:solidFill>
                <a:latin typeface="Times New Roman" pitchFamily="18" charset="0"/>
                <a:cs typeface="Times New Roman" pitchFamily="18" charset="0"/>
              </a:rPr>
              <a:t>.</a:t>
            </a:r>
            <a:endParaRPr lang="vi-VN" altLang="en-US" sz="3600" dirty="0" smtClean="0">
              <a:solidFill>
                <a:srgbClr val="000000"/>
              </a:solidFill>
              <a:latin typeface="Times New Roman" pitchFamily="18" charset="0"/>
              <a:cs typeface="Times New Roman" pitchFamily="18" charset="0"/>
            </a:endParaRPr>
          </a:p>
          <a:p>
            <a:pPr eaLnBrk="1" hangingPunct="1">
              <a:lnSpc>
                <a:spcPct val="90000"/>
              </a:lnSpc>
            </a:pPr>
            <a:r>
              <a:rPr lang="en-US" altLang="en-US" sz="3600" dirty="0" err="1" smtClean="0">
                <a:solidFill>
                  <a:srgbClr val="000000"/>
                </a:solidFill>
                <a:latin typeface="Times New Roman" pitchFamily="18" charset="0"/>
                <a:cs typeface="Times New Roman" pitchFamily="18" charset="0"/>
              </a:rPr>
              <a:t>Làm</a:t>
            </a:r>
            <a:r>
              <a:rPr lang="en-US" altLang="en-US" sz="3600" dirty="0" smtClean="0">
                <a:solidFill>
                  <a:srgbClr val="000000"/>
                </a:solidFill>
                <a:latin typeface="Times New Roman" pitchFamily="18" charset="0"/>
                <a:cs typeface="Times New Roman" pitchFamily="18" charset="0"/>
              </a:rPr>
              <a:t> </a:t>
            </a:r>
            <a:r>
              <a:rPr lang="en-US" altLang="en-US" sz="3600" dirty="0" err="1" smtClean="0">
                <a:solidFill>
                  <a:srgbClr val="000000"/>
                </a:solidFill>
                <a:latin typeface="Times New Roman" pitchFamily="18" charset="0"/>
                <a:cs typeface="Times New Roman" pitchFamily="18" charset="0"/>
              </a:rPr>
              <a:t>hết</a:t>
            </a:r>
            <a:r>
              <a:rPr lang="en-US" altLang="en-US" sz="3600" dirty="0" smtClean="0">
                <a:solidFill>
                  <a:srgbClr val="000000"/>
                </a:solidFill>
                <a:latin typeface="Times New Roman" pitchFamily="18" charset="0"/>
                <a:cs typeface="Times New Roman" pitchFamily="18" charset="0"/>
              </a:rPr>
              <a:t> </a:t>
            </a:r>
            <a:r>
              <a:rPr lang="en-US" altLang="en-US" sz="3600" dirty="0" err="1" smtClean="0">
                <a:solidFill>
                  <a:srgbClr val="000000"/>
                </a:solidFill>
                <a:latin typeface="Times New Roman" pitchFamily="18" charset="0"/>
                <a:cs typeface="Times New Roman" pitchFamily="18" charset="0"/>
              </a:rPr>
              <a:t>bài</a:t>
            </a:r>
            <a:r>
              <a:rPr lang="en-US" altLang="en-US" sz="3600" dirty="0" smtClean="0">
                <a:solidFill>
                  <a:srgbClr val="000000"/>
                </a:solidFill>
                <a:latin typeface="Times New Roman" pitchFamily="18" charset="0"/>
                <a:cs typeface="Times New Roman" pitchFamily="18" charset="0"/>
              </a:rPr>
              <a:t> </a:t>
            </a:r>
            <a:r>
              <a:rPr lang="en-US" altLang="en-US" sz="3600" dirty="0" err="1" smtClean="0">
                <a:solidFill>
                  <a:srgbClr val="000000"/>
                </a:solidFill>
                <a:latin typeface="Times New Roman" pitchFamily="18" charset="0"/>
                <a:cs typeface="Times New Roman" pitchFamily="18" charset="0"/>
              </a:rPr>
              <a:t>tập</a:t>
            </a:r>
            <a:r>
              <a:rPr lang="en-US" altLang="en-US" sz="3600" dirty="0" smtClean="0">
                <a:solidFill>
                  <a:srgbClr val="000000"/>
                </a:solidFill>
                <a:latin typeface="Times New Roman" pitchFamily="18" charset="0"/>
                <a:cs typeface="Times New Roman" pitchFamily="18" charset="0"/>
              </a:rPr>
              <a:t> </a:t>
            </a:r>
            <a:r>
              <a:rPr lang="en-US" altLang="en-US" sz="3600" dirty="0" err="1" smtClean="0">
                <a:solidFill>
                  <a:srgbClr val="000000"/>
                </a:solidFill>
                <a:latin typeface="Times New Roman" pitchFamily="18" charset="0"/>
                <a:cs typeface="Times New Roman" pitchFamily="18" charset="0"/>
              </a:rPr>
              <a:t>sách</a:t>
            </a:r>
            <a:r>
              <a:rPr lang="en-US" altLang="en-US" sz="3600" dirty="0" smtClean="0">
                <a:solidFill>
                  <a:srgbClr val="000000"/>
                </a:solidFill>
                <a:latin typeface="Times New Roman" pitchFamily="18" charset="0"/>
                <a:cs typeface="Times New Roman" pitchFamily="18" charset="0"/>
              </a:rPr>
              <a:t> </a:t>
            </a:r>
            <a:r>
              <a:rPr lang="en-US" altLang="en-US" sz="3600" dirty="0" err="1" smtClean="0">
                <a:solidFill>
                  <a:srgbClr val="000000"/>
                </a:solidFill>
                <a:latin typeface="Times New Roman" pitchFamily="18" charset="0"/>
                <a:cs typeface="Times New Roman" pitchFamily="18" charset="0"/>
              </a:rPr>
              <a:t>bài</a:t>
            </a:r>
            <a:r>
              <a:rPr lang="en-US" altLang="en-US" sz="3600" dirty="0" smtClean="0">
                <a:solidFill>
                  <a:srgbClr val="000000"/>
                </a:solidFill>
                <a:latin typeface="Times New Roman" pitchFamily="18" charset="0"/>
                <a:cs typeface="Times New Roman" pitchFamily="18" charset="0"/>
              </a:rPr>
              <a:t> </a:t>
            </a:r>
            <a:r>
              <a:rPr lang="en-US" altLang="en-US" sz="3600" dirty="0" err="1" smtClean="0">
                <a:solidFill>
                  <a:srgbClr val="000000"/>
                </a:solidFill>
                <a:latin typeface="Times New Roman" pitchFamily="18" charset="0"/>
                <a:cs typeface="Times New Roman" pitchFamily="18" charset="0"/>
              </a:rPr>
              <a:t>tập</a:t>
            </a:r>
            <a:r>
              <a:rPr lang="en-US" altLang="en-US" sz="3600" dirty="0" smtClean="0">
                <a:solidFill>
                  <a:srgbClr val="000000"/>
                </a:solidFill>
                <a:latin typeface="Times New Roman" pitchFamily="18" charset="0"/>
                <a:cs typeface="Times New Roman" pitchFamily="18" charset="0"/>
              </a:rPr>
              <a:t>.</a:t>
            </a:r>
          </a:p>
          <a:p>
            <a:pPr eaLnBrk="1" hangingPunct="1">
              <a:lnSpc>
                <a:spcPct val="90000"/>
              </a:lnSpc>
            </a:pPr>
            <a:r>
              <a:rPr lang="en-US" altLang="en-US" sz="3600" dirty="0" err="1" smtClean="0">
                <a:solidFill>
                  <a:srgbClr val="000000"/>
                </a:solidFill>
                <a:latin typeface="Times New Roman" pitchFamily="18" charset="0"/>
                <a:cs typeface="Times New Roman" pitchFamily="18" charset="0"/>
              </a:rPr>
              <a:t>Chuẩn</a:t>
            </a:r>
            <a:r>
              <a:rPr lang="en-US" altLang="en-US" sz="3600" dirty="0" smtClean="0">
                <a:solidFill>
                  <a:srgbClr val="000000"/>
                </a:solidFill>
                <a:latin typeface="Times New Roman" pitchFamily="18" charset="0"/>
                <a:cs typeface="Times New Roman" pitchFamily="18" charset="0"/>
              </a:rPr>
              <a:t> </a:t>
            </a:r>
            <a:r>
              <a:rPr lang="en-US" altLang="en-US" sz="3600" dirty="0" err="1" smtClean="0">
                <a:solidFill>
                  <a:srgbClr val="000000"/>
                </a:solidFill>
                <a:latin typeface="Times New Roman" pitchFamily="18" charset="0"/>
                <a:cs typeface="Times New Roman" pitchFamily="18" charset="0"/>
              </a:rPr>
              <a:t>bị</a:t>
            </a:r>
            <a:r>
              <a:rPr lang="en-US" altLang="en-US" sz="3600" dirty="0" smtClean="0">
                <a:solidFill>
                  <a:srgbClr val="000000"/>
                </a:solidFill>
                <a:latin typeface="Times New Roman" pitchFamily="18" charset="0"/>
                <a:cs typeface="Times New Roman" pitchFamily="18" charset="0"/>
              </a:rPr>
              <a:t> </a:t>
            </a:r>
            <a:r>
              <a:rPr lang="en-US" altLang="en-US" sz="3600" dirty="0" err="1" smtClean="0">
                <a:solidFill>
                  <a:srgbClr val="000000"/>
                </a:solidFill>
                <a:latin typeface="Times New Roman" pitchFamily="18" charset="0"/>
                <a:cs typeface="Times New Roman" pitchFamily="18" charset="0"/>
              </a:rPr>
              <a:t>bài</a:t>
            </a:r>
            <a:r>
              <a:rPr lang="en-US" altLang="en-US" sz="3600" dirty="0" smtClean="0">
                <a:solidFill>
                  <a:srgbClr val="000000"/>
                </a:solidFill>
                <a:latin typeface="Times New Roman" pitchFamily="18" charset="0"/>
                <a:cs typeface="Times New Roman" pitchFamily="18" charset="0"/>
              </a:rPr>
              <a:t> </a:t>
            </a:r>
            <a:r>
              <a:rPr lang="en-US" altLang="en-US" sz="3600" dirty="0" err="1" smtClean="0">
                <a:solidFill>
                  <a:srgbClr val="000000"/>
                </a:solidFill>
                <a:latin typeface="Times New Roman" pitchFamily="18" charset="0"/>
                <a:cs typeface="Times New Roman" pitchFamily="18" charset="0"/>
              </a:rPr>
              <a:t>mới</a:t>
            </a:r>
            <a:r>
              <a:rPr lang="en-US" altLang="en-US" sz="3600" dirty="0" smtClean="0">
                <a:solidFill>
                  <a:srgbClr val="000000"/>
                </a:solidFill>
                <a:latin typeface="Times New Roman" pitchFamily="18" charset="0"/>
                <a:cs typeface="Times New Roman" pitchFamily="18" charset="0"/>
              </a:rPr>
              <a:t> : </a:t>
            </a:r>
            <a:r>
              <a:rPr lang="en-US" altLang="en-US" sz="3600" dirty="0" err="1" smtClean="0">
                <a:solidFill>
                  <a:srgbClr val="000000"/>
                </a:solidFill>
                <a:latin typeface="Times New Roman" pitchFamily="18" charset="0"/>
                <a:cs typeface="Times New Roman" pitchFamily="18" charset="0"/>
              </a:rPr>
              <a:t>Bài</a:t>
            </a:r>
            <a:r>
              <a:rPr lang="en-US" altLang="en-US" sz="3600" dirty="0" smtClean="0">
                <a:solidFill>
                  <a:srgbClr val="000000"/>
                </a:solidFill>
                <a:latin typeface="Times New Roman" pitchFamily="18" charset="0"/>
                <a:cs typeface="Times New Roman" pitchFamily="18" charset="0"/>
              </a:rPr>
              <a:t> 14: PHẢN XẠ ÂM, CHỐNG Ô NHIỄM TIẾNG ỒN.</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ình ảnh backgroud hoa đào nở cực kỳ đẹp"/>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WordArt 10"/>
          <p:cNvSpPr>
            <a:spLocks noChangeArrowheads="1" noChangeShapeType="1" noTextEdit="1"/>
          </p:cNvSpPr>
          <p:nvPr/>
        </p:nvSpPr>
        <p:spPr bwMode="auto">
          <a:xfrm>
            <a:off x="685800" y="381000"/>
            <a:ext cx="7848600" cy="1295400"/>
          </a:xfrm>
          <a:prstGeom prst="rect">
            <a:avLst/>
          </a:prstGeom>
        </p:spPr>
        <p:txBody>
          <a:bodyPr wrap="none" fromWordArt="1">
            <a:prstTxWarp prst="textPlain">
              <a:avLst>
                <a:gd name="adj" fmla="val 50000"/>
              </a:avLst>
            </a:prstTxWarp>
          </a:bodyPr>
          <a:lstStyle/>
          <a:p>
            <a:pPr algn="ctr"/>
            <a:r>
              <a:rPr lang="vi-VN" sz="3600" b="1" kern="10" dirty="0">
                <a:ln w="12700">
                  <a:solidFill>
                    <a:srgbClr val="0000FF"/>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TimeH"/>
              </a:rPr>
              <a:t>xin cam ƠN CAC EM HOC SINH</a:t>
            </a:r>
            <a:endParaRPr lang="en-US" sz="3600" b="1" kern="10" dirty="0">
              <a:ln w="12700">
                <a:solidFill>
                  <a:srgbClr val="0000FF"/>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TimeH"/>
            </a:endParaRPr>
          </a:p>
        </p:txBody>
      </p:sp>
      <p:sp>
        <p:nvSpPr>
          <p:cNvPr id="4" name="Text Box 9"/>
          <p:cNvSpPr txBox="1">
            <a:spLocks noChangeArrowheads="1"/>
          </p:cNvSpPr>
          <p:nvPr/>
        </p:nvSpPr>
        <p:spPr bwMode="auto">
          <a:xfrm>
            <a:off x="0" y="2895600"/>
            <a:ext cx="8839200" cy="10156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6000" b="1" dirty="0" smtClean="0">
                <a:solidFill>
                  <a:schemeClr val="accent2"/>
                </a:solidFill>
                <a:latin typeface="Times New Roman" pitchFamily="18" charset="0"/>
                <a:cs typeface="Times New Roman" pitchFamily="18" charset="0"/>
              </a:rPr>
              <a:t>Ch</a:t>
            </a:r>
            <a:r>
              <a:rPr lang="vi-VN" altLang="en-US" sz="6000" b="1" dirty="0" smtClean="0">
                <a:solidFill>
                  <a:schemeClr val="accent2"/>
                </a:solidFill>
                <a:latin typeface="Times New Roman" pitchFamily="18" charset="0"/>
                <a:cs typeface="Times New Roman" pitchFamily="18" charset="0"/>
              </a:rPr>
              <a:t>úc</a:t>
            </a:r>
            <a:r>
              <a:rPr lang="en-US" altLang="en-US" sz="6000" b="1" dirty="0" smtClean="0">
                <a:solidFill>
                  <a:schemeClr val="accent2"/>
                </a:solidFill>
                <a:latin typeface="Times New Roman" pitchFamily="18" charset="0"/>
                <a:cs typeface="Times New Roman" pitchFamily="18" charset="0"/>
              </a:rPr>
              <a:t> c</a:t>
            </a:r>
            <a:r>
              <a:rPr lang="vi-VN" altLang="en-US" sz="6000" b="1" dirty="0" smtClean="0">
                <a:solidFill>
                  <a:schemeClr val="accent2"/>
                </a:solidFill>
                <a:latin typeface="Times New Roman" pitchFamily="18" charset="0"/>
                <a:cs typeface="Times New Roman" pitchFamily="18" charset="0"/>
              </a:rPr>
              <a:t>ác</a:t>
            </a:r>
            <a:r>
              <a:rPr lang="en-US" altLang="en-US" sz="6000" b="1" dirty="0" smtClean="0">
                <a:solidFill>
                  <a:schemeClr val="accent2"/>
                </a:solidFill>
                <a:latin typeface="Times New Roman" pitchFamily="18" charset="0"/>
                <a:cs typeface="Times New Roman" pitchFamily="18" charset="0"/>
              </a:rPr>
              <a:t> </a:t>
            </a:r>
            <a:r>
              <a:rPr lang="en-US" altLang="en-US" sz="6000" b="1" dirty="0" err="1">
                <a:solidFill>
                  <a:schemeClr val="accent2"/>
                </a:solidFill>
                <a:latin typeface="Times New Roman" pitchFamily="18" charset="0"/>
                <a:cs typeface="Times New Roman" pitchFamily="18" charset="0"/>
              </a:rPr>
              <a:t>em</a:t>
            </a:r>
            <a:r>
              <a:rPr lang="en-US" altLang="en-US" sz="6000" b="1" dirty="0">
                <a:solidFill>
                  <a:schemeClr val="accent2"/>
                </a:solidFill>
                <a:latin typeface="Times New Roman" pitchFamily="18" charset="0"/>
                <a:cs typeface="Times New Roman" pitchFamily="18" charset="0"/>
              </a:rPr>
              <a:t> </a:t>
            </a:r>
            <a:r>
              <a:rPr lang="en-US" altLang="en-US" sz="6000" b="1" dirty="0" err="1" smtClean="0">
                <a:solidFill>
                  <a:schemeClr val="accent2"/>
                </a:solidFill>
                <a:latin typeface="Times New Roman" pitchFamily="18" charset="0"/>
                <a:cs typeface="Times New Roman" pitchFamily="18" charset="0"/>
              </a:rPr>
              <a:t>lu</a:t>
            </a:r>
            <a:r>
              <a:rPr lang="vi-VN" altLang="en-US" sz="6000" b="1" dirty="0" smtClean="0">
                <a:solidFill>
                  <a:schemeClr val="accent2"/>
                </a:solidFill>
                <a:latin typeface="Times New Roman" pitchFamily="18" charset="0"/>
                <a:cs typeface="Times New Roman" pitchFamily="18" charset="0"/>
              </a:rPr>
              <a:t>ô</a:t>
            </a:r>
            <a:r>
              <a:rPr lang="en-US" altLang="en-US" sz="6000" b="1" dirty="0" smtClean="0">
                <a:solidFill>
                  <a:schemeClr val="accent2"/>
                </a:solidFill>
                <a:latin typeface="Times New Roman" pitchFamily="18" charset="0"/>
                <a:cs typeface="Times New Roman" pitchFamily="18" charset="0"/>
              </a:rPr>
              <a:t>n </a:t>
            </a:r>
            <a:r>
              <a:rPr lang="en-US" altLang="en-US" sz="6000" b="1" dirty="0" err="1">
                <a:solidFill>
                  <a:schemeClr val="accent2"/>
                </a:solidFill>
                <a:latin typeface="Times New Roman" pitchFamily="18" charset="0"/>
                <a:cs typeface="Times New Roman" pitchFamily="18" charset="0"/>
              </a:rPr>
              <a:t>học</a:t>
            </a:r>
            <a:r>
              <a:rPr lang="en-US" altLang="en-US" sz="6000" b="1" dirty="0">
                <a:solidFill>
                  <a:schemeClr val="accent2"/>
                </a:solidFill>
                <a:latin typeface="Times New Roman" pitchFamily="18" charset="0"/>
                <a:cs typeface="Times New Roman" pitchFamily="18" charset="0"/>
              </a:rPr>
              <a:t> </a:t>
            </a:r>
            <a:r>
              <a:rPr lang="en-US" altLang="en-US" sz="6000" b="1" dirty="0" err="1">
                <a:solidFill>
                  <a:schemeClr val="accent2"/>
                </a:solidFill>
                <a:latin typeface="Times New Roman" pitchFamily="18" charset="0"/>
                <a:cs typeface="Times New Roman" pitchFamily="18" charset="0"/>
              </a:rPr>
              <a:t>giỏi</a:t>
            </a:r>
            <a:endParaRPr lang="en-US" altLang="en-US" sz="6000" b="1" dirty="0">
              <a:solidFill>
                <a:schemeClr val="accent2"/>
              </a:solidFill>
              <a:latin typeface="Times New Roman" pitchFamily="18" charset="0"/>
              <a:cs typeface="Times New Roman" pitchFamily="18" charset="0"/>
            </a:endParaRPr>
          </a:p>
        </p:txBody>
      </p:sp>
      <p:grpSp>
        <p:nvGrpSpPr>
          <p:cNvPr id="2" name="Group 6"/>
          <p:cNvGrpSpPr>
            <a:grpSpLocks/>
          </p:cNvGrpSpPr>
          <p:nvPr/>
        </p:nvGrpSpPr>
        <p:grpSpPr bwMode="auto">
          <a:xfrm>
            <a:off x="6019800" y="4343400"/>
            <a:ext cx="3124200" cy="2514600"/>
            <a:chOff x="2592" y="1776"/>
            <a:chExt cx="3024" cy="2407"/>
          </a:xfrm>
        </p:grpSpPr>
        <p:pic>
          <p:nvPicPr>
            <p:cNvPr id="6" name="Picture 7" descr="hoc tro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592" y="1776"/>
              <a:ext cx="3024" cy="2346"/>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8" descr="RDJ427"/>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185" y="3559"/>
              <a:ext cx="1302" cy="624"/>
            </a:xfrm>
            <a:prstGeom prst="rect">
              <a:avLst/>
            </a:prstGeom>
            <a:noFill/>
            <a:extLst>
              <a:ext uri="{909E8E84-426E-40DD-AFC4-6F175D3DCCD1}">
                <a14:hiddenFill xmlns=""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Clr clrSpc="rgb" dir="cw">
                                      <p:cBhvr override="childStyle">
                                        <p:cTn id="6" dur="108" fill="hold"/>
                                        <p:tgtEl>
                                          <p:spTgt spid="3"/>
                                        </p:tgtEl>
                                        <p:attrNameLst>
                                          <p:attrName>style.color</p:attrName>
                                        </p:attrNameLst>
                                      </p:cBhvr>
                                      <p:to>
                                        <a:schemeClr val="accent2"/>
                                      </p:to>
                                    </p:animClr>
                                    <p:animClr clrSpc="rgb" dir="cw">
                                      <p:cBhvr>
                                        <p:cTn id="7" dur="108" fill="hold"/>
                                        <p:tgtEl>
                                          <p:spTgt spid="3"/>
                                        </p:tgtEl>
                                        <p:attrNameLst>
                                          <p:attrName>fillcolor</p:attrName>
                                        </p:attrNameLst>
                                      </p:cBhvr>
                                      <p:to>
                                        <a:schemeClr val="accent2"/>
                                      </p:to>
                                    </p:animClr>
                                    <p:set>
                                      <p:cBhvr>
                                        <p:cTn id="8" dur="108" fill="hold"/>
                                        <p:tgtEl>
                                          <p:spTgt spid="3"/>
                                        </p:tgtEl>
                                        <p:attrNameLst>
                                          <p:attrName>fill.type</p:attrName>
                                        </p:attrNameLst>
                                      </p:cBhvr>
                                      <p:to>
                                        <p:strVal val="solid"/>
                                      </p:to>
                                    </p:set>
                                    <p:set>
                                      <p:cBhvr>
                                        <p:cTn id="9" dur="108" fill="hold"/>
                                        <p:tgtEl>
                                          <p:spTgt spid="3"/>
                                        </p:tgtEl>
                                        <p:attrNameLst>
                                          <p:attrName>fill.on</p:attrName>
                                        </p:attrNameLst>
                                      </p:cBhvr>
                                      <p:to>
                                        <p:strVal val="true"/>
                                      </p:to>
                                    </p:set>
                                    <p:animRot by="120000">
                                      <p:cBhvr>
                                        <p:cTn id="10" dur="108" fill="hold">
                                          <p:stCondLst>
                                            <p:cond delay="0"/>
                                          </p:stCondLst>
                                        </p:cTn>
                                        <p:tgtEl>
                                          <p:spTgt spid="3"/>
                                        </p:tgtEl>
                                        <p:attrNameLst>
                                          <p:attrName>r</p:attrName>
                                        </p:attrNameLst>
                                      </p:cBhvr>
                                    </p:animRot>
                                    <p:animRot by="-240000">
                                      <p:cBhvr>
                                        <p:cTn id="11" dur="216" fill="hold">
                                          <p:stCondLst>
                                            <p:cond delay="216"/>
                                          </p:stCondLst>
                                        </p:cTn>
                                        <p:tgtEl>
                                          <p:spTgt spid="3"/>
                                        </p:tgtEl>
                                        <p:attrNameLst>
                                          <p:attrName>r</p:attrName>
                                        </p:attrNameLst>
                                      </p:cBhvr>
                                    </p:animRot>
                                    <p:animRot by="240000">
                                      <p:cBhvr>
                                        <p:cTn id="12" dur="216" fill="hold">
                                          <p:stCondLst>
                                            <p:cond delay="432"/>
                                          </p:stCondLst>
                                        </p:cTn>
                                        <p:tgtEl>
                                          <p:spTgt spid="3"/>
                                        </p:tgtEl>
                                        <p:attrNameLst>
                                          <p:attrName>r</p:attrName>
                                        </p:attrNameLst>
                                      </p:cBhvr>
                                    </p:animRot>
                                    <p:animRot by="-240000">
                                      <p:cBhvr>
                                        <p:cTn id="13" dur="216" fill="hold">
                                          <p:stCondLst>
                                            <p:cond delay="648"/>
                                          </p:stCondLst>
                                        </p:cTn>
                                        <p:tgtEl>
                                          <p:spTgt spid="3"/>
                                        </p:tgtEl>
                                        <p:attrNameLst>
                                          <p:attrName>r</p:attrName>
                                        </p:attrNameLst>
                                      </p:cBhvr>
                                    </p:animRot>
                                    <p:animRot by="120000">
                                      <p:cBhvr>
                                        <p:cTn id="14" dur="216" fill="hold">
                                          <p:stCondLst>
                                            <p:cond delay="864"/>
                                          </p:stCondLst>
                                        </p:cTn>
                                        <p:tgtEl>
                                          <p:spTgt spid="3"/>
                                        </p:tgtEl>
                                        <p:attrNameLst>
                                          <p:attrName>r</p:attrName>
                                        </p:attrNameLst>
                                      </p:cBhvr>
                                    </p:animRot>
                                  </p:childTnLst>
                                </p:cTn>
                              </p:par>
                              <p:par>
                                <p:cTn id="15" presetID="56" presetClass="entr" presetSubtype="0" fill="hold" grpId="0" nodeType="withEffect">
                                  <p:stCondLst>
                                    <p:cond delay="0"/>
                                  </p:stCondLst>
                                  <p:iterate type="lt">
                                    <p:tmPct val="10000"/>
                                  </p:iterate>
                                  <p:childTnLst>
                                    <p:set>
                                      <p:cBhvr>
                                        <p:cTn id="16" dur="1" fill="hold">
                                          <p:stCondLst>
                                            <p:cond delay="0"/>
                                          </p:stCondLst>
                                        </p:cTn>
                                        <p:tgtEl>
                                          <p:spTgt spid="4"/>
                                        </p:tgtEl>
                                        <p:attrNameLst>
                                          <p:attrName>style.visibility</p:attrName>
                                        </p:attrNameLst>
                                      </p:cBhvr>
                                      <p:to>
                                        <p:strVal val="visible"/>
                                      </p:to>
                                    </p:set>
                                    <p:anim by="(-#ppt_w*2)" calcmode="lin" valueType="num">
                                      <p:cBhvr rctx="PPT">
                                        <p:cTn id="17" dur="900" autoRev="1" fill="hold">
                                          <p:stCondLst>
                                            <p:cond delay="0"/>
                                          </p:stCondLst>
                                        </p:cTn>
                                        <p:tgtEl>
                                          <p:spTgt spid="4"/>
                                        </p:tgtEl>
                                        <p:attrNameLst>
                                          <p:attrName>ppt_w</p:attrName>
                                        </p:attrNameLst>
                                      </p:cBhvr>
                                    </p:anim>
                                    <p:anim by="(#ppt_w*0.50)" calcmode="lin" valueType="num">
                                      <p:cBhvr>
                                        <p:cTn id="18" dur="900" decel="50000" autoRev="1" fill="hold">
                                          <p:stCondLst>
                                            <p:cond delay="0"/>
                                          </p:stCondLst>
                                        </p:cTn>
                                        <p:tgtEl>
                                          <p:spTgt spid="4"/>
                                        </p:tgtEl>
                                        <p:attrNameLst>
                                          <p:attrName>ppt_x</p:attrName>
                                        </p:attrNameLst>
                                      </p:cBhvr>
                                    </p:anim>
                                    <p:anim from="(-#ppt_h/2)" to="(#ppt_y)" calcmode="lin" valueType="num">
                                      <p:cBhvr>
                                        <p:cTn id="19" dur="1800" fill="hold">
                                          <p:stCondLst>
                                            <p:cond delay="0"/>
                                          </p:stCondLst>
                                        </p:cTn>
                                        <p:tgtEl>
                                          <p:spTgt spid="4"/>
                                        </p:tgtEl>
                                        <p:attrNameLst>
                                          <p:attrName>ppt_y</p:attrName>
                                        </p:attrNameLst>
                                      </p:cBhvr>
                                    </p:anim>
                                    <p:animRot by="21600000">
                                      <p:cBhvr>
                                        <p:cTn id="20" dur="18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81"/>
          <p:cNvSpPr>
            <a:spLocks noChangeArrowheads="1"/>
          </p:cNvSpPr>
          <p:nvPr/>
        </p:nvSpPr>
        <p:spPr bwMode="auto">
          <a:xfrm>
            <a:off x="1000124" y="571500"/>
            <a:ext cx="8143875" cy="5295900"/>
          </a:xfrm>
          <a:prstGeom prst="cloudCallout">
            <a:avLst>
              <a:gd name="adj1" fmla="val -59097"/>
              <a:gd name="adj2" fmla="val 58657"/>
            </a:avLst>
          </a:prstGeom>
          <a:solidFill>
            <a:schemeClr val="accent1"/>
          </a:solidFill>
          <a:ln w="9525">
            <a:solidFill>
              <a:schemeClr val="tx1"/>
            </a:solidFill>
            <a:round/>
            <a:headEnd/>
            <a:tailEnd/>
          </a:ln>
        </p:spPr>
        <p:txBody>
          <a:bodyPr/>
          <a:lstStyle/>
          <a:p>
            <a:pPr algn="ctr"/>
            <a:r>
              <a:rPr lang="en-US" altLang="en-US" sz="3600" dirty="0" err="1">
                <a:latin typeface="Times New Roman" pitchFamily="18" charset="0"/>
                <a:cs typeface="Times New Roman" pitchFamily="18" charset="0"/>
              </a:rPr>
              <a:t>Vì</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sao</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bạn</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nữ</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thường</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phát</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ra</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âm</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cao</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hơn</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bạn</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nam</a:t>
            </a:r>
            <a:r>
              <a:rPr lang="en-US" altLang="en-US" sz="3600" dirty="0">
                <a:latin typeface="Times New Roman" pitchFamily="18" charset="0"/>
                <a:cs typeface="Times New Roman" pitchFamily="18" charset="0"/>
              </a:rPr>
              <a:t>?</a:t>
            </a:r>
          </a:p>
          <a:p>
            <a:pPr algn="ctr"/>
            <a:endParaRPr lang="en-US" altLang="en-US" sz="3200" dirty="0">
              <a:solidFill>
                <a:schemeClr val="bg1"/>
              </a:solidFill>
              <a:latin typeface="Arial" pitchFamily="34" charset="0"/>
              <a:cs typeface="Arial" pitchFamily="34" charset="0"/>
            </a:endParaRPr>
          </a:p>
          <a:p>
            <a:pPr algn="ctr"/>
            <a:r>
              <a:rPr lang="en-US" altLang="en-US" sz="3200" dirty="0">
                <a:solidFill>
                  <a:schemeClr val="bg1"/>
                </a:solidFill>
                <a:latin typeface="Arial" pitchFamily="34" charset="0"/>
                <a:cs typeface="Arial" pitchFamily="34" charset="0"/>
              </a:rPr>
              <a:t> </a:t>
            </a:r>
            <a:r>
              <a:rPr lang="en-US" altLang="en-US" sz="3600" dirty="0" err="1">
                <a:latin typeface="Times New Roman" pitchFamily="18" charset="0"/>
                <a:cs typeface="Times New Roman" pitchFamily="18" charset="0"/>
              </a:rPr>
              <a:t>Khi</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nào</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vật</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phát</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ra</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âm</a:t>
            </a:r>
            <a:r>
              <a:rPr lang="en-US" altLang="en-US" sz="3600" dirty="0">
                <a:latin typeface="Times New Roman" pitchFamily="18" charset="0"/>
                <a:cs typeface="Times New Roman" pitchFamily="18" charset="0"/>
              </a:rPr>
              <a:t> to, </a:t>
            </a:r>
            <a:r>
              <a:rPr lang="en-US" altLang="en-US" sz="3600" dirty="0" err="1">
                <a:latin typeface="Times New Roman" pitchFamily="18" charset="0"/>
                <a:cs typeface="Times New Roman" pitchFamily="18" charset="0"/>
              </a:rPr>
              <a:t>khi</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nào</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vật</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phát</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ra</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âm</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nhỏ</a:t>
            </a:r>
            <a:r>
              <a:rPr lang="en-US" altLang="en-US" sz="3600" dirty="0">
                <a:latin typeface="Times New Roman" pitchFamily="18" charset="0"/>
                <a:cs typeface="Times New Roman" pitchFamily="18" charset="0"/>
              </a:rPr>
              <a:t>? </a:t>
            </a:r>
          </a:p>
        </p:txBody>
      </p:sp>
      <p:sp>
        <p:nvSpPr>
          <p:cNvPr id="7" name="Rectangle 6"/>
          <p:cNvSpPr/>
          <p:nvPr/>
        </p:nvSpPr>
        <p:spPr>
          <a:xfrm>
            <a:off x="1676400" y="1285860"/>
            <a:ext cx="714380"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4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a:t>
            </a:r>
          </a:p>
        </p:txBody>
      </p:sp>
      <p:sp>
        <p:nvSpPr>
          <p:cNvPr id="8" name="Rectangle 7"/>
          <p:cNvSpPr/>
          <p:nvPr/>
        </p:nvSpPr>
        <p:spPr>
          <a:xfrm>
            <a:off x="1857356" y="3250208"/>
            <a:ext cx="714380"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4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17" presetClass="entr" presetSubtype="10" repeatCount="indefinite"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2000" fill="hold"/>
                                        <p:tgtEl>
                                          <p:spTgt spid="7"/>
                                        </p:tgtEl>
                                        <p:attrNameLst>
                                          <p:attrName>ppt_w</p:attrName>
                                        </p:attrNameLst>
                                      </p:cBhvr>
                                      <p:tavLst>
                                        <p:tav tm="0">
                                          <p:val>
                                            <p:fltVal val="0"/>
                                          </p:val>
                                        </p:tav>
                                        <p:tav tm="100000">
                                          <p:val>
                                            <p:strVal val="#ppt_w"/>
                                          </p:val>
                                        </p:tav>
                                      </p:tavLst>
                                    </p:anim>
                                    <p:anim calcmode="lin" valueType="num">
                                      <p:cBhvr>
                                        <p:cTn id="11" dur="2000" fill="hold"/>
                                        <p:tgtEl>
                                          <p:spTgt spid="7"/>
                                        </p:tgtEl>
                                        <p:attrNameLst>
                                          <p:attrName>ppt_h</p:attrName>
                                        </p:attrNameLst>
                                      </p:cBhvr>
                                      <p:tavLst>
                                        <p:tav tm="0">
                                          <p:val>
                                            <p:strVal val="#ppt_h"/>
                                          </p:val>
                                        </p:tav>
                                        <p:tav tm="100000">
                                          <p:val>
                                            <p:strVal val="#ppt_h"/>
                                          </p:val>
                                        </p:tav>
                                      </p:tavLst>
                                    </p:anim>
                                  </p:childTnLst>
                                </p:cTn>
                              </p:par>
                              <p:par>
                                <p:cTn id="12" presetID="17" presetClass="entr" presetSubtype="10" repeatCount="indefinite"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2000" fill="hold"/>
                                        <p:tgtEl>
                                          <p:spTgt spid="8"/>
                                        </p:tgtEl>
                                        <p:attrNameLst>
                                          <p:attrName>ppt_w</p:attrName>
                                        </p:attrNameLst>
                                      </p:cBhvr>
                                      <p:tavLst>
                                        <p:tav tm="0">
                                          <p:val>
                                            <p:fltVal val="0"/>
                                          </p:val>
                                        </p:tav>
                                        <p:tav tm="100000">
                                          <p:val>
                                            <p:strVal val="#ppt_w"/>
                                          </p:val>
                                        </p:tav>
                                      </p:tavLst>
                                    </p:anim>
                                    <p:anim calcmode="lin" valueType="num">
                                      <p:cBhvr>
                                        <p:cTn id="15"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ình nền Powerpoint đơn giản, đẹp (86)"/>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0" y="1905000"/>
            <a:ext cx="9144000" cy="19389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eaLnBrk="0" fontAlgn="base" hangingPunct="0">
              <a:spcBef>
                <a:spcPct val="0"/>
              </a:spcBef>
              <a:spcAft>
                <a:spcPct val="0"/>
              </a:spcAft>
              <a:buClrTx/>
              <a:buNone/>
              <a:defRPr/>
            </a:pPr>
            <a:r>
              <a:rPr lang="vi-VN" altLang="en-US" sz="6000" b="1" kern="0" dirty="0" smtClean="0">
                <a:solidFill>
                  <a:srgbClr val="FF0000"/>
                </a:solidFill>
                <a:latin typeface="+mj-lt"/>
              </a:rPr>
              <a:t>BÀI 13: ĐỘ TO </a:t>
            </a:r>
            <a:r>
              <a:rPr lang="vi-VN" altLang="en-US" sz="6000" b="1" kern="0" smtClean="0">
                <a:solidFill>
                  <a:srgbClr val="FF0000"/>
                </a:solidFill>
                <a:latin typeface="+mj-lt"/>
              </a:rPr>
              <a:t>VÀ ĐỘ CAO CỦA ÂM  </a:t>
            </a:r>
            <a:endParaRPr lang="en-US" altLang="en-US" sz="6000" b="1" kern="0" dirty="0" smtClean="0">
              <a:solidFill>
                <a:srgbClr val="FF0000"/>
              </a:solidFill>
              <a:latin typeface="+mj-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ình nền Slide ánh sá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Box 2">
            <a:extLst>
              <a:ext uri="{FF2B5EF4-FFF2-40B4-BE49-F238E27FC236}">
                <a16:creationId xmlns:a16="http://schemas.microsoft.com/office/drawing/2014/main" xmlns="" id="{551733C7-6925-417B-9BDB-3A2C87426A60}"/>
              </a:ext>
            </a:extLst>
          </p:cNvPr>
          <p:cNvSpPr txBox="1"/>
          <p:nvPr/>
        </p:nvSpPr>
        <p:spPr>
          <a:xfrm>
            <a:off x="0" y="533400"/>
            <a:ext cx="9144000" cy="1200329"/>
          </a:xfrm>
          <a:prstGeom prst="rect">
            <a:avLst/>
          </a:prstGeom>
          <a:noFill/>
        </p:spPr>
        <p:txBody>
          <a:bodyPr wrap="square" lIns="91440" tIns="45720" rIns="91440" bIns="45720" rtlCol="0">
            <a:spAutoFit/>
          </a:bodyPr>
          <a:lstStyle/>
          <a:p>
            <a:pPr marL="457200" indent="-457200" algn="just">
              <a:buAutoNum type="arabicPeriod"/>
            </a:pPr>
            <a:r>
              <a:rPr lang="en-US" sz="3600" b="1" dirty="0" err="1" smtClean="0">
                <a:solidFill>
                  <a:srgbClr val="0000FF"/>
                </a:solidFill>
                <a:latin typeface="Times New Roman" pitchFamily="18" charset="0"/>
                <a:ea typeface="Tahoma" panose="020B0604030504040204" pitchFamily="34" charset="0"/>
                <a:cs typeface="Times New Roman" pitchFamily="18" charset="0"/>
              </a:rPr>
              <a:t>Biên</a:t>
            </a:r>
            <a:r>
              <a:rPr lang="en-US" sz="3600" b="1" dirty="0" smtClean="0">
                <a:solidFill>
                  <a:srgbClr val="0000FF"/>
                </a:solidFill>
                <a:latin typeface="Times New Roman" pitchFamily="18" charset="0"/>
                <a:ea typeface="Tahoma" panose="020B0604030504040204" pitchFamily="34" charset="0"/>
                <a:cs typeface="Times New Roman" pitchFamily="18" charset="0"/>
              </a:rPr>
              <a:t> </a:t>
            </a:r>
            <a:r>
              <a:rPr lang="en-US" sz="3600" b="1" dirty="0" err="1" smtClean="0">
                <a:solidFill>
                  <a:srgbClr val="0000FF"/>
                </a:solidFill>
                <a:latin typeface="Times New Roman" pitchFamily="18" charset="0"/>
                <a:ea typeface="Tahoma" panose="020B0604030504040204" pitchFamily="34" charset="0"/>
                <a:cs typeface="Times New Roman" pitchFamily="18" charset="0"/>
              </a:rPr>
              <a:t>độ</a:t>
            </a:r>
            <a:r>
              <a:rPr lang="en-US" sz="3600" b="1" dirty="0" smtClean="0">
                <a:solidFill>
                  <a:srgbClr val="0000FF"/>
                </a:solidFill>
                <a:latin typeface="Times New Roman" pitchFamily="18" charset="0"/>
                <a:ea typeface="Tahoma" panose="020B0604030504040204" pitchFamily="34" charset="0"/>
                <a:cs typeface="Times New Roman" pitchFamily="18" charset="0"/>
              </a:rPr>
              <a:t> </a:t>
            </a:r>
            <a:r>
              <a:rPr lang="en-US" sz="3600" b="1" dirty="0" err="1" smtClean="0">
                <a:solidFill>
                  <a:srgbClr val="0000FF"/>
                </a:solidFill>
                <a:latin typeface="Times New Roman" pitchFamily="18" charset="0"/>
                <a:ea typeface="Tahoma" panose="020B0604030504040204" pitchFamily="34" charset="0"/>
                <a:cs typeface="Times New Roman" pitchFamily="18" charset="0"/>
              </a:rPr>
              <a:t>dao</a:t>
            </a:r>
            <a:r>
              <a:rPr lang="en-US" sz="3600" b="1" dirty="0" smtClean="0">
                <a:solidFill>
                  <a:srgbClr val="0000FF"/>
                </a:solidFill>
                <a:latin typeface="Times New Roman" pitchFamily="18" charset="0"/>
                <a:ea typeface="Tahoma" panose="020B0604030504040204" pitchFamily="34" charset="0"/>
                <a:cs typeface="Times New Roman" pitchFamily="18" charset="0"/>
              </a:rPr>
              <a:t> </a:t>
            </a:r>
            <a:r>
              <a:rPr lang="en-US" sz="3600" b="1" dirty="0" err="1" smtClean="0">
                <a:solidFill>
                  <a:srgbClr val="0000FF"/>
                </a:solidFill>
                <a:latin typeface="Times New Roman" pitchFamily="18" charset="0"/>
                <a:ea typeface="Tahoma" panose="020B0604030504040204" pitchFamily="34" charset="0"/>
                <a:cs typeface="Times New Roman" pitchFamily="18" charset="0"/>
              </a:rPr>
              <a:t>động</a:t>
            </a:r>
            <a:r>
              <a:rPr lang="en-US" sz="3600" b="1" dirty="0" smtClean="0">
                <a:solidFill>
                  <a:srgbClr val="0000FF"/>
                </a:solidFill>
                <a:latin typeface="Times New Roman" pitchFamily="18" charset="0"/>
                <a:ea typeface="Tahoma" panose="020B0604030504040204" pitchFamily="34" charset="0"/>
                <a:cs typeface="Times New Roman" pitchFamily="18" charset="0"/>
              </a:rPr>
              <a:t> </a:t>
            </a:r>
            <a:r>
              <a:rPr lang="en-US" sz="3600" b="1" dirty="0" err="1" smtClean="0">
                <a:solidFill>
                  <a:srgbClr val="0000FF"/>
                </a:solidFill>
                <a:latin typeface="Times New Roman" pitchFamily="18" charset="0"/>
                <a:ea typeface="Tahoma" panose="020B0604030504040204" pitchFamily="34" charset="0"/>
                <a:cs typeface="Times New Roman" pitchFamily="18" charset="0"/>
              </a:rPr>
              <a:t>của</a:t>
            </a:r>
            <a:r>
              <a:rPr lang="en-US" sz="3600" b="1" dirty="0" smtClean="0">
                <a:solidFill>
                  <a:srgbClr val="0000FF"/>
                </a:solidFill>
                <a:latin typeface="Times New Roman" pitchFamily="18" charset="0"/>
                <a:ea typeface="Tahoma" panose="020B0604030504040204" pitchFamily="34" charset="0"/>
                <a:cs typeface="Times New Roman" pitchFamily="18" charset="0"/>
              </a:rPr>
              <a:t> </a:t>
            </a:r>
            <a:r>
              <a:rPr lang="en-US" sz="3600" b="1" dirty="0" err="1" smtClean="0">
                <a:solidFill>
                  <a:srgbClr val="0000FF"/>
                </a:solidFill>
                <a:latin typeface="Times New Roman" pitchFamily="18" charset="0"/>
                <a:ea typeface="Tahoma" panose="020B0604030504040204" pitchFamily="34" charset="0"/>
                <a:cs typeface="Times New Roman" pitchFamily="18" charset="0"/>
              </a:rPr>
              <a:t>nguồn</a:t>
            </a:r>
            <a:r>
              <a:rPr lang="en-US" sz="3600" b="1" dirty="0" smtClean="0">
                <a:solidFill>
                  <a:srgbClr val="0000FF"/>
                </a:solidFill>
                <a:latin typeface="Times New Roman" pitchFamily="18" charset="0"/>
                <a:ea typeface="Tahoma" panose="020B0604030504040204" pitchFamily="34" charset="0"/>
                <a:cs typeface="Times New Roman" pitchFamily="18" charset="0"/>
              </a:rPr>
              <a:t> </a:t>
            </a:r>
            <a:r>
              <a:rPr lang="en-US" sz="3600" b="1" dirty="0" err="1" smtClean="0">
                <a:solidFill>
                  <a:srgbClr val="0000FF"/>
                </a:solidFill>
                <a:latin typeface="Times New Roman" pitchFamily="18" charset="0"/>
                <a:ea typeface="Tahoma" panose="020B0604030504040204" pitchFamily="34" charset="0"/>
                <a:cs typeface="Times New Roman" pitchFamily="18" charset="0"/>
              </a:rPr>
              <a:t>âm</a:t>
            </a:r>
            <a:r>
              <a:rPr lang="en-US" sz="3600" b="1" dirty="0" smtClean="0">
                <a:solidFill>
                  <a:srgbClr val="0000FF"/>
                </a:solidFill>
                <a:latin typeface="Times New Roman" pitchFamily="18" charset="0"/>
                <a:ea typeface="Tahoma" panose="020B0604030504040204" pitchFamily="34" charset="0"/>
                <a:cs typeface="Times New Roman" pitchFamily="18" charset="0"/>
              </a:rPr>
              <a:t>, </a:t>
            </a:r>
            <a:r>
              <a:rPr lang="en-US" sz="3600" b="1" dirty="0" err="1" smtClean="0">
                <a:solidFill>
                  <a:srgbClr val="0000FF"/>
                </a:solidFill>
                <a:latin typeface="Times New Roman" pitchFamily="18" charset="0"/>
                <a:ea typeface="Tahoma" panose="020B0604030504040204" pitchFamily="34" charset="0"/>
                <a:cs typeface="Times New Roman" pitchFamily="18" charset="0"/>
              </a:rPr>
              <a:t>sóng</a:t>
            </a:r>
            <a:r>
              <a:rPr lang="en-US" sz="3600" b="1" dirty="0" smtClean="0">
                <a:solidFill>
                  <a:srgbClr val="0000FF"/>
                </a:solidFill>
                <a:latin typeface="Times New Roman" pitchFamily="18" charset="0"/>
                <a:ea typeface="Tahoma" panose="020B0604030504040204" pitchFamily="34" charset="0"/>
                <a:cs typeface="Times New Roman" pitchFamily="18" charset="0"/>
              </a:rPr>
              <a:t> </a:t>
            </a:r>
            <a:r>
              <a:rPr lang="en-US" sz="3600" b="1" dirty="0" err="1" smtClean="0">
                <a:solidFill>
                  <a:srgbClr val="0000FF"/>
                </a:solidFill>
                <a:latin typeface="Times New Roman" pitchFamily="18" charset="0"/>
                <a:ea typeface="Tahoma" panose="020B0604030504040204" pitchFamily="34" charset="0"/>
                <a:cs typeface="Times New Roman" pitchFamily="18" charset="0"/>
              </a:rPr>
              <a:t>âm</a:t>
            </a:r>
            <a:endParaRPr lang="en-US" sz="3600" b="1" dirty="0" smtClean="0">
              <a:solidFill>
                <a:srgbClr val="0000FF"/>
              </a:solidFill>
              <a:latin typeface="Times New Roman" pitchFamily="18" charset="0"/>
              <a:ea typeface="Tahoma" panose="020B0604030504040204" pitchFamily="34" charset="0"/>
              <a:cs typeface="Times New Roman" pitchFamily="18" charset="0"/>
            </a:endParaRPr>
          </a:p>
          <a:p>
            <a:pPr algn="just"/>
            <a:r>
              <a:rPr lang="en-US" sz="3600" b="1" dirty="0" smtClean="0">
                <a:solidFill>
                  <a:srgbClr val="0000FF"/>
                </a:solidFill>
                <a:latin typeface="Times New Roman" pitchFamily="18" charset="0"/>
                <a:ea typeface="Tahoma" panose="020B0604030504040204" pitchFamily="34" charset="0"/>
                <a:cs typeface="Times New Roman" pitchFamily="18" charset="0"/>
              </a:rPr>
              <a:t>a. </a:t>
            </a:r>
            <a:r>
              <a:rPr lang="en-US" sz="3600" b="1" dirty="0" err="1" smtClean="0">
                <a:solidFill>
                  <a:srgbClr val="0000FF"/>
                </a:solidFill>
                <a:latin typeface="Times New Roman" pitchFamily="18" charset="0"/>
                <a:ea typeface="Tahoma" panose="020B0604030504040204" pitchFamily="34" charset="0"/>
                <a:cs typeface="Times New Roman" pitchFamily="18" charset="0"/>
              </a:rPr>
              <a:t>Thí</a:t>
            </a:r>
            <a:r>
              <a:rPr lang="en-US" sz="3600" b="1" dirty="0" smtClean="0">
                <a:solidFill>
                  <a:srgbClr val="0000FF"/>
                </a:solidFill>
                <a:latin typeface="Times New Roman" pitchFamily="18" charset="0"/>
                <a:ea typeface="Tahoma" panose="020B0604030504040204" pitchFamily="34" charset="0"/>
                <a:cs typeface="Times New Roman" pitchFamily="18" charset="0"/>
              </a:rPr>
              <a:t> </a:t>
            </a:r>
            <a:r>
              <a:rPr lang="en-US" sz="3600" b="1" dirty="0" err="1" smtClean="0">
                <a:solidFill>
                  <a:srgbClr val="0000FF"/>
                </a:solidFill>
                <a:latin typeface="Times New Roman" pitchFamily="18" charset="0"/>
                <a:ea typeface="Tahoma" panose="020B0604030504040204" pitchFamily="34" charset="0"/>
                <a:cs typeface="Times New Roman" pitchFamily="18" charset="0"/>
              </a:rPr>
              <a:t>nghiệm</a:t>
            </a:r>
            <a:r>
              <a:rPr lang="en-US" sz="3600" b="1" dirty="0" smtClean="0">
                <a:solidFill>
                  <a:srgbClr val="0000FF"/>
                </a:solidFill>
                <a:latin typeface="Times New Roman" pitchFamily="18" charset="0"/>
                <a:ea typeface="Tahoma" panose="020B0604030504040204" pitchFamily="34" charset="0"/>
                <a:cs typeface="Times New Roman" pitchFamily="18" charset="0"/>
              </a:rPr>
              <a:t> </a:t>
            </a:r>
            <a:endParaRPr lang="en-US" sz="3600" b="1" dirty="0">
              <a:solidFill>
                <a:srgbClr val="0000FF"/>
              </a:solidFill>
              <a:latin typeface="Times New Roman" pitchFamily="18" charset="0"/>
              <a:ea typeface="Tahoma" panose="020B0604030504040204" pitchFamily="34" charset="0"/>
              <a:cs typeface="Times New Roman" pitchFamily="18" charset="0"/>
            </a:endParaRPr>
          </a:p>
        </p:txBody>
      </p:sp>
      <p:sp>
        <p:nvSpPr>
          <p:cNvPr id="4" name="Rectangle 3"/>
          <p:cNvSpPr/>
          <p:nvPr/>
        </p:nvSpPr>
        <p:spPr>
          <a:xfrm>
            <a:off x="0" y="0"/>
            <a:ext cx="6353021" cy="646331"/>
          </a:xfrm>
          <a:prstGeom prst="rect">
            <a:avLst/>
          </a:prstGeom>
        </p:spPr>
        <p:txBody>
          <a:bodyPr wrap="none">
            <a:spAutoFit/>
          </a:bodyPr>
          <a:lstStyle/>
          <a:p>
            <a:r>
              <a:rPr lang="vi-VN" sz="3600" b="1" dirty="0" smtClean="0">
                <a:latin typeface="+mj-lt"/>
              </a:rPr>
              <a:t>I. Độ to và biên độ của sóng âm</a:t>
            </a:r>
            <a:endParaRPr lang="en-US" sz="3600" dirty="0">
              <a:latin typeface="+mj-lt"/>
            </a:endParaRPr>
          </a:p>
        </p:txBody>
      </p:sp>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562600" y="1371600"/>
            <a:ext cx="3581400" cy="2350240"/>
          </a:xfrm>
          <a:prstGeom prst="rect">
            <a:avLst/>
          </a:prstGeom>
        </p:spPr>
      </p:pic>
      <p:sp>
        <p:nvSpPr>
          <p:cNvPr id="6" name="TextBox 5">
            <a:extLst>
              <a:ext uri="{FF2B5EF4-FFF2-40B4-BE49-F238E27FC236}">
                <a16:creationId xmlns:a16="http://schemas.microsoft.com/office/drawing/2014/main" xmlns="" id="{70F8989A-EAE2-4F96-8205-DEF9EEC77E59}"/>
              </a:ext>
            </a:extLst>
          </p:cNvPr>
          <p:cNvSpPr txBox="1"/>
          <p:nvPr/>
        </p:nvSpPr>
        <p:spPr>
          <a:xfrm>
            <a:off x="0" y="1905000"/>
            <a:ext cx="5562599" cy="1200329"/>
          </a:xfrm>
          <a:prstGeom prst="rect">
            <a:avLst/>
          </a:prstGeom>
          <a:noFill/>
        </p:spPr>
        <p:txBody>
          <a:bodyPr wrap="square" lIns="91440" tIns="45720" rIns="91440" bIns="45720" rtlCol="0">
            <a:spAutoFit/>
          </a:bodyPr>
          <a:lstStyle/>
          <a:p>
            <a:r>
              <a:rPr lang="en-US" sz="3600" b="1" dirty="0" smtClean="0">
                <a:latin typeface="Times New Roman" pitchFamily="18" charset="0"/>
                <a:ea typeface="Tahoma" panose="020B0604030504040204" pitchFamily="34" charset="0"/>
                <a:cs typeface="Times New Roman" pitchFamily="18" charset="0"/>
              </a:rPr>
              <a:t>-</a:t>
            </a:r>
            <a:r>
              <a:rPr lang="en-US" sz="3600" b="1" dirty="0" err="1" smtClean="0">
                <a:latin typeface="Times New Roman" pitchFamily="18" charset="0"/>
                <a:ea typeface="Tahoma" panose="020B0604030504040204" pitchFamily="34" charset="0"/>
                <a:cs typeface="Times New Roman" pitchFamily="18" charset="0"/>
              </a:rPr>
              <a:t>Dụng</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cụ</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thí</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nghiệm:thước</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kẻ</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thép</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thẳng</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dẹt</a:t>
            </a:r>
            <a:r>
              <a:rPr lang="en-US" sz="3600" b="1" dirty="0" smtClean="0">
                <a:latin typeface="Times New Roman" pitchFamily="18" charset="0"/>
                <a:ea typeface="Tahoma" panose="020B0604030504040204" pitchFamily="34" charset="0"/>
                <a:cs typeface="Times New Roman" pitchFamily="18" charset="0"/>
              </a:rPr>
              <a:t> </a:t>
            </a:r>
            <a:endParaRPr lang="en-US" sz="3600" b="1" dirty="0">
              <a:latin typeface="Times New Roman" pitchFamily="18" charset="0"/>
              <a:ea typeface="Tahoma" panose="020B0604030504040204" pitchFamily="34" charset="0"/>
              <a:cs typeface="Times New Roman" pitchFamily="18" charset="0"/>
            </a:endParaRPr>
          </a:p>
        </p:txBody>
      </p:sp>
      <p:sp>
        <p:nvSpPr>
          <p:cNvPr id="7" name="TextBox 6">
            <a:extLst>
              <a:ext uri="{FF2B5EF4-FFF2-40B4-BE49-F238E27FC236}">
                <a16:creationId xmlns:a16="http://schemas.microsoft.com/office/drawing/2014/main" xmlns="" id="{E7E6B71C-CD69-4694-927B-A7E40CF1582F}"/>
              </a:ext>
            </a:extLst>
          </p:cNvPr>
          <p:cNvSpPr txBox="1"/>
          <p:nvPr/>
        </p:nvSpPr>
        <p:spPr>
          <a:xfrm>
            <a:off x="0" y="3124200"/>
            <a:ext cx="5777345" cy="646331"/>
          </a:xfrm>
          <a:prstGeom prst="rect">
            <a:avLst/>
          </a:prstGeom>
          <a:noFill/>
        </p:spPr>
        <p:txBody>
          <a:bodyPr wrap="square" lIns="91440" tIns="45720" rIns="91440" bIns="45720" rtlCol="0">
            <a:spAutoFit/>
          </a:bodyPr>
          <a:lstStyle/>
          <a:p>
            <a:pPr algn="just"/>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Tiến</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hành</a:t>
            </a:r>
            <a:r>
              <a:rPr lang="en-US" sz="3600" b="1" dirty="0">
                <a:latin typeface="Times New Roman" pitchFamily="18" charset="0"/>
                <a:ea typeface="Tahoma" panose="020B0604030504040204" pitchFamily="34" charset="0"/>
                <a:cs typeface="Times New Roman" pitchFamily="18" charset="0"/>
              </a:rPr>
              <a:t>:</a:t>
            </a:r>
          </a:p>
        </p:txBody>
      </p:sp>
      <p:sp>
        <p:nvSpPr>
          <p:cNvPr id="8" name="TextBox 7">
            <a:extLst>
              <a:ext uri="{FF2B5EF4-FFF2-40B4-BE49-F238E27FC236}">
                <a16:creationId xmlns:a16="http://schemas.microsoft.com/office/drawing/2014/main" xmlns="" id="{4A3CAABA-4028-4DD0-BD11-16C4861DC8CD}"/>
              </a:ext>
            </a:extLst>
          </p:cNvPr>
          <p:cNvSpPr txBox="1"/>
          <p:nvPr/>
        </p:nvSpPr>
        <p:spPr>
          <a:xfrm>
            <a:off x="0" y="3810000"/>
            <a:ext cx="9372600" cy="2103204"/>
          </a:xfrm>
          <a:prstGeom prst="rect">
            <a:avLst/>
          </a:prstGeom>
          <a:noFill/>
        </p:spPr>
        <p:txBody>
          <a:bodyPr wrap="square" lIns="91440" tIns="45720" rIns="91440" bIns="45720" rtlCol="0">
            <a:spAutoFit/>
          </a:bodyPr>
          <a:lstStyle/>
          <a:p>
            <a:r>
              <a:rPr lang="en-US" sz="3600" b="1" dirty="0" err="1" smtClean="0">
                <a:latin typeface="Times New Roman" pitchFamily="18" charset="0"/>
                <a:ea typeface="Tahoma" panose="020B0604030504040204" pitchFamily="34" charset="0"/>
                <a:cs typeface="Times New Roman" pitchFamily="18" charset="0"/>
              </a:rPr>
              <a:t>Dùng</a:t>
            </a:r>
            <a:r>
              <a:rPr lang="en-US" sz="3600" b="1" dirty="0" smtClean="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tay</a:t>
            </a:r>
            <a:r>
              <a:rPr lang="en-US" sz="3600" b="1" dirty="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ấn</a:t>
            </a:r>
            <a:r>
              <a:rPr lang="en-US" sz="3600" b="1" dirty="0" smtClean="0">
                <a:latin typeface="Times New Roman" pitchFamily="18" charset="0"/>
                <a:ea typeface="Tahoma" panose="020B0604030504040204" pitchFamily="34" charset="0"/>
                <a:cs typeface="Times New Roman" pitchFamily="18" charset="0"/>
              </a:rPr>
              <a:t> 1 </a:t>
            </a:r>
            <a:r>
              <a:rPr lang="en-US" sz="3600" b="1" dirty="0" err="1" smtClean="0">
                <a:latin typeface="Times New Roman" pitchFamily="18" charset="0"/>
                <a:ea typeface="Tahoma" panose="020B0604030504040204" pitchFamily="34" charset="0"/>
                <a:cs typeface="Times New Roman" pitchFamily="18" charset="0"/>
              </a:rPr>
              <a:t>đầu</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thước</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xuống</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rồi</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buông</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tay</a:t>
            </a:r>
            <a:r>
              <a:rPr lang="en-US" sz="3600" b="1" dirty="0" smtClean="0">
                <a:latin typeface="Times New Roman" pitchFamily="18" charset="0"/>
                <a:ea typeface="Tahoma" panose="020B0604030504040204" pitchFamily="34" charset="0"/>
                <a:cs typeface="Times New Roman" pitchFamily="18" charset="0"/>
              </a:rPr>
              <a:t>.</a:t>
            </a:r>
          </a:p>
          <a:p>
            <a:r>
              <a:rPr lang="en-US" sz="3600" b="1" dirty="0" err="1" smtClean="0">
                <a:latin typeface="Times New Roman" pitchFamily="18" charset="0"/>
                <a:ea typeface="Tahoma" panose="020B0604030504040204" pitchFamily="34" charset="0"/>
                <a:cs typeface="Times New Roman" pitchFamily="18" charset="0"/>
              </a:rPr>
              <a:t>Quan</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sát</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thước</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dao</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động</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và</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lắng</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nghe</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âm</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thanh</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phát</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ra</a:t>
            </a:r>
            <a:r>
              <a:rPr lang="en-US" sz="3600" b="1" dirty="0" smtClean="0">
                <a:latin typeface="Times New Roman" pitchFamily="18" charset="0"/>
                <a:ea typeface="Tahoma" panose="020B0604030504040204" pitchFamily="34" charset="0"/>
                <a:cs typeface="Times New Roman" pitchFamily="18" charset="0"/>
              </a:rPr>
              <a:t>.</a:t>
            </a:r>
          </a:p>
          <a:p>
            <a:pPr algn="just"/>
            <a:r>
              <a:rPr lang="en-US" sz="2267" b="1" dirty="0" smtClean="0">
                <a:latin typeface="Tahoma" panose="020B0604030504040204" pitchFamily="34" charset="0"/>
                <a:ea typeface="Tahoma" panose="020B0604030504040204" pitchFamily="34" charset="0"/>
                <a:cs typeface="Tahoma" panose="020B0604030504040204" pitchFamily="34" charset="0"/>
              </a:rPr>
              <a:t> </a:t>
            </a:r>
            <a:endParaRPr lang="en-US" sz="2267" b="1"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strVal val="#ppt_w*0.70"/>
                                          </p:val>
                                        </p:tav>
                                        <p:tav tm="100000">
                                          <p:val>
                                            <p:strVal val="#ppt_w"/>
                                          </p:val>
                                        </p:tav>
                                      </p:tavLst>
                                    </p:anim>
                                    <p:anim calcmode="lin" valueType="num">
                                      <p:cBhvr>
                                        <p:cTn id="20" dur="1000" fill="hold"/>
                                        <p:tgtEl>
                                          <p:spTgt spid="5"/>
                                        </p:tgtEl>
                                        <p:attrNameLst>
                                          <p:attrName>ppt_h</p:attrName>
                                        </p:attrNameLst>
                                      </p:cBhvr>
                                      <p:tavLst>
                                        <p:tav tm="0">
                                          <p:val>
                                            <p:strVal val="#ppt_h"/>
                                          </p:val>
                                        </p:tav>
                                        <p:tav tm="100000">
                                          <p:val>
                                            <p:strVal val="#ppt_h"/>
                                          </p:val>
                                        </p:tav>
                                      </p:tavLst>
                                    </p:anim>
                                    <p:animEffect transition="in" filter="fade">
                                      <p:cBhvr>
                                        <p:cTn id="21" dur="1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ài 13 video 1.mp4">
            <a:hlinkClick r:id="" action="ppaction://media"/>
          </p:cNvPr>
          <p:cNvPicPr>
            <a:picLocks noRot="1" noChangeAspect="1"/>
          </p:cNvPicPr>
          <p:nvPr>
            <a:videoFile r:link="rId1"/>
          </p:nvPr>
        </p:nvPicPr>
        <p:blipFill>
          <a:blip r:embed="rId3"/>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ình nền Powerpoint đơn giản, đẹp (88)"/>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4" name="Rectangle 3"/>
          <p:cNvSpPr/>
          <p:nvPr/>
        </p:nvSpPr>
        <p:spPr>
          <a:xfrm>
            <a:off x="0" y="609600"/>
            <a:ext cx="9144000" cy="1200329"/>
          </a:xfrm>
          <a:prstGeom prst="rect">
            <a:avLst/>
          </a:prstGeom>
        </p:spPr>
        <p:txBody>
          <a:bodyPr wrap="square">
            <a:spAutoFit/>
          </a:bodyPr>
          <a:lstStyle/>
          <a:p>
            <a:r>
              <a:rPr lang="vi-VN" sz="3600" dirty="0" smtClean="0">
                <a:latin typeface="+mj-lt"/>
              </a:rPr>
              <a:t>Biên độ dao động là khoảng cách từ vị trí cân bằng đến vị trí xa nhất của dao động </a:t>
            </a:r>
            <a:endParaRPr lang="en-US" sz="3600" dirty="0">
              <a:latin typeface="+mj-lt"/>
            </a:endParaRPr>
          </a:p>
        </p:txBody>
      </p:sp>
      <p:sp>
        <p:nvSpPr>
          <p:cNvPr id="8" name="Rectangle 7"/>
          <p:cNvSpPr/>
          <p:nvPr/>
        </p:nvSpPr>
        <p:spPr>
          <a:xfrm>
            <a:off x="0" y="0"/>
            <a:ext cx="2377574" cy="646331"/>
          </a:xfrm>
          <a:prstGeom prst="rect">
            <a:avLst/>
          </a:prstGeom>
        </p:spPr>
        <p:txBody>
          <a:bodyPr wrap="none">
            <a:spAutoFit/>
          </a:bodyPr>
          <a:lstStyle/>
          <a:p>
            <a:pPr algn="just"/>
            <a:r>
              <a:rPr lang="en-US" sz="3600" b="1" dirty="0" smtClean="0">
                <a:solidFill>
                  <a:srgbClr val="0000FF"/>
                </a:solidFill>
                <a:latin typeface="Times New Roman" pitchFamily="18" charset="0"/>
                <a:ea typeface="Tahoma" panose="020B0604030504040204" pitchFamily="34" charset="0"/>
                <a:cs typeface="Times New Roman" pitchFamily="18" charset="0"/>
              </a:rPr>
              <a:t>b. </a:t>
            </a:r>
            <a:r>
              <a:rPr lang="en-US" sz="3600" b="1" dirty="0" err="1" smtClean="0">
                <a:solidFill>
                  <a:srgbClr val="0000FF"/>
                </a:solidFill>
                <a:latin typeface="Times New Roman" pitchFamily="18" charset="0"/>
                <a:ea typeface="Tahoma" panose="020B0604030504040204" pitchFamily="34" charset="0"/>
                <a:cs typeface="Times New Roman" pitchFamily="18" charset="0"/>
              </a:rPr>
              <a:t>Kết</a:t>
            </a:r>
            <a:r>
              <a:rPr lang="en-US" sz="3600" b="1" dirty="0" smtClean="0">
                <a:solidFill>
                  <a:srgbClr val="0000FF"/>
                </a:solidFill>
                <a:latin typeface="Times New Roman" pitchFamily="18" charset="0"/>
                <a:ea typeface="Tahoma" panose="020B0604030504040204" pitchFamily="34" charset="0"/>
                <a:cs typeface="Times New Roman" pitchFamily="18" charset="0"/>
              </a:rPr>
              <a:t> </a:t>
            </a:r>
            <a:r>
              <a:rPr lang="en-US" sz="3600" b="1" dirty="0" err="1" smtClean="0">
                <a:solidFill>
                  <a:srgbClr val="0000FF"/>
                </a:solidFill>
                <a:latin typeface="Times New Roman" pitchFamily="18" charset="0"/>
                <a:ea typeface="Tahoma" panose="020B0604030504040204" pitchFamily="34" charset="0"/>
                <a:cs typeface="Times New Roman" pitchFamily="18" charset="0"/>
              </a:rPr>
              <a:t>luận</a:t>
            </a:r>
            <a:endParaRPr lang="en-US" sz="3600" b="1" dirty="0">
              <a:solidFill>
                <a:srgbClr val="0000FF"/>
              </a:solidFill>
              <a:latin typeface="Times New Roman" pitchFamily="18" charset="0"/>
              <a:ea typeface="Tahoma" panose="020B0604030504040204" pitchFamily="34" charset="0"/>
              <a:cs typeface="Times New Roman" pitchFamily="18" charset="0"/>
            </a:endParaRPr>
          </a:p>
        </p:txBody>
      </p:sp>
      <p:pic>
        <p:nvPicPr>
          <p:cNvPr id="9" name="Bài 13_ Độ to và độ cao của âm- KHTN 7 (online-video-cutter.com) (1).mp4">
            <a:hlinkClick r:id="" action="ppaction://media"/>
          </p:cNvPr>
          <p:cNvPicPr>
            <a:picLocks noRot="1" noChangeAspect="1"/>
          </p:cNvPicPr>
          <p:nvPr>
            <a:videoFile r:link="rId1"/>
          </p:nvPr>
        </p:nvPicPr>
        <p:blipFill>
          <a:blip r:embed="rId4"/>
          <a:stretch>
            <a:fillRect/>
          </a:stretch>
        </p:blipFill>
        <p:spPr>
          <a:xfrm>
            <a:off x="0" y="1828800"/>
            <a:ext cx="9144000" cy="5029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par>
                          <p:cTn id="13" fill="hold">
                            <p:stCondLst>
                              <p:cond delay="500"/>
                            </p:stCondLst>
                            <p:childTnLst>
                              <p:par>
                                <p:cTn id="14" presetID="1" presetClass="mediacall" presetSubtype="0" fill="hold" nodeType="afterEffect">
                                  <p:stCondLst>
                                    <p:cond delay="0"/>
                                  </p:stCondLst>
                                  <p:childTnLst>
                                    <p:cmd type="call" cmd="playFrom(0.0)">
                                      <p:cBhvr>
                                        <p:cTn id="15"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6" fill="hold" display="0">
                  <p:stCondLst>
                    <p:cond delay="indefinite"/>
                  </p:stCondLst>
                  <p:endCondLst>
                    <p:cond evt="onNext" delay="0">
                      <p:tgtEl>
                        <p:sldTgt/>
                      </p:tgtEl>
                    </p:cond>
                    <p:cond evt="onPrev" delay="0">
                      <p:tgtEl>
                        <p:sldTgt/>
                      </p:tgtEl>
                    </p:cond>
                  </p:endCondLst>
                </p:cTn>
                <p:tgtEl>
                  <p:spTgt spid="9"/>
                </p:tgtEl>
              </p:cMediaNode>
            </p:video>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9"/>
                                        </p:tgtEl>
                                      </p:cBhvr>
                                    </p:cmd>
                                  </p:childTnLst>
                                </p:cTn>
                              </p:par>
                            </p:childTnLst>
                          </p:cTn>
                        </p:par>
                      </p:childTnLst>
                    </p:cTn>
                  </p:par>
                </p:childTnLst>
              </p:cTn>
              <p:nextCondLst>
                <p:cond evt="onClick" delay="0">
                  <p:tgtEl>
                    <p:spTgt spid="9"/>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481</TotalTime>
  <Words>2245</Words>
  <Application>Microsoft Office PowerPoint</Application>
  <PresentationFormat>On-screen Show (4:3)</PresentationFormat>
  <Paragraphs>187</Paragraphs>
  <Slides>45</Slides>
  <Notes>0</Notes>
  <HiddenSlides>0</HiddenSlides>
  <MMClips>4</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2. Độ cao của âm</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Hướng dẫn về nhà</vt:lpstr>
      <vt:lpstr>Slide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94</cp:revision>
  <dcterms:created xsi:type="dcterms:W3CDTF">2022-03-14T12:51:41Z</dcterms:created>
  <dcterms:modified xsi:type="dcterms:W3CDTF">2023-01-27T13:26:50Z</dcterms:modified>
</cp:coreProperties>
</file>