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9" r:id="rId2"/>
    <p:sldId id="256" r:id="rId3"/>
    <p:sldId id="260" r:id="rId4"/>
    <p:sldId id="280" r:id="rId5"/>
    <p:sldId id="262" r:id="rId6"/>
    <p:sldId id="263" r:id="rId7"/>
    <p:sldId id="281" r:id="rId8"/>
    <p:sldId id="282" r:id="rId9"/>
    <p:sldId id="269" r:id="rId10"/>
    <p:sldId id="270" r:id="rId11"/>
    <p:sldId id="264" r:id="rId12"/>
    <p:sldId id="290" r:id="rId13"/>
    <p:sldId id="265" r:id="rId14"/>
    <p:sldId id="271" r:id="rId15"/>
    <p:sldId id="292" r:id="rId16"/>
    <p:sldId id="293" r:id="rId17"/>
    <p:sldId id="294" r:id="rId18"/>
    <p:sldId id="295" r:id="rId19"/>
    <p:sldId id="296" r:id="rId20"/>
    <p:sldId id="259" r:id="rId21"/>
    <p:sldId id="283" r:id="rId22"/>
    <p:sldId id="284" r:id="rId23"/>
    <p:sldId id="285" r:id="rId24"/>
    <p:sldId id="297" r:id="rId25"/>
    <p:sldId id="286" r:id="rId26"/>
    <p:sldId id="287" r:id="rId27"/>
    <p:sldId id="288" r:id="rId28"/>
    <p:sldId id="289" r:id="rId29"/>
    <p:sldId id="277" r:id="rId30"/>
    <p:sldId id="300" r:id="rId31"/>
    <p:sldId id="299" r:id="rId32"/>
    <p:sldId id="301" r:id="rId33"/>
    <p:sldId id="291" r:id="rId34"/>
    <p:sldId id="278" r:id="rId35"/>
    <p:sldId id="25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124D-C30C-48BE-8918-60075DC65C7D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A7A-7167-4159-BA70-BEF75EF02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EAA7A-7167-4159-BA70-BEF75EF0278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729d97241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729d97241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29d9724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729d9724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9d9724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729d9724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8729d97241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8729d97241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0B02-0583-40BD-848A-5B0F73299C5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Th&#237;%20nghi&#7879;m%20v&#7873;%20s&#7921;%20truy&#7873;n%20&#226;m%20trong%20ch&#226;n%20kh&#244;ng%20(1)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mboo background - Online Discount Shop for Electronics, Apparel, Toys,  Books, Games, Computers, Shoes, Jewelry, Watches, Baby Products, Sports &amp;  Outdoors, Office Products, Bed &amp; Bath, Furniture, Tools, Hardware,  Automotive Parts, Accessori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990600"/>
            <a:ext cx="899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HÀO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MỪNG QUÝ 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THẦY</a:t>
            </a:r>
            <a:endParaRPr lang="vi-VN" sz="5400" b="1" i="1" kern="10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CÔ ĐẾN DỰ GIỜ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71600" y="3276600"/>
            <a:ext cx="586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KHTN 7</a:t>
            </a:r>
          </a:p>
          <a:p>
            <a:pPr algn="ctr"/>
            <a:endParaRPr lang="en-US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3962400" y="2590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143000" y="1828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39"/>
          <p:cNvSpPr>
            <a:spLocks noChangeArrowheads="1"/>
          </p:cNvSpPr>
          <p:nvPr/>
        </p:nvSpPr>
        <p:spPr bwMode="auto">
          <a:xfrm>
            <a:off x="6781800" y="609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39"/>
          <p:cNvSpPr>
            <a:spLocks noChangeArrowheads="1"/>
          </p:cNvSpPr>
          <p:nvPr/>
        </p:nvSpPr>
        <p:spPr bwMode="auto">
          <a:xfrm>
            <a:off x="6781800" y="42672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39"/>
          <p:cNvSpPr>
            <a:spLocks noChangeArrowheads="1"/>
          </p:cNvSpPr>
          <p:nvPr/>
        </p:nvSpPr>
        <p:spPr bwMode="auto">
          <a:xfrm>
            <a:off x="2971800" y="4953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39"/>
          <p:cNvSpPr>
            <a:spLocks noChangeArrowheads="1"/>
          </p:cNvSpPr>
          <p:nvPr/>
        </p:nvSpPr>
        <p:spPr bwMode="auto">
          <a:xfrm>
            <a:off x="304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304800" y="3124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4191000" y="6019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124200" y="304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AutoShape 31"/>
          <p:cNvSpPr>
            <a:spLocks noChangeArrowheads="1"/>
          </p:cNvSpPr>
          <p:nvPr/>
        </p:nvSpPr>
        <p:spPr bwMode="auto">
          <a:xfrm>
            <a:off x="57150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8458200" y="45720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31"/>
          <p:cNvSpPr>
            <a:spLocks noChangeArrowheads="1"/>
          </p:cNvSpPr>
          <p:nvPr/>
        </p:nvSpPr>
        <p:spPr bwMode="auto">
          <a:xfrm>
            <a:off x="3733800" y="3962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Khi cho một đầu lò xo dao động thì dao động này cũng được dây lò xo truyền đi tạo thành sóng trên lò xo.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hoc24.vn/source/KHTN%207-%20Quy%C3%AAn/Ch%C6%B0%C6%A1ng%20IV/8546d67f-f584-4d0a-b6ce-7b344ac0073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67000"/>
            <a:ext cx="8001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vũ trụ màu s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813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Nguồn âm là nguồn phát ra âm ,các nguồn âm đều dao 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600200"/>
            <a:ext cx="553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ảnh một số nguồn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Hệ thống cân bằng chính xác Âm thoa - Hoa Sen Và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09800"/>
            <a:ext cx="4343400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541020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thoa dao động phát ra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hàng trai trẻ đưa sáo trúc Việt Nam ra thế giới - Báo Công an Nhân dân  điện t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209800"/>
            <a:ext cx="4476750" cy="29813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62400" y="53340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Không khí trong ống sáo dao động phát ra âm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hoc24.vn/source/KHTN%207-%20Quy%C3%AAn/Ch%C6%B0%C6%A1ng%20IV/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3810000" cy="3810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5814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Dây đàn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hủ tịch Quốc hội đánh trống khai giảng ở ngôi trường gần trăm tuổ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962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267200" y="42672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Mặt trống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dễ thương cho slice powerpoint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625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914400"/>
            <a:ext cx="434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Dùng búa gõ nhẹ vào một nhánh âm thoa và lắng nghe. Ta thấy khi phát ra âm, âm thoa cũng có sự rung động nhẹ.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âm t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0"/>
            <a:ext cx="44958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 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Gõ lên mặt trống, trống phát ra âm, đồng thời mặt trống rung.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hoc24.vn/source/V%E1%BA%ADt%20l%C3%AD%209/L%E1%BB%9Bp7-C2/yihfvukyfcfyrjxyrd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83057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0"/>
            <a:ext cx="283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LUYỆN TẬP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1: Những điều nào sau đây là sai khi nói về nguồn gốc âm thanh </a:t>
            </a:r>
            <a:endParaRPr lang="en-US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oogle Shape;831;p32"/>
          <p:cNvGrpSpPr/>
          <p:nvPr/>
        </p:nvGrpSpPr>
        <p:grpSpPr>
          <a:xfrm>
            <a:off x="0" y="1981200"/>
            <a:ext cx="8991600" cy="1163667"/>
            <a:chOff x="4860575" y="633850"/>
            <a:chExt cx="3351925" cy="872750"/>
          </a:xfrm>
        </p:grpSpPr>
        <p:sp>
          <p:nvSpPr>
            <p:cNvPr id="5" name="Google Shape;832;p32"/>
            <p:cNvSpPr/>
            <p:nvPr/>
          </p:nvSpPr>
          <p:spPr>
            <a:xfrm>
              <a:off x="5002606" y="699925"/>
              <a:ext cx="3209894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được phát ra từ các vật dao động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" name="Google Shape;833;p32"/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35;p32"/>
            <p:cNvSpPr/>
            <p:nvPr/>
          </p:nvSpPr>
          <p:spPr>
            <a:xfrm>
              <a:off x="4926650" y="699925"/>
              <a:ext cx="331611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6;p32"/>
            <p:cNvSpPr/>
            <p:nvPr/>
          </p:nvSpPr>
          <p:spPr>
            <a:xfrm>
              <a:off x="4917387" y="862450"/>
              <a:ext cx="251967" cy="536101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7" name="Google Shape;837;p32"/>
          <p:cNvGrpSpPr/>
          <p:nvPr/>
        </p:nvGrpSpPr>
        <p:grpSpPr>
          <a:xfrm>
            <a:off x="0" y="3200400"/>
            <a:ext cx="8973790" cy="1131500"/>
            <a:chOff x="4859375" y="1671175"/>
            <a:chExt cx="3289531" cy="848625"/>
          </a:xfrm>
        </p:grpSpPr>
        <p:sp>
          <p:nvSpPr>
            <p:cNvPr id="11" name="Google Shape;838;p32"/>
            <p:cNvSpPr/>
            <p:nvPr/>
          </p:nvSpPr>
          <p:spPr>
            <a:xfrm>
              <a:off x="4859375" y="1671175"/>
              <a:ext cx="3212261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vật dao động, ta luôn có thể nghe được âm thanh phát ra từ vật đó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Google Shape;842;p32"/>
            <p:cNvSpPr/>
            <p:nvPr/>
          </p:nvSpPr>
          <p:spPr>
            <a:xfrm>
              <a:off x="7792309" y="1834001"/>
              <a:ext cx="356597" cy="535800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" name="Google Shape;843;p32"/>
          <p:cNvGrpSpPr/>
          <p:nvPr/>
        </p:nvGrpSpPr>
        <p:grpSpPr>
          <a:xfrm>
            <a:off x="228599" y="4419600"/>
            <a:ext cx="8915401" cy="1131500"/>
            <a:chOff x="4944373" y="2665350"/>
            <a:chExt cx="3268127" cy="848625"/>
          </a:xfrm>
        </p:grpSpPr>
        <p:sp>
          <p:nvSpPr>
            <p:cNvPr id="17" name="Google Shape;844;p32"/>
            <p:cNvSpPr/>
            <p:nvPr/>
          </p:nvSpPr>
          <p:spPr>
            <a:xfrm>
              <a:off x="4944373" y="2665350"/>
              <a:ext cx="3268127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có thể phát ra từ các vật cố định  (không dao động)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Google Shape;848;p32"/>
            <p:cNvSpPr/>
            <p:nvPr/>
          </p:nvSpPr>
          <p:spPr>
            <a:xfrm>
              <a:off x="4972305" y="2828176"/>
              <a:ext cx="328664" cy="478651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2" name="Google Shape;849;p32"/>
          <p:cNvGrpSpPr/>
          <p:nvPr/>
        </p:nvGrpSpPr>
        <p:grpSpPr>
          <a:xfrm>
            <a:off x="0" y="5694333"/>
            <a:ext cx="9144000" cy="1163664"/>
            <a:chOff x="5468816" y="3636900"/>
            <a:chExt cx="2572975" cy="872748"/>
          </a:xfrm>
        </p:grpSpPr>
        <p:sp>
          <p:nvSpPr>
            <p:cNvPr id="23" name="Google Shape;850;p32"/>
            <p:cNvSpPr/>
            <p:nvPr/>
          </p:nvSpPr>
          <p:spPr>
            <a:xfrm>
              <a:off x="5468816" y="3636900"/>
              <a:ext cx="2572975" cy="872748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Tất cả các vật được xem là nguồn âm thì đều có thể phát ra âm thanh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27" name="Google Shape;854;p32"/>
            <p:cNvSpPr/>
            <p:nvPr/>
          </p:nvSpPr>
          <p:spPr>
            <a:xfrm>
              <a:off x="7795680" y="3652400"/>
              <a:ext cx="241496" cy="511676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8;p37"/>
          <p:cNvGrpSpPr/>
          <p:nvPr/>
        </p:nvGrpSpPr>
        <p:grpSpPr>
          <a:xfrm>
            <a:off x="0" y="1371600"/>
            <a:ext cx="9144000" cy="1295400"/>
            <a:chOff x="2016463" y="1057291"/>
            <a:chExt cx="2838475" cy="1420509"/>
          </a:xfrm>
        </p:grpSpPr>
        <p:sp>
          <p:nvSpPr>
            <p:cNvPr id="1069" name="Google Shape;1069;p37"/>
            <p:cNvSpPr/>
            <p:nvPr/>
          </p:nvSpPr>
          <p:spPr>
            <a:xfrm>
              <a:off x="2016463" y="1688628"/>
              <a:ext cx="2838475" cy="789172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tạo kiểu dáng cho đàn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741988" y="1057291"/>
              <a:ext cx="1112950" cy="770734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814013" y="1136209"/>
              <a:ext cx="865900" cy="619492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100" dirty="0" smtClean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</a:t>
              </a: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" name="Google Shape;1073;p37"/>
          <p:cNvGrpSpPr/>
          <p:nvPr/>
        </p:nvGrpSpPr>
        <p:grpSpPr>
          <a:xfrm>
            <a:off x="0" y="4267200"/>
            <a:ext cx="9144000" cy="1131634"/>
            <a:chOff x="2016463" y="2634050"/>
            <a:chExt cx="2838475" cy="1262675"/>
          </a:xfrm>
        </p:grpSpPr>
        <p:sp>
          <p:nvSpPr>
            <p:cNvPr id="1074" name="Google Shape;1074;p37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người nghệ sỹ có chỗ tì khi đánh đàn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2100" dirty="0" smtClean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   </a:t>
              </a:r>
              <a:r>
                <a:rPr lang="vi-VN" sz="3600" b="1" dirty="0" smtClean="0">
                  <a:solidFill>
                    <a:schemeClr val="accent6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chemeClr val="accent6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" name="Google Shape;1078;p37"/>
          <p:cNvGrpSpPr/>
          <p:nvPr/>
        </p:nvGrpSpPr>
        <p:grpSpPr>
          <a:xfrm>
            <a:off x="0" y="2895600"/>
            <a:ext cx="9144000" cy="1275566"/>
            <a:chOff x="4288763" y="1996476"/>
            <a:chExt cx="2838775" cy="1128125"/>
          </a:xfrm>
        </p:grpSpPr>
        <p:sp>
          <p:nvSpPr>
            <p:cNvPr id="1079" name="Google Shape;1079;p37"/>
            <p:cNvSpPr/>
            <p:nvPr/>
          </p:nvSpPr>
          <p:spPr>
            <a:xfrm>
              <a:off x="4288763" y="2574526"/>
              <a:ext cx="2838775" cy="550075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Để  khuếch đại âm do dây đàn phát ra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4288763" y="2038752"/>
              <a:ext cx="1112975" cy="4986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4525328" y="1996476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00B0F0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00B0F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" name="Google Shape;1083;p37"/>
          <p:cNvGrpSpPr/>
          <p:nvPr/>
        </p:nvGrpSpPr>
        <p:grpSpPr>
          <a:xfrm>
            <a:off x="1" y="5562600"/>
            <a:ext cx="9143999" cy="1295400"/>
            <a:chOff x="4267200" y="3343375"/>
            <a:chExt cx="2838775" cy="1288774"/>
          </a:xfrm>
        </p:grpSpPr>
        <p:sp>
          <p:nvSpPr>
            <p:cNvPr id="1084" name="Google Shape;1084;p37"/>
            <p:cNvSpPr/>
            <p:nvPr/>
          </p:nvSpPr>
          <p:spPr>
            <a:xfrm>
              <a:off x="4267200" y="4019549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/>
                <a:t> </a:t>
              </a:r>
              <a:r>
                <a:rPr lang="vi-VN" sz="3600" dirty="0" smtClean="0">
                  <a:latin typeface="+mj-lt"/>
                </a:rPr>
                <a:t>Để người nhạc sỹ vỗ vào hộp khi cần thiết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chemeClr val="accent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chemeClr val="accent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Flowchart: Alternate Process 23"/>
          <p:cNvSpPr/>
          <p:nvPr/>
        </p:nvSpPr>
        <p:spPr>
          <a:xfrm>
            <a:off x="0" y="152400"/>
            <a:ext cx="9144000" cy="10668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2: Hộp đàn trong các đàn ghita, violong... có tác dụng gì là chủ yếu?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8"/>
          <p:cNvGrpSpPr/>
          <p:nvPr/>
        </p:nvGrpSpPr>
        <p:grpSpPr>
          <a:xfrm>
            <a:off x="0" y="5181600"/>
            <a:ext cx="5385525" cy="1447800"/>
            <a:chOff x="2379750" y="3387413"/>
            <a:chExt cx="3005775" cy="909950"/>
          </a:xfrm>
        </p:grpSpPr>
        <p:sp>
          <p:nvSpPr>
            <p:cNvPr id="186" name="Google Shape;186;p18"/>
            <p:cNvSpPr/>
            <p:nvPr/>
          </p:nvSpPr>
          <p:spPr>
            <a:xfrm>
              <a:off x="2379750" y="3387413"/>
              <a:ext cx="2509201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còi trọng tài đá bóng đang đeo trên cổ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89;p18"/>
          <p:cNvGrpSpPr/>
          <p:nvPr/>
        </p:nvGrpSpPr>
        <p:grpSpPr>
          <a:xfrm>
            <a:off x="3352800" y="3505200"/>
            <a:ext cx="5791200" cy="1497715"/>
            <a:chOff x="3758200" y="2648613"/>
            <a:chExt cx="3006050" cy="909975"/>
          </a:xfrm>
        </p:grpSpPr>
        <p:sp>
          <p:nvSpPr>
            <p:cNvPr id="190" name="Google Shape;190;p18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trống để trong sân trường</a:t>
              </a:r>
              <a:endParaRPr sz="3600" b="1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8"/>
          <p:cNvSpPr/>
          <p:nvPr/>
        </p:nvSpPr>
        <p:spPr>
          <a:xfrm>
            <a:off x="4114800" y="990600"/>
            <a:ext cx="5029200" cy="1441867"/>
          </a:xfrm>
          <a:custGeom>
            <a:avLst/>
            <a:gdLst/>
            <a:ahLst/>
            <a:cxnLst/>
            <a:rect l="l" t="t" r="r" b="b"/>
            <a:pathLst>
              <a:path w="102192" h="36398" extrusionOk="0">
                <a:moveTo>
                  <a:pt x="1" y="1"/>
                </a:moveTo>
                <a:cubicBezTo>
                  <a:pt x="10049" y="1"/>
                  <a:pt x="18193" y="8145"/>
                  <a:pt x="18193" y="18193"/>
                </a:cubicBezTo>
                <a:cubicBezTo>
                  <a:pt x="18193" y="28242"/>
                  <a:pt x="10049" y="36398"/>
                  <a:pt x="1" y="36398"/>
                </a:cubicBezTo>
                <a:lnTo>
                  <a:pt x="83999" y="36398"/>
                </a:lnTo>
                <a:cubicBezTo>
                  <a:pt x="94048" y="36398"/>
                  <a:pt x="102192" y="28242"/>
                  <a:pt x="102192" y="18193"/>
                </a:cubicBezTo>
                <a:cubicBezTo>
                  <a:pt x="102192" y="8145"/>
                  <a:pt x="94048" y="1"/>
                  <a:pt x="83999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731500" tIns="91425" rIns="457200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200" dirty="0" smtClean="0">
                <a:latin typeface="+mj-lt"/>
              </a:rPr>
              <a:t>Chiếc sáo mà người nghệ sỹ đang thổi trên sân khấu </a:t>
            </a:r>
            <a:endParaRPr sz="3200">
              <a:solidFill>
                <a:srgbClr val="FFFFFF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  <p:grpSp>
        <p:nvGrpSpPr>
          <p:cNvPr id="4" name="Google Shape;195;p18"/>
          <p:cNvGrpSpPr/>
          <p:nvPr/>
        </p:nvGrpSpPr>
        <p:grpSpPr>
          <a:xfrm>
            <a:off x="0" y="2286000"/>
            <a:ext cx="5385525" cy="1371600"/>
            <a:chOff x="2379750" y="1927688"/>
            <a:chExt cx="3005775" cy="909975"/>
          </a:xfrm>
        </p:grpSpPr>
        <p:sp>
          <p:nvSpPr>
            <p:cNvPr id="196" name="Google Shape;196;p18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Chiếc âm thoa đặt trên bàn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8"/>
          <p:cNvSpPr/>
          <p:nvPr/>
        </p:nvSpPr>
        <p:spPr>
          <a:xfrm>
            <a:off x="3907325" y="1823351"/>
            <a:ext cx="1342300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199;p18"/>
          <p:cNvGrpSpPr/>
          <p:nvPr/>
        </p:nvGrpSpPr>
        <p:grpSpPr>
          <a:xfrm>
            <a:off x="4419600" y="4875912"/>
            <a:ext cx="838200" cy="991488"/>
            <a:chOff x="-39998250" y="3605325"/>
            <a:chExt cx="288875" cy="317450"/>
          </a:xfrm>
        </p:grpSpPr>
        <p:sp>
          <p:nvSpPr>
            <p:cNvPr id="200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202;p18"/>
          <p:cNvGrpSpPr/>
          <p:nvPr/>
        </p:nvGrpSpPr>
        <p:grpSpPr>
          <a:xfrm>
            <a:off x="3886200" y="1828800"/>
            <a:ext cx="685800" cy="492052"/>
            <a:chOff x="-38129425" y="3222550"/>
            <a:chExt cx="228450" cy="315850"/>
          </a:xfrm>
        </p:grpSpPr>
        <p:sp>
          <p:nvSpPr>
            <p:cNvPr id="203" name="Google Shape;203;p1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8"/>
          <p:cNvSpPr/>
          <p:nvPr/>
        </p:nvSpPr>
        <p:spPr>
          <a:xfrm>
            <a:off x="4738642" y="2930056"/>
            <a:ext cx="38379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oogle Shape;206;p18"/>
          <p:cNvGrpSpPr/>
          <p:nvPr/>
        </p:nvGrpSpPr>
        <p:grpSpPr>
          <a:xfrm>
            <a:off x="4030038" y="3891173"/>
            <a:ext cx="366293" cy="493921"/>
            <a:chOff x="-39647175" y="3972000"/>
            <a:chExt cx="313500" cy="317050"/>
          </a:xfrm>
        </p:grpSpPr>
        <p:sp>
          <p:nvSpPr>
            <p:cNvPr id="207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Flowchart: Alternate Process 26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3: Âm thanh được phát ra trong những trường hợp nào sau đây: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20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6;p22"/>
          <p:cNvGrpSpPr/>
          <p:nvPr/>
        </p:nvGrpSpPr>
        <p:grpSpPr>
          <a:xfrm>
            <a:off x="1066800" y="5257800"/>
            <a:ext cx="7620000" cy="1214365"/>
            <a:chOff x="5631625" y="3483064"/>
            <a:chExt cx="2655311" cy="683661"/>
          </a:xfrm>
        </p:grpSpPr>
        <p:sp>
          <p:nvSpPr>
            <p:cNvPr id="377" name="Google Shape;377;p22"/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rgbClr val="4949E7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615074" y="3547613"/>
              <a:ext cx="1671862" cy="606350"/>
            </a:xfrm>
            <a:custGeom>
              <a:avLst/>
              <a:gdLst/>
              <a:ahLst/>
              <a:cxnLst/>
              <a:rect l="l" t="t" r="r" b="b"/>
              <a:pathLst>
                <a:path w="54829" h="24254" extrusionOk="0">
                  <a:moveTo>
                    <a:pt x="1072" y="0"/>
                  </a:moveTo>
                  <a:cubicBezTo>
                    <a:pt x="477" y="0"/>
                    <a:pt x="1" y="476"/>
                    <a:pt x="1" y="1060"/>
                  </a:cubicBezTo>
                  <a:lnTo>
                    <a:pt x="1" y="23182"/>
                  </a:lnTo>
                  <a:cubicBezTo>
                    <a:pt x="1" y="23777"/>
                    <a:pt x="477" y="24253"/>
                    <a:pt x="1072" y="24253"/>
                  </a:cubicBezTo>
                  <a:lnTo>
                    <a:pt x="53757" y="24253"/>
                  </a:lnTo>
                  <a:cubicBezTo>
                    <a:pt x="54353" y="24253"/>
                    <a:pt x="54829" y="23777"/>
                    <a:pt x="54829" y="23182"/>
                  </a:cubicBezTo>
                  <a:lnTo>
                    <a:pt x="54829" y="1060"/>
                  </a:lnTo>
                  <a:cubicBezTo>
                    <a:pt x="54829" y="476"/>
                    <a:pt x="54353" y="0"/>
                    <a:pt x="5375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solidFill>
                    <a:schemeClr val="bg1"/>
                  </a:solidFill>
                  <a:latin typeface="+mj-lt"/>
                </a:rPr>
                <a:t>Không có âm thanh</a:t>
              </a:r>
              <a:endParaRPr lang="vi-VN" sz="3600" dirty="0">
                <a:solidFill>
                  <a:schemeClr val="bg1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8008550" y="3487763"/>
              <a:ext cx="63125" cy="63150"/>
            </a:xfrm>
            <a:custGeom>
              <a:avLst/>
              <a:gdLst/>
              <a:ahLst/>
              <a:cxnLst/>
              <a:rect l="l" t="t" r="r" b="b"/>
              <a:pathLst>
                <a:path w="2525" h="2526" extrusionOk="0">
                  <a:moveTo>
                    <a:pt x="1262" y="1"/>
                  </a:moveTo>
                  <a:cubicBezTo>
                    <a:pt x="572" y="1"/>
                    <a:pt x="0" y="561"/>
                    <a:pt x="0" y="1263"/>
                  </a:cubicBezTo>
                  <a:cubicBezTo>
                    <a:pt x="0" y="1954"/>
                    <a:pt x="572" y="2525"/>
                    <a:pt x="1262" y="2525"/>
                  </a:cubicBezTo>
                  <a:cubicBezTo>
                    <a:pt x="1965" y="2525"/>
                    <a:pt x="2524" y="1954"/>
                    <a:pt x="2524" y="1263"/>
                  </a:cubicBezTo>
                  <a:cubicBezTo>
                    <a:pt x="2524" y="561"/>
                    <a:pt x="1965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D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</p:grpSp>
      <p:grpSp>
        <p:nvGrpSpPr>
          <p:cNvPr id="3" name="Google Shape;386;p22"/>
          <p:cNvGrpSpPr/>
          <p:nvPr/>
        </p:nvGrpSpPr>
        <p:grpSpPr>
          <a:xfrm>
            <a:off x="0" y="1295400"/>
            <a:ext cx="8839200" cy="1263183"/>
            <a:chOff x="4086475" y="919613"/>
            <a:chExt cx="2657048" cy="947387"/>
          </a:xfrm>
        </p:grpSpPr>
        <p:sp>
          <p:nvSpPr>
            <p:cNvPr id="387" name="Google Shape;387;p22"/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5071415" y="919613"/>
              <a:ext cx="1672108" cy="784925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7" y="1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8"/>
                    <a:pt x="477" y="24254"/>
                    <a:pt x="1060" y="24254"/>
                  </a:cubicBezTo>
                  <a:lnTo>
                    <a:pt x="53757" y="24254"/>
                  </a:lnTo>
                  <a:cubicBezTo>
                    <a:pt x="54341" y="24254"/>
                    <a:pt x="54817" y="23778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1"/>
                    <a:pt x="5375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Ngay khi gõ vào âm thoa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rgbClr val="FCBD2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97;p22"/>
          <p:cNvGrpSpPr/>
          <p:nvPr/>
        </p:nvGrpSpPr>
        <p:grpSpPr>
          <a:xfrm>
            <a:off x="381000" y="2617017"/>
            <a:ext cx="8382000" cy="1192984"/>
            <a:chOff x="4634313" y="1870025"/>
            <a:chExt cx="2656610" cy="894738"/>
          </a:xfrm>
        </p:grpSpPr>
        <p:sp>
          <p:nvSpPr>
            <p:cNvPr id="398" name="Google Shape;398;p22"/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4975975" y="187002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rgbClr val="69E78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561620" y="1914663"/>
              <a:ext cx="1729303" cy="850100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6" y="1"/>
                    <a:pt x="0" y="477"/>
                    <a:pt x="0" y="1060"/>
                  </a:cubicBezTo>
                  <a:lnTo>
                    <a:pt x="0" y="23194"/>
                  </a:lnTo>
                  <a:cubicBezTo>
                    <a:pt x="0" y="23777"/>
                    <a:pt x="476" y="24254"/>
                    <a:pt x="1060" y="24254"/>
                  </a:cubicBezTo>
                  <a:lnTo>
                    <a:pt x="53757" y="24254"/>
                  </a:lnTo>
                  <a:cubicBezTo>
                    <a:pt x="54340" y="24254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0" y="1"/>
                    <a:pt x="5375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Khi âm thoa dao động</a:t>
              </a:r>
              <a:endParaRPr sz="3600">
                <a:solidFill>
                  <a:srgbClr val="FFFFFF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06;p22"/>
          <p:cNvGrpSpPr/>
          <p:nvPr/>
        </p:nvGrpSpPr>
        <p:grpSpPr>
          <a:xfrm>
            <a:off x="609600" y="4038600"/>
            <a:ext cx="8077200" cy="1154965"/>
            <a:chOff x="5068625" y="2615377"/>
            <a:chExt cx="2656273" cy="866223"/>
          </a:xfrm>
        </p:grpSpPr>
        <p:sp>
          <p:nvSpPr>
            <p:cNvPr id="407" name="Google Shape;407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cubicBezTo>
                    <a:pt x="5370" y="0"/>
                    <a:pt x="1" y="5370"/>
                    <a:pt x="1" y="11978"/>
                  </a:cubicBezTo>
                  <a:lnTo>
                    <a:pt x="1084" y="11978"/>
                  </a:lnTo>
                  <a:cubicBezTo>
                    <a:pt x="1084" y="5965"/>
                    <a:pt x="5966" y="1084"/>
                    <a:pt x="11978" y="1084"/>
                  </a:cubicBez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lnTo>
                    <a:pt x="11978" y="23944"/>
                  </a:ln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lnTo>
                    <a:pt x="11978" y="1084"/>
                  </a:ln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cubicBezTo>
                    <a:pt x="5966" y="22860"/>
                    <a:pt x="1084" y="17979"/>
                    <a:pt x="1084" y="11978"/>
                  </a:cubicBezTo>
                  <a:lnTo>
                    <a:pt x="1" y="11978"/>
                  </a:lnTo>
                  <a:cubicBezTo>
                    <a:pt x="1" y="18574"/>
                    <a:pt x="5370" y="23944"/>
                    <a:pt x="11978" y="23944"/>
                  </a:cubicBez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rgbClr val="5EB2FC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741775" y="2974913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560"/>
                  </a:moveTo>
                  <a:cubicBezTo>
                    <a:pt x="11312" y="560"/>
                    <a:pt x="11776" y="1013"/>
                    <a:pt x="11776" y="1584"/>
                  </a:cubicBezTo>
                  <a:cubicBezTo>
                    <a:pt x="11776" y="2144"/>
                    <a:pt x="11312" y="2596"/>
                    <a:pt x="10752" y="2596"/>
                  </a:cubicBezTo>
                  <a:cubicBezTo>
                    <a:pt x="10181" y="2596"/>
                    <a:pt x="9728" y="2144"/>
                    <a:pt x="9728" y="1584"/>
                  </a:cubicBezTo>
                  <a:cubicBezTo>
                    <a:pt x="9728" y="1013"/>
                    <a:pt x="10181" y="560"/>
                    <a:pt x="10752" y="560"/>
                  </a:cubicBezTo>
                  <a:close/>
                  <a:moveTo>
                    <a:pt x="10752" y="1"/>
                  </a:moveTo>
                  <a:cubicBezTo>
                    <a:pt x="10074" y="1"/>
                    <a:pt x="9490" y="441"/>
                    <a:pt x="9252" y="1036"/>
                  </a:cubicBezTo>
                  <a:lnTo>
                    <a:pt x="1" y="1036"/>
                  </a:lnTo>
                  <a:lnTo>
                    <a:pt x="1" y="2072"/>
                  </a:lnTo>
                  <a:lnTo>
                    <a:pt x="9204" y="2072"/>
                  </a:lnTo>
                  <a:cubicBezTo>
                    <a:pt x="9407" y="2668"/>
                    <a:pt x="10014" y="3215"/>
                    <a:pt x="10752" y="3215"/>
                  </a:cubicBezTo>
                  <a:cubicBezTo>
                    <a:pt x="11633" y="3215"/>
                    <a:pt x="12360" y="2489"/>
                    <a:pt x="12360" y="1608"/>
                  </a:cubicBezTo>
                  <a:cubicBezTo>
                    <a:pt x="12360" y="715"/>
                    <a:pt x="11633" y="1"/>
                    <a:pt x="1075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048916" y="2615377"/>
              <a:ext cx="1675982" cy="851558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0"/>
                  </a:moveTo>
                  <a:cubicBezTo>
                    <a:pt x="477" y="0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7"/>
                    <a:pt x="477" y="24253"/>
                    <a:pt x="1060" y="24253"/>
                  </a:cubicBezTo>
                  <a:lnTo>
                    <a:pt x="53757" y="24253"/>
                  </a:lnTo>
                  <a:cubicBezTo>
                    <a:pt x="54341" y="24253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0"/>
                    <a:pt x="5375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âm thoa  thôi không dao động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5068625" y="286868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C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 rot="5400000">
              <a:off x="5338415" y="33413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Flowchart: Alternate Process 40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4: Khi gõ vào chiếc âm thoa, âm thanh phát được ra khi nào? </a:t>
            </a:r>
            <a:endParaRPr lang="en-US" sz="3600" b="1" dirty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1400" y="2895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âm thoa dao động </a:t>
            </a:r>
            <a:endParaRPr lang="vi-VN" sz="3600" dirty="0">
              <a:solidFill>
                <a:srgbClr val="C0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1;p23"/>
          <p:cNvGrpSpPr/>
          <p:nvPr/>
        </p:nvGrpSpPr>
        <p:grpSpPr>
          <a:xfrm>
            <a:off x="228600" y="1752600"/>
            <a:ext cx="1878479" cy="4648200"/>
            <a:chOff x="1338088" y="1919060"/>
            <a:chExt cx="1953900" cy="1012840"/>
          </a:xfrm>
        </p:grpSpPr>
        <p:sp>
          <p:nvSpPr>
            <p:cNvPr id="422" name="Google Shape;422;p23"/>
            <p:cNvSpPr/>
            <p:nvPr/>
          </p:nvSpPr>
          <p:spPr>
            <a:xfrm>
              <a:off x="133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làm cho âm thoa đẹp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972163" y="1919060"/>
              <a:ext cx="792594" cy="16880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296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30;p23"/>
          <p:cNvGrpSpPr/>
          <p:nvPr/>
        </p:nvGrpSpPr>
        <p:grpSpPr>
          <a:xfrm>
            <a:off x="2590800" y="1828800"/>
            <a:ext cx="1891747" cy="4572000"/>
            <a:chOff x="3366700" y="1875023"/>
            <a:chExt cx="1967700" cy="1056877"/>
          </a:xfrm>
        </p:grpSpPr>
        <p:sp>
          <p:nvSpPr>
            <p:cNvPr id="431" name="Google Shape;431;p23"/>
            <p:cNvSpPr/>
            <p:nvPr/>
          </p:nvSpPr>
          <p:spPr>
            <a:xfrm>
              <a:off x="3380499" y="2060100"/>
              <a:ext cx="1870199" cy="871800"/>
            </a:xfrm>
            <a:prstGeom prst="roundRect">
              <a:avLst>
                <a:gd name="adj" fmla="val 675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cứng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3921516" y="1875023"/>
              <a:ext cx="782047" cy="198165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5400000">
              <a:off x="50074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 rot="5400000">
              <a:off x="31372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41;p23"/>
          <p:cNvGrpSpPr/>
          <p:nvPr/>
        </p:nvGrpSpPr>
        <p:grpSpPr>
          <a:xfrm>
            <a:off x="4800600" y="1676400"/>
            <a:ext cx="1981200" cy="4953000"/>
            <a:chOff x="5395313" y="1891036"/>
            <a:chExt cx="2060744" cy="1040864"/>
          </a:xfrm>
        </p:grpSpPr>
        <p:sp>
          <p:nvSpPr>
            <p:cNvPr id="442" name="Google Shape;442;p23"/>
            <p:cNvSpPr/>
            <p:nvPr/>
          </p:nvSpPr>
          <p:spPr>
            <a:xfrm>
              <a:off x="5409112" y="2060100"/>
              <a:ext cx="2046945" cy="871800"/>
            </a:xfrm>
            <a:prstGeom prst="roundRect">
              <a:avLst>
                <a:gd name="adj" fmla="val 675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có thể dao động lâu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60675" y="1891036"/>
              <a:ext cx="702789" cy="17347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 rot="5400000">
              <a:off x="70360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 rot="5400000">
              <a:off x="51658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52;p23"/>
          <p:cNvGrpSpPr/>
          <p:nvPr/>
        </p:nvGrpSpPr>
        <p:grpSpPr>
          <a:xfrm>
            <a:off x="6934200" y="1905000"/>
            <a:ext cx="1891747" cy="4419600"/>
            <a:chOff x="7404288" y="1906572"/>
            <a:chExt cx="1967700" cy="1025328"/>
          </a:xfrm>
        </p:grpSpPr>
        <p:sp>
          <p:nvSpPr>
            <p:cNvPr id="453" name="Google Shape;453;p23"/>
            <p:cNvSpPr/>
            <p:nvPr/>
          </p:nvSpPr>
          <p:spPr>
            <a:xfrm>
              <a:off x="741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ít dao động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969650" y="1906572"/>
              <a:ext cx="702789" cy="170888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rot="5400000">
              <a:off x="904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 rot="5400000">
              <a:off x="71747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Flowchart: Terminator 43"/>
          <p:cNvSpPr/>
          <p:nvPr/>
        </p:nvSpPr>
        <p:spPr>
          <a:xfrm>
            <a:off x="228600" y="0"/>
            <a:ext cx="8915400" cy="114300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5:Người ta chọn kim loại có tính đàn hồi tốt để làm âm thoa vì: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3000" y="2895600"/>
            <a:ext cx="175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làm cho âm thoa có thể dao động lâu hơn </a:t>
            </a:r>
            <a:endParaRPr lang="vi-VN" sz="3600" dirty="0">
              <a:solidFill>
                <a:srgbClr val="FF0000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nền 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52400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BÀI 12:SÓNG ÂM </a:t>
            </a:r>
            <a:endParaRPr lang="en-US" sz="8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ơn giản với những dải màu sặc s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2677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 âm là sự lan truyền dao động của nguồn âm trong môi trường</a:t>
            </a:r>
            <a:r>
              <a:rPr kumimoji="0" lang="vi-VN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ác dải âm tần trong thiết bị âm t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524000"/>
            <a:ext cx="4000500" cy="2000251"/>
          </a:xfrm>
          <a:prstGeom prst="rect">
            <a:avLst/>
          </a:prstGeom>
          <a:noFill/>
        </p:spPr>
      </p:pic>
      <p:pic>
        <p:nvPicPr>
          <p:cNvPr id="2056" name="Picture 8" descr="1 Sóng Âm Là Gì? Những Kiến Thức Cơ Bản Về Sóng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4953000" cy="20574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Màng loa dao động làm cho lớp không khí tiếp xúc với nó dao động (nén, dãn)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 thế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các</a:t>
            </a:r>
            <a:r>
              <a:rPr kumimoji="0" lang="vi-VN" sz="3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dao động này truyền tới tai làm cho màng nhĩ dao động 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vi-VN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6211669"/>
            <a:ext cx="6146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Môi trường truyền được sóng âm gọi là môi trường truyền âm.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s://hoc24.vn/source/V%E1%BA%ADt%20l%C3%AD%209/L%E1%BB%9Bp7-C2/unnam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828800"/>
            <a:ext cx="8338956" cy="2133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41910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Đặt hai chiếc âm thoa gần nhau. Gõ mạnh vào một chiếc âm thoa. Thấy chiếc âm thoa còn lại cũng dao động và phát ra âm.</a:t>
            </a:r>
            <a:endParaRPr lang="en-US" sz="32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Hiện tượng này chứng tỏ 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âm truyền được trong chất khí.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hoc24.vn/source/V%E1%BA%ADt%20l%C3%AD%209/L%E1%BB%9Bp7-C2/Screen-Shot-2016-12-14-at-10-27-27-AM%20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609600"/>
            <a:ext cx="6477000" cy="356499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4343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7912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Như vậy, 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âm cũng truyền được trong môi trường chất rắn.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0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1" y="533400"/>
            <a:ext cx="4572000" cy="295189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0386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Đặt một nguồn âm (chuông) vào trong một chiếc hộp đựng nước và áp sát tai vào mặt nước để nghe được âm phát ra.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5626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Nhận xét, 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âm truyền đến tai qua môi trường chất lỏng.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về sự truyền âm trong chân không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s://hoc24.vn/source/KHTN%207-%20Quy%C3%AAn/Ch%C6%B0%C6%A1ng%20IV/a%CC%82m%20trong%20ca%CC%81c%20mo%CC%82i%20tru%CC%9Bo%CC%9B%CC%80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6400800" cy="294461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8100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Đặt một chiếc đồng hồ báo thức trong một bình thủy tinh kín. Cho đồng hồ kêu rồi rút dần không khí trong bình ra thấy.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340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Khi không khí trong bình càng ít, tiếng đồng hồ nghe càng nhỏ.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Khi trong bình gần như hết không khí (chân không), hầu như không nghe thấy tiếng đồng hồ kêu nữa.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76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Sau đó, nếu lại cho không khí vào bình thuỷ tinh, ta lại nghe thấy tiếng đống hồ.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971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Vậy, 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âm không truyền được trong chân không.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truyền được trong các môi trường rắn, lỏng, khí.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10 nguyên tắc vàng trong giao tiếp ai cũng cần phải biết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3304374" cy="3429000"/>
          </a:xfrm>
          <a:prstGeom prst="rect">
            <a:avLst/>
          </a:prstGeom>
          <a:noFill/>
        </p:spPr>
      </p:pic>
      <p:pic>
        <p:nvPicPr>
          <p:cNvPr id="23560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1" y="1752600"/>
            <a:ext cx="3124200" cy="3429000"/>
          </a:xfrm>
          <a:prstGeom prst="rect">
            <a:avLst/>
          </a:prstGeom>
          <a:noFill/>
        </p:spPr>
      </p:pic>
      <p:pic>
        <p:nvPicPr>
          <p:cNvPr id="23562" name="Picture 10" descr="Môi trường nào truyền được âm? Lấy ví dụ về các môi trường truyền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524000"/>
            <a:ext cx="2362200" cy="365760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52578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không truyền được trong môi trường chân không  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609600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Các phát biểu sau đúng hay sai?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1447800"/>
          <a:ext cx="89916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050"/>
                <a:gridCol w="1348740"/>
                <a:gridCol w="127381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3600" b="0" dirty="0" err="1"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3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3600" b="0" dirty="0" err="1"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3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 nguồn âm đều dao động</a:t>
                      </a:r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Một cây sáo đang đặt trên mặt bàn cũng là một nguồn âm.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 được tạo ra từ các nguồn âm.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 truyền được trong chất rắn, chất lỏng, chất khí và chân không.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934200" y="2057400"/>
            <a:ext cx="53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1000" y="2895600"/>
            <a:ext cx="53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0400" y="3962400"/>
            <a:ext cx="53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7200" y="5105400"/>
            <a:ext cx="53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2;p43"/>
          <p:cNvGrpSpPr/>
          <p:nvPr/>
        </p:nvGrpSpPr>
        <p:grpSpPr>
          <a:xfrm>
            <a:off x="2286000" y="1143000"/>
            <a:ext cx="6019800" cy="1275551"/>
            <a:chOff x="2596588" y="1165275"/>
            <a:chExt cx="4642411" cy="956663"/>
          </a:xfrm>
        </p:grpSpPr>
        <p:sp>
          <p:nvSpPr>
            <p:cNvPr id="1323" name="Google Shape;1323;p43"/>
            <p:cNvSpPr/>
            <p:nvPr/>
          </p:nvSpPr>
          <p:spPr>
            <a:xfrm>
              <a:off x="2966288" y="1522438"/>
              <a:ext cx="1041225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2596588" y="1752238"/>
              <a:ext cx="712925" cy="369700"/>
            </a:xfrm>
            <a:custGeom>
              <a:avLst/>
              <a:gdLst/>
              <a:ahLst/>
              <a:cxnLst/>
              <a:rect l="l" t="t" r="r" b="b"/>
              <a:pathLst>
                <a:path w="28517" h="14788" extrusionOk="0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2869538" y="17718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1326;p43"/>
            <p:cNvGrpSpPr/>
            <p:nvPr/>
          </p:nvGrpSpPr>
          <p:grpSpPr>
            <a:xfrm>
              <a:off x="4006941" y="1165275"/>
              <a:ext cx="3232058" cy="735225"/>
              <a:chOff x="4006941" y="1165263"/>
              <a:chExt cx="3232058" cy="735225"/>
            </a:xfrm>
          </p:grpSpPr>
          <p:sp>
            <p:nvSpPr>
              <p:cNvPr id="1327" name="Google Shape;1327;p43"/>
              <p:cNvSpPr/>
              <p:nvPr/>
            </p:nvSpPr>
            <p:spPr>
              <a:xfrm>
                <a:off x="4417938" y="1165263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4"/>
                      <a:pt x="1" y="14704"/>
                    </a:cubicBezTo>
                    <a:cubicBezTo>
                      <a:pt x="1" y="22824"/>
                      <a:pt x="6585" y="29409"/>
                      <a:pt x="14705" y="29409"/>
                    </a:cubicBezTo>
                    <a:cubicBezTo>
                      <a:pt x="22825" y="29409"/>
                      <a:pt x="29409" y="22824"/>
                      <a:pt x="29409" y="14704"/>
                    </a:cubicBezTo>
                    <a:cubicBezTo>
                      <a:pt x="29409" y="6584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300764" y="1165263"/>
                <a:ext cx="665000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0"/>
                    </a:moveTo>
                    <a:cubicBezTo>
                      <a:pt x="5966" y="26610"/>
                      <a:pt x="1" y="20634"/>
                      <a:pt x="1" y="13299"/>
                    </a:cubicBezTo>
                    <a:cubicBezTo>
                      <a:pt x="1" y="5965"/>
                      <a:pt x="5966" y="0"/>
                      <a:pt x="13300" y="0"/>
                    </a:cubicBezTo>
                    <a:cubicBezTo>
                      <a:pt x="20634" y="0"/>
                      <a:pt x="26599" y="5965"/>
                      <a:pt x="26599" y="13299"/>
                    </a:cubicBezTo>
                    <a:cubicBezTo>
                      <a:pt x="26599" y="20634"/>
                      <a:pt x="20634" y="26610"/>
                      <a:pt x="13300" y="26610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15"/>
                      <a:pt x="453" y="13299"/>
                    </a:cubicBezTo>
                    <a:cubicBezTo>
                      <a:pt x="453" y="20384"/>
                      <a:pt x="6216" y="26146"/>
                      <a:pt x="13300" y="26146"/>
                    </a:cubicBezTo>
                    <a:cubicBezTo>
                      <a:pt x="20384" y="26146"/>
                      <a:pt x="26147" y="20384"/>
                      <a:pt x="26147" y="13299"/>
                    </a:cubicBezTo>
                    <a:cubicBezTo>
                      <a:pt x="26147" y="6215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006941" y="1222413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5000162" y="1258125"/>
                <a:ext cx="2238837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80" extrusionOk="0">
                    <a:moveTo>
                      <a:pt x="8799" y="1"/>
                    </a:moveTo>
                    <a:cubicBezTo>
                      <a:pt x="7942" y="1"/>
                      <a:pt x="7144" y="418"/>
                      <a:pt x="6644" y="1120"/>
                    </a:cubicBezTo>
                    <a:lnTo>
                      <a:pt x="608" y="9562"/>
                    </a:lnTo>
                    <a:cubicBezTo>
                      <a:pt x="1" y="10419"/>
                      <a:pt x="1" y="11562"/>
                      <a:pt x="608" y="12419"/>
                    </a:cubicBezTo>
                    <a:lnTo>
                      <a:pt x="6644" y="20861"/>
                    </a:lnTo>
                    <a:cubicBezTo>
                      <a:pt x="7144" y="21563"/>
                      <a:pt x="7942" y="21980"/>
                      <a:pt x="8799" y="21980"/>
                    </a:cubicBezTo>
                    <a:lnTo>
                      <a:pt x="56198" y="21980"/>
                    </a:lnTo>
                    <a:cubicBezTo>
                      <a:pt x="62258" y="21980"/>
                      <a:pt x="67176" y="17051"/>
                      <a:pt x="67176" y="10990"/>
                    </a:cubicBezTo>
                    <a:cubicBezTo>
                      <a:pt x="67176" y="4918"/>
                      <a:pt x="62258" y="1"/>
                      <a:pt x="5619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lỏng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31" name="Google Shape;1331;p43"/>
              <p:cNvSpPr txBox="1"/>
              <p:nvPr/>
            </p:nvSpPr>
            <p:spPr>
              <a:xfrm>
                <a:off x="4359529" y="1279563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A</a:t>
                </a:r>
                <a:endParaRPr sz="3600" b="1">
                  <a:latin typeface="+mj-lt"/>
                </a:endParaRPr>
              </a:p>
            </p:txBody>
          </p:sp>
        </p:grpSp>
        <p:sp>
          <p:nvSpPr>
            <p:cNvPr id="1337" name="Google Shape;1337;p43"/>
            <p:cNvSpPr/>
            <p:nvPr/>
          </p:nvSpPr>
          <p:spPr>
            <a:xfrm>
              <a:off x="2919538" y="18221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338;p43"/>
          <p:cNvGrpSpPr/>
          <p:nvPr/>
        </p:nvGrpSpPr>
        <p:grpSpPr>
          <a:xfrm>
            <a:off x="3124200" y="3429000"/>
            <a:ext cx="5680336" cy="1219200"/>
            <a:chOff x="3235063" y="2703538"/>
            <a:chExt cx="3444500" cy="914400"/>
          </a:xfrm>
        </p:grpSpPr>
        <p:sp>
          <p:nvSpPr>
            <p:cNvPr id="1339" name="Google Shape;1339;p43"/>
            <p:cNvSpPr/>
            <p:nvPr/>
          </p:nvSpPr>
          <p:spPr>
            <a:xfrm>
              <a:off x="3497888" y="3099113"/>
              <a:ext cx="531050" cy="97675"/>
            </a:xfrm>
            <a:custGeom>
              <a:avLst/>
              <a:gdLst/>
              <a:ahLst/>
              <a:cxnLst/>
              <a:rect l="l" t="t" r="r" b="b"/>
              <a:pathLst>
                <a:path w="21242" h="3907" extrusionOk="0">
                  <a:moveTo>
                    <a:pt x="239" y="1"/>
                  </a:moveTo>
                  <a:lnTo>
                    <a:pt x="1" y="703"/>
                  </a:lnTo>
                  <a:lnTo>
                    <a:pt x="9061" y="3906"/>
                  </a:lnTo>
                  <a:lnTo>
                    <a:pt x="21242" y="3906"/>
                  </a:lnTo>
                  <a:lnTo>
                    <a:pt x="21242" y="3168"/>
                  </a:lnTo>
                  <a:lnTo>
                    <a:pt x="9192" y="3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3235063" y="2760688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0573" y="0"/>
                  </a:moveTo>
                  <a:cubicBezTo>
                    <a:pt x="10573" y="3227"/>
                    <a:pt x="10157" y="6370"/>
                    <a:pt x="9359" y="9347"/>
                  </a:cubicBezTo>
                  <a:cubicBezTo>
                    <a:pt x="8525" y="12431"/>
                    <a:pt x="7311" y="15360"/>
                    <a:pt x="5739" y="18062"/>
                  </a:cubicBezTo>
                  <a:cubicBezTo>
                    <a:pt x="4156" y="20801"/>
                    <a:pt x="2227" y="23313"/>
                    <a:pt x="1" y="25539"/>
                  </a:cubicBezTo>
                  <a:lnTo>
                    <a:pt x="2977" y="28528"/>
                  </a:lnTo>
                  <a:cubicBezTo>
                    <a:pt x="5466" y="26039"/>
                    <a:pt x="7621" y="23230"/>
                    <a:pt x="9395" y="20170"/>
                  </a:cubicBezTo>
                  <a:cubicBezTo>
                    <a:pt x="11145" y="17157"/>
                    <a:pt x="12514" y="13883"/>
                    <a:pt x="13431" y="10442"/>
                  </a:cubicBezTo>
                  <a:cubicBezTo>
                    <a:pt x="14324" y="7109"/>
                    <a:pt x="14800" y="3608"/>
                    <a:pt x="14800" y="0"/>
                  </a:cubicBezTo>
                  <a:lnTo>
                    <a:pt x="10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3383588" y="3007438"/>
              <a:ext cx="214050" cy="214050"/>
            </a:xfrm>
            <a:custGeom>
              <a:avLst/>
              <a:gdLst/>
              <a:ahLst/>
              <a:cxnLst/>
              <a:rect l="l" t="t" r="r" b="b"/>
              <a:pathLst>
                <a:path w="8562" h="8562" extrusionOk="0">
                  <a:moveTo>
                    <a:pt x="4287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44"/>
                    <a:pt x="1918" y="8561"/>
                    <a:pt x="4287" y="8561"/>
                  </a:cubicBezTo>
                  <a:cubicBezTo>
                    <a:pt x="6644" y="8561"/>
                    <a:pt x="8561" y="6644"/>
                    <a:pt x="8561" y="4275"/>
                  </a:cubicBezTo>
                  <a:cubicBezTo>
                    <a:pt x="8561" y="1918"/>
                    <a:pt x="6644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3433888" y="3057738"/>
              <a:ext cx="113450" cy="113450"/>
            </a:xfrm>
            <a:custGeom>
              <a:avLst/>
              <a:gdLst/>
              <a:ahLst/>
              <a:cxnLst/>
              <a:rect l="l" t="t" r="r" b="b"/>
              <a:pathLst>
                <a:path w="4538" h="4538" extrusionOk="0">
                  <a:moveTo>
                    <a:pt x="4537" y="2263"/>
                  </a:moveTo>
                  <a:cubicBezTo>
                    <a:pt x="4537" y="3525"/>
                    <a:pt x="3525" y="4537"/>
                    <a:pt x="2275" y="4537"/>
                  </a:cubicBezTo>
                  <a:cubicBezTo>
                    <a:pt x="1013" y="4537"/>
                    <a:pt x="1" y="3525"/>
                    <a:pt x="1" y="2263"/>
                  </a:cubicBezTo>
                  <a:cubicBezTo>
                    <a:pt x="1" y="1013"/>
                    <a:pt x="1013" y="1"/>
                    <a:pt x="2275" y="1"/>
                  </a:cubicBezTo>
                  <a:cubicBezTo>
                    <a:pt x="3525" y="1"/>
                    <a:pt x="4537" y="1013"/>
                    <a:pt x="4537" y="2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343;p43"/>
            <p:cNvGrpSpPr/>
            <p:nvPr/>
          </p:nvGrpSpPr>
          <p:grpSpPr>
            <a:xfrm>
              <a:off x="3974374" y="2703538"/>
              <a:ext cx="2705189" cy="914400"/>
              <a:chOff x="3974374" y="2694901"/>
              <a:chExt cx="2705189" cy="914400"/>
            </a:xfrm>
          </p:grpSpPr>
          <p:sp>
            <p:nvSpPr>
              <p:cNvPr id="1344" name="Google Shape;1344;p43"/>
              <p:cNvSpPr/>
              <p:nvPr/>
            </p:nvSpPr>
            <p:spPr>
              <a:xfrm>
                <a:off x="4417938" y="2810988"/>
                <a:ext cx="735250" cy="735250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10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4251616" y="2809201"/>
                <a:ext cx="665000" cy="665300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2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8"/>
                      <a:pt x="5966" y="1"/>
                      <a:pt x="13300" y="1"/>
                    </a:cubicBezTo>
                    <a:cubicBezTo>
                      <a:pt x="20634" y="1"/>
                      <a:pt x="26599" y="5978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8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8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3"/>
              <p:cNvSpPr/>
              <p:nvPr/>
            </p:nvSpPr>
            <p:spPr>
              <a:xfrm>
                <a:off x="3974374" y="2866351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0"/>
                    </a:moveTo>
                    <a:cubicBezTo>
                      <a:pt x="19872" y="0"/>
                      <a:pt x="15050" y="3834"/>
                      <a:pt x="13764" y="9061"/>
                    </a:cubicBezTo>
                    <a:cubicBezTo>
                      <a:pt x="13597" y="9739"/>
                      <a:pt x="12978" y="10204"/>
                      <a:pt x="12288" y="10204"/>
                    </a:cubicBezTo>
                    <a:lnTo>
                      <a:pt x="6263" y="10204"/>
                    </a:lnTo>
                    <a:cubicBezTo>
                      <a:pt x="5811" y="10204"/>
                      <a:pt x="5453" y="9846"/>
                      <a:pt x="5453" y="9406"/>
                    </a:cubicBezTo>
                    <a:lnTo>
                      <a:pt x="5453" y="6870"/>
                    </a:lnTo>
                    <a:cubicBezTo>
                      <a:pt x="5453" y="6560"/>
                      <a:pt x="5084" y="6406"/>
                      <a:pt x="4858" y="6620"/>
                    </a:cubicBezTo>
                    <a:lnTo>
                      <a:pt x="441" y="11049"/>
                    </a:lnTo>
                    <a:cubicBezTo>
                      <a:pt x="0" y="11478"/>
                      <a:pt x="0" y="12180"/>
                      <a:pt x="441" y="12621"/>
                    </a:cubicBezTo>
                    <a:lnTo>
                      <a:pt x="4858" y="17050"/>
                    </a:lnTo>
                    <a:cubicBezTo>
                      <a:pt x="5084" y="17264"/>
                      <a:pt x="5453" y="17109"/>
                      <a:pt x="5453" y="16800"/>
                    </a:cubicBezTo>
                    <a:lnTo>
                      <a:pt x="5453" y="14264"/>
                    </a:lnTo>
                    <a:cubicBezTo>
                      <a:pt x="5453" y="13823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4"/>
                      <a:pt x="13776" y="14633"/>
                    </a:cubicBezTo>
                    <a:cubicBezTo>
                      <a:pt x="15026" y="19693"/>
                      <a:pt x="19586" y="23431"/>
                      <a:pt x="25027" y="23431"/>
                    </a:cubicBezTo>
                    <a:cubicBezTo>
                      <a:pt x="31730" y="23431"/>
                      <a:pt x="37100" y="17752"/>
                      <a:pt x="36588" y="10942"/>
                    </a:cubicBezTo>
                    <a:cubicBezTo>
                      <a:pt x="36160" y="5132"/>
                      <a:pt x="31373" y="500"/>
                      <a:pt x="25539" y="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3"/>
              <p:cNvSpPr/>
              <p:nvPr/>
            </p:nvSpPr>
            <p:spPr>
              <a:xfrm>
                <a:off x="5000163" y="2694901"/>
                <a:ext cx="16794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9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48" name="Google Shape;1348;p43"/>
              <p:cNvSpPr txBox="1"/>
              <p:nvPr/>
            </p:nvSpPr>
            <p:spPr>
              <a:xfrm>
                <a:off x="4390237" y="2993664"/>
                <a:ext cx="369655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C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Google Shape;1354;p43"/>
          <p:cNvGrpSpPr/>
          <p:nvPr/>
        </p:nvGrpSpPr>
        <p:grpSpPr>
          <a:xfrm>
            <a:off x="2133600" y="4495802"/>
            <a:ext cx="7010400" cy="1285100"/>
            <a:chOff x="2596588" y="3399163"/>
            <a:chExt cx="4082975" cy="963824"/>
          </a:xfrm>
        </p:grpSpPr>
        <p:sp>
          <p:nvSpPr>
            <p:cNvPr id="1355" name="Google Shape;1355;p43"/>
            <p:cNvSpPr/>
            <p:nvPr/>
          </p:nvSpPr>
          <p:spPr>
            <a:xfrm>
              <a:off x="2966288" y="3650388"/>
              <a:ext cx="917325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596588" y="3399163"/>
              <a:ext cx="712925" cy="370000"/>
            </a:xfrm>
            <a:custGeom>
              <a:avLst/>
              <a:gdLst/>
              <a:ahLst/>
              <a:cxnLst/>
              <a:rect l="l" t="t" r="r" b="b"/>
              <a:pathLst>
                <a:path w="28517" h="14800" extrusionOk="0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869538" y="35363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919538" y="35866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359;p43"/>
            <p:cNvGrpSpPr/>
            <p:nvPr/>
          </p:nvGrpSpPr>
          <p:grpSpPr>
            <a:xfrm>
              <a:off x="3839233" y="3627761"/>
              <a:ext cx="2840330" cy="735226"/>
              <a:chOff x="3839233" y="3597724"/>
              <a:chExt cx="2840330" cy="735226"/>
            </a:xfrm>
          </p:grpSpPr>
          <p:sp>
            <p:nvSpPr>
              <p:cNvPr id="1360" name="Google Shape;1360;p43"/>
              <p:cNvSpPr/>
              <p:nvPr/>
            </p:nvSpPr>
            <p:spPr>
              <a:xfrm>
                <a:off x="4061133" y="3597725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4149894" y="3597724"/>
                <a:ext cx="61302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7"/>
                      <a:pt x="5966" y="1"/>
                      <a:pt x="13300" y="1"/>
                    </a:cubicBezTo>
                    <a:cubicBezTo>
                      <a:pt x="20634" y="1"/>
                      <a:pt x="26599" y="5977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3839233" y="3654876"/>
                <a:ext cx="927525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3"/>
              <p:cNvSpPr/>
              <p:nvPr/>
            </p:nvSpPr>
            <p:spPr>
              <a:xfrm>
                <a:off x="4726836" y="3701123"/>
                <a:ext cx="1952727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8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600" b="1" i="1" dirty="0" smtClean="0"/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chân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64" name="Google Shape;1364;p43"/>
              <p:cNvSpPr txBox="1"/>
              <p:nvPr/>
            </p:nvSpPr>
            <p:spPr>
              <a:xfrm>
                <a:off x="4333502" y="3769176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D</a:t>
                </a:r>
                <a:endParaRPr sz="3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oogle Shape;1368;p43"/>
          <p:cNvGrpSpPr/>
          <p:nvPr/>
        </p:nvGrpSpPr>
        <p:grpSpPr>
          <a:xfrm>
            <a:off x="3048000" y="2286000"/>
            <a:ext cx="6096000" cy="1024367"/>
            <a:chOff x="3235063" y="1992438"/>
            <a:chExt cx="3444500" cy="768275"/>
          </a:xfrm>
        </p:grpSpPr>
        <p:sp>
          <p:nvSpPr>
            <p:cNvPr id="1369" name="Google Shape;1369;p43"/>
            <p:cNvSpPr/>
            <p:nvPr/>
          </p:nvSpPr>
          <p:spPr>
            <a:xfrm>
              <a:off x="3497888" y="2349913"/>
              <a:ext cx="531050" cy="97975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3235063" y="2047513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3431" y="18086"/>
                  </a:moveTo>
                  <a:cubicBezTo>
                    <a:pt x="12514" y="14633"/>
                    <a:pt x="11145" y="11371"/>
                    <a:pt x="9395" y="8346"/>
                  </a:cubicBezTo>
                  <a:cubicBezTo>
                    <a:pt x="7621" y="5287"/>
                    <a:pt x="5466" y="2489"/>
                    <a:pt x="2977" y="0"/>
                  </a:cubicBezTo>
                  <a:lnTo>
                    <a:pt x="1" y="2977"/>
                  </a:lnTo>
                  <a:cubicBezTo>
                    <a:pt x="2227" y="5203"/>
                    <a:pt x="4156" y="7715"/>
                    <a:pt x="5739" y="10466"/>
                  </a:cubicBezTo>
                  <a:cubicBezTo>
                    <a:pt x="7311" y="13168"/>
                    <a:pt x="8525" y="16085"/>
                    <a:pt x="9359" y="19169"/>
                  </a:cubicBezTo>
                  <a:cubicBezTo>
                    <a:pt x="10157" y="22158"/>
                    <a:pt x="10573" y="25289"/>
                    <a:pt x="10573" y="28527"/>
                  </a:cubicBezTo>
                  <a:lnTo>
                    <a:pt x="14800" y="28527"/>
                  </a:lnTo>
                  <a:cubicBezTo>
                    <a:pt x="14800" y="24908"/>
                    <a:pt x="14324" y="21408"/>
                    <a:pt x="13431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3392813" y="2318063"/>
              <a:ext cx="213750" cy="213750"/>
            </a:xfrm>
            <a:custGeom>
              <a:avLst/>
              <a:gdLst/>
              <a:ahLst/>
              <a:cxnLst/>
              <a:rect l="l" t="t" r="r" b="b"/>
              <a:pathLst>
                <a:path w="8550" h="8550" extrusionOk="0">
                  <a:moveTo>
                    <a:pt x="4275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33"/>
                    <a:pt x="1918" y="8550"/>
                    <a:pt x="4275" y="8550"/>
                  </a:cubicBezTo>
                  <a:cubicBezTo>
                    <a:pt x="6645" y="8550"/>
                    <a:pt x="8550" y="6633"/>
                    <a:pt x="8550" y="4275"/>
                  </a:cubicBezTo>
                  <a:cubicBezTo>
                    <a:pt x="8550" y="1918"/>
                    <a:pt x="664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3442838" y="2368088"/>
              <a:ext cx="113725" cy="113725"/>
            </a:xfrm>
            <a:custGeom>
              <a:avLst/>
              <a:gdLst/>
              <a:ahLst/>
              <a:cxnLst/>
              <a:rect l="l" t="t" r="r" b="b"/>
              <a:pathLst>
                <a:path w="4549" h="4549" extrusionOk="0">
                  <a:moveTo>
                    <a:pt x="4548" y="2274"/>
                  </a:moveTo>
                  <a:cubicBezTo>
                    <a:pt x="4548" y="3524"/>
                    <a:pt x="3524" y="4548"/>
                    <a:pt x="2274" y="4548"/>
                  </a:cubicBezTo>
                  <a:cubicBezTo>
                    <a:pt x="1024" y="4548"/>
                    <a:pt x="0" y="3524"/>
                    <a:pt x="0" y="2274"/>
                  </a:cubicBezTo>
                  <a:cubicBezTo>
                    <a:pt x="0" y="1024"/>
                    <a:pt x="1024" y="0"/>
                    <a:pt x="2274" y="0"/>
                  </a:cubicBezTo>
                  <a:cubicBezTo>
                    <a:pt x="3524" y="0"/>
                    <a:pt x="4548" y="1024"/>
                    <a:pt x="4548" y="2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373;p43"/>
            <p:cNvGrpSpPr/>
            <p:nvPr/>
          </p:nvGrpSpPr>
          <p:grpSpPr>
            <a:xfrm>
              <a:off x="3987946" y="1992438"/>
              <a:ext cx="2691617" cy="735225"/>
              <a:chOff x="3987946" y="2005238"/>
              <a:chExt cx="2691617" cy="735225"/>
            </a:xfrm>
          </p:grpSpPr>
          <p:sp>
            <p:nvSpPr>
              <p:cNvPr id="1374" name="Google Shape;1374;p43"/>
              <p:cNvSpPr/>
              <p:nvPr/>
            </p:nvSpPr>
            <p:spPr>
              <a:xfrm>
                <a:off x="4417938" y="2005238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4246754" y="2013049"/>
                <a:ext cx="49527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66"/>
                      <a:pt x="5966" y="1"/>
                      <a:pt x="13300" y="1"/>
                    </a:cubicBezTo>
                    <a:cubicBezTo>
                      <a:pt x="20634" y="1"/>
                      <a:pt x="26599" y="5966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3987946" y="2070199"/>
                <a:ext cx="754087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395"/>
                      <a:pt x="4858" y="6621"/>
                    </a:cubicBezTo>
                    <a:lnTo>
                      <a:pt x="441" y="11038"/>
                    </a:lnTo>
                    <a:cubicBezTo>
                      <a:pt x="0" y="11478"/>
                      <a:pt x="0" y="12181"/>
                      <a:pt x="441" y="12621"/>
                    </a:cubicBezTo>
                    <a:lnTo>
                      <a:pt x="4858" y="17039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43"/>
                      <a:pt x="13776" y="14634"/>
                    </a:cubicBezTo>
                    <a:cubicBezTo>
                      <a:pt x="15026" y="19682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4742032" y="2098250"/>
                <a:ext cx="1937531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05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49"/>
                      <a:pt x="608" y="12407"/>
                    </a:cubicBezTo>
                    <a:lnTo>
                      <a:pt x="6644" y="20848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rắn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78" name="Google Shape;1378;p43"/>
              <p:cNvSpPr txBox="1"/>
              <p:nvPr/>
            </p:nvSpPr>
            <p:spPr>
              <a:xfrm>
                <a:off x="4268413" y="2187900"/>
                <a:ext cx="473619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B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83" name="Google Shape;1383;p43"/>
          <p:cNvSpPr/>
          <p:nvPr/>
        </p:nvSpPr>
        <p:spPr>
          <a:xfrm>
            <a:off x="0" y="2057400"/>
            <a:ext cx="3276600" cy="2743200"/>
          </a:xfrm>
          <a:custGeom>
            <a:avLst/>
            <a:gdLst/>
            <a:ahLst/>
            <a:cxnLst/>
            <a:rect l="l" t="t" r="r" b="b"/>
            <a:pathLst>
              <a:path w="56425" h="56437" extrusionOk="0">
                <a:moveTo>
                  <a:pt x="28219" y="1"/>
                </a:moveTo>
                <a:cubicBezTo>
                  <a:pt x="12633" y="1"/>
                  <a:pt x="1" y="12633"/>
                  <a:pt x="1" y="28218"/>
                </a:cubicBezTo>
                <a:cubicBezTo>
                  <a:pt x="1" y="43804"/>
                  <a:pt x="12633" y="56436"/>
                  <a:pt x="28219" y="56436"/>
                </a:cubicBezTo>
                <a:cubicBezTo>
                  <a:pt x="43792" y="56436"/>
                  <a:pt x="56425" y="43804"/>
                  <a:pt x="56425" y="28218"/>
                </a:cubicBezTo>
                <a:cubicBezTo>
                  <a:pt x="56425" y="12633"/>
                  <a:pt x="43792" y="1"/>
                  <a:pt x="28219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274300" rIns="91425" bIns="91425" anchor="ctr" anchorCtr="0">
            <a:noAutofit/>
          </a:bodyPr>
          <a:lstStyle/>
          <a:p>
            <a:pPr algn="ctr"/>
            <a:r>
              <a:rPr lang="vi-VN" sz="3600" dirty="0" smtClean="0">
                <a:latin typeface="+mj-lt"/>
              </a:rPr>
              <a:t>Câu </a:t>
            </a:r>
            <a:r>
              <a:rPr lang="vi-VN" sz="3600" dirty="0" smtClean="0">
                <a:latin typeface="+mj-lt"/>
              </a:rPr>
              <a:t>1 </a:t>
            </a:r>
            <a:r>
              <a:rPr lang="vi-VN" sz="3600" dirty="0" smtClean="0">
                <a:latin typeface="+mj-lt"/>
              </a:rPr>
              <a:t>: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96000" y="49530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chân không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 với tông màu ấ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Dao động là chuyển động qua lại quanh một vị trí cân bằng 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574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Kẹp một đầu chiếc thước vào mặt bàn, dùng tay gảy đầu còn lại. Thấy thước chuyển động qua lại quanh một vị trí.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hoc24.vn/source/V%E1%BA%ADt%20l%C3%AD%209/L%E1%BB%9Bp7-C2/thanh%20kim%20lo%E1%BA%A1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ree Corporate Presentation with Curves PowerPoint templ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2: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Tại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sao sóng âm </a:t>
            </a:r>
            <a:r>
              <a:rPr lang="vi-VN" sz="3600" b="1" dirty="0" smtClean="0">
                <a:latin typeface="+mj-lt"/>
              </a:rPr>
              <a:t>không</a:t>
            </a:r>
            <a:r>
              <a:rPr lang="vi-VN" sz="3600" dirty="0" smtClean="0">
                <a:latin typeface="+mj-lt"/>
              </a:rPr>
              <a:t> 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thể truyền qua môi trường chân không?</a:t>
            </a:r>
            <a:r>
              <a:rPr lang="vi-VN" sz="3600" dirty="0" smtClean="0">
                <a:solidFill>
                  <a:srgbClr val="FF0000"/>
                </a:solidFill>
                <a:latin typeface="+mj-lt"/>
                <a:ea typeface="Mouse Memoirs"/>
                <a:cs typeface="Times New Roman" pitchFamily="18" charset="0"/>
                <a:sym typeface="Mouse Memoirs"/>
              </a:rPr>
              <a:t>  </a:t>
            </a:r>
            <a:endParaRPr lang="en-US" sz="3600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lvl="0"/>
            <a:endParaRPr lang="en-US" dirty="0">
              <a:solidFill>
                <a:srgbClr val="C00000"/>
              </a:solidFill>
              <a:latin typeface="Patrick hand" panose="00000500000000000000" pitchFamily="2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 rot="16200000">
            <a:off x="3086101" y="-1790700"/>
            <a:ext cx="1219199" cy="7391400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ound Same Side Corner Rectangle 5"/>
          <p:cNvSpPr/>
          <p:nvPr/>
        </p:nvSpPr>
        <p:spPr>
          <a:xfrm rot="5400000" flipH="1">
            <a:off x="7360444" y="1402556"/>
            <a:ext cx="1219200" cy="1004888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705600" y="2667000"/>
            <a:ext cx="5597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+mj-lt"/>
              </a:rPr>
              <a:t>A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CFFAA8-D9DF-6688-0EE2-B79BE2E35D58}"/>
              </a:ext>
            </a:extLst>
          </p:cNvPr>
          <p:cNvSpPr txBox="1"/>
          <p:nvPr/>
        </p:nvSpPr>
        <p:spPr>
          <a:xfrm>
            <a:off x="152400" y="1447800"/>
            <a:ext cx="701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+mj-lt"/>
              </a:rPr>
              <a:t>Vì </a:t>
            </a:r>
            <a:r>
              <a:rPr lang="vi-VN" sz="3200" dirty="0" smtClean="0">
                <a:latin typeface="+mj-lt"/>
              </a:rPr>
              <a:t>chân không là môi trường không có khối lượng.</a:t>
            </a:r>
            <a:endParaRPr lang="en-US" sz="3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5400000" flipH="1">
            <a:off x="7322344" y="3040856"/>
            <a:ext cx="1295400" cy="1004888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543800" y="1524000"/>
            <a:ext cx="68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+mj-lt"/>
              </a:rPr>
              <a:t>A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ound Same Side Corner Rectangle 11"/>
          <p:cNvSpPr/>
          <p:nvPr/>
        </p:nvSpPr>
        <p:spPr>
          <a:xfrm rot="16200000">
            <a:off x="3042445" y="-146844"/>
            <a:ext cx="1295399" cy="7380288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C60A64F-3897-3E87-5C19-3D3E7DE8CEAE}"/>
              </a:ext>
            </a:extLst>
          </p:cNvPr>
          <p:cNvSpPr txBox="1"/>
          <p:nvPr/>
        </p:nvSpPr>
        <p:spPr>
          <a:xfrm>
            <a:off x="152400" y="2971800"/>
            <a:ext cx="7162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  <a:buClr>
                <a:srgbClr val="2B2B2C"/>
              </a:buClr>
              <a:buSzPts val="1000"/>
              <a:tabLst>
                <a:tab pos="462280" algn="l"/>
              </a:tabLst>
            </a:pPr>
            <a:r>
              <a:rPr lang="vi-VN" dirty="0" smtClean="0">
                <a:latin typeface="Patrick hand" panose="00000500000000000000" pitchFamily="2" charset="0"/>
                <a:cs typeface="Segoe UI" panose="020B0502040204020203" pitchFamily="34" charset="0"/>
              </a:rPr>
              <a:t> </a:t>
            </a:r>
            <a:r>
              <a:rPr lang="vi-VN" sz="3200" dirty="0" smtClean="0">
                <a:latin typeface="+mj-lt"/>
              </a:rPr>
              <a:t>Vì chân không là môi trường không có màu sắc.</a:t>
            </a:r>
            <a:endParaRPr lang="en-US" sz="3200" u="none" strike="noStrike" spc="0" dirty="0">
              <a:solidFill>
                <a:schemeClr val="bg1"/>
              </a:solidFill>
              <a:effectLst/>
              <a:latin typeface="+mj-lt"/>
              <a:ea typeface="Segoe UI" panose="020B0502040204020203" pitchFamily="34" charset="0"/>
              <a:cs typeface="Times New Roman" pitchFamily="18" charset="0"/>
            </a:endParaRPr>
          </a:p>
        </p:txBody>
      </p:sp>
      <p:sp>
        <p:nvSpPr>
          <p:cNvPr id="14" name="Round Same Side Corner Rectangle 13"/>
          <p:cNvSpPr/>
          <p:nvPr/>
        </p:nvSpPr>
        <p:spPr>
          <a:xfrm rot="5400000" flipH="1">
            <a:off x="7398544" y="4412455"/>
            <a:ext cx="990600" cy="1004888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543800" y="4572000"/>
            <a:ext cx="554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ound Same Side Corner Rectangle 15"/>
          <p:cNvSpPr/>
          <p:nvPr/>
        </p:nvSpPr>
        <p:spPr>
          <a:xfrm rot="16200000">
            <a:off x="3194845" y="1224756"/>
            <a:ext cx="990600" cy="7380287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94950AB-396B-7770-4F81-BE3223DFA8DC}"/>
              </a:ext>
            </a:extLst>
          </p:cNvPr>
          <p:cNvSpPr txBox="1"/>
          <p:nvPr/>
        </p:nvSpPr>
        <p:spPr>
          <a:xfrm>
            <a:off x="0" y="4343400"/>
            <a:ext cx="746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+mj-lt"/>
              </a:rPr>
              <a:t>Vì chân không là môi trường không có hạt vật chất nào.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rot="5400000" flipH="1">
            <a:off x="7284244" y="5593556"/>
            <a:ext cx="1066799" cy="1004888"/>
          </a:xfrm>
          <a:prstGeom prst="round2SameRect">
            <a:avLst>
              <a:gd name="adj1" fmla="val 34679"/>
              <a:gd name="adj2" fmla="val 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7543800" y="5715000"/>
            <a:ext cx="554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+mj-lt"/>
              </a:rPr>
              <a:t>D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ound Same Side Corner Rectangle 19"/>
          <p:cNvSpPr/>
          <p:nvPr/>
        </p:nvSpPr>
        <p:spPr>
          <a:xfrm rot="16200000">
            <a:off x="3118645" y="2443955"/>
            <a:ext cx="1066799" cy="7304087"/>
          </a:xfrm>
          <a:prstGeom prst="round2SameRect">
            <a:avLst>
              <a:gd name="adj1" fmla="val 23321"/>
              <a:gd name="adj2" fmla="val 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5DE60EE-2969-7526-ED1B-69FB834B0AE3}"/>
              </a:ext>
            </a:extLst>
          </p:cNvPr>
          <p:cNvSpPr txBox="1"/>
          <p:nvPr/>
        </p:nvSpPr>
        <p:spPr>
          <a:xfrm>
            <a:off x="0" y="5562600"/>
            <a:ext cx="723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+mj-lt"/>
              </a:rPr>
              <a:t>Vì không thể đặt nguồn âm trong môi trường chân không.</a:t>
            </a:r>
            <a:endParaRPr lang="en-US" sz="3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AA89AB4F-6D18-2BFF-0016-BC541C98C0BE}"/>
              </a:ext>
            </a:extLst>
          </p:cNvPr>
          <p:cNvSpPr/>
          <p:nvPr/>
        </p:nvSpPr>
        <p:spPr>
          <a:xfrm>
            <a:off x="7543800" y="4572000"/>
            <a:ext cx="685800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7543800" y="3200400"/>
            <a:ext cx="68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+mj-lt"/>
              </a:rPr>
              <a:t>B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2" grpId="1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een Wave Border Abstract Modern Certificate Background Illustration  52728947 - Megapi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"/>
            <a:ext cx="9144000" cy="685800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228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Câu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3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: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Trong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lớp học, học sinh nghe được lời giảng của thầy giáo thông qua môi trường truyền âm nào sau đây?</a:t>
            </a:r>
            <a:endParaRPr lang="en-US" sz="3600" b="1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0" y="2209800"/>
            <a:ext cx="3962400" cy="1804987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3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3600" dirty="0" smtClean="0">
                <a:solidFill>
                  <a:schemeClr val="bg1"/>
                </a:solidFill>
                <a:latin typeface="+mj-lt"/>
              </a:rPr>
              <a:t>Không </a:t>
            </a:r>
            <a:r>
              <a:rPr lang="vi-VN" sz="3600" dirty="0" smtClean="0">
                <a:solidFill>
                  <a:schemeClr val="bg1"/>
                </a:solidFill>
                <a:latin typeface="+mj-lt"/>
              </a:rPr>
              <a:t>khí</a:t>
            </a:r>
            <a:endParaRPr lang="en-US" sz="3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953000" y="2209800"/>
            <a:ext cx="3886200" cy="1828800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704185"/>
              <a:gd name="connsiteY0" fmla="*/ 1006475 h 1006475"/>
              <a:gd name="connsiteX1" fmla="*/ 2200275 w 2704185"/>
              <a:gd name="connsiteY1" fmla="*/ 1006475 h 1006475"/>
              <a:gd name="connsiteX2" fmla="*/ 2679700 w 2704185"/>
              <a:gd name="connsiteY2" fmla="*/ 806450 h 1006475"/>
              <a:gd name="connsiteX3" fmla="*/ 2501900 w 2704185"/>
              <a:gd name="connsiteY3" fmla="*/ 396875 h 1006475"/>
              <a:gd name="connsiteX4" fmla="*/ 1666875 w 2704185"/>
              <a:gd name="connsiteY4" fmla="*/ 0 h 1006475"/>
              <a:gd name="connsiteX5" fmla="*/ 600075 w 2704185"/>
              <a:gd name="connsiteY5" fmla="*/ 25400 h 1006475"/>
              <a:gd name="connsiteX6" fmla="*/ 0 w 2704185"/>
              <a:gd name="connsiteY6" fmla="*/ 615950 h 1006475"/>
              <a:gd name="connsiteX7" fmla="*/ 123825 w 2704185"/>
              <a:gd name="connsiteY7" fmla="*/ 1006475 h 1006475"/>
              <a:gd name="connsiteX0" fmla="*/ 123825 w 2710992"/>
              <a:gd name="connsiteY0" fmla="*/ 1006475 h 1006475"/>
              <a:gd name="connsiteX1" fmla="*/ 2200275 w 2710992"/>
              <a:gd name="connsiteY1" fmla="*/ 1006475 h 1006475"/>
              <a:gd name="connsiteX2" fmla="*/ 2679700 w 2710992"/>
              <a:gd name="connsiteY2" fmla="*/ 806450 h 1006475"/>
              <a:gd name="connsiteX3" fmla="*/ 2501900 w 2710992"/>
              <a:gd name="connsiteY3" fmla="*/ 396875 h 1006475"/>
              <a:gd name="connsiteX4" fmla="*/ 1666875 w 2710992"/>
              <a:gd name="connsiteY4" fmla="*/ 0 h 1006475"/>
              <a:gd name="connsiteX5" fmla="*/ 600075 w 2710992"/>
              <a:gd name="connsiteY5" fmla="*/ 25400 h 1006475"/>
              <a:gd name="connsiteX6" fmla="*/ 0 w 2710992"/>
              <a:gd name="connsiteY6" fmla="*/ 615950 h 1006475"/>
              <a:gd name="connsiteX7" fmla="*/ 123825 w 2710992"/>
              <a:gd name="connsiteY7" fmla="*/ 1006475 h 1006475"/>
              <a:gd name="connsiteX0" fmla="*/ 123825 w 2710992"/>
              <a:gd name="connsiteY0" fmla="*/ 1006475 h 1006475"/>
              <a:gd name="connsiteX1" fmla="*/ 2200275 w 2710992"/>
              <a:gd name="connsiteY1" fmla="*/ 1006475 h 1006475"/>
              <a:gd name="connsiteX2" fmla="*/ 2679700 w 2710992"/>
              <a:gd name="connsiteY2" fmla="*/ 806450 h 1006475"/>
              <a:gd name="connsiteX3" fmla="*/ 2501900 w 2710992"/>
              <a:gd name="connsiteY3" fmla="*/ 396875 h 1006475"/>
              <a:gd name="connsiteX4" fmla="*/ 1666875 w 2710992"/>
              <a:gd name="connsiteY4" fmla="*/ 0 h 1006475"/>
              <a:gd name="connsiteX5" fmla="*/ 600075 w 2710992"/>
              <a:gd name="connsiteY5" fmla="*/ 25400 h 1006475"/>
              <a:gd name="connsiteX6" fmla="*/ 0 w 2710992"/>
              <a:gd name="connsiteY6" fmla="*/ 615950 h 1006475"/>
              <a:gd name="connsiteX7" fmla="*/ 123825 w 2710992"/>
              <a:gd name="connsiteY7" fmla="*/ 1006475 h 1006475"/>
              <a:gd name="connsiteX0" fmla="*/ 123825 w 2710992"/>
              <a:gd name="connsiteY0" fmla="*/ 1101363 h 1101363"/>
              <a:gd name="connsiteX1" fmla="*/ 2200275 w 2710992"/>
              <a:gd name="connsiteY1" fmla="*/ 1101363 h 1101363"/>
              <a:gd name="connsiteX2" fmla="*/ 2679700 w 2710992"/>
              <a:gd name="connsiteY2" fmla="*/ 901338 h 1101363"/>
              <a:gd name="connsiteX3" fmla="*/ 2501900 w 2710992"/>
              <a:gd name="connsiteY3" fmla="*/ 491763 h 1101363"/>
              <a:gd name="connsiteX4" fmla="*/ 1666875 w 2710992"/>
              <a:gd name="connsiteY4" fmla="*/ 94888 h 1101363"/>
              <a:gd name="connsiteX5" fmla="*/ 600075 w 2710992"/>
              <a:gd name="connsiteY5" fmla="*/ 120288 h 1101363"/>
              <a:gd name="connsiteX6" fmla="*/ 0 w 2710992"/>
              <a:gd name="connsiteY6" fmla="*/ 710838 h 1101363"/>
              <a:gd name="connsiteX7" fmla="*/ 123825 w 2710992"/>
              <a:gd name="connsiteY7" fmla="*/ 1101363 h 1101363"/>
              <a:gd name="connsiteX0" fmla="*/ 123825 w 2710992"/>
              <a:gd name="connsiteY0" fmla="*/ 1173121 h 1173121"/>
              <a:gd name="connsiteX1" fmla="*/ 2200275 w 2710992"/>
              <a:gd name="connsiteY1" fmla="*/ 1173121 h 1173121"/>
              <a:gd name="connsiteX2" fmla="*/ 2679700 w 2710992"/>
              <a:gd name="connsiteY2" fmla="*/ 973096 h 1173121"/>
              <a:gd name="connsiteX3" fmla="*/ 2501900 w 2710992"/>
              <a:gd name="connsiteY3" fmla="*/ 563521 h 1173121"/>
              <a:gd name="connsiteX4" fmla="*/ 1666875 w 2710992"/>
              <a:gd name="connsiteY4" fmla="*/ 166646 h 1173121"/>
              <a:gd name="connsiteX5" fmla="*/ 600075 w 2710992"/>
              <a:gd name="connsiteY5" fmla="*/ 192046 h 1173121"/>
              <a:gd name="connsiteX6" fmla="*/ 0 w 2710992"/>
              <a:gd name="connsiteY6" fmla="*/ 782596 h 1173121"/>
              <a:gd name="connsiteX7" fmla="*/ 123825 w 2710992"/>
              <a:gd name="connsiteY7" fmla="*/ 1173121 h 1173121"/>
              <a:gd name="connsiteX0" fmla="*/ 123825 w 2710992"/>
              <a:gd name="connsiteY0" fmla="*/ 1285704 h 1285704"/>
              <a:gd name="connsiteX1" fmla="*/ 2200275 w 2710992"/>
              <a:gd name="connsiteY1" fmla="*/ 1285704 h 1285704"/>
              <a:gd name="connsiteX2" fmla="*/ 2679700 w 2710992"/>
              <a:gd name="connsiteY2" fmla="*/ 1085679 h 1285704"/>
              <a:gd name="connsiteX3" fmla="*/ 2501900 w 2710992"/>
              <a:gd name="connsiteY3" fmla="*/ 676104 h 1285704"/>
              <a:gd name="connsiteX4" fmla="*/ 1666875 w 2710992"/>
              <a:gd name="connsiteY4" fmla="*/ 279229 h 1285704"/>
              <a:gd name="connsiteX5" fmla="*/ 600075 w 2710992"/>
              <a:gd name="connsiteY5" fmla="*/ 304629 h 1285704"/>
              <a:gd name="connsiteX6" fmla="*/ 0 w 2710992"/>
              <a:gd name="connsiteY6" fmla="*/ 895179 h 1285704"/>
              <a:gd name="connsiteX7" fmla="*/ 123825 w 2710992"/>
              <a:gd name="connsiteY7" fmla="*/ 1285704 h 1285704"/>
              <a:gd name="connsiteX0" fmla="*/ 123825 w 2710992"/>
              <a:gd name="connsiteY0" fmla="*/ 1285704 h 1285704"/>
              <a:gd name="connsiteX1" fmla="*/ 2200275 w 2710992"/>
              <a:gd name="connsiteY1" fmla="*/ 1285704 h 1285704"/>
              <a:gd name="connsiteX2" fmla="*/ 2679700 w 2710992"/>
              <a:gd name="connsiteY2" fmla="*/ 1085679 h 1285704"/>
              <a:gd name="connsiteX3" fmla="*/ 2501900 w 2710992"/>
              <a:gd name="connsiteY3" fmla="*/ 676104 h 1285704"/>
              <a:gd name="connsiteX4" fmla="*/ 1666875 w 2710992"/>
              <a:gd name="connsiteY4" fmla="*/ 279229 h 1285704"/>
              <a:gd name="connsiteX5" fmla="*/ 600075 w 2710992"/>
              <a:gd name="connsiteY5" fmla="*/ 304629 h 1285704"/>
              <a:gd name="connsiteX6" fmla="*/ 0 w 2710992"/>
              <a:gd name="connsiteY6" fmla="*/ 895179 h 1285704"/>
              <a:gd name="connsiteX7" fmla="*/ 123825 w 2710992"/>
              <a:gd name="connsiteY7" fmla="*/ 1285704 h 1285704"/>
              <a:gd name="connsiteX0" fmla="*/ 216585 w 2803752"/>
              <a:gd name="connsiteY0" fmla="*/ 1285704 h 1285704"/>
              <a:gd name="connsiteX1" fmla="*/ 2293035 w 2803752"/>
              <a:gd name="connsiteY1" fmla="*/ 1285704 h 1285704"/>
              <a:gd name="connsiteX2" fmla="*/ 2772460 w 2803752"/>
              <a:gd name="connsiteY2" fmla="*/ 1085679 h 1285704"/>
              <a:gd name="connsiteX3" fmla="*/ 2594660 w 2803752"/>
              <a:gd name="connsiteY3" fmla="*/ 676104 h 1285704"/>
              <a:gd name="connsiteX4" fmla="*/ 1759635 w 2803752"/>
              <a:gd name="connsiteY4" fmla="*/ 279229 h 1285704"/>
              <a:gd name="connsiteX5" fmla="*/ 692835 w 2803752"/>
              <a:gd name="connsiteY5" fmla="*/ 304629 h 1285704"/>
              <a:gd name="connsiteX6" fmla="*/ 92760 w 2803752"/>
              <a:gd name="connsiteY6" fmla="*/ 895179 h 1285704"/>
              <a:gd name="connsiteX7" fmla="*/ 216585 w 2803752"/>
              <a:gd name="connsiteY7" fmla="*/ 1285704 h 1285704"/>
              <a:gd name="connsiteX0" fmla="*/ 319131 w 2906298"/>
              <a:gd name="connsiteY0" fmla="*/ 1285704 h 1285704"/>
              <a:gd name="connsiteX1" fmla="*/ 2395581 w 2906298"/>
              <a:gd name="connsiteY1" fmla="*/ 1285704 h 1285704"/>
              <a:gd name="connsiteX2" fmla="*/ 2875006 w 2906298"/>
              <a:gd name="connsiteY2" fmla="*/ 1085679 h 1285704"/>
              <a:gd name="connsiteX3" fmla="*/ 2697206 w 2906298"/>
              <a:gd name="connsiteY3" fmla="*/ 676104 h 1285704"/>
              <a:gd name="connsiteX4" fmla="*/ 1862181 w 2906298"/>
              <a:gd name="connsiteY4" fmla="*/ 279229 h 1285704"/>
              <a:gd name="connsiteX5" fmla="*/ 795381 w 2906298"/>
              <a:gd name="connsiteY5" fmla="*/ 304629 h 1285704"/>
              <a:gd name="connsiteX6" fmla="*/ 195306 w 2906298"/>
              <a:gd name="connsiteY6" fmla="*/ 895179 h 1285704"/>
              <a:gd name="connsiteX7" fmla="*/ 319131 w 2906298"/>
              <a:gd name="connsiteY7" fmla="*/ 1285704 h 1285704"/>
              <a:gd name="connsiteX0" fmla="*/ 420994 w 3008161"/>
              <a:gd name="connsiteY0" fmla="*/ 1285704 h 1285704"/>
              <a:gd name="connsiteX1" fmla="*/ 2497444 w 3008161"/>
              <a:gd name="connsiteY1" fmla="*/ 1285704 h 1285704"/>
              <a:gd name="connsiteX2" fmla="*/ 2976869 w 3008161"/>
              <a:gd name="connsiteY2" fmla="*/ 1085679 h 1285704"/>
              <a:gd name="connsiteX3" fmla="*/ 2799069 w 3008161"/>
              <a:gd name="connsiteY3" fmla="*/ 676104 h 1285704"/>
              <a:gd name="connsiteX4" fmla="*/ 1964044 w 3008161"/>
              <a:gd name="connsiteY4" fmla="*/ 279229 h 1285704"/>
              <a:gd name="connsiteX5" fmla="*/ 897244 w 3008161"/>
              <a:gd name="connsiteY5" fmla="*/ 304629 h 1285704"/>
              <a:gd name="connsiteX6" fmla="*/ 297169 w 3008161"/>
              <a:gd name="connsiteY6" fmla="*/ 895179 h 1285704"/>
              <a:gd name="connsiteX7" fmla="*/ 420994 w 3008161"/>
              <a:gd name="connsiteY7" fmla="*/ 1285704 h 1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37000"/>
              </a:lnSpc>
              <a:spcAft>
                <a:spcPts val="500"/>
              </a:spcAft>
              <a:buClr>
                <a:srgbClr val="2B2B2C"/>
              </a:buClr>
              <a:buSzPts val="1000"/>
              <a:tabLst>
                <a:tab pos="462280" algn="l"/>
              </a:tabLst>
            </a:pPr>
            <a:r>
              <a:rPr lang="vi-VN" dirty="0" smtClean="0">
                <a:latin typeface="Patrick hand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vi-VN" sz="3600" dirty="0" smtClean="0">
                <a:latin typeface="+mj-lt"/>
              </a:rPr>
              <a:t>B. Chất </a:t>
            </a:r>
            <a:r>
              <a:rPr lang="vi-VN" sz="3600" dirty="0" smtClean="0">
                <a:latin typeface="+mj-lt"/>
              </a:rPr>
              <a:t>rắn</a:t>
            </a:r>
            <a:endParaRPr lang="en-US" sz="3600" dirty="0">
              <a:latin typeface="+mj-lt"/>
              <a:ea typeface="Segoe UI" panose="020B0502040204020203" pitchFamily="34" charset="0"/>
              <a:cs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4800" y="4724400"/>
            <a:ext cx="3962400" cy="1676400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" fmla="*/ 366911 w 2430661"/>
              <a:gd name="connsiteY0" fmla="*/ 1203325 h 1203325"/>
              <a:gd name="connsiteX1" fmla="*/ 2179836 w 2430661"/>
              <a:gd name="connsiteY1" fmla="*/ 1203325 h 1203325"/>
              <a:gd name="connsiteX2" fmla="*/ 2430661 w 2430661"/>
              <a:gd name="connsiteY2" fmla="*/ 508000 h 1203325"/>
              <a:gd name="connsiteX3" fmla="*/ 2198886 w 2430661"/>
              <a:gd name="connsiteY3" fmla="*/ 349250 h 1203325"/>
              <a:gd name="connsiteX4" fmla="*/ 1973461 w 2430661"/>
              <a:gd name="connsiteY4" fmla="*/ 123825 h 1203325"/>
              <a:gd name="connsiteX5" fmla="*/ 1544836 w 2430661"/>
              <a:gd name="connsiteY5" fmla="*/ 0 h 1203325"/>
              <a:gd name="connsiteX6" fmla="*/ 1046361 w 2430661"/>
              <a:gd name="connsiteY6" fmla="*/ 31750 h 1203325"/>
              <a:gd name="connsiteX7" fmla="*/ 760611 w 2430661"/>
              <a:gd name="connsiteY7" fmla="*/ 177800 h 1203325"/>
              <a:gd name="connsiteX8" fmla="*/ 109736 w 2430661"/>
              <a:gd name="connsiteY8" fmla="*/ 415925 h 1203325"/>
              <a:gd name="connsiteX9" fmla="*/ 192286 w 2430661"/>
              <a:gd name="connsiteY9" fmla="*/ 1111250 h 1203325"/>
              <a:gd name="connsiteX10" fmla="*/ 366911 w 2430661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23825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10965 h 1210965"/>
              <a:gd name="connsiteX1" fmla="*/ 2236737 w 2487562"/>
              <a:gd name="connsiteY1" fmla="*/ 1210965 h 1210965"/>
              <a:gd name="connsiteX2" fmla="*/ 2487562 w 2487562"/>
              <a:gd name="connsiteY2" fmla="*/ 515640 h 1210965"/>
              <a:gd name="connsiteX3" fmla="*/ 2255787 w 2487562"/>
              <a:gd name="connsiteY3" fmla="*/ 356890 h 1210965"/>
              <a:gd name="connsiteX4" fmla="*/ 2030362 w 2487562"/>
              <a:gd name="connsiteY4" fmla="*/ 131465 h 1210965"/>
              <a:gd name="connsiteX5" fmla="*/ 1601737 w 2487562"/>
              <a:gd name="connsiteY5" fmla="*/ 7640 h 1210965"/>
              <a:gd name="connsiteX6" fmla="*/ 1103262 w 2487562"/>
              <a:gd name="connsiteY6" fmla="*/ 39390 h 1210965"/>
              <a:gd name="connsiteX7" fmla="*/ 817512 w 2487562"/>
              <a:gd name="connsiteY7" fmla="*/ 131465 h 1210965"/>
              <a:gd name="connsiteX8" fmla="*/ 166637 w 2487562"/>
              <a:gd name="connsiteY8" fmla="*/ 423565 h 1210965"/>
              <a:gd name="connsiteX9" fmla="*/ 249187 w 2487562"/>
              <a:gd name="connsiteY9" fmla="*/ 1118890 h 1210965"/>
              <a:gd name="connsiteX10" fmla="*/ 423812 w 2487562"/>
              <a:gd name="connsiteY10" fmla="*/ 1210965 h 1210965"/>
              <a:gd name="connsiteX0" fmla="*/ 423812 w 2487562"/>
              <a:gd name="connsiteY0" fmla="*/ 1224763 h 1224763"/>
              <a:gd name="connsiteX1" fmla="*/ 2236737 w 2487562"/>
              <a:gd name="connsiteY1" fmla="*/ 1224763 h 1224763"/>
              <a:gd name="connsiteX2" fmla="*/ 2487562 w 2487562"/>
              <a:gd name="connsiteY2" fmla="*/ 529438 h 1224763"/>
              <a:gd name="connsiteX3" fmla="*/ 2255787 w 2487562"/>
              <a:gd name="connsiteY3" fmla="*/ 370688 h 1224763"/>
              <a:gd name="connsiteX4" fmla="*/ 2030362 w 2487562"/>
              <a:gd name="connsiteY4" fmla="*/ 145263 h 1224763"/>
              <a:gd name="connsiteX5" fmla="*/ 1601737 w 2487562"/>
              <a:gd name="connsiteY5" fmla="*/ 21438 h 1224763"/>
              <a:gd name="connsiteX6" fmla="*/ 1112787 w 2487562"/>
              <a:gd name="connsiteY6" fmla="*/ 30963 h 1224763"/>
              <a:gd name="connsiteX7" fmla="*/ 817512 w 2487562"/>
              <a:gd name="connsiteY7" fmla="*/ 145263 h 1224763"/>
              <a:gd name="connsiteX8" fmla="*/ 166637 w 2487562"/>
              <a:gd name="connsiteY8" fmla="*/ 437363 h 1224763"/>
              <a:gd name="connsiteX9" fmla="*/ 249187 w 2487562"/>
              <a:gd name="connsiteY9" fmla="*/ 1132688 h 1224763"/>
              <a:gd name="connsiteX10" fmla="*/ 423812 w 2487562"/>
              <a:gd name="connsiteY10" fmla="*/ 1224763 h 1224763"/>
              <a:gd name="connsiteX0" fmla="*/ 423812 w 2487562"/>
              <a:gd name="connsiteY0" fmla="*/ 1276040 h 1276040"/>
              <a:gd name="connsiteX1" fmla="*/ 2236737 w 2487562"/>
              <a:gd name="connsiteY1" fmla="*/ 1276040 h 1276040"/>
              <a:gd name="connsiteX2" fmla="*/ 2487562 w 2487562"/>
              <a:gd name="connsiteY2" fmla="*/ 580715 h 1276040"/>
              <a:gd name="connsiteX3" fmla="*/ 2255787 w 2487562"/>
              <a:gd name="connsiteY3" fmla="*/ 421965 h 1276040"/>
              <a:gd name="connsiteX4" fmla="*/ 2030362 w 2487562"/>
              <a:gd name="connsiteY4" fmla="*/ 196540 h 1276040"/>
              <a:gd name="connsiteX5" fmla="*/ 1601737 w 2487562"/>
              <a:gd name="connsiteY5" fmla="*/ 72715 h 1276040"/>
              <a:gd name="connsiteX6" fmla="*/ 1112787 w 2487562"/>
              <a:gd name="connsiteY6" fmla="*/ 82240 h 1276040"/>
              <a:gd name="connsiteX7" fmla="*/ 817512 w 2487562"/>
              <a:gd name="connsiteY7" fmla="*/ 196540 h 1276040"/>
              <a:gd name="connsiteX8" fmla="*/ 166637 w 2487562"/>
              <a:gd name="connsiteY8" fmla="*/ 488640 h 1276040"/>
              <a:gd name="connsiteX9" fmla="*/ 249187 w 2487562"/>
              <a:gd name="connsiteY9" fmla="*/ 1183965 h 1276040"/>
              <a:gd name="connsiteX10" fmla="*/ 423812 w 2487562"/>
              <a:gd name="connsiteY10" fmla="*/ 1276040 h 1276040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8256"/>
              <a:gd name="connsiteY0" fmla="*/ 1359584 h 1359584"/>
              <a:gd name="connsiteX1" fmla="*/ 2236737 w 2488256"/>
              <a:gd name="connsiteY1" fmla="*/ 1359584 h 1359584"/>
              <a:gd name="connsiteX2" fmla="*/ 2487562 w 2488256"/>
              <a:gd name="connsiteY2" fmla="*/ 664259 h 1359584"/>
              <a:gd name="connsiteX3" fmla="*/ 2255787 w 2488256"/>
              <a:gd name="connsiteY3" fmla="*/ 505509 h 1359584"/>
              <a:gd name="connsiteX4" fmla="*/ 2030362 w 2488256"/>
              <a:gd name="connsiteY4" fmla="*/ 280084 h 1359584"/>
              <a:gd name="connsiteX5" fmla="*/ 1601737 w 2488256"/>
              <a:gd name="connsiteY5" fmla="*/ 156259 h 1359584"/>
              <a:gd name="connsiteX6" fmla="*/ 1112787 w 2488256"/>
              <a:gd name="connsiteY6" fmla="*/ 165784 h 1359584"/>
              <a:gd name="connsiteX7" fmla="*/ 817512 w 2488256"/>
              <a:gd name="connsiteY7" fmla="*/ 280084 h 1359584"/>
              <a:gd name="connsiteX8" fmla="*/ 166637 w 2488256"/>
              <a:gd name="connsiteY8" fmla="*/ 572184 h 1359584"/>
              <a:gd name="connsiteX9" fmla="*/ 249187 w 2488256"/>
              <a:gd name="connsiteY9" fmla="*/ 1267509 h 1359584"/>
              <a:gd name="connsiteX10" fmla="*/ 423812 w 2488256"/>
              <a:gd name="connsiteY10" fmla="*/ 1359584 h 1359584"/>
              <a:gd name="connsiteX0" fmla="*/ 423812 w 2613718"/>
              <a:gd name="connsiteY0" fmla="*/ 1359584 h 1359584"/>
              <a:gd name="connsiteX1" fmla="*/ 2236737 w 2613718"/>
              <a:gd name="connsiteY1" fmla="*/ 1359584 h 1359584"/>
              <a:gd name="connsiteX2" fmla="*/ 2487562 w 2613718"/>
              <a:gd name="connsiteY2" fmla="*/ 664259 h 1359584"/>
              <a:gd name="connsiteX3" fmla="*/ 2255787 w 2613718"/>
              <a:gd name="connsiteY3" fmla="*/ 505509 h 1359584"/>
              <a:gd name="connsiteX4" fmla="*/ 2030362 w 2613718"/>
              <a:gd name="connsiteY4" fmla="*/ 280084 h 1359584"/>
              <a:gd name="connsiteX5" fmla="*/ 1601737 w 2613718"/>
              <a:gd name="connsiteY5" fmla="*/ 156259 h 1359584"/>
              <a:gd name="connsiteX6" fmla="*/ 1112787 w 2613718"/>
              <a:gd name="connsiteY6" fmla="*/ 165784 h 1359584"/>
              <a:gd name="connsiteX7" fmla="*/ 817512 w 2613718"/>
              <a:gd name="connsiteY7" fmla="*/ 280084 h 1359584"/>
              <a:gd name="connsiteX8" fmla="*/ 166637 w 2613718"/>
              <a:gd name="connsiteY8" fmla="*/ 572184 h 1359584"/>
              <a:gd name="connsiteX9" fmla="*/ 249187 w 2613718"/>
              <a:gd name="connsiteY9" fmla="*/ 1267509 h 1359584"/>
              <a:gd name="connsiteX10" fmla="*/ 423812 w 2613718"/>
              <a:gd name="connsiteY10" fmla="*/ 1359584 h 1359584"/>
              <a:gd name="connsiteX0" fmla="*/ 423812 w 2679088"/>
              <a:gd name="connsiteY0" fmla="*/ 1359584 h 1359584"/>
              <a:gd name="connsiteX1" fmla="*/ 2236737 w 2679088"/>
              <a:gd name="connsiteY1" fmla="*/ 1359584 h 1359584"/>
              <a:gd name="connsiteX2" fmla="*/ 2487562 w 2679088"/>
              <a:gd name="connsiteY2" fmla="*/ 664259 h 1359584"/>
              <a:gd name="connsiteX3" fmla="*/ 2255787 w 2679088"/>
              <a:gd name="connsiteY3" fmla="*/ 505509 h 1359584"/>
              <a:gd name="connsiteX4" fmla="*/ 2030362 w 2679088"/>
              <a:gd name="connsiteY4" fmla="*/ 280084 h 1359584"/>
              <a:gd name="connsiteX5" fmla="*/ 1601737 w 2679088"/>
              <a:gd name="connsiteY5" fmla="*/ 156259 h 1359584"/>
              <a:gd name="connsiteX6" fmla="*/ 1112787 w 2679088"/>
              <a:gd name="connsiteY6" fmla="*/ 165784 h 1359584"/>
              <a:gd name="connsiteX7" fmla="*/ 817512 w 2679088"/>
              <a:gd name="connsiteY7" fmla="*/ 280084 h 1359584"/>
              <a:gd name="connsiteX8" fmla="*/ 166637 w 2679088"/>
              <a:gd name="connsiteY8" fmla="*/ 572184 h 1359584"/>
              <a:gd name="connsiteX9" fmla="*/ 249187 w 2679088"/>
              <a:gd name="connsiteY9" fmla="*/ 1267509 h 1359584"/>
              <a:gd name="connsiteX10" fmla="*/ 423812 w 2679088"/>
              <a:gd name="connsiteY10" fmla="*/ 1359584 h 135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+mj-lt"/>
              </a:rPr>
              <a:t>C. Chất </a:t>
            </a:r>
            <a:r>
              <a:rPr lang="vi-VN" sz="3600" dirty="0" smtClean="0">
                <a:latin typeface="+mj-lt"/>
              </a:rPr>
              <a:t>lỏng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48200" y="4648200"/>
            <a:ext cx="4114800" cy="1851025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" fmla="*/ 171450 w 2273864"/>
              <a:gd name="connsiteY0" fmla="*/ 1162050 h 1162050"/>
              <a:gd name="connsiteX1" fmla="*/ 2076450 w 2273864"/>
              <a:gd name="connsiteY1" fmla="*/ 1162050 h 1162050"/>
              <a:gd name="connsiteX2" fmla="*/ 2209800 w 2273864"/>
              <a:gd name="connsiteY2" fmla="*/ 476250 h 1162050"/>
              <a:gd name="connsiteX3" fmla="*/ 1701800 w 2273864"/>
              <a:gd name="connsiteY3" fmla="*/ 0 h 1162050"/>
              <a:gd name="connsiteX4" fmla="*/ 1235075 w 2273864"/>
              <a:gd name="connsiteY4" fmla="*/ 63500 h 1162050"/>
              <a:gd name="connsiteX5" fmla="*/ 720725 w 2273864"/>
              <a:gd name="connsiteY5" fmla="*/ 79375 h 1162050"/>
              <a:gd name="connsiteX6" fmla="*/ 177800 w 2273864"/>
              <a:gd name="connsiteY6" fmla="*/ 320675 h 1162050"/>
              <a:gd name="connsiteX7" fmla="*/ 6350 w 2273864"/>
              <a:gd name="connsiteY7" fmla="*/ 552450 h 1162050"/>
              <a:gd name="connsiteX8" fmla="*/ 0 w 2273864"/>
              <a:gd name="connsiteY8" fmla="*/ 790575 h 1162050"/>
              <a:gd name="connsiteX9" fmla="*/ 171450 w 2273864"/>
              <a:gd name="connsiteY9" fmla="*/ 1162050 h 1162050"/>
              <a:gd name="connsiteX0" fmla="*/ 171450 w 2413593"/>
              <a:gd name="connsiteY0" fmla="*/ 1162050 h 1162050"/>
              <a:gd name="connsiteX1" fmla="*/ 2076450 w 2413593"/>
              <a:gd name="connsiteY1" fmla="*/ 1162050 h 1162050"/>
              <a:gd name="connsiteX2" fmla="*/ 2209800 w 2413593"/>
              <a:gd name="connsiteY2" fmla="*/ 476250 h 1162050"/>
              <a:gd name="connsiteX3" fmla="*/ 1701800 w 2413593"/>
              <a:gd name="connsiteY3" fmla="*/ 0 h 1162050"/>
              <a:gd name="connsiteX4" fmla="*/ 1235075 w 2413593"/>
              <a:gd name="connsiteY4" fmla="*/ 63500 h 1162050"/>
              <a:gd name="connsiteX5" fmla="*/ 720725 w 2413593"/>
              <a:gd name="connsiteY5" fmla="*/ 79375 h 1162050"/>
              <a:gd name="connsiteX6" fmla="*/ 177800 w 2413593"/>
              <a:gd name="connsiteY6" fmla="*/ 320675 h 1162050"/>
              <a:gd name="connsiteX7" fmla="*/ 6350 w 2413593"/>
              <a:gd name="connsiteY7" fmla="*/ 552450 h 1162050"/>
              <a:gd name="connsiteX8" fmla="*/ 0 w 2413593"/>
              <a:gd name="connsiteY8" fmla="*/ 790575 h 1162050"/>
              <a:gd name="connsiteX9" fmla="*/ 171450 w 2413593"/>
              <a:gd name="connsiteY9" fmla="*/ 1162050 h 1162050"/>
              <a:gd name="connsiteX0" fmla="*/ 171450 w 2413593"/>
              <a:gd name="connsiteY0" fmla="*/ 1162050 h 1162050"/>
              <a:gd name="connsiteX1" fmla="*/ 2076450 w 2413593"/>
              <a:gd name="connsiteY1" fmla="*/ 1162050 h 1162050"/>
              <a:gd name="connsiteX2" fmla="*/ 2209800 w 2413593"/>
              <a:gd name="connsiteY2" fmla="*/ 476250 h 1162050"/>
              <a:gd name="connsiteX3" fmla="*/ 1701800 w 2413593"/>
              <a:gd name="connsiteY3" fmla="*/ 0 h 1162050"/>
              <a:gd name="connsiteX4" fmla="*/ 1235075 w 2413593"/>
              <a:gd name="connsiteY4" fmla="*/ 63500 h 1162050"/>
              <a:gd name="connsiteX5" fmla="*/ 720725 w 2413593"/>
              <a:gd name="connsiteY5" fmla="*/ 79375 h 1162050"/>
              <a:gd name="connsiteX6" fmla="*/ 177800 w 2413593"/>
              <a:gd name="connsiteY6" fmla="*/ 320675 h 1162050"/>
              <a:gd name="connsiteX7" fmla="*/ 6350 w 2413593"/>
              <a:gd name="connsiteY7" fmla="*/ 552450 h 1162050"/>
              <a:gd name="connsiteX8" fmla="*/ 0 w 2413593"/>
              <a:gd name="connsiteY8" fmla="*/ 790575 h 1162050"/>
              <a:gd name="connsiteX9" fmla="*/ 171450 w 2413593"/>
              <a:gd name="connsiteY9" fmla="*/ 1162050 h 1162050"/>
              <a:gd name="connsiteX0" fmla="*/ 171450 w 2413593"/>
              <a:gd name="connsiteY0" fmla="*/ 1139825 h 1139825"/>
              <a:gd name="connsiteX1" fmla="*/ 2076450 w 2413593"/>
              <a:gd name="connsiteY1" fmla="*/ 1139825 h 1139825"/>
              <a:gd name="connsiteX2" fmla="*/ 2209800 w 2413593"/>
              <a:gd name="connsiteY2" fmla="*/ 454025 h 1139825"/>
              <a:gd name="connsiteX3" fmla="*/ 1704975 w 2413593"/>
              <a:gd name="connsiteY3" fmla="*/ 0 h 1139825"/>
              <a:gd name="connsiteX4" fmla="*/ 1235075 w 2413593"/>
              <a:gd name="connsiteY4" fmla="*/ 41275 h 1139825"/>
              <a:gd name="connsiteX5" fmla="*/ 720725 w 2413593"/>
              <a:gd name="connsiteY5" fmla="*/ 57150 h 1139825"/>
              <a:gd name="connsiteX6" fmla="*/ 177800 w 2413593"/>
              <a:gd name="connsiteY6" fmla="*/ 298450 h 1139825"/>
              <a:gd name="connsiteX7" fmla="*/ 6350 w 2413593"/>
              <a:gd name="connsiteY7" fmla="*/ 530225 h 1139825"/>
              <a:gd name="connsiteX8" fmla="*/ 0 w 2413593"/>
              <a:gd name="connsiteY8" fmla="*/ 768350 h 1139825"/>
              <a:gd name="connsiteX9" fmla="*/ 171450 w 2413593"/>
              <a:gd name="connsiteY9" fmla="*/ 1139825 h 1139825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222960 w 2465103"/>
              <a:gd name="connsiteY0" fmla="*/ 1319019 h 1319019"/>
              <a:gd name="connsiteX1" fmla="*/ 2127960 w 2465103"/>
              <a:gd name="connsiteY1" fmla="*/ 1319019 h 1319019"/>
              <a:gd name="connsiteX2" fmla="*/ 2261310 w 2465103"/>
              <a:gd name="connsiteY2" fmla="*/ 633219 h 1319019"/>
              <a:gd name="connsiteX3" fmla="*/ 1756485 w 2465103"/>
              <a:gd name="connsiteY3" fmla="*/ 179194 h 1319019"/>
              <a:gd name="connsiteX4" fmla="*/ 1286585 w 2465103"/>
              <a:gd name="connsiteY4" fmla="*/ 220469 h 1319019"/>
              <a:gd name="connsiteX5" fmla="*/ 772235 w 2465103"/>
              <a:gd name="connsiteY5" fmla="*/ 236344 h 1319019"/>
              <a:gd name="connsiteX6" fmla="*/ 229310 w 2465103"/>
              <a:gd name="connsiteY6" fmla="*/ 477644 h 1319019"/>
              <a:gd name="connsiteX7" fmla="*/ 57860 w 2465103"/>
              <a:gd name="connsiteY7" fmla="*/ 709419 h 1319019"/>
              <a:gd name="connsiteX8" fmla="*/ 51510 w 2465103"/>
              <a:gd name="connsiteY8" fmla="*/ 947544 h 1319019"/>
              <a:gd name="connsiteX9" fmla="*/ 222960 w 2465103"/>
              <a:gd name="connsiteY9" fmla="*/ 1319019 h 1319019"/>
              <a:gd name="connsiteX0" fmla="*/ 222960 w 2465103"/>
              <a:gd name="connsiteY0" fmla="*/ 1319019 h 1319019"/>
              <a:gd name="connsiteX1" fmla="*/ 2127960 w 2465103"/>
              <a:gd name="connsiteY1" fmla="*/ 1319019 h 1319019"/>
              <a:gd name="connsiteX2" fmla="*/ 2261310 w 2465103"/>
              <a:gd name="connsiteY2" fmla="*/ 633219 h 1319019"/>
              <a:gd name="connsiteX3" fmla="*/ 1756485 w 2465103"/>
              <a:gd name="connsiteY3" fmla="*/ 179194 h 1319019"/>
              <a:gd name="connsiteX4" fmla="*/ 1286585 w 2465103"/>
              <a:gd name="connsiteY4" fmla="*/ 220469 h 1319019"/>
              <a:gd name="connsiteX5" fmla="*/ 772235 w 2465103"/>
              <a:gd name="connsiteY5" fmla="*/ 236344 h 1319019"/>
              <a:gd name="connsiteX6" fmla="*/ 229310 w 2465103"/>
              <a:gd name="connsiteY6" fmla="*/ 477644 h 1319019"/>
              <a:gd name="connsiteX7" fmla="*/ 57860 w 2465103"/>
              <a:gd name="connsiteY7" fmla="*/ 709419 h 1319019"/>
              <a:gd name="connsiteX8" fmla="*/ 51510 w 2465103"/>
              <a:gd name="connsiteY8" fmla="*/ 947544 h 1319019"/>
              <a:gd name="connsiteX9" fmla="*/ 222960 w 2465103"/>
              <a:gd name="connsiteY9" fmla="*/ 1319019 h 1319019"/>
              <a:gd name="connsiteX0" fmla="*/ 226648 w 2468791"/>
              <a:gd name="connsiteY0" fmla="*/ 1319019 h 1319019"/>
              <a:gd name="connsiteX1" fmla="*/ 2131648 w 2468791"/>
              <a:gd name="connsiteY1" fmla="*/ 1319019 h 1319019"/>
              <a:gd name="connsiteX2" fmla="*/ 2264998 w 2468791"/>
              <a:gd name="connsiteY2" fmla="*/ 633219 h 1319019"/>
              <a:gd name="connsiteX3" fmla="*/ 1760173 w 2468791"/>
              <a:gd name="connsiteY3" fmla="*/ 179194 h 1319019"/>
              <a:gd name="connsiteX4" fmla="*/ 1290273 w 2468791"/>
              <a:gd name="connsiteY4" fmla="*/ 220469 h 1319019"/>
              <a:gd name="connsiteX5" fmla="*/ 775923 w 2468791"/>
              <a:gd name="connsiteY5" fmla="*/ 236344 h 1319019"/>
              <a:gd name="connsiteX6" fmla="*/ 232998 w 2468791"/>
              <a:gd name="connsiteY6" fmla="*/ 477644 h 1319019"/>
              <a:gd name="connsiteX7" fmla="*/ 61548 w 2468791"/>
              <a:gd name="connsiteY7" fmla="*/ 709419 h 1319019"/>
              <a:gd name="connsiteX8" fmla="*/ 55198 w 2468791"/>
              <a:gd name="connsiteY8" fmla="*/ 947544 h 1319019"/>
              <a:gd name="connsiteX9" fmla="*/ 226648 w 2468791"/>
              <a:gd name="connsiteY9" fmla="*/ 1319019 h 1319019"/>
              <a:gd name="connsiteX0" fmla="*/ 282836 w 2524979"/>
              <a:gd name="connsiteY0" fmla="*/ 1319019 h 1319019"/>
              <a:gd name="connsiteX1" fmla="*/ 2187836 w 2524979"/>
              <a:gd name="connsiteY1" fmla="*/ 1319019 h 1319019"/>
              <a:gd name="connsiteX2" fmla="*/ 2321186 w 2524979"/>
              <a:gd name="connsiteY2" fmla="*/ 633219 h 1319019"/>
              <a:gd name="connsiteX3" fmla="*/ 1816361 w 2524979"/>
              <a:gd name="connsiteY3" fmla="*/ 179194 h 1319019"/>
              <a:gd name="connsiteX4" fmla="*/ 1346461 w 2524979"/>
              <a:gd name="connsiteY4" fmla="*/ 220469 h 1319019"/>
              <a:gd name="connsiteX5" fmla="*/ 832111 w 2524979"/>
              <a:gd name="connsiteY5" fmla="*/ 236344 h 1319019"/>
              <a:gd name="connsiteX6" fmla="*/ 289186 w 2524979"/>
              <a:gd name="connsiteY6" fmla="*/ 477644 h 1319019"/>
              <a:gd name="connsiteX7" fmla="*/ 117736 w 2524979"/>
              <a:gd name="connsiteY7" fmla="*/ 709419 h 1319019"/>
              <a:gd name="connsiteX8" fmla="*/ 111386 w 2524979"/>
              <a:gd name="connsiteY8" fmla="*/ 947544 h 1319019"/>
              <a:gd name="connsiteX9" fmla="*/ 282836 w 2524979"/>
              <a:gd name="connsiteY9" fmla="*/ 1319019 h 1319019"/>
              <a:gd name="connsiteX0" fmla="*/ 336258 w 2578401"/>
              <a:gd name="connsiteY0" fmla="*/ 1319019 h 1319019"/>
              <a:gd name="connsiteX1" fmla="*/ 2241258 w 2578401"/>
              <a:gd name="connsiteY1" fmla="*/ 1319019 h 1319019"/>
              <a:gd name="connsiteX2" fmla="*/ 2374608 w 2578401"/>
              <a:gd name="connsiteY2" fmla="*/ 633219 h 1319019"/>
              <a:gd name="connsiteX3" fmla="*/ 1869783 w 2578401"/>
              <a:gd name="connsiteY3" fmla="*/ 179194 h 1319019"/>
              <a:gd name="connsiteX4" fmla="*/ 1399883 w 2578401"/>
              <a:gd name="connsiteY4" fmla="*/ 220469 h 1319019"/>
              <a:gd name="connsiteX5" fmla="*/ 885533 w 2578401"/>
              <a:gd name="connsiteY5" fmla="*/ 236344 h 1319019"/>
              <a:gd name="connsiteX6" fmla="*/ 342608 w 2578401"/>
              <a:gd name="connsiteY6" fmla="*/ 477644 h 1319019"/>
              <a:gd name="connsiteX7" fmla="*/ 171158 w 2578401"/>
              <a:gd name="connsiteY7" fmla="*/ 709419 h 1319019"/>
              <a:gd name="connsiteX8" fmla="*/ 164808 w 2578401"/>
              <a:gd name="connsiteY8" fmla="*/ 947544 h 1319019"/>
              <a:gd name="connsiteX9" fmla="*/ 336258 w 2578401"/>
              <a:gd name="connsiteY9" fmla="*/ 1319019 h 1319019"/>
              <a:gd name="connsiteX0" fmla="*/ 323711 w 2565854"/>
              <a:gd name="connsiteY0" fmla="*/ 1319019 h 1319019"/>
              <a:gd name="connsiteX1" fmla="*/ 2228711 w 2565854"/>
              <a:gd name="connsiteY1" fmla="*/ 1319019 h 1319019"/>
              <a:gd name="connsiteX2" fmla="*/ 2362061 w 2565854"/>
              <a:gd name="connsiteY2" fmla="*/ 633219 h 1319019"/>
              <a:gd name="connsiteX3" fmla="*/ 1857236 w 2565854"/>
              <a:gd name="connsiteY3" fmla="*/ 179194 h 1319019"/>
              <a:gd name="connsiteX4" fmla="*/ 1387336 w 2565854"/>
              <a:gd name="connsiteY4" fmla="*/ 220469 h 1319019"/>
              <a:gd name="connsiteX5" fmla="*/ 872986 w 2565854"/>
              <a:gd name="connsiteY5" fmla="*/ 236344 h 1319019"/>
              <a:gd name="connsiteX6" fmla="*/ 330061 w 2565854"/>
              <a:gd name="connsiteY6" fmla="*/ 477644 h 1319019"/>
              <a:gd name="connsiteX7" fmla="*/ 158611 w 2565854"/>
              <a:gd name="connsiteY7" fmla="*/ 709419 h 1319019"/>
              <a:gd name="connsiteX8" fmla="*/ 152261 w 2565854"/>
              <a:gd name="connsiteY8" fmla="*/ 947544 h 1319019"/>
              <a:gd name="connsiteX9" fmla="*/ 323711 w 2565854"/>
              <a:gd name="connsiteY9" fmla="*/ 1319019 h 13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dirty="0" smtClean="0">
                <a:latin typeface="Patrick han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D. Chân </a:t>
            </a:r>
            <a:r>
              <a:rPr lang="vi-VN" sz="3600" dirty="0" smtClean="0">
                <a:latin typeface="+mj-lt"/>
              </a:rPr>
              <a:t>không.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D05C88E4-70CC-AE19-C9B9-61DBD197A220}"/>
              </a:ext>
            </a:extLst>
          </p:cNvPr>
          <p:cNvSpPr/>
          <p:nvPr/>
        </p:nvSpPr>
        <p:spPr>
          <a:xfrm>
            <a:off x="762000" y="2819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Ảnh nền Slide hồng phấ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511" y="0"/>
            <a:ext cx="9183511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 </a:t>
            </a:r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ea typeface="Mouse Memoirs"/>
                <a:cs typeface="Times New Roman" pitchFamily="18" charset="0"/>
                <a:sym typeface="Mouse Memoirs"/>
              </a:rPr>
              <a:t>4:</a:t>
            </a:r>
            <a:r>
              <a:rPr lang="vi-VN" sz="3600" dirty="0" smtClean="0"/>
              <a:t> 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Trong các chuyển động sau đây chuyển động nào</a:t>
            </a:r>
            <a:r>
              <a:rPr lang="vi-VN" sz="3600" dirty="0" smtClean="0">
                <a:latin typeface="+mj-lt"/>
              </a:rPr>
              <a:t> </a:t>
            </a:r>
            <a:r>
              <a:rPr lang="vi-VN" sz="3600" b="1" dirty="0" smtClean="0">
                <a:latin typeface="+mj-lt"/>
              </a:rPr>
              <a:t>không</a:t>
            </a:r>
            <a:r>
              <a:rPr lang="vi-VN" sz="3600" dirty="0" smtClean="0">
                <a:latin typeface="+mj-lt"/>
              </a:rPr>
              <a:t> 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được coi là dao động?</a:t>
            </a:r>
            <a:endParaRPr lang="en-US" sz="3600" dirty="0">
              <a:solidFill>
                <a:srgbClr val="C00000"/>
              </a:solidFill>
              <a:latin typeface="+mj-lt"/>
              <a:ea typeface="Mouse Memoirs"/>
              <a:cs typeface="Times New Roman" pitchFamily="18" charset="0"/>
              <a:sym typeface="Mouse Memoirs"/>
            </a:endParaRP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0" y="1295400"/>
            <a:ext cx="8763000" cy="1206014"/>
            <a:chOff x="1728" y="1680"/>
            <a:chExt cx="4560" cy="795"/>
          </a:xfrm>
        </p:grpSpPr>
        <p:sp>
          <p:nvSpPr>
            <p:cNvPr id="7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" name="AutoShape 63"/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9" name="Text Box 64"/>
            <p:cNvSpPr txBox="1">
              <a:spLocks noChangeArrowheads="1"/>
            </p:cNvSpPr>
            <p:nvPr/>
          </p:nvSpPr>
          <p:spPr bwMode="gray">
            <a:xfrm>
              <a:off x="2616" y="1780"/>
              <a:ext cx="3583" cy="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vi-VN" sz="3200" dirty="0" smtClean="0">
                  <a:solidFill>
                    <a:schemeClr val="bg1"/>
                  </a:solidFill>
                  <a:latin typeface="+mj-lt"/>
                </a:rPr>
                <a:t>Xe </a:t>
              </a:r>
              <a:r>
                <a:rPr lang="vi-VN" sz="3200" dirty="0" smtClean="0">
                  <a:solidFill>
                    <a:schemeClr val="bg1"/>
                  </a:solidFill>
                  <a:latin typeface="+mj-lt"/>
                </a:rPr>
                <a:t>ô tô đang chạy thẳng trên đường.</a:t>
              </a:r>
              <a:endParaRPr lang="vi-VN" sz="3200" dirty="0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Text Box 65"/>
            <p:cNvSpPr txBox="1">
              <a:spLocks noChangeArrowheads="1"/>
            </p:cNvSpPr>
            <p:nvPr/>
          </p:nvSpPr>
          <p:spPr bwMode="gray">
            <a:xfrm>
              <a:off x="1906" y="1780"/>
              <a:ext cx="367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600" dirty="0" smtClean="0">
                  <a:solidFill>
                    <a:srgbClr val="FFFFFF"/>
                  </a:solidFill>
                  <a:latin typeface="+mj-lt"/>
                </a:rPr>
                <a:t>A</a:t>
              </a:r>
              <a:endParaRPr lang="en-US" sz="36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0" y="2438400"/>
            <a:ext cx="8610600" cy="1219200"/>
            <a:chOff x="1728" y="2478"/>
            <a:chExt cx="4560" cy="653"/>
          </a:xfrm>
        </p:grpSpPr>
        <p:sp>
          <p:nvSpPr>
            <p:cNvPr id="12" name="AutoShape 67"/>
            <p:cNvSpPr>
              <a:spLocks noChangeArrowheads="1"/>
            </p:cNvSpPr>
            <p:nvPr/>
          </p:nvSpPr>
          <p:spPr bwMode="gray">
            <a:xfrm>
              <a:off x="2096" y="2591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3" name="AutoShape 68"/>
            <p:cNvSpPr>
              <a:spLocks noChangeArrowheads="1"/>
            </p:cNvSpPr>
            <p:nvPr/>
          </p:nvSpPr>
          <p:spPr bwMode="gray">
            <a:xfrm>
              <a:off x="1728" y="2478"/>
              <a:ext cx="662" cy="653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4" name="Text Box 69"/>
            <p:cNvSpPr txBox="1">
              <a:spLocks noChangeArrowheads="1"/>
            </p:cNvSpPr>
            <p:nvPr/>
          </p:nvSpPr>
          <p:spPr bwMode="gray">
            <a:xfrm>
              <a:off x="2488" y="2641"/>
              <a:ext cx="3450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200" dirty="0" smtClean="0">
                  <a:solidFill>
                    <a:schemeClr val="bg1"/>
                  </a:solidFill>
                  <a:latin typeface="+mj-lt"/>
                </a:rPr>
                <a:t>Một người ngồi trên võng đu đưa.</a:t>
              </a:r>
              <a:endParaRPr lang="en-US" sz="32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Text Box 82"/>
            <p:cNvSpPr txBox="1">
              <a:spLocks noChangeArrowheads="1"/>
            </p:cNvSpPr>
            <p:nvPr/>
          </p:nvSpPr>
          <p:spPr bwMode="gray">
            <a:xfrm>
              <a:off x="1908" y="2581"/>
              <a:ext cx="351" cy="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600" dirty="0" smtClean="0">
                  <a:solidFill>
                    <a:srgbClr val="FFFFFF"/>
                  </a:solidFill>
                  <a:latin typeface="+mj-lt"/>
                </a:rPr>
                <a:t>B</a:t>
              </a:r>
              <a:endParaRPr lang="en-US" sz="36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152400" y="3963393"/>
            <a:ext cx="8534400" cy="1751608"/>
            <a:chOff x="1808" y="3365"/>
            <a:chExt cx="4480" cy="679"/>
          </a:xfrm>
        </p:grpSpPr>
        <p:sp>
          <p:nvSpPr>
            <p:cNvPr id="17" name="AutoShape 72"/>
            <p:cNvSpPr>
              <a:spLocks noChangeArrowheads="1"/>
            </p:cNvSpPr>
            <p:nvPr/>
          </p:nvSpPr>
          <p:spPr bwMode="gray">
            <a:xfrm>
              <a:off x="2096" y="3389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8" name="AutoShape 73"/>
            <p:cNvSpPr>
              <a:spLocks noChangeArrowheads="1"/>
            </p:cNvSpPr>
            <p:nvPr/>
          </p:nvSpPr>
          <p:spPr bwMode="gray">
            <a:xfrm>
              <a:off x="1808" y="3365"/>
              <a:ext cx="582" cy="50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9" name="Text Box 74"/>
            <p:cNvSpPr txBox="1">
              <a:spLocks noChangeArrowheads="1"/>
            </p:cNvSpPr>
            <p:nvPr/>
          </p:nvSpPr>
          <p:spPr bwMode="gray">
            <a:xfrm>
              <a:off x="2433" y="3442"/>
              <a:ext cx="3814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vi-VN" sz="3200" dirty="0" smtClean="0">
                  <a:solidFill>
                    <a:schemeClr val="bg1"/>
                  </a:solidFill>
                  <a:latin typeface="+mj-lt"/>
                </a:rPr>
                <a:t>Chuyển động của quả lắc treo trên trần tàu hỏa đang chạy.</a:t>
              </a:r>
              <a:endParaRPr lang="en-US" sz="32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0" name="Text Box 83"/>
            <p:cNvSpPr txBox="1">
              <a:spLocks noChangeArrowheads="1"/>
            </p:cNvSpPr>
            <p:nvPr/>
          </p:nvSpPr>
          <p:spPr bwMode="gray">
            <a:xfrm>
              <a:off x="1928" y="3512"/>
              <a:ext cx="33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600" dirty="0" smtClean="0">
                  <a:solidFill>
                    <a:srgbClr val="FFFFFF"/>
                  </a:solidFill>
                  <a:latin typeface="+mj-lt"/>
                </a:rPr>
                <a:t>C</a:t>
              </a:r>
              <a:endParaRPr lang="en-US" sz="36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6" name="Group 85"/>
          <p:cNvGrpSpPr>
            <a:grpSpLocks/>
          </p:cNvGrpSpPr>
          <p:nvPr/>
        </p:nvGrpSpPr>
        <p:grpSpPr bwMode="auto">
          <a:xfrm>
            <a:off x="0" y="5474639"/>
            <a:ext cx="8610466" cy="1653352"/>
            <a:chOff x="1846" y="4207"/>
            <a:chExt cx="4442" cy="703"/>
          </a:xfrm>
        </p:grpSpPr>
        <p:sp>
          <p:nvSpPr>
            <p:cNvPr id="22" name="AutoShape 77"/>
            <p:cNvSpPr>
              <a:spLocks noChangeArrowheads="1"/>
            </p:cNvSpPr>
            <p:nvPr/>
          </p:nvSpPr>
          <p:spPr bwMode="gray">
            <a:xfrm>
              <a:off x="2096" y="4212"/>
              <a:ext cx="4192" cy="48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3" name="AutoShape 78"/>
            <p:cNvSpPr>
              <a:spLocks noChangeArrowheads="1"/>
            </p:cNvSpPr>
            <p:nvPr/>
          </p:nvSpPr>
          <p:spPr bwMode="gray">
            <a:xfrm>
              <a:off x="1846" y="4207"/>
              <a:ext cx="544" cy="523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4" name="Text Box 79"/>
            <p:cNvSpPr txBox="1">
              <a:spLocks noChangeArrowheads="1"/>
            </p:cNvSpPr>
            <p:nvPr/>
          </p:nvSpPr>
          <p:spPr bwMode="gray">
            <a:xfrm>
              <a:off x="2396" y="4244"/>
              <a:ext cx="3842" cy="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vi-VN" sz="3200" dirty="0" smtClean="0">
                  <a:solidFill>
                    <a:schemeClr val="bg1"/>
                  </a:solidFill>
                  <a:latin typeface="+mj-lt"/>
                </a:rPr>
                <a:t>Chuyển động của hai nhánh âm thoa khi ta gõ vào nó.</a:t>
              </a:r>
              <a:endParaRPr lang="en-US" sz="32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5" name="Text Box 84"/>
            <p:cNvSpPr txBox="1">
              <a:spLocks noChangeArrowheads="1"/>
            </p:cNvSpPr>
            <p:nvPr/>
          </p:nvSpPr>
          <p:spPr bwMode="gray">
            <a:xfrm>
              <a:off x="2003" y="4374"/>
              <a:ext cx="332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600" dirty="0" smtClean="0">
                  <a:solidFill>
                    <a:srgbClr val="FFFFFF"/>
                  </a:solidFill>
                  <a:latin typeface="+mj-lt"/>
                </a:rPr>
                <a:t>D</a:t>
              </a:r>
              <a:endParaRPr lang="en-US" sz="36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D05C88E4-70CC-AE19-C9B9-61DBD197A220}"/>
              </a:ext>
            </a:extLst>
          </p:cNvPr>
          <p:cNvSpPr/>
          <p:nvPr/>
        </p:nvSpPr>
        <p:spPr>
          <a:xfrm>
            <a:off x="304800" y="14478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2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6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2413"/>
            <a:ext cx="2767013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5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1470025"/>
            <a:ext cx="2365375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0" y="339725"/>
            <a:ext cx="23256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2700" y="1236663"/>
            <a:ext cx="16716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53988" y="4705350"/>
            <a:ext cx="2978151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4450" y="4638675"/>
            <a:ext cx="2862263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82550" y="3665538"/>
            <a:ext cx="2938463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389225">
            <a:off x="2546350" y="3149600"/>
            <a:ext cx="19621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21325" y="4806950"/>
            <a:ext cx="378460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21325" y="3944938"/>
            <a:ext cx="37846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201307">
            <a:off x="4105275" y="3162300"/>
            <a:ext cx="2247900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00800" y="2905125"/>
            <a:ext cx="2601913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46825" y="2124075"/>
            <a:ext cx="277177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061056">
            <a:off x="5280025" y="1774825"/>
            <a:ext cx="14605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454775" y="915988"/>
            <a:ext cx="26987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400800" y="0"/>
            <a:ext cx="27146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386388" y="827088"/>
            <a:ext cx="1252537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725863" y="1555750"/>
            <a:ext cx="218122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30600" y="1898650"/>
            <a:ext cx="146685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ình nền powerpoint đơn giản [TẢI MIỄN PHÍ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1143000"/>
            <a:ext cx="731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HƯỚNG DẪN VỀ NHÀ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2098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Ôn tập lại các kiến thức cơ bản đã học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815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Xem trước bài 13: Độ to và độ cao của âm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990600" y="3657600"/>
            <a:ext cx="466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Làm bài tập trong SBT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backgroud hoa đào nở cực kỳ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228600" y="381000"/>
            <a:ext cx="8763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 cam ƠN CAC EM HOC SINH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2895600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19800" y="4343400"/>
            <a:ext cx="3124200" cy="2514600"/>
            <a:chOff x="2592" y="1776"/>
            <a:chExt cx="3024" cy="2407"/>
          </a:xfrm>
        </p:grpSpPr>
        <p:pic>
          <p:nvPicPr>
            <p:cNvPr id="6" name="Picture 7" descr="hoc tro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776"/>
              <a:ext cx="3024" cy="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DJ4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" y="3559"/>
              <a:ext cx="13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16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16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16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1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2022/0609/12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3505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hoc24.vn/source/KHTN%207-%20Quy%C3%AAn/Ch%C6%B0%C6%A1ng%20IV/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-457200"/>
            <a:ext cx="4572000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257800" y="3505200"/>
            <a:ext cx="365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nền xanh lung linh ánh sá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610600" y="7696200"/>
            <a:ext cx="6583680" cy="13925550"/>
          </a:xfrm>
          <a:prstGeom prst="rect">
            <a:avLst/>
          </a:prstGeom>
          <a:noFill/>
        </p:spPr>
      </p:pic>
      <p:pic>
        <p:nvPicPr>
          <p:cNvPr id="17412" name="Picture 4" descr="Hình nền PowerPoint với hình bông hoa đơn giản mà đẹ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0" y="0"/>
            <a:ext cx="89916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/>
              <a:t>.</a:t>
            </a:r>
            <a:r>
              <a:rPr lang="vi-VN" b="1" i="1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381000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gảy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Tìm thêm ví dụ về dao động (ảnh 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914400"/>
            <a:ext cx="4997027" cy="27432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163" y="1314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657600"/>
            <a:ext cx="676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gõ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hoc24.vn/source/KHTN%207-%20Quy%C3%AAn/Ch%C6%B0%C6%A1ng%20IV/drum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434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với những đám mây trắ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Trẻ bao nhiêu tuổi thì có thể dùng xích đu cho bé – Xích Đu Hà Nộ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371600"/>
            <a:ext cx="5809827" cy="4267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791200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Dao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0"/>
            <a:ext cx="3352800" cy="449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457200"/>
            <a:ext cx="6423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Vật nào dưới đây đang dao động?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3009900" cy="3971925"/>
          </a:xfrm>
          <a:prstGeom prst="rect">
            <a:avLst/>
          </a:prstGeom>
          <a:noFill/>
        </p:spPr>
      </p:pic>
      <p:pic>
        <p:nvPicPr>
          <p:cNvPr id="44036" name="Picture 4" descr="https://hoc24.vn/source/KHTN%207-%20Quy%C3%AAn/Ch%C6%B0%C6%A1ng%20IV/mono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371600"/>
            <a:ext cx="3276600" cy="3276600"/>
          </a:xfrm>
          <a:prstGeom prst="rect">
            <a:avLst/>
          </a:prstGeom>
          <a:noFill/>
        </p:spPr>
      </p:pic>
      <p:pic>
        <p:nvPicPr>
          <p:cNvPr id="44038" name="Picture 6" descr="https://hoc24.vn/source/KHTN%207-%20Quy%C3%AAn/Ch%C6%B0%C6%A1ng%20IV/1437573655-Young_animation_education072215_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806825"/>
            <a:ext cx="3051175" cy="305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52400" y="1066800"/>
            <a:ext cx="9144000" cy="13716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9530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rung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Dao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hoc24.vn/source/KHTN%207-%20Quy%C3%AAn/Ch%C6%B0%C6%A1ng%20IV/29464375140_56b589553e_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0"/>
            <a:ext cx="86868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Thanh AB dao động kéo theo đâu kim S dao động, làm mặt nước dao động theo. Dao động này được lan truyền trên mặt nước toạ thành sóng nước hình tròn tâm 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hoc24.vn/source/KHTN%207-%20Quy%C3%AAn/Ch%C6%B0%C6%A1ng%20IV/so%CC%81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1" y="2362200"/>
            <a:ext cx="7468488" cy="3854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1210</Words>
  <Application>Microsoft Office PowerPoint</Application>
  <PresentationFormat>On-screen Show (4:3)</PresentationFormat>
  <Paragraphs>156</Paragraphs>
  <Slides>35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88</cp:revision>
  <dcterms:created xsi:type="dcterms:W3CDTF">2022-03-14T12:06:38Z</dcterms:created>
  <dcterms:modified xsi:type="dcterms:W3CDTF">2023-01-27T12:23:22Z</dcterms:modified>
</cp:coreProperties>
</file>