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4" r:id="rId2"/>
    <p:sldId id="258" r:id="rId3"/>
    <p:sldId id="259" r:id="rId4"/>
    <p:sldId id="260" r:id="rId5"/>
    <p:sldId id="261" r:id="rId6"/>
    <p:sldId id="262" r:id="rId7"/>
    <p:sldId id="265" r:id="rId8"/>
    <p:sldId id="263" r:id="rId9"/>
    <p:sldId id="266" r:id="rId10"/>
    <p:sldId id="268" r:id="rId11"/>
    <p:sldId id="271" r:id="rId12"/>
    <p:sldId id="270" r:id="rId13"/>
    <p:sldId id="272" r:id="rId14"/>
    <p:sldId id="269" r:id="rId15"/>
    <p:sldId id="257" r:id="rId16"/>
    <p:sldId id="273" r:id="rId17"/>
    <p:sldId id="278" r:id="rId18"/>
    <p:sldId id="274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8" r:id="rId28"/>
    <p:sldId id="287" r:id="rId29"/>
    <p:sldId id="289" r:id="rId30"/>
    <p:sldId id="291" r:id="rId31"/>
    <p:sldId id="277" r:id="rId32"/>
    <p:sldId id="29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C53F9-973C-4E25-B53F-21857B6B7A6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EFDF4-7B5D-423C-89D0-B08F316599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32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846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C570-F442-49C7-9936-ED7BA3B8D47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F384-FE04-47DB-8052-D2A9569A6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C570-F442-49C7-9936-ED7BA3B8D47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F384-FE04-47DB-8052-D2A9569A6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C570-F442-49C7-9936-ED7BA3B8D47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F384-FE04-47DB-8052-D2A9569A6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C570-F442-49C7-9936-ED7BA3B8D47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F384-FE04-47DB-8052-D2A9569A6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C570-F442-49C7-9936-ED7BA3B8D47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F384-FE04-47DB-8052-D2A9569A6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C570-F442-49C7-9936-ED7BA3B8D47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F384-FE04-47DB-8052-D2A9569A6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C570-F442-49C7-9936-ED7BA3B8D47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F384-FE04-47DB-8052-D2A9569A6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C570-F442-49C7-9936-ED7BA3B8D47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F384-FE04-47DB-8052-D2A9569A6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C570-F442-49C7-9936-ED7BA3B8D47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F384-FE04-47DB-8052-D2A9569A6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C570-F442-49C7-9936-ED7BA3B8D47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F384-FE04-47DB-8052-D2A9569A6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C570-F442-49C7-9936-ED7BA3B8D47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F384-FE04-47DB-8052-D2A9569A6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7C570-F442-49C7-9936-ED7BA3B8D47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FF384-FE04-47DB-8052-D2A9569A6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4.jpe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Bamboo Spa Wallpapers - Top Free Bamboo Spa Backgrounds - WallpaperAcc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9"/>
          <p:cNvSpPr>
            <a:spLocks noChangeArrowheads="1" noChangeShapeType="1" noTextEdit="1"/>
          </p:cNvSpPr>
          <p:nvPr/>
        </p:nvSpPr>
        <p:spPr bwMode="auto">
          <a:xfrm>
            <a:off x="533400" y="1295400"/>
            <a:ext cx="7924800" cy="147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NHIỆT LIỆT CHÀO MỪNG THẦY CÔ GIÁO</a:t>
            </a:r>
          </a:p>
        </p:txBody>
      </p:sp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1600200" y="3581400"/>
            <a:ext cx="5257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ĐẾN DỰ GIỜ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5181600"/>
            <a:ext cx="54857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vi-VN" altLang="en-US" sz="6000" b="1" kern="0" dirty="0">
                <a:solidFill>
                  <a:srgbClr val="FF0000"/>
                </a:solidFill>
                <a:latin typeface="+mj-lt"/>
              </a:rPr>
              <a:t>MÔN</a:t>
            </a:r>
            <a:r>
              <a:rPr lang="en-US" altLang="en-US" sz="6000" b="1" kern="0" dirty="0">
                <a:solidFill>
                  <a:srgbClr val="FF0000"/>
                </a:solidFill>
                <a:latin typeface="+mj-lt"/>
              </a:rPr>
              <a:t>: </a:t>
            </a:r>
            <a:r>
              <a:rPr lang="vi-VN" altLang="en-US" sz="6000" b="1" kern="0" dirty="0">
                <a:solidFill>
                  <a:srgbClr val="FF0000"/>
                </a:solidFill>
                <a:latin typeface="+mj-lt"/>
              </a:rPr>
              <a:t>KHTN 7 </a:t>
            </a:r>
            <a:endParaRPr lang="en-US" altLang="en-US" sz="6000" b="1" kern="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đơn giản, đẹp (59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45600" cy="6934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3581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57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2 trục tọa độ Os (km) và Ot (h) vuông góc với nhau tại 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144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Trục thẳng đứng (trục tung) Os : biểu diễn các độ lớn của quãng đường đi theo một tỉ lệ xích thích hợp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050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Trục thẳng ngang (trục hoành ) Ot : biểu diễn thời gian theo một tỉ lệ xích thích hợp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9718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các điểm biểu diễn quãng đường đi được và thời gian tương ứng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0" y="3962400"/>
            <a:ext cx="9144000" cy="1120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Nối các điểm O, A, B, C,D E, F trên là đồ thị quãng đường – thời gian trong 6h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ơn giản, đẹp (66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404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120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 thị biểu diễn quãng đường và thời gian đi trong 6h</a:t>
            </a: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t="847" r="1385"/>
          <a:stretch/>
        </p:blipFill>
        <p:spPr bwMode="auto">
          <a:xfrm>
            <a:off x="304800" y="1295400"/>
            <a:ext cx="8686800" cy="53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ơn giản, đẹp (85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1986441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Xét: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9144000" cy="2434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Đồ thị biểu diễn quãng đường đi được trong 3h đầu là một đoạn thẳng nằm nghiêng. Quãng đường đi được trong 3h đầu tỉ lệ thuận với thời gian đi.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895600"/>
            <a:ext cx="9144000" cy="1841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Đồ thị biểu diễn quãng đường đi được từ 3h tới 4h là đường nằm ngang (tương ứng thời gian nghỉ)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6482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Đồ thị biểu diễn quãng đường đi được trong từ 4h đến 5h, 5h tới 6h  là 2 một đoạn thẳng nằm nghiêng.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0" y="0"/>
            <a:ext cx="9144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938" r="121" b="2481"/>
          <a:stretch/>
        </p:blipFill>
        <p:spPr>
          <a:xfrm>
            <a:off x="838200" y="1371600"/>
            <a:ext cx="7924800" cy="4736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đơn giản, đẹp (59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45600" cy="69342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0" y="1"/>
            <a:ext cx="9296400" cy="1143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70" b="1584"/>
          <a:stretch/>
        </p:blipFill>
        <p:spPr>
          <a:xfrm>
            <a:off x="381000" y="1447800"/>
            <a:ext cx="8001000" cy="5241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 [TẢI MIỄN PHÍ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83F55667-7FBB-427B-A1EE-DA778AFA5B3D}"/>
              </a:ext>
            </a:extLst>
          </p:cNvPr>
          <p:cNvSpPr/>
          <p:nvPr/>
        </p:nvSpPr>
        <p:spPr>
          <a:xfrm>
            <a:off x="1600200" y="0"/>
            <a:ext cx="5506424" cy="694985"/>
          </a:xfrm>
          <a:prstGeom prst="roundRect">
            <a:avLst>
              <a:gd name="adj" fmla="val 33648"/>
            </a:avLst>
          </a:prstGeom>
          <a:solidFill>
            <a:srgbClr val="00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80464-A701-4302-A6E9-7EE9968A5862}"/>
              </a:ext>
            </a:extLst>
          </p:cNvPr>
          <p:cNvSpPr txBox="1"/>
          <p:nvPr/>
        </p:nvSpPr>
        <p:spPr>
          <a:xfrm>
            <a:off x="1828800" y="0"/>
            <a:ext cx="5250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 THÀNH CHUYÊN GIA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7E3C32-112D-41BA-85B0-DE8EEB9C5FAD}"/>
              </a:ext>
            </a:extLst>
          </p:cNvPr>
          <p:cNvSpPr txBox="1"/>
          <p:nvPr/>
        </p:nvSpPr>
        <p:spPr>
          <a:xfrm>
            <a:off x="0" y="914400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stt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vi-VN" sz="32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vi-V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1,3,5 hoàn thành phiếu học tập số 2. Nhóm 2,4,6 hoàn thành phiếu học tập số 3</a:t>
            </a:r>
            <a:endParaRPr lang="en-US" sz="32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1B1BE5-886F-42B2-8606-FD0D7B8E40ED}"/>
              </a:ext>
            </a:extLst>
          </p:cNvPr>
          <p:cNvGrpSpPr/>
          <p:nvPr/>
        </p:nvGrpSpPr>
        <p:grpSpPr>
          <a:xfrm>
            <a:off x="1143000" y="5029200"/>
            <a:ext cx="796159" cy="796159"/>
            <a:chOff x="8501399" y="1870840"/>
            <a:chExt cx="1061545" cy="10615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2D80817-291E-487B-A683-D3DFFF08C7D9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ellipse">
              <a:avLst/>
            </a:prstGeom>
            <a:solidFill>
              <a:srgbClr val="FFB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E257D8-D431-4A15-90F0-B83DEB437DD3}"/>
                </a:ext>
              </a:extLst>
            </p:cNvPr>
            <p:cNvSpPr txBox="1"/>
            <p:nvPr/>
          </p:nvSpPr>
          <p:spPr>
            <a:xfrm>
              <a:off x="8638086" y="1990139"/>
              <a:ext cx="78817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733DEA45-350A-435D-A957-DD2657F36F71}"/>
              </a:ext>
            </a:extLst>
          </p:cNvPr>
          <p:cNvSpPr/>
          <p:nvPr/>
        </p:nvSpPr>
        <p:spPr>
          <a:xfrm>
            <a:off x="3733800" y="4953000"/>
            <a:ext cx="796159" cy="796159"/>
          </a:xfrm>
          <a:prstGeom prst="ellipse">
            <a:avLst/>
          </a:prstGeom>
          <a:solidFill>
            <a:srgbClr val="346751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CF1F02-8670-48A4-9DAC-3A71621A5EC6}"/>
              </a:ext>
            </a:extLst>
          </p:cNvPr>
          <p:cNvSpPr txBox="1"/>
          <p:nvPr/>
        </p:nvSpPr>
        <p:spPr>
          <a:xfrm>
            <a:off x="3810000" y="5029200"/>
            <a:ext cx="59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A4BC8D-B5BB-490D-BB74-0DFDCAC39EDC}"/>
              </a:ext>
            </a:extLst>
          </p:cNvPr>
          <p:cNvSpPr/>
          <p:nvPr/>
        </p:nvSpPr>
        <p:spPr>
          <a:xfrm>
            <a:off x="6172200" y="4953000"/>
            <a:ext cx="796159" cy="796159"/>
          </a:xfrm>
          <a:prstGeom prst="ellipse">
            <a:avLst/>
          </a:prstGeom>
          <a:solidFill>
            <a:srgbClr val="1768A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3E0514-F4BA-404D-886F-F401089D825C}"/>
              </a:ext>
            </a:extLst>
          </p:cNvPr>
          <p:cNvSpPr txBox="1"/>
          <p:nvPr/>
        </p:nvSpPr>
        <p:spPr>
          <a:xfrm>
            <a:off x="6248400" y="49530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6E5C0F3-3B61-43A1-AA81-B5930DAA9358}"/>
              </a:ext>
            </a:extLst>
          </p:cNvPr>
          <p:cNvSpPr/>
          <p:nvPr/>
        </p:nvSpPr>
        <p:spPr>
          <a:xfrm>
            <a:off x="2286000" y="5867400"/>
            <a:ext cx="796159" cy="79615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CDF9C4-7C7F-4461-8421-D85E5D48D413}"/>
              </a:ext>
            </a:extLst>
          </p:cNvPr>
          <p:cNvSpPr txBox="1"/>
          <p:nvPr/>
        </p:nvSpPr>
        <p:spPr>
          <a:xfrm>
            <a:off x="2438400" y="5943600"/>
            <a:ext cx="591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633185B-CB4D-4896-8D5C-AF2AB4D80E1A}"/>
              </a:ext>
            </a:extLst>
          </p:cNvPr>
          <p:cNvSpPr/>
          <p:nvPr/>
        </p:nvSpPr>
        <p:spPr>
          <a:xfrm>
            <a:off x="5029200" y="5791200"/>
            <a:ext cx="796159" cy="796159"/>
          </a:xfrm>
          <a:prstGeom prst="ellipse">
            <a:avLst/>
          </a:prstGeom>
          <a:solidFill>
            <a:srgbClr val="C84B31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E90192-2A61-4C3A-AA6D-42C7B1B6EA84}"/>
              </a:ext>
            </a:extLst>
          </p:cNvPr>
          <p:cNvSpPr txBox="1"/>
          <p:nvPr/>
        </p:nvSpPr>
        <p:spPr>
          <a:xfrm>
            <a:off x="5105400" y="5867400"/>
            <a:ext cx="667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14B419-1D64-406D-8FF1-3AB954EAD810}"/>
              </a:ext>
            </a:extLst>
          </p:cNvPr>
          <p:cNvSpPr/>
          <p:nvPr/>
        </p:nvSpPr>
        <p:spPr>
          <a:xfrm>
            <a:off x="7543800" y="5791200"/>
            <a:ext cx="796159" cy="796159"/>
          </a:xfrm>
          <a:prstGeom prst="ellipse">
            <a:avLst/>
          </a:prstGeom>
          <a:solidFill>
            <a:srgbClr val="475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C278E3-B0EC-4167-AAAD-6B6A97028678}"/>
              </a:ext>
            </a:extLst>
          </p:cNvPr>
          <p:cNvSpPr txBox="1"/>
          <p:nvPr/>
        </p:nvSpPr>
        <p:spPr>
          <a:xfrm>
            <a:off x="7620000" y="5867400"/>
            <a:ext cx="59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nền Powerpoint đẹp, chuyên nghiệp 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79"/>
            <a:ext cx="9144000" cy="682752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62200" y="0"/>
            <a:ext cx="3848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PHIẾU HỌC TẬP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 2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Dựa vào đồ thị hình 10.2 trả lời các câu hỏi sau: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buFont typeface="+mj-lt"/>
              <a:buAutoNum type="alphaLcPeriod"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 tả lại bằng lời chuyển động của ô tô trong 4h đầu:</a:t>
            </a:r>
          </a:p>
          <a:p>
            <a:pPr marL="257175" indent="-257175" algn="just">
              <a:buFont typeface="+mj-lt"/>
              <a:buAutoNum type="alphaLcPeriod"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tốc độ của ô tô trong 3h đầu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buFont typeface="+mj-lt"/>
              <a:buAutoNum type="alphaLcPeriod"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quãng đường ô tô đi được sau 1h 30 phút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0" y="2057400"/>
            <a:ext cx="3848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PHIẾU HỌC TẬP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 3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514600"/>
            <a:ext cx="91440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Lúc 6h sáng, bạn A đi bộ từ nhà ra công viên để tập thể dục cùng các bạn. Trong 15 phút đầu, A đi thong thả được 1000 m thì gặp B. A đứng lại nói chuyện với B trong 5 phút. Chợt A nhớ ra là các bạn hẹn mình bắt đầu tập thể dục ở công viên vào lức 6h 30 phút nên vội vã đi nốt 1000 m còn lại và đến công viên vào đúng lúc 6h 30 phút.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a.Em hãy lập bảng quãng đường đi được theo thời gian của A.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vẽ đồ thị quãng đường – thời gian của bạn A trong suốt hành trình 30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đi từ nhà đến công viên?</a:t>
            </a:r>
          </a:p>
          <a:p>
            <a:pPr algn="just"/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b. Xác định tốc độ của A trong 15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đầu và 10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cuối của hành trình?</a:t>
            </a:r>
            <a:endParaRPr lang="en-US" sz="2400" dirty="0">
              <a:solidFill>
                <a:prstClr val="black"/>
              </a:solidFill>
              <a:latin typeface="Calibri Light" panose="020F0302020204030204"/>
            </a:endParaRPr>
          </a:p>
          <a:p>
            <a:pPr algn="just"/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>
            <a:extLst>
              <a:ext uri="{FF2B5EF4-FFF2-40B4-BE49-F238E27FC236}">
                <a16:creationId xmlns:a16="http://schemas.microsoft.com/office/drawing/2014/main" id="{574100A8-5FDD-4FC3-B022-A5B459484B40}"/>
              </a:ext>
            </a:extLst>
          </p:cNvPr>
          <p:cNvGrpSpPr/>
          <p:nvPr/>
        </p:nvGrpSpPr>
        <p:grpSpPr>
          <a:xfrm>
            <a:off x="2133600" y="0"/>
            <a:ext cx="5506424" cy="926647"/>
            <a:chOff x="320142" y="91439"/>
            <a:chExt cx="7341899" cy="10857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3F55667-7FBB-427B-A1EE-DA778AFA5B3D}"/>
                </a:ext>
              </a:extLst>
            </p:cNvPr>
            <p:cNvSpPr/>
            <p:nvPr/>
          </p:nvSpPr>
          <p:spPr>
            <a:xfrm>
              <a:off x="320142" y="91439"/>
              <a:ext cx="7341899" cy="1085719"/>
            </a:xfrm>
            <a:prstGeom prst="roundRect">
              <a:avLst>
                <a:gd name="adj" fmla="val 33648"/>
              </a:avLst>
            </a:prstGeom>
            <a:solidFill>
              <a:srgbClr val="002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280464-A701-4302-A6E9-7EE9968A5862}"/>
                </a:ext>
              </a:extLst>
            </p:cNvPr>
            <p:cNvSpPr txBox="1"/>
            <p:nvPr/>
          </p:nvSpPr>
          <p:spPr>
            <a:xfrm>
              <a:off x="490619" y="199368"/>
              <a:ext cx="7000943" cy="649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CHUYÊN GIA TRỔ TÀI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3986368-A835-499C-BF84-EF662B203AD1}"/>
              </a:ext>
            </a:extLst>
          </p:cNvPr>
          <p:cNvSpPr txBox="1"/>
          <p:nvPr/>
        </p:nvSpPr>
        <p:spPr>
          <a:xfrm>
            <a:off x="5965932" y="225570"/>
            <a:ext cx="11864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700" b="1" dirty="0">
                <a:solidFill>
                  <a:prstClr val="white"/>
                </a:solidFill>
                <a:latin typeface="Montserrat" panose="00000500000000000000" pitchFamily="2" charset="-93"/>
              </a:rPr>
              <a:t>1:00</a:t>
            </a:r>
          </a:p>
        </p:txBody>
      </p:sp>
      <p:grpSp>
        <p:nvGrpSpPr>
          <p:cNvPr id="9" name="Group 35">
            <a:extLst>
              <a:ext uri="{FF2B5EF4-FFF2-40B4-BE49-F238E27FC236}">
                <a16:creationId xmlns:a16="http://schemas.microsoft.com/office/drawing/2014/main" id="{B7AC6E99-9331-4EAA-AD1A-C034C7EBC8D7}"/>
              </a:ext>
            </a:extLst>
          </p:cNvPr>
          <p:cNvGrpSpPr/>
          <p:nvPr/>
        </p:nvGrpSpPr>
        <p:grpSpPr>
          <a:xfrm>
            <a:off x="3459255" y="2422127"/>
            <a:ext cx="2609193" cy="704624"/>
            <a:chOff x="8501399" y="1784529"/>
            <a:chExt cx="1061545" cy="1147856"/>
          </a:xfrm>
          <a:solidFill>
            <a:srgbClr val="5F8776"/>
          </a:solidFill>
        </p:grpSpPr>
        <p:sp>
          <p:nvSpPr>
            <p:cNvPr id="37" name="Oval 18">
              <a:extLst>
                <a:ext uri="{FF2B5EF4-FFF2-40B4-BE49-F238E27FC236}">
                  <a16:creationId xmlns:a16="http://schemas.microsoft.com/office/drawing/2014/main" id="{CFEEFEC7-AEF3-4EE0-AA45-D7CDF71395CB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983846-41C7-4AB2-8EB9-80E7EEBCD94A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915282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1-2–3–4–5–6-2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10" name="Group 38">
            <a:extLst>
              <a:ext uri="{FF2B5EF4-FFF2-40B4-BE49-F238E27FC236}">
                <a16:creationId xmlns:a16="http://schemas.microsoft.com/office/drawing/2014/main" id="{13945480-5ABA-4139-9023-C9CB9574A460}"/>
              </a:ext>
            </a:extLst>
          </p:cNvPr>
          <p:cNvGrpSpPr/>
          <p:nvPr/>
        </p:nvGrpSpPr>
        <p:grpSpPr>
          <a:xfrm>
            <a:off x="3451372" y="1581423"/>
            <a:ext cx="2609193" cy="704624"/>
            <a:chOff x="8501399" y="1784529"/>
            <a:chExt cx="1061545" cy="1147856"/>
          </a:xfrm>
        </p:grpSpPr>
        <p:sp>
          <p:nvSpPr>
            <p:cNvPr id="40" name="Oval 18">
              <a:extLst>
                <a:ext uri="{FF2B5EF4-FFF2-40B4-BE49-F238E27FC236}">
                  <a16:creationId xmlns:a16="http://schemas.microsoft.com/office/drawing/2014/main" id="{FA004A57-07FE-4B45-B559-469596F50808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solidFill>
              <a:srgbClr val="FFB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296B4C3-C253-4126-9A3B-C5EEA1D5F34D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91528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1-2–3–4–5–6-1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11" name="Group 41">
            <a:extLst>
              <a:ext uri="{FF2B5EF4-FFF2-40B4-BE49-F238E27FC236}">
                <a16:creationId xmlns:a16="http://schemas.microsoft.com/office/drawing/2014/main" id="{E45E5759-E0A2-4C70-B9B5-DF479D205753}"/>
              </a:ext>
            </a:extLst>
          </p:cNvPr>
          <p:cNvGrpSpPr/>
          <p:nvPr/>
        </p:nvGrpSpPr>
        <p:grpSpPr>
          <a:xfrm>
            <a:off x="3459255" y="3262831"/>
            <a:ext cx="2609193" cy="704624"/>
            <a:chOff x="8501399" y="1784529"/>
            <a:chExt cx="1061545" cy="1147856"/>
          </a:xfrm>
          <a:solidFill>
            <a:srgbClr val="337AB6"/>
          </a:solidFill>
        </p:grpSpPr>
        <p:sp>
          <p:nvSpPr>
            <p:cNvPr id="43" name="Oval 18">
              <a:extLst>
                <a:ext uri="{FF2B5EF4-FFF2-40B4-BE49-F238E27FC236}">
                  <a16:creationId xmlns:a16="http://schemas.microsoft.com/office/drawing/2014/main" id="{EDE4630B-F9B2-4A3E-8A50-C174986EEBA8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D01B93-5ADC-4397-9973-AC95E36066F2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915282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1-2–3–4–5–6-3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13" name="Group 44">
            <a:extLst>
              <a:ext uri="{FF2B5EF4-FFF2-40B4-BE49-F238E27FC236}">
                <a16:creationId xmlns:a16="http://schemas.microsoft.com/office/drawing/2014/main" id="{3D0C3449-308A-4979-8AEF-0BCC5FA84C0D}"/>
              </a:ext>
            </a:extLst>
          </p:cNvPr>
          <p:cNvGrpSpPr/>
          <p:nvPr/>
        </p:nvGrpSpPr>
        <p:grpSpPr>
          <a:xfrm>
            <a:off x="3459255" y="4103535"/>
            <a:ext cx="2609193" cy="704624"/>
            <a:chOff x="8501399" y="1784529"/>
            <a:chExt cx="1061545" cy="1147856"/>
          </a:xfrm>
          <a:solidFill>
            <a:srgbClr val="FFD966"/>
          </a:solidFill>
        </p:grpSpPr>
        <p:sp>
          <p:nvSpPr>
            <p:cNvPr id="46" name="Oval 18">
              <a:extLst>
                <a:ext uri="{FF2B5EF4-FFF2-40B4-BE49-F238E27FC236}">
                  <a16:creationId xmlns:a16="http://schemas.microsoft.com/office/drawing/2014/main" id="{37DA451A-1989-4463-89A8-25F16C5C6F0B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541766E-D236-4DC1-A4AD-D72E227967E3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915282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1-2–3–4–5–6-4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14" name="Group 47">
            <a:extLst>
              <a:ext uri="{FF2B5EF4-FFF2-40B4-BE49-F238E27FC236}">
                <a16:creationId xmlns:a16="http://schemas.microsoft.com/office/drawing/2014/main" id="{C5B5E17F-B5F7-42B2-8884-DCB62A46138B}"/>
              </a:ext>
            </a:extLst>
          </p:cNvPr>
          <p:cNvGrpSpPr/>
          <p:nvPr/>
        </p:nvGrpSpPr>
        <p:grpSpPr>
          <a:xfrm>
            <a:off x="3459255" y="4944239"/>
            <a:ext cx="2609193" cy="704624"/>
            <a:chOff x="8501399" y="1784529"/>
            <a:chExt cx="1061545" cy="1147856"/>
          </a:xfrm>
          <a:solidFill>
            <a:srgbClr val="D77C69"/>
          </a:solidFill>
        </p:grpSpPr>
        <p:sp>
          <p:nvSpPr>
            <p:cNvPr id="49" name="Oval 18">
              <a:extLst>
                <a:ext uri="{FF2B5EF4-FFF2-40B4-BE49-F238E27FC236}">
                  <a16:creationId xmlns:a16="http://schemas.microsoft.com/office/drawing/2014/main" id="{E156884C-16EF-4A45-9B9D-8B7630BA9EFE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F3D5C64-C4D9-4E8C-BAFF-B4A4DC935464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915282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1-2–3–4–5–6-5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15" name="Group 50">
            <a:extLst>
              <a:ext uri="{FF2B5EF4-FFF2-40B4-BE49-F238E27FC236}">
                <a16:creationId xmlns:a16="http://schemas.microsoft.com/office/drawing/2014/main" id="{D4E1132B-2CAC-430E-AFAC-2733F59F4820}"/>
              </a:ext>
            </a:extLst>
          </p:cNvPr>
          <p:cNvGrpSpPr/>
          <p:nvPr/>
        </p:nvGrpSpPr>
        <p:grpSpPr>
          <a:xfrm>
            <a:off x="3459255" y="5784943"/>
            <a:ext cx="2609193" cy="704624"/>
            <a:chOff x="8501399" y="1784529"/>
            <a:chExt cx="1061545" cy="1147856"/>
          </a:xfrm>
          <a:solidFill>
            <a:srgbClr val="47597E"/>
          </a:solidFill>
        </p:grpSpPr>
        <p:sp>
          <p:nvSpPr>
            <p:cNvPr id="52" name="Oval 18">
              <a:extLst>
                <a:ext uri="{FF2B5EF4-FFF2-40B4-BE49-F238E27FC236}">
                  <a16:creationId xmlns:a16="http://schemas.microsoft.com/office/drawing/2014/main" id="{77147D28-F152-4FD5-8FFF-146EE74F2180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484D109-9858-46CD-972F-0DA73223ED0A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915282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1-2–3–4–5–6-6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16" name="Group 53">
            <a:extLst>
              <a:ext uri="{FF2B5EF4-FFF2-40B4-BE49-F238E27FC236}">
                <a16:creationId xmlns:a16="http://schemas.microsoft.com/office/drawing/2014/main" id="{5069BBE5-4088-42BD-AECC-77556A1B37E0}"/>
              </a:ext>
            </a:extLst>
          </p:cNvPr>
          <p:cNvGrpSpPr/>
          <p:nvPr/>
        </p:nvGrpSpPr>
        <p:grpSpPr>
          <a:xfrm>
            <a:off x="6487423" y="2398378"/>
            <a:ext cx="2609193" cy="704624"/>
            <a:chOff x="8501399" y="1784529"/>
            <a:chExt cx="1061545" cy="1147856"/>
          </a:xfrm>
          <a:solidFill>
            <a:srgbClr val="278792"/>
          </a:solidFill>
        </p:grpSpPr>
        <p:sp>
          <p:nvSpPr>
            <p:cNvPr id="55" name="Oval 18">
              <a:extLst>
                <a:ext uri="{FF2B5EF4-FFF2-40B4-BE49-F238E27FC236}">
                  <a16:creationId xmlns:a16="http://schemas.microsoft.com/office/drawing/2014/main" id="{291C3764-510A-49EB-A1E3-57581A0F27B0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3987149-28A7-4082-8E52-76DACEAFEC70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91528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2-2–2–2–2–2-2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17" name="Group 56">
            <a:extLst>
              <a:ext uri="{FF2B5EF4-FFF2-40B4-BE49-F238E27FC236}">
                <a16:creationId xmlns:a16="http://schemas.microsoft.com/office/drawing/2014/main" id="{A7C29532-6B47-4219-A05D-27ED6D868D24}"/>
              </a:ext>
            </a:extLst>
          </p:cNvPr>
          <p:cNvGrpSpPr/>
          <p:nvPr/>
        </p:nvGrpSpPr>
        <p:grpSpPr>
          <a:xfrm>
            <a:off x="6479540" y="1557674"/>
            <a:ext cx="2609193" cy="704624"/>
            <a:chOff x="8501399" y="1784529"/>
            <a:chExt cx="1061545" cy="1147856"/>
          </a:xfrm>
          <a:solidFill>
            <a:srgbClr val="278792"/>
          </a:solidFill>
        </p:grpSpPr>
        <p:sp>
          <p:nvSpPr>
            <p:cNvPr id="58" name="Oval 18">
              <a:extLst>
                <a:ext uri="{FF2B5EF4-FFF2-40B4-BE49-F238E27FC236}">
                  <a16:creationId xmlns:a16="http://schemas.microsoft.com/office/drawing/2014/main" id="{25341576-488B-4D48-8E59-C0FFF64B6973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D564D13-A977-43B8-A09F-51A5611E2B1F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91528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1-1–1–1–1–1-1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18" name="Group 59">
            <a:extLst>
              <a:ext uri="{FF2B5EF4-FFF2-40B4-BE49-F238E27FC236}">
                <a16:creationId xmlns:a16="http://schemas.microsoft.com/office/drawing/2014/main" id="{E2B39E5F-B57F-4602-AABF-F2D9610A6E44}"/>
              </a:ext>
            </a:extLst>
          </p:cNvPr>
          <p:cNvGrpSpPr/>
          <p:nvPr/>
        </p:nvGrpSpPr>
        <p:grpSpPr>
          <a:xfrm>
            <a:off x="6487423" y="3239082"/>
            <a:ext cx="2609193" cy="704624"/>
            <a:chOff x="8501399" y="1784529"/>
            <a:chExt cx="1061545" cy="1147856"/>
          </a:xfrm>
          <a:solidFill>
            <a:srgbClr val="278792"/>
          </a:solidFill>
        </p:grpSpPr>
        <p:sp>
          <p:nvSpPr>
            <p:cNvPr id="61" name="Oval 18">
              <a:extLst>
                <a:ext uri="{FF2B5EF4-FFF2-40B4-BE49-F238E27FC236}">
                  <a16:creationId xmlns:a16="http://schemas.microsoft.com/office/drawing/2014/main" id="{8164F90C-ACBA-4194-BAAA-F31A41006275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2FC6E9D-E95A-491B-864D-3E93DE6920AB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91528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3-3–3–3–3–3-3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19" name="Group 62">
            <a:extLst>
              <a:ext uri="{FF2B5EF4-FFF2-40B4-BE49-F238E27FC236}">
                <a16:creationId xmlns:a16="http://schemas.microsoft.com/office/drawing/2014/main" id="{8DB12EAD-D052-490E-A65C-BB9B5E2C52E9}"/>
              </a:ext>
            </a:extLst>
          </p:cNvPr>
          <p:cNvGrpSpPr/>
          <p:nvPr/>
        </p:nvGrpSpPr>
        <p:grpSpPr>
          <a:xfrm>
            <a:off x="6487423" y="4079786"/>
            <a:ext cx="2609193" cy="704624"/>
            <a:chOff x="8501399" y="1784529"/>
            <a:chExt cx="1061545" cy="1147856"/>
          </a:xfrm>
          <a:solidFill>
            <a:srgbClr val="278792"/>
          </a:solidFill>
        </p:grpSpPr>
        <p:sp>
          <p:nvSpPr>
            <p:cNvPr id="64" name="Oval 18">
              <a:extLst>
                <a:ext uri="{FF2B5EF4-FFF2-40B4-BE49-F238E27FC236}">
                  <a16:creationId xmlns:a16="http://schemas.microsoft.com/office/drawing/2014/main" id="{DC60B156-D0C2-4241-AFF2-CCD62CCA7E3E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37F84B3-12E7-4B87-B9E7-5DEB4063E768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91528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4-4–4–4–4–4-4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20" name="Group 65">
            <a:extLst>
              <a:ext uri="{FF2B5EF4-FFF2-40B4-BE49-F238E27FC236}">
                <a16:creationId xmlns:a16="http://schemas.microsoft.com/office/drawing/2014/main" id="{AA182F91-FA48-45FF-BCB2-6A78153F3725}"/>
              </a:ext>
            </a:extLst>
          </p:cNvPr>
          <p:cNvGrpSpPr/>
          <p:nvPr/>
        </p:nvGrpSpPr>
        <p:grpSpPr>
          <a:xfrm>
            <a:off x="6487423" y="4920490"/>
            <a:ext cx="2609193" cy="704624"/>
            <a:chOff x="8501399" y="1784529"/>
            <a:chExt cx="1061545" cy="1147856"/>
          </a:xfrm>
          <a:solidFill>
            <a:srgbClr val="278792"/>
          </a:solidFill>
        </p:grpSpPr>
        <p:sp>
          <p:nvSpPr>
            <p:cNvPr id="67" name="Oval 18">
              <a:extLst>
                <a:ext uri="{FF2B5EF4-FFF2-40B4-BE49-F238E27FC236}">
                  <a16:creationId xmlns:a16="http://schemas.microsoft.com/office/drawing/2014/main" id="{59588C94-A805-4320-A8ED-7B4EEB52C7DD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F4892A7-A502-44DE-B3EB-B35768333189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91528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5-5–5–5–5–5-5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21" name="Group 68">
            <a:extLst>
              <a:ext uri="{FF2B5EF4-FFF2-40B4-BE49-F238E27FC236}">
                <a16:creationId xmlns:a16="http://schemas.microsoft.com/office/drawing/2014/main" id="{843CB891-64E3-4223-99E0-6446F3BD4925}"/>
              </a:ext>
            </a:extLst>
          </p:cNvPr>
          <p:cNvGrpSpPr/>
          <p:nvPr/>
        </p:nvGrpSpPr>
        <p:grpSpPr>
          <a:xfrm>
            <a:off x="6487423" y="5761194"/>
            <a:ext cx="2609193" cy="704624"/>
            <a:chOff x="8501399" y="1784529"/>
            <a:chExt cx="1061545" cy="1147856"/>
          </a:xfrm>
          <a:solidFill>
            <a:srgbClr val="278792"/>
          </a:solidFill>
        </p:grpSpPr>
        <p:sp>
          <p:nvSpPr>
            <p:cNvPr id="70" name="Oval 18">
              <a:extLst>
                <a:ext uri="{FF2B5EF4-FFF2-40B4-BE49-F238E27FC236}">
                  <a16:creationId xmlns:a16="http://schemas.microsoft.com/office/drawing/2014/main" id="{7206E1CD-4A30-4DCF-9D3D-9E0C44984D2F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816CB68-8ED1-46F4-88B4-0FEFD06F3744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91528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6-6–6–6–6–6-6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2" name="Left Brace 1">
            <a:extLst>
              <a:ext uri="{FF2B5EF4-FFF2-40B4-BE49-F238E27FC236}">
                <a16:creationId xmlns:a16="http://schemas.microsoft.com/office/drawing/2014/main" id="{1E355234-62E5-4DED-820E-8D3D760E8C6C}"/>
              </a:ext>
            </a:extLst>
          </p:cNvPr>
          <p:cNvSpPr/>
          <p:nvPr/>
        </p:nvSpPr>
        <p:spPr>
          <a:xfrm flipH="1">
            <a:off x="6153281" y="1947470"/>
            <a:ext cx="430733" cy="4264631"/>
          </a:xfrm>
          <a:prstGeom prst="leftBrace">
            <a:avLst/>
          </a:prstGeom>
          <a:noFill/>
          <a:ln w="38100">
            <a:solidFill>
              <a:srgbClr val="00263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2" name="Group 74">
            <a:extLst>
              <a:ext uri="{FF2B5EF4-FFF2-40B4-BE49-F238E27FC236}">
                <a16:creationId xmlns:a16="http://schemas.microsoft.com/office/drawing/2014/main" id="{7E4F9CD9-2074-46B4-BEEC-1F38166AD1EC}"/>
              </a:ext>
            </a:extLst>
          </p:cNvPr>
          <p:cNvGrpSpPr/>
          <p:nvPr/>
        </p:nvGrpSpPr>
        <p:grpSpPr>
          <a:xfrm>
            <a:off x="47386" y="1433150"/>
            <a:ext cx="3356691" cy="5120049"/>
            <a:chOff x="320143" y="1229710"/>
            <a:chExt cx="4475588" cy="4710923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98DB9F5-4D74-4131-AF2B-A5DCFAE780CA}"/>
                </a:ext>
              </a:extLst>
            </p:cNvPr>
            <p:cNvSpPr/>
            <p:nvPr/>
          </p:nvSpPr>
          <p:spPr>
            <a:xfrm>
              <a:off x="320143" y="1229710"/>
              <a:ext cx="4475588" cy="4435366"/>
            </a:xfrm>
            <a:prstGeom prst="rect">
              <a:avLst/>
            </a:prstGeom>
            <a:solidFill>
              <a:srgbClr val="81BECC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BBAACE6-5E1B-4B0B-9F7F-E9989A76D8A2}"/>
                </a:ext>
              </a:extLst>
            </p:cNvPr>
            <p:cNvSpPr txBox="1"/>
            <p:nvPr/>
          </p:nvSpPr>
          <p:spPr>
            <a:xfrm>
              <a:off x="390686" y="1539429"/>
              <a:ext cx="4344484" cy="440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r>
                <a:rPr lang="en-US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 và t</a:t>
              </a: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rình</a:t>
              </a:r>
              <a:r>
                <a:rPr lang="en-US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 phiếu</a:t>
              </a:r>
              <a:r>
                <a:rPr lang="en-US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vi-VN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</a:t>
              </a: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vi-VN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thành phiếu học tập số 4</a:t>
              </a:r>
              <a:endPara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91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nền Powerpoint đẹp nhất, đơn giản và dễ thư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743200" y="0"/>
            <a:ext cx="3324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PHIẾU HỌC TẬP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 4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Dựa vào đồ thị hình 10.2 trả lời các câu hỏi sau: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buFont typeface="+mj-lt"/>
              <a:buAutoNum type="alphaLcPeriod"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 tả lại bằng lời chuyển động của ô tô trong 4h đầu:</a:t>
            </a:r>
          </a:p>
          <a:p>
            <a:pPr marL="257175" indent="-257175" algn="just">
              <a:buFont typeface="+mj-lt"/>
              <a:buAutoNum type="alphaLcPeriod"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tốc độ của ô tô trong 3h đầu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buFont typeface="+mj-lt"/>
              <a:buAutoNum type="alphaLcPeriod"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quãng đường ô tô đi được sau 1h 30 min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133600"/>
            <a:ext cx="91440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6h sáng, bạn A đi bộ từ nhà ra công viên để tập thể dục cùng các bạn. Trong 15 min đầu, A đi thong thả được 1 000 m thì gặp B. A đứng lại nói chuyện với B trong 5 min. Chợt A nhớ ra là các bạn hẹn mình bắt đầu tập thể dục ở công viên vào lức 6h 30 min nên vội vã đi nốt 1000 m còn lại và đến công viên vào đúng lúc 6h 30 min.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Em hãy lập bảng quãng đường đi được theo thời gian của A.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vẽ đồ thị quãng đường – thời gian của bạn A trong suốt hành trình 30 min đi từ nhà đến công viên?</a:t>
            </a:r>
          </a:p>
          <a:p>
            <a:pPr algn="just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b. Xác định tốc độ của A trong 15 min đầu và 10 min cuối của hành trình?</a:t>
            </a:r>
            <a:endParaRPr lang="en-US" sz="2800" dirty="0">
              <a:solidFill>
                <a:prstClr val="black"/>
              </a:solidFill>
              <a:latin typeface="Calibri Light" panose="020F0302020204030204"/>
            </a:endParaRPr>
          </a:p>
          <a:p>
            <a:pPr algn="just"/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574100A8-5FDD-4FC3-B022-A5B459484B40}"/>
              </a:ext>
            </a:extLst>
          </p:cNvPr>
          <p:cNvGrpSpPr/>
          <p:nvPr/>
        </p:nvGrpSpPr>
        <p:grpSpPr>
          <a:xfrm>
            <a:off x="1828800" y="0"/>
            <a:ext cx="5506424" cy="926647"/>
            <a:chOff x="320142" y="91439"/>
            <a:chExt cx="7341899" cy="10857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3F55667-7FBB-427B-A1EE-DA778AFA5B3D}"/>
                </a:ext>
              </a:extLst>
            </p:cNvPr>
            <p:cNvSpPr/>
            <p:nvPr/>
          </p:nvSpPr>
          <p:spPr>
            <a:xfrm>
              <a:off x="320142" y="91439"/>
              <a:ext cx="7341899" cy="1085719"/>
            </a:xfrm>
            <a:prstGeom prst="roundRect">
              <a:avLst>
                <a:gd name="adj" fmla="val 33648"/>
              </a:avLst>
            </a:prstGeom>
            <a:solidFill>
              <a:srgbClr val="002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280464-A701-4302-A6E9-7EE9968A5862}"/>
                </a:ext>
              </a:extLst>
            </p:cNvPr>
            <p:cNvSpPr txBox="1"/>
            <p:nvPr/>
          </p:nvSpPr>
          <p:spPr>
            <a:xfrm>
              <a:off x="490619" y="199368"/>
              <a:ext cx="7000943" cy="649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CHÚNG TÔI TỎA SÁNG</a:t>
              </a:r>
            </a:p>
          </p:txBody>
        </p:sp>
      </p:grpSp>
      <p:grpSp>
        <p:nvGrpSpPr>
          <p:cNvPr id="4" name="Group 74">
            <a:extLst>
              <a:ext uri="{FF2B5EF4-FFF2-40B4-BE49-F238E27FC236}">
                <a16:creationId xmlns:a16="http://schemas.microsoft.com/office/drawing/2014/main" id="{7E4F9CD9-2074-46B4-BEEC-1F38166AD1EC}"/>
              </a:ext>
            </a:extLst>
          </p:cNvPr>
          <p:cNvGrpSpPr/>
          <p:nvPr/>
        </p:nvGrpSpPr>
        <p:grpSpPr>
          <a:xfrm>
            <a:off x="3505200" y="1447800"/>
            <a:ext cx="5638800" cy="3621015"/>
            <a:chOff x="320143" y="1229710"/>
            <a:chExt cx="4475588" cy="443536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98DB9F5-4D74-4131-AF2B-A5DCFAE780CA}"/>
                </a:ext>
              </a:extLst>
            </p:cNvPr>
            <p:cNvSpPr/>
            <p:nvPr/>
          </p:nvSpPr>
          <p:spPr>
            <a:xfrm>
              <a:off x="320143" y="1229710"/>
              <a:ext cx="4475588" cy="4435366"/>
            </a:xfrm>
            <a:prstGeom prst="rect">
              <a:avLst/>
            </a:prstGeom>
            <a:solidFill>
              <a:srgbClr val="81BECC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BBAACE6-5E1B-4B0B-9F7F-E9989A76D8A2}"/>
                </a:ext>
              </a:extLst>
            </p:cNvPr>
            <p:cNvSpPr txBox="1"/>
            <p:nvPr/>
          </p:nvSpPr>
          <p:spPr>
            <a:xfrm>
              <a:off x="385695" y="1394416"/>
              <a:ext cx="4344484" cy="4184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ngẫu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endPara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gv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endPara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dặt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Gv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!!1">
            <a:extLst>
              <a:ext uri="{FF2B5EF4-FFF2-40B4-BE49-F238E27FC236}">
                <a16:creationId xmlns:a16="http://schemas.microsoft.com/office/drawing/2014/main" id="{FFD500BA-256E-4CF3-BCC2-4F457D9C5EEF}"/>
              </a:ext>
            </a:extLst>
          </p:cNvPr>
          <p:cNvGrpSpPr/>
          <p:nvPr/>
        </p:nvGrpSpPr>
        <p:grpSpPr>
          <a:xfrm>
            <a:off x="556328" y="1294108"/>
            <a:ext cx="3124921" cy="5335292"/>
            <a:chOff x="741769" y="1294108"/>
            <a:chExt cx="4166561" cy="4736341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7AC1E083-B5DF-4B30-BBF0-5465025C0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769" y="1875895"/>
              <a:ext cx="4166561" cy="4154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Vương Miện, Vua, Hoàng Gia, Nữ Hoàng, Biểu Tượng, Vàng">
              <a:extLst>
                <a:ext uri="{FF2B5EF4-FFF2-40B4-BE49-F238E27FC236}">
                  <a16:creationId xmlns:a16="http://schemas.microsoft.com/office/drawing/2014/main" id="{ED332509-28FE-468F-B05F-22D1B0CC7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46146">
              <a:off x="2776956" y="1426607"/>
              <a:ext cx="1571835" cy="1306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863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Powerpoint đơn giản, đẹp (7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-457200" y="0"/>
            <a:ext cx="9601200" cy="3416320"/>
          </a:xfrm>
          <a:prstGeom prst="rect">
            <a:avLst/>
          </a:prstGeom>
        </p:spPr>
        <p:txBody>
          <a:bodyPr wrap="square">
            <a:spAutoFit/>
            <a:scene3d>
              <a:camera prst="perspectiveContrastingRightFacing"/>
              <a:lightRig rig="threePt" dir="t"/>
            </a:scene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vi-VN" altLang="en-US" sz="7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BÀI 10: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vi-VN" altLang="en-US" sz="7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ĐỒ THỊ QUÃNG ĐƯỜNG </a:t>
            </a:r>
            <a:r>
              <a:rPr lang="en-US" sz="7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vi-VN" altLang="en-US" sz="7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THỜI GIAN  </a:t>
            </a:r>
            <a:endParaRPr lang="en-US" altLang="en-US" sz="7200" b="1" kern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228600" y="4419600"/>
            <a:ext cx="4180113" cy="2157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42" y="-510922"/>
            <a:ext cx="4343397" cy="333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2" y="859552"/>
            <a:ext cx="493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005665"/>
            <a:ext cx="2124078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3283345"/>
            <a:ext cx="2319337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405939" y="5531453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2"/>
            <a:ext cx="9144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2545080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90" y="-604905"/>
            <a:ext cx="3613657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0601" y="4178835"/>
            <a:ext cx="556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1:Đồ thị của chuyển động có tốc độ không đổi là một đường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85763" indent="-385763">
              <a:buFontTx/>
              <a:buAutoNum type="alphaUcPeriod"/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	       B. cong	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Zíc zắc	       D.Không xác định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4273" y="108438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A</a:t>
            </a:r>
            <a:endParaRPr lang="en-US" sz="4000" b="1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3" y="22448"/>
            <a:ext cx="170801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2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2"/>
            <a:ext cx="9144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795130"/>
            <a:ext cx="9818114" cy="647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90" y="-604903"/>
            <a:ext cx="3613657" cy="264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8200" y="2819400"/>
            <a:ext cx="5867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Câu 2:Đồ thị quãng đường –thời gian cho biết: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  <a:p>
            <a:pPr marL="385763" indent="-385763">
              <a:buFontTx/>
              <a:buAutoNum type="alphaUcPeriod"/>
            </a:pPr>
            <a:r>
              <a:rPr lang="vi-VN" sz="3200" dirty="0">
                <a:solidFill>
                  <a:srgbClr val="002060"/>
                </a:solidFill>
                <a:latin typeface="+mj-lt"/>
              </a:rPr>
              <a:t>tốc độ đi được			</a:t>
            </a:r>
          </a:p>
          <a:p>
            <a:pPr marL="385763" indent="-385763">
              <a:buFontTx/>
              <a:buAutoNum type="alphaUcPeriod"/>
            </a:pPr>
            <a:r>
              <a:rPr lang="vi-VN" sz="3200" dirty="0">
                <a:solidFill>
                  <a:srgbClr val="002060"/>
                </a:solidFill>
                <a:latin typeface="+mj-lt"/>
              </a:rPr>
              <a:t>thời gian đi được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C. quãng đường đi được	</a:t>
            </a:r>
          </a:p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D. cả tốc độ, thời gian và quãng đường đi được.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2086" y="64007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D</a:t>
            </a:r>
            <a:endParaRPr lang="en-US" sz="3600" b="1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3" y="22448"/>
            <a:ext cx="170801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02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1"/>
            <a:ext cx="9144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7" y="0"/>
            <a:ext cx="3613657" cy="159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" y="1433241"/>
            <a:ext cx="9144000" cy="542475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+mj-lt"/>
              </a:rPr>
              <a:t>Câu 3: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Bảng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dưới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đây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mô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tả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chuyển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một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ô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tô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4 h.</a:t>
            </a:r>
            <a:endParaRPr lang="vi-VN" sz="2800" dirty="0">
              <a:solidFill>
                <a:prstClr val="white"/>
              </a:solidFill>
              <a:latin typeface="+mj-lt"/>
            </a:endParaRPr>
          </a:p>
          <a:p>
            <a:pPr algn="ctr"/>
            <a:endParaRPr lang="vi-VN" sz="2800" dirty="0">
              <a:solidFill>
                <a:prstClr val="white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vi-VN" sz="2800" dirty="0">
              <a:solidFill>
                <a:srgbClr val="008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diễn 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úng đồ thị quãng đường – thời </a:t>
            </a:r>
            <a:r>
              <a:rPr lang="vi-VN" sz="2800" dirty="0">
                <a:solidFill>
                  <a:prstClr val="white"/>
                </a:solidFill>
                <a:latin typeface="+mj-lt"/>
              </a:rPr>
              <a:t>gian của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chuyển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trên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?</a:t>
            </a: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r>
              <a:rPr lang="vi-VN" sz="21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1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1200" y="545135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</a:t>
            </a:r>
            <a:endParaRPr lang="en-US" sz="40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3" y="22448"/>
            <a:ext cx="170801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990600" y="2438400"/>
          <a:ext cx="6294131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7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1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indent="1524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Thời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gian</a:t>
                      </a:r>
                      <a:r>
                        <a:rPr lang="en-US" sz="2000" dirty="0">
                          <a:effectLst/>
                        </a:rPr>
                        <a:t> (h)</a:t>
                      </a:r>
                      <a:endParaRPr lang="en-US" sz="1500" dirty="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1524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Quãng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đường</a:t>
                      </a:r>
                      <a:r>
                        <a:rPr lang="en-US" sz="2000" dirty="0">
                          <a:effectLst/>
                        </a:rPr>
                        <a:t> (km)</a:t>
                      </a:r>
                      <a:endParaRPr lang="en-US" sz="1500" dirty="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60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120</a:t>
                      </a:r>
                      <a:endParaRPr lang="en-US" sz="1500" dirty="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180</a:t>
                      </a:r>
                      <a:endParaRPr lang="en-US" sz="15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240</a:t>
                      </a:r>
                      <a:endParaRPr lang="en-US" sz="1500" dirty="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Picture 15"/>
          <p:cNvPicPr/>
          <p:nvPr/>
        </p:nvPicPr>
        <p:blipFill>
          <a:blip r:embed="rId8"/>
          <a:stretch>
            <a:fillRect/>
          </a:stretch>
        </p:blipFill>
        <p:spPr>
          <a:xfrm>
            <a:off x="914400" y="4038600"/>
            <a:ext cx="74676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4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1"/>
            <a:ext cx="9144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7" y="0"/>
            <a:ext cx="3613657" cy="159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" y="1600200"/>
            <a:ext cx="9143999" cy="397031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r>
              <a:rPr lang="vi-VN" sz="2100" dirty="0">
                <a:solidFill>
                  <a:srgbClr val="008000"/>
                </a:solidFill>
                <a:cs typeface="Arial" panose="020B0604020202020204" pitchFamily="34" charset="0"/>
              </a:rPr>
              <a:t> bcv</a:t>
            </a:r>
          </a:p>
          <a:p>
            <a:pPr algn="ctr"/>
            <a:endParaRPr lang="en-US" sz="21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6096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3" y="22448"/>
            <a:ext cx="170801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643635"/>
            <a:ext cx="91439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4: Lúc 1h sáng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đoàn tàu hỏa chạy từ ga A đến ga B với tốc độ 60 km/h đến ga B lúc 2 h và đứng ở ga B 15 min. Sau đó đoàn tàu tiếp tục chạy với tốc độ cũ thì đến ga C lúc 3h 15 min. Hình vẽ nào sau đây biểu diễn đúng đồ thị quãng đường – thời gian của đoàn tàu nói trên?</a:t>
            </a:r>
          </a:p>
        </p:txBody>
      </p:sp>
      <p:pic>
        <p:nvPicPr>
          <p:cNvPr id="14" name="Picture 13"/>
          <p:cNvPicPr/>
          <p:nvPr/>
        </p:nvPicPr>
        <p:blipFill>
          <a:blip r:embed="rId8"/>
          <a:stretch>
            <a:fillRect/>
          </a:stretch>
        </p:blipFill>
        <p:spPr>
          <a:xfrm>
            <a:off x="381000" y="3810000"/>
            <a:ext cx="84943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1"/>
            <a:ext cx="9144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7" y="0"/>
            <a:ext cx="361365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22" y="1702743"/>
            <a:ext cx="9139478" cy="515525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5: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10.2,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b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nhiểu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vi-VN" sz="28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 dirty="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1200" y="545135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3" y="22448"/>
            <a:ext cx="170801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0" y="3505200"/>
            <a:ext cx="1676400" cy="213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1"/>
            <a:ext cx="9144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7" y="0"/>
            <a:ext cx="3415133" cy="150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" y="1524000"/>
            <a:ext cx="9139478" cy="544764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6:</a:t>
            </a:r>
            <a:r>
              <a:rPr lang="vi-VN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10.3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1, 2, 3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36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v</a:t>
            </a:r>
            <a:r>
              <a:rPr lang="en-US" sz="36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endParaRPr lang="vi-VN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v</a:t>
            </a:r>
            <a:r>
              <a:rPr lang="vi-VN" sz="36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  v</a:t>
            </a:r>
            <a:r>
              <a:rPr lang="en-US" sz="36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= v</a:t>
            </a:r>
            <a:r>
              <a:rPr lang="en-US" sz="36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v</a:t>
            </a:r>
            <a:r>
              <a:rPr lang="vi-VN" sz="36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  v</a:t>
            </a:r>
            <a:r>
              <a:rPr lang="en-US" sz="36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&gt; v</a:t>
            </a:r>
            <a:r>
              <a:rPr lang="en-US" sz="36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v</a:t>
            </a:r>
            <a:r>
              <a:rPr lang="vi-VN" sz="36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  v</a:t>
            </a:r>
            <a:r>
              <a:rPr lang="en-US" sz="36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&lt; v</a:t>
            </a:r>
            <a:r>
              <a:rPr lang="en-US" sz="36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v</a:t>
            </a:r>
            <a:r>
              <a:rPr lang="vi-VN" sz="36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  v</a:t>
            </a:r>
            <a:r>
              <a:rPr lang="en-US" sz="36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&gt; v</a:t>
            </a:r>
            <a:r>
              <a:rPr lang="en-US" sz="36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vi-VN" sz="24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vi-VN" sz="2400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vi-VN" sz="2400" dirty="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1200" y="545135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3" y="22448"/>
            <a:ext cx="170801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3657600"/>
            <a:ext cx="345103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5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đẹp nhất, đơn giản và dễ thư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50904" cy="7086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10058400" cy="2704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10.8/sbt.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người đi xe đạp sau khi đi được 8 km với tốc độ 12km/h thì dừng lại để sửa xe trong 40 min, sau đó đi tiếp 12km với tốc độ 9 km/h. Hãy vẽ đồ thị quãng đường – thời gian của người đi xe đạp.</a:t>
            </a:r>
            <a:endParaRPr lang="en-US" sz="3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819400"/>
            <a:ext cx="10134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 làm</a:t>
            </a:r>
          </a:p>
          <a:p>
            <a:pPr>
              <a:lnSpc>
                <a:spcPct val="120000"/>
              </a:lnSpc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Đổi 40 phút = 2/3 h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 gian đi 8km đầu: t = s/v = 8:12 = 2/3h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 gian đi hết 12 km tiếp theo: t = 12: 9 = 4/3 h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Lập bảng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" y="0"/>
          <a:ext cx="8839199" cy="2135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1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9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5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3597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Thời gian t (h)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3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Quãng đường s (km)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vi-VN" sz="3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2/3</a:t>
                      </a:r>
                      <a:endParaRPr lang="en-US" sz="3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dirty="0">
                          <a:latin typeface="Times New Roman"/>
                          <a:ea typeface="Calibri"/>
                          <a:cs typeface="Times New Roman"/>
                        </a:rPr>
                        <a:t>2/3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latin typeface="Times New Roman"/>
                          <a:ea typeface="Calibri"/>
                          <a:cs typeface="Times New Roman"/>
                        </a:rPr>
                        <a:t>8/3</a:t>
                      </a:r>
                      <a:endParaRPr lang="en-US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6096000" y="0"/>
            <a:ext cx="415499" cy="7098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sz="36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39000" y="0"/>
            <a:ext cx="415499" cy="7098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sz="36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77200" y="0"/>
            <a:ext cx="646332" cy="7098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20</a:t>
            </a:r>
            <a:endParaRPr lang="en-US" sz="36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26" name="Group 8"/>
          <p:cNvGrpSpPr>
            <a:grpSpLocks/>
          </p:cNvGrpSpPr>
          <p:nvPr/>
        </p:nvGrpSpPr>
        <p:grpSpPr bwMode="auto">
          <a:xfrm>
            <a:off x="1676400" y="2438400"/>
            <a:ext cx="5562600" cy="3733800"/>
            <a:chOff x="-317" y="-1166"/>
            <a:chExt cx="26461" cy="23967"/>
          </a:xfrm>
        </p:grpSpPr>
        <p:pic>
          <p:nvPicPr>
            <p:cNvPr id="2" name="Picutre 11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88" y="3748"/>
              <a:ext cx="22856" cy="19052"/>
            </a:xfrm>
            <a:prstGeom prst="rect">
              <a:avLst/>
            </a:prstGeom>
            <a:noFill/>
          </p:spPr>
        </p:pic>
        <p:sp>
          <p:nvSpPr>
            <p:cNvPr id="21" name="TextBox 4"/>
            <p:cNvSpPr txBox="1">
              <a:spLocks noChangeArrowheads="1"/>
            </p:cNvSpPr>
            <p:nvPr/>
          </p:nvSpPr>
          <p:spPr bwMode="auto">
            <a:xfrm>
              <a:off x="-317" y="-1166"/>
              <a:ext cx="11848" cy="5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>
                  <a:ln>
                    <a:noFill/>
                  </a:ln>
                  <a:solidFill>
                    <a:srgbClr val="1F497D"/>
                  </a:solidFill>
                  <a:effectLst/>
                  <a:latin typeface="Cambria" pitchFamily="18" charset="0"/>
                  <a:cs typeface="Arial" pitchFamily="34" charset="0"/>
                </a:rPr>
                <a:t>s (km)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" name="Straight Arrow Connector 22"/>
            <p:cNvCxnSpPr>
              <a:cxnSpLocks noChangeShapeType="1"/>
            </p:cNvCxnSpPr>
            <p:nvPr/>
          </p:nvCxnSpPr>
          <p:spPr bwMode="auto">
            <a:xfrm flipV="1">
              <a:off x="5924" y="825"/>
              <a:ext cx="0" cy="4121"/>
            </a:xfrm>
            <a:prstGeom prst="straightConnector1">
              <a:avLst/>
            </a:prstGeom>
            <a:noFill/>
            <a:ln w="28575">
              <a:solidFill>
                <a:srgbClr val="1F497D"/>
              </a:solidFill>
              <a:miter lim="800000"/>
              <a:headEnd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79799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287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10.7/sbt.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10.5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5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45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5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048000"/>
            <a:ext cx="5943600" cy="2956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làm</a:t>
            </a:r>
          </a:p>
          <a:p>
            <a:pPr>
              <a:spcBef>
                <a:spcPts val="45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ứng với chuyển động của xe đạp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5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vi-V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đạp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 km/h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60 km/h.</a:t>
            </a:r>
          </a:p>
          <a:p>
            <a:pPr>
              <a:spcBef>
                <a:spcPts val="45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h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42"/>
          <p:cNvGrpSpPr/>
          <p:nvPr/>
        </p:nvGrpSpPr>
        <p:grpSpPr>
          <a:xfrm>
            <a:off x="6019800" y="3276600"/>
            <a:ext cx="2971800" cy="3276600"/>
            <a:chOff x="0" y="0"/>
            <a:chExt cx="4373017" cy="2861958"/>
          </a:xfrm>
        </p:grpSpPr>
        <p:pic>
          <p:nvPicPr>
            <p:cNvPr id="46" name="Picutre 40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2868768" cy="2712527"/>
            </a:xfrm>
            <a:prstGeom prst="rect">
              <a:avLst/>
            </a:prstGeom>
          </p:spPr>
        </p:pic>
        <p:sp>
          <p:nvSpPr>
            <p:cNvPr id="48" name="TextBox 10"/>
            <p:cNvSpPr txBox="1"/>
            <p:nvPr/>
          </p:nvSpPr>
          <p:spPr>
            <a:xfrm>
              <a:off x="3188050" y="2414802"/>
              <a:ext cx="1184967" cy="4471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>
                  <a:solidFill>
                    <a:prstClr val="black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 (h)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2730316" y="2414802"/>
              <a:ext cx="530182" cy="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864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đơn giản, đẹp (1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" name="组合 1"/>
          <p:cNvGrpSpPr/>
          <p:nvPr/>
        </p:nvGrpSpPr>
        <p:grpSpPr>
          <a:xfrm>
            <a:off x="609600" y="457200"/>
            <a:ext cx="7848600" cy="5943600"/>
            <a:chOff x="2635700" y="942204"/>
            <a:chExt cx="3682043" cy="3653136"/>
          </a:xfrm>
        </p:grpSpPr>
        <p:grpSp>
          <p:nvGrpSpPr>
            <p:cNvPr id="4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16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14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1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0" y="3962400"/>
            <a:ext cx="3417094" cy="838200"/>
          </a:xfrm>
          <a:prstGeom prst="roundRect">
            <a:avLst>
              <a:gd name="adj" fmla="val 50000"/>
            </a:avLst>
          </a:prstGeom>
          <a:gradFill>
            <a:gsLst>
              <a:gs pos="6000">
                <a:srgbClr val="13D754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3657600" y="2057401"/>
            <a:ext cx="5181600" cy="1014413"/>
            <a:chOff x="5510343" y="1921223"/>
            <a:chExt cx="6908317" cy="1014756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5510343" y="2935979"/>
              <a:ext cx="404784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1" name="TextBox 15"/>
            <p:cNvSpPr txBox="1">
              <a:spLocks noChangeArrowheads="1"/>
            </p:cNvSpPr>
            <p:nvPr/>
          </p:nvSpPr>
          <p:spPr bwMode="auto">
            <a:xfrm>
              <a:off x="5815122" y="1921223"/>
              <a:ext cx="6603538" cy="708126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7338" eaLnBrk="1" hangingPunct="1"/>
              <a:r>
                <a:rPr lang="en-US" altLang="vi-VN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B2-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Xác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quãng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tương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endParaRPr lang="en-US" alt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81000" y="1752600"/>
            <a:ext cx="3123010" cy="2178050"/>
            <a:chOff x="853440" y="1980819"/>
            <a:chExt cx="4672143" cy="2178361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 flipV="1">
              <a:off x="853440" y="3216070"/>
              <a:ext cx="0" cy="94311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54"/>
            <p:cNvGrpSpPr>
              <a:grpSpLocks/>
            </p:cNvGrpSpPr>
            <p:nvPr/>
          </p:nvGrpSpPr>
          <p:grpSpPr bwMode="auto">
            <a:xfrm>
              <a:off x="853440" y="1980819"/>
              <a:ext cx="4672143" cy="1721096"/>
              <a:chOff x="853440" y="1980819"/>
              <a:chExt cx="4672143" cy="1721096"/>
            </a:xfrm>
          </p:grpSpPr>
          <p:cxnSp>
            <p:nvCxnSpPr>
              <p:cNvPr id="10" name="Straight Connector 9"/>
              <p:cNvCxnSpPr>
                <a:cxnSpLocks/>
              </p:cNvCxnSpPr>
              <p:nvPr/>
            </p:nvCxnSpPr>
            <p:spPr>
              <a:xfrm>
                <a:off x="5509708" y="1980819"/>
                <a:ext cx="0" cy="1721096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1218572" y="2438084"/>
                <a:ext cx="3054810" cy="4617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287338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Cách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24" name="Arc 23"/>
              <p:cNvSpPr/>
              <p:nvPr/>
            </p:nvSpPr>
            <p:spPr>
              <a:xfrm rot="16200000">
                <a:off x="921670" y="2868401"/>
                <a:ext cx="595398" cy="731858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25" name="Straight Connector 24"/>
              <p:cNvCxnSpPr>
                <a:cxnSpLocks/>
              </p:cNvCxnSpPr>
              <p:nvPr/>
            </p:nvCxnSpPr>
            <p:spPr>
              <a:xfrm>
                <a:off x="1210638" y="2935043"/>
                <a:ext cx="4314945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3505200" y="0"/>
            <a:ext cx="5334000" cy="2066330"/>
            <a:chOff x="5220760" y="59219"/>
            <a:chExt cx="7112538" cy="2066339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5220760" y="1735626"/>
              <a:ext cx="40484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2" name="TextBox 19"/>
            <p:cNvSpPr txBox="1">
              <a:spLocks noChangeArrowheads="1"/>
            </p:cNvSpPr>
            <p:nvPr/>
          </p:nvSpPr>
          <p:spPr bwMode="auto">
            <a:xfrm>
              <a:off x="5728798" y="1202224"/>
              <a:ext cx="6604500" cy="923334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7338" eaLnBrk="1" hangingPunct="1"/>
              <a:r>
                <a:rPr lang="en-US" altLang="vi-VN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B1-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Vẽ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Os,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Ot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tại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O.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Trục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đứng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Os (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trục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tung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),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trục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nằm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ngang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Ot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trục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hoành</a:t>
              </a:r>
              <a:r>
                <a:rPr lang="en-US" altLang="vi-VN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pic>
          <p:nvPicPr>
            <p:cNvPr id="2073" name="Picture 3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894714" y="59219"/>
              <a:ext cx="2235369" cy="1066805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miter lim="800000"/>
              <a:headEnd/>
              <a:tailEnd/>
            </a:ln>
          </p:spPr>
        </p:pic>
      </p:grp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3581400" y="2362200"/>
            <a:ext cx="5253556" cy="2514601"/>
            <a:chOff x="4774639" y="2437469"/>
            <a:chExt cx="7005270" cy="2515226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774639" y="2437469"/>
              <a:ext cx="40484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9" name="TextBox 16"/>
            <p:cNvSpPr txBox="1">
              <a:spLocks noChangeArrowheads="1"/>
            </p:cNvSpPr>
            <p:nvPr/>
          </p:nvSpPr>
          <p:spPr bwMode="auto">
            <a:xfrm>
              <a:off x="5282677" y="2742345"/>
              <a:ext cx="6401284" cy="708062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7338" eaLnBrk="1" hangingPunct="1"/>
              <a:r>
                <a:rPr lang="en-US" altLang="vi-VN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B3-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Lần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lượt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tăng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dần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altLang="vi-VN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gian</a:t>
              </a:r>
              <a:endParaRPr lang="en-US" alt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70" name="Picture 3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51807" y="3580754"/>
              <a:ext cx="2128102" cy="1371941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762000" y="5562600"/>
            <a:ext cx="3865959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609600" y="4572000"/>
            <a:ext cx="3937397" cy="1757362"/>
            <a:chOff x="846905" y="4716302"/>
            <a:chExt cx="5477796" cy="1757368"/>
          </a:xfrm>
        </p:grpSpPr>
        <p:cxnSp>
          <p:nvCxnSpPr>
            <p:cNvPr id="35" name="Straight Connector 34"/>
            <p:cNvCxnSpPr>
              <a:cxnSpLocks/>
            </p:cNvCxnSpPr>
            <p:nvPr/>
          </p:nvCxnSpPr>
          <p:spPr>
            <a:xfrm>
              <a:off x="846905" y="4716302"/>
              <a:ext cx="0" cy="117634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56"/>
            <p:cNvGrpSpPr>
              <a:grpSpLocks/>
            </p:cNvGrpSpPr>
            <p:nvPr/>
          </p:nvGrpSpPr>
          <p:grpSpPr bwMode="auto">
            <a:xfrm>
              <a:off x="846907" y="5483221"/>
              <a:ext cx="5477794" cy="990449"/>
              <a:chOff x="846907" y="5483221"/>
              <a:chExt cx="5477794" cy="990449"/>
            </a:xfrm>
          </p:grpSpPr>
          <p:sp>
            <p:nvSpPr>
              <p:cNvPr id="37" name="Arc 36"/>
              <p:cNvSpPr/>
              <p:nvPr/>
            </p:nvSpPr>
            <p:spPr>
              <a:xfrm rot="5400000" flipV="1">
                <a:off x="844812" y="5485160"/>
                <a:ext cx="742952" cy="738765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38" name="Straight Connector 37"/>
              <p:cNvCxnSpPr>
                <a:cxnSpLocks/>
              </p:cNvCxnSpPr>
              <p:nvPr/>
            </p:nvCxnSpPr>
            <p:spPr>
              <a:xfrm>
                <a:off x="1204693" y="6230782"/>
                <a:ext cx="512000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cxnSpLocks/>
              </p:cNvCxnSpPr>
              <p:nvPr/>
            </p:nvCxnSpPr>
            <p:spPr>
              <a:xfrm>
                <a:off x="6318075" y="5559267"/>
                <a:ext cx="0" cy="91440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59"/>
          <p:cNvGrpSpPr>
            <a:grpSpLocks/>
          </p:cNvGrpSpPr>
          <p:nvPr/>
        </p:nvGrpSpPr>
        <p:grpSpPr bwMode="auto">
          <a:xfrm>
            <a:off x="4572000" y="5257800"/>
            <a:ext cx="4348161" cy="461665"/>
            <a:chOff x="6318166" y="5391783"/>
            <a:chExt cx="5796699" cy="460971"/>
          </a:xfrm>
        </p:grpSpPr>
        <p:sp>
          <p:nvSpPr>
            <p:cNvPr id="44" name="TextBox 43"/>
            <p:cNvSpPr txBox="1"/>
            <p:nvPr/>
          </p:nvSpPr>
          <p:spPr>
            <a:xfrm>
              <a:off x="6770537" y="5391783"/>
              <a:ext cx="5344328" cy="4609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00FF"/>
              </a:solidFill>
            </a:ln>
          </p:spPr>
          <p:txBody>
            <a:bodyPr wrap="square">
              <a:spAutoFit/>
            </a:bodyPr>
            <a:lstStyle/>
            <a:p>
              <a:pPr marL="28733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tốc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6318166" y="5559803"/>
              <a:ext cx="45713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4495800" y="5943600"/>
            <a:ext cx="4419600" cy="830997"/>
            <a:chOff x="6313719" y="6251460"/>
            <a:chExt cx="4898624" cy="1235994"/>
          </a:xfrm>
        </p:grpSpPr>
        <p:sp>
          <p:nvSpPr>
            <p:cNvPr id="45" name="TextBox 44"/>
            <p:cNvSpPr txBox="1"/>
            <p:nvPr/>
          </p:nvSpPr>
          <p:spPr>
            <a:xfrm>
              <a:off x="6770326" y="6251460"/>
              <a:ext cx="4442017" cy="123599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00FF"/>
              </a:solidFill>
            </a:ln>
          </p:spPr>
          <p:txBody>
            <a:bodyPr wrap="square">
              <a:spAutoFit/>
            </a:bodyPr>
            <a:lstStyle/>
            <a:p>
              <a:pPr marL="28733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quãng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6313719" y="6473413"/>
              <a:ext cx="45660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Hình Nền Powerpoint Đẹp Về Lịch Sử Việt Nam, Những Hình Nền  Powerpoint Chủ Đề Lịch Sử Đẹp Nh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0" descr="NV-Ve-Nh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458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3400" y="2133600"/>
            <a:ext cx="7848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indent="-342892" algn="just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4400" kern="0" dirty="0" err="1">
                <a:latin typeface="Times New Roman" pitchFamily="18" charset="0"/>
                <a:cs typeface="Times New Roman" pitchFamily="18" charset="0"/>
                <a:sym typeface="Arial"/>
              </a:rPr>
              <a:t>Hoàn</a:t>
            </a:r>
            <a:r>
              <a:rPr lang="en-US" sz="4400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itchFamily="18" charset="0"/>
                <a:cs typeface="Times New Roman" pitchFamily="18" charset="0"/>
                <a:sym typeface="Arial"/>
              </a:rPr>
              <a:t>thành</a:t>
            </a:r>
            <a:r>
              <a:rPr lang="en-US" sz="4400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4400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4400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itchFamily="18" charset="0"/>
                <a:cs typeface="Times New Roman" pitchFamily="18" charset="0"/>
                <a:sym typeface="Arial"/>
              </a:rPr>
              <a:t>tập</a:t>
            </a:r>
            <a:r>
              <a:rPr lang="en-US" sz="4400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400" kern="0" dirty="0">
                <a:latin typeface="Times New Roman" pitchFamily="18" charset="0"/>
                <a:cs typeface="Times New Roman" pitchFamily="18" charset="0"/>
                <a:sym typeface="Arial"/>
              </a:rPr>
              <a:t> SBT </a:t>
            </a:r>
            <a:r>
              <a:rPr lang="en-US" sz="4400" kern="0" dirty="0" err="1"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4400" kern="0" dirty="0">
                <a:latin typeface="Times New Roman" pitchFamily="18" charset="0"/>
                <a:cs typeface="Times New Roman" pitchFamily="18" charset="0"/>
                <a:sym typeface="Arial"/>
              </a:rPr>
              <a:t> SGK.</a:t>
            </a:r>
          </a:p>
          <a:p>
            <a:pPr marL="342892" indent="-342892" algn="just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4400" kern="0" dirty="0" err="1">
                <a:latin typeface="Times New Roman" pitchFamily="18" charset="0"/>
                <a:cs typeface="Times New Roman" pitchFamily="18" charset="0"/>
                <a:sym typeface="Arial"/>
              </a:rPr>
              <a:t>Chuẩn</a:t>
            </a:r>
            <a:r>
              <a:rPr lang="en-US" sz="4400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itchFamily="18" charset="0"/>
                <a:cs typeface="Times New Roman" pitchFamily="18" charset="0"/>
                <a:sym typeface="Arial"/>
              </a:rPr>
              <a:t>bị</a:t>
            </a:r>
            <a:r>
              <a:rPr lang="en-US" sz="4400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4400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4400" kern="0" dirty="0">
                <a:latin typeface="Times New Roman" pitchFamily="18" charset="0"/>
                <a:cs typeface="Times New Roman" pitchFamily="18" charset="0"/>
                <a:sym typeface="Arial"/>
              </a:rPr>
              <a:t>11: Thảo luận về tốc độ trong an toàn giao thông</a:t>
            </a:r>
            <a:endParaRPr lang="en-US" sz="4400" kern="0" dirty="0"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29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5" y="3761901"/>
            <a:ext cx="4180113" cy="28772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7400" y="834511"/>
            <a:ext cx="8362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 ƠN CÁC THẦY CÔ VÀ CÁC EM</a:t>
            </a:r>
            <a:endParaRPr lang="zh-CN" alt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3384572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đơn giản, đẹp (1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0"/>
            <a:ext cx="781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57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s=v.t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ơn giản, đẹp (17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37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gian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56271" y="1643575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gian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438400"/>
            <a:ext cx="9296400" cy="405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Times New Roman"/>
                <a:ea typeface="Calibri"/>
                <a:cs typeface="Times New Roman"/>
              </a:rPr>
              <a:t>Bảng 10.1.Bảng ghi quãng đường đi được theo thời gian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 dirty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 dirty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 dirty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latin typeface="Times New Roman"/>
                <a:ea typeface="Calibri"/>
                <a:cs typeface="Times New Roman"/>
              </a:rPr>
              <a:t>Dựa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vào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bảng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số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liệu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hoàn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phiếu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1</a:t>
            </a:r>
            <a:endParaRPr lang="en-US" sz="3600" b="1" i="1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3733800"/>
          <a:ext cx="899160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1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(h)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 đường (km)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nền Powerpoint đơn giản, đẹp (2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895600" y="0"/>
            <a:ext cx="3698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57200"/>
            <a:ext cx="9144000" cy="626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H1: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1h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r>
              <a:rPr lang="vi-VN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H2: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2h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r>
              <a:rPr lang="vi-VN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H3: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r>
              <a:rPr lang="vi-VN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H4: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4h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r>
              <a:rPr lang="vi-VN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H5: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5h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r>
              <a:rPr lang="vi-VN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H6: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6h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………………………………………………………………………………………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5232"/>
            <a:ext cx="9033643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H2: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H3: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H4: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H5: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H6: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………………………………………………………………………………………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0"/>
            <a:ext cx="4966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00" y="1143000"/>
            <a:ext cx="152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km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0" y="1828800"/>
            <a:ext cx="152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km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0" y="2514600"/>
            <a:ext cx="1524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 km</a:t>
            </a:r>
          </a:p>
        </p:txBody>
      </p:sp>
      <p:sp>
        <p:nvSpPr>
          <p:cNvPr id="8" name="Rectangle 7"/>
          <p:cNvSpPr/>
          <p:nvPr/>
        </p:nvSpPr>
        <p:spPr>
          <a:xfrm>
            <a:off x="7696200" y="3200400"/>
            <a:ext cx="1447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 km</a:t>
            </a:r>
          </a:p>
        </p:txBody>
      </p:sp>
      <p:sp>
        <p:nvSpPr>
          <p:cNvPr id="9" name="Rectangle 8"/>
          <p:cNvSpPr/>
          <p:nvPr/>
        </p:nvSpPr>
        <p:spPr>
          <a:xfrm>
            <a:off x="7696200" y="3886200"/>
            <a:ext cx="1447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220 km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96200" y="4572000"/>
            <a:ext cx="1447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260 km</a:t>
            </a:r>
          </a:p>
        </p:txBody>
      </p:sp>
    </p:spTree>
    <p:extLst>
      <p:ext uri="{BB962C8B-B14F-4D97-AF65-F5344CB8AC3E}">
        <p14:creationId xmlns:p14="http://schemas.microsoft.com/office/powerpoint/2010/main" val="39154812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, đẹp (27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57400" y="0"/>
            <a:ext cx="4572000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itchFamily="18" charset="0"/>
                <a:ea typeface="Calibri"/>
                <a:cs typeface="Times New Roman" pitchFamily="18" charset="0"/>
              </a:rPr>
              <a:t>PHIẾU HỌC TẬP SỐ 2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NHÓM: ……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38200"/>
            <a:ext cx="9144000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H7.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ô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km/h?</a:t>
            </a: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H8.Trong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2895600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itchFamily="18" charset="0"/>
                <a:ea typeface="Calibri"/>
                <a:cs typeface="Times New Roman" pitchFamily="18" charset="0"/>
              </a:rPr>
              <a:t>Giải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1120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H7.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ô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180Km =&gt;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180/3= 60Km/h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7244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H8.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trong khoảng thời gian 3h, 4h có quãng đường đều là 180 km. Do đó sau khi chạy được 3h ô tô dừng lại nghỉ 1 giờ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66800" y="0"/>
            <a:ext cx="684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1800" y="304800"/>
            <a:ext cx="4572000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itchFamily="18" charset="0"/>
                <a:ea typeface="Calibri"/>
                <a:cs typeface="Times New Roman" pitchFamily="18" charset="0"/>
              </a:rPr>
              <a:t>PHIẾU HỌC TẬP SỐ 3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NHÓM: …………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71600"/>
            <a:ext cx="9144000" cy="4946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H9: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vẽ được đồ thị S- t chúng ta cần vẽ mấy trục? Tên và đơn vị các trục</a:t>
            </a:r>
            <a:r>
              <a:rPr lang="vi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H10: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cách xác định điểm biểu diễn O, A, B, C, D, E, F quãng đường đi được và thời gian tương ứng? (O là điểm khởi hành khi s = 0, t = 0)</a:t>
            </a:r>
            <a:r>
              <a:rPr lang="vi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H11: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các điểm biểu diễn chúng ta cần làm gì để tạo thành đồ thị?                                                                                                   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H12: Nhóm hoàn thiện đồ thị theo bảng số liệu 10.1 SGK và nhận xét các ý sau:    </a:t>
            </a:r>
            <a:r>
              <a:rPr lang="vi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Đoạn thẳng nằm nghiêng ở thời gian từ bao nhiêu tới bao nhiêu?</a:t>
            </a:r>
            <a:r>
              <a:rPr lang="vi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Đoạn thẳng nằm ngang ở thời gian từ bao nhiêu tới bao nhiêu?</a:t>
            </a:r>
            <a:r>
              <a:rPr lang="vi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+Nhận xét mối quan hệ giữa quãng đường đi được và thời gian đi trong 3h đầu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2206</Words>
  <Application>Microsoft Office PowerPoint</Application>
  <PresentationFormat>On-screen Show (4:3)</PresentationFormat>
  <Paragraphs>225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Arial-Rounded</vt:lpstr>
      <vt:lpstr>Calibri</vt:lpstr>
      <vt:lpstr>Calibri Light</vt:lpstr>
      <vt:lpstr>Cambria</vt:lpstr>
      <vt:lpstr>Montserrat</vt:lpstr>
      <vt:lpstr>Segoe UI</vt:lpstr>
      <vt:lpstr>Times New Roman</vt:lpstr>
      <vt:lpstr>Tw Cen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 Hai</cp:lastModifiedBy>
  <cp:revision>73</cp:revision>
  <dcterms:created xsi:type="dcterms:W3CDTF">2022-03-14T12:44:08Z</dcterms:created>
  <dcterms:modified xsi:type="dcterms:W3CDTF">2024-05-28T15:38:15Z</dcterms:modified>
</cp:coreProperties>
</file>