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335" r:id="rId2"/>
    <p:sldId id="334" r:id="rId3"/>
    <p:sldId id="394" r:id="rId4"/>
    <p:sldId id="414" r:id="rId5"/>
    <p:sldId id="415" r:id="rId6"/>
    <p:sldId id="416" r:id="rId7"/>
    <p:sldId id="401" r:id="rId8"/>
    <p:sldId id="402" r:id="rId9"/>
    <p:sldId id="403" r:id="rId10"/>
    <p:sldId id="404" r:id="rId11"/>
    <p:sldId id="405" r:id="rId12"/>
    <p:sldId id="406" r:id="rId13"/>
    <p:sldId id="407" r:id="rId14"/>
    <p:sldId id="408" r:id="rId15"/>
    <p:sldId id="409" r:id="rId16"/>
    <p:sldId id="410" r:id="rId17"/>
    <p:sldId id="411" r:id="rId18"/>
    <p:sldId id="412" r:id="rId19"/>
    <p:sldId id="413" r:id="rId20"/>
    <p:sldId id="41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00FF"/>
    <a:srgbClr val="0000FF"/>
    <a:srgbClr val="006600"/>
    <a:srgbClr val="0000CC"/>
    <a:srgbClr val="9C0C24"/>
    <a:srgbClr val="A8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98" autoAdjust="0"/>
    <p:restoredTop sz="98566" autoAdjust="0"/>
  </p:normalViewPr>
  <p:slideViewPr>
    <p:cSldViewPr snapToGrid="0">
      <p:cViewPr varScale="1">
        <p:scale>
          <a:sx n="82" d="100"/>
          <a:sy n="82" d="100"/>
        </p:scale>
        <p:origin x="126" y="1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7BCDB4-68F1-4CF5-B86E-7ECC8F61CF4F}" type="datetimeFigureOut">
              <a:rPr lang="en-US" smtClean="0"/>
              <a:pPr/>
              <a:t>12/18/2024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19BF97-CCE8-4556-AECF-D3B0ACA3D1B9}" type="slidenum">
              <a:rPr lang="en-US" smtClean="0"/>
              <a:pPr/>
              <a:t>‹#›</a:t>
            </a:fld>
            <a:endParaRPr lang="en-US"/>
          </a:p>
        </p:txBody>
      </p:sp>
    </p:spTree>
    <p:extLst>
      <p:ext uri="{BB962C8B-B14F-4D97-AF65-F5344CB8AC3E}">
        <p14:creationId xmlns:p14="http://schemas.microsoft.com/office/powerpoint/2010/main" val="2409274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03423-AC26-81A6-D911-CC9E4035B7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29A722-DED6-E4C0-713C-06AAA68E7C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A308FB-1498-7B9A-946F-62E1B0251D58}"/>
              </a:ext>
            </a:extLst>
          </p:cNvPr>
          <p:cNvSpPr>
            <a:spLocks noGrp="1"/>
          </p:cNvSpPr>
          <p:nvPr>
            <p:ph type="dt" sz="half" idx="10"/>
          </p:nvPr>
        </p:nvSpPr>
        <p:spPr/>
        <p:txBody>
          <a:bodyPr/>
          <a:lstStyle/>
          <a:p>
            <a:fld id="{5C547B41-D574-4D99-8733-CDF2B4333776}" type="datetimeFigureOut">
              <a:rPr lang="en-US" smtClean="0"/>
              <a:pPr/>
              <a:t>12/18/2024</a:t>
            </a:fld>
            <a:endParaRPr lang="en-US"/>
          </a:p>
        </p:txBody>
      </p:sp>
      <p:sp>
        <p:nvSpPr>
          <p:cNvPr id="5" name="Footer Placeholder 4">
            <a:extLst>
              <a:ext uri="{FF2B5EF4-FFF2-40B4-BE49-F238E27FC236}">
                <a16:creationId xmlns:a16="http://schemas.microsoft.com/office/drawing/2014/main" id="{AE3CFA85-9F4C-191C-F201-193CD17CA9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AB831E-DA43-063D-18A1-DB90E8D6AD9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9091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6AB99-42D0-CE95-4922-976A7F2DF9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F6EB7F-1B14-FDAC-D9F6-7677633F1B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129353-18A1-E62E-F0E7-0D1DB37C746D}"/>
              </a:ext>
            </a:extLst>
          </p:cNvPr>
          <p:cNvSpPr>
            <a:spLocks noGrp="1"/>
          </p:cNvSpPr>
          <p:nvPr>
            <p:ph type="dt" sz="half" idx="10"/>
          </p:nvPr>
        </p:nvSpPr>
        <p:spPr/>
        <p:txBody>
          <a:bodyPr/>
          <a:lstStyle/>
          <a:p>
            <a:fld id="{5C547B41-D574-4D99-8733-CDF2B4333776}" type="datetimeFigureOut">
              <a:rPr lang="en-US" smtClean="0"/>
              <a:pPr/>
              <a:t>12/18/2024</a:t>
            </a:fld>
            <a:endParaRPr lang="en-US"/>
          </a:p>
        </p:txBody>
      </p:sp>
      <p:sp>
        <p:nvSpPr>
          <p:cNvPr id="5" name="Footer Placeholder 4">
            <a:extLst>
              <a:ext uri="{FF2B5EF4-FFF2-40B4-BE49-F238E27FC236}">
                <a16:creationId xmlns:a16="http://schemas.microsoft.com/office/drawing/2014/main" id="{ECCFBAF1-8F12-554D-5626-6E222607EE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A51114-B29E-9DB5-1161-02C36CE1D3E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242198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4FAE5C-66BA-BDC3-EED8-AB2E7FDBE5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B6C9E6-16C6-6AEE-AEA6-FD466789C7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68DFEF-F563-6ADA-AE7D-EA7B9CBD9BA3}"/>
              </a:ext>
            </a:extLst>
          </p:cNvPr>
          <p:cNvSpPr>
            <a:spLocks noGrp="1"/>
          </p:cNvSpPr>
          <p:nvPr>
            <p:ph type="dt" sz="half" idx="10"/>
          </p:nvPr>
        </p:nvSpPr>
        <p:spPr/>
        <p:txBody>
          <a:bodyPr/>
          <a:lstStyle/>
          <a:p>
            <a:fld id="{5C547B41-D574-4D99-8733-CDF2B4333776}" type="datetimeFigureOut">
              <a:rPr lang="en-US" smtClean="0"/>
              <a:pPr/>
              <a:t>12/18/2024</a:t>
            </a:fld>
            <a:endParaRPr lang="en-US"/>
          </a:p>
        </p:txBody>
      </p:sp>
      <p:sp>
        <p:nvSpPr>
          <p:cNvPr id="5" name="Footer Placeholder 4">
            <a:extLst>
              <a:ext uri="{FF2B5EF4-FFF2-40B4-BE49-F238E27FC236}">
                <a16:creationId xmlns:a16="http://schemas.microsoft.com/office/drawing/2014/main" id="{A1B8784B-C865-9894-5752-1B48F7CB77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68AD1F-F136-ABB3-FCE9-BBCDA401D4D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073369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6424F-6FF3-581E-D9F7-CC3699FF31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20A5D7-9373-D28C-F89A-7376169690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FFF51C-A686-C9EF-6705-2D21B90A814C}"/>
              </a:ext>
            </a:extLst>
          </p:cNvPr>
          <p:cNvSpPr>
            <a:spLocks noGrp="1"/>
          </p:cNvSpPr>
          <p:nvPr>
            <p:ph type="dt" sz="half" idx="10"/>
          </p:nvPr>
        </p:nvSpPr>
        <p:spPr/>
        <p:txBody>
          <a:bodyPr/>
          <a:lstStyle/>
          <a:p>
            <a:fld id="{5C547B41-D574-4D99-8733-CDF2B4333776}" type="datetimeFigureOut">
              <a:rPr lang="en-US" smtClean="0"/>
              <a:pPr/>
              <a:t>12/18/2024</a:t>
            </a:fld>
            <a:endParaRPr lang="en-US"/>
          </a:p>
        </p:txBody>
      </p:sp>
      <p:sp>
        <p:nvSpPr>
          <p:cNvPr id="5" name="Footer Placeholder 4">
            <a:extLst>
              <a:ext uri="{FF2B5EF4-FFF2-40B4-BE49-F238E27FC236}">
                <a16:creationId xmlns:a16="http://schemas.microsoft.com/office/drawing/2014/main" id="{D40D90C3-869F-C288-4F55-A252885B3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73D1F9-89D8-9F64-B07C-D123DEE88145}"/>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026962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D1C4D-97AE-9836-D351-8BB2475332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DF857A-248B-AA0A-6ECD-ED130A5EC1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A1E298-89A3-8D15-25E9-03DFDEE533DC}"/>
              </a:ext>
            </a:extLst>
          </p:cNvPr>
          <p:cNvSpPr>
            <a:spLocks noGrp="1"/>
          </p:cNvSpPr>
          <p:nvPr>
            <p:ph type="dt" sz="half" idx="10"/>
          </p:nvPr>
        </p:nvSpPr>
        <p:spPr/>
        <p:txBody>
          <a:bodyPr/>
          <a:lstStyle/>
          <a:p>
            <a:fld id="{5C547B41-D574-4D99-8733-CDF2B4333776}" type="datetimeFigureOut">
              <a:rPr lang="en-US" smtClean="0"/>
              <a:pPr/>
              <a:t>12/18/2024</a:t>
            </a:fld>
            <a:endParaRPr lang="en-US"/>
          </a:p>
        </p:txBody>
      </p:sp>
      <p:sp>
        <p:nvSpPr>
          <p:cNvPr id="5" name="Footer Placeholder 4">
            <a:extLst>
              <a:ext uri="{FF2B5EF4-FFF2-40B4-BE49-F238E27FC236}">
                <a16:creationId xmlns:a16="http://schemas.microsoft.com/office/drawing/2014/main" id="{0BDA0F6F-0B75-E846-009B-1690213FC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58A3CF-BCE3-2EA9-2FDD-D98673788DB2}"/>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929511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DFA6C-AB45-DD85-3521-91DF4480D1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93F6DC-66D1-6A8D-28C7-C530456E1E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A55E59-565D-A0D6-B7A4-34CCB370ED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06D9F4-C35F-E5D4-C980-AF9C8B965E7C}"/>
              </a:ext>
            </a:extLst>
          </p:cNvPr>
          <p:cNvSpPr>
            <a:spLocks noGrp="1"/>
          </p:cNvSpPr>
          <p:nvPr>
            <p:ph type="dt" sz="half" idx="10"/>
          </p:nvPr>
        </p:nvSpPr>
        <p:spPr/>
        <p:txBody>
          <a:bodyPr/>
          <a:lstStyle/>
          <a:p>
            <a:fld id="{5C547B41-D574-4D99-8733-CDF2B4333776}" type="datetimeFigureOut">
              <a:rPr lang="en-US" smtClean="0"/>
              <a:pPr/>
              <a:t>12/18/2024</a:t>
            </a:fld>
            <a:endParaRPr lang="en-US"/>
          </a:p>
        </p:txBody>
      </p:sp>
      <p:sp>
        <p:nvSpPr>
          <p:cNvPr id="6" name="Footer Placeholder 5">
            <a:extLst>
              <a:ext uri="{FF2B5EF4-FFF2-40B4-BE49-F238E27FC236}">
                <a16:creationId xmlns:a16="http://schemas.microsoft.com/office/drawing/2014/main" id="{212C7EAD-7C89-6EC3-C7A8-B66DDE2B45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29EFD7-C7BF-5164-3CF1-8FB389B52F2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88102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78A87-FB49-3DEE-3661-0A34760C73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0BB807-E386-B2CB-7253-C78C9FA983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D7D980-B07A-E27C-2A45-68A39F972A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49F2E8-928C-854C-F944-59D364FCF4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264C32-CCC0-5C55-C11E-C5BFD0D835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7046D3-876D-4C5B-45C3-7A78EAF1461A}"/>
              </a:ext>
            </a:extLst>
          </p:cNvPr>
          <p:cNvSpPr>
            <a:spLocks noGrp="1"/>
          </p:cNvSpPr>
          <p:nvPr>
            <p:ph type="dt" sz="half" idx="10"/>
          </p:nvPr>
        </p:nvSpPr>
        <p:spPr/>
        <p:txBody>
          <a:bodyPr/>
          <a:lstStyle/>
          <a:p>
            <a:fld id="{5C547B41-D574-4D99-8733-CDF2B4333776}" type="datetimeFigureOut">
              <a:rPr lang="en-US" smtClean="0"/>
              <a:pPr/>
              <a:t>12/18/2024</a:t>
            </a:fld>
            <a:endParaRPr lang="en-US"/>
          </a:p>
        </p:txBody>
      </p:sp>
      <p:sp>
        <p:nvSpPr>
          <p:cNvPr id="8" name="Footer Placeholder 7">
            <a:extLst>
              <a:ext uri="{FF2B5EF4-FFF2-40B4-BE49-F238E27FC236}">
                <a16:creationId xmlns:a16="http://schemas.microsoft.com/office/drawing/2014/main" id="{508E8B65-41C0-F8DC-75B1-B3B3144050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F5E86F-4264-6A88-EF6C-EF2EE1D61724}"/>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3043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6D308-D658-43EC-8619-1829004A63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7C2031-2CC5-7BA1-98FD-2403904DC528}"/>
              </a:ext>
            </a:extLst>
          </p:cNvPr>
          <p:cNvSpPr>
            <a:spLocks noGrp="1"/>
          </p:cNvSpPr>
          <p:nvPr>
            <p:ph type="dt" sz="half" idx="10"/>
          </p:nvPr>
        </p:nvSpPr>
        <p:spPr/>
        <p:txBody>
          <a:bodyPr/>
          <a:lstStyle/>
          <a:p>
            <a:fld id="{5C547B41-D574-4D99-8733-CDF2B4333776}" type="datetimeFigureOut">
              <a:rPr lang="en-US" smtClean="0"/>
              <a:pPr/>
              <a:t>12/18/2024</a:t>
            </a:fld>
            <a:endParaRPr lang="en-US"/>
          </a:p>
        </p:txBody>
      </p:sp>
      <p:sp>
        <p:nvSpPr>
          <p:cNvPr id="4" name="Footer Placeholder 3">
            <a:extLst>
              <a:ext uri="{FF2B5EF4-FFF2-40B4-BE49-F238E27FC236}">
                <a16:creationId xmlns:a16="http://schemas.microsoft.com/office/drawing/2014/main" id="{179A14F2-E749-902A-31C6-F874B212B9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D2D4EB-9FBC-B70F-8618-4A37A97BF3B7}"/>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374063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F85CE8-8581-2F50-4DAF-FC03F1FDF7FE}"/>
              </a:ext>
            </a:extLst>
          </p:cNvPr>
          <p:cNvSpPr>
            <a:spLocks noGrp="1"/>
          </p:cNvSpPr>
          <p:nvPr>
            <p:ph type="dt" sz="half" idx="10"/>
          </p:nvPr>
        </p:nvSpPr>
        <p:spPr/>
        <p:txBody>
          <a:bodyPr/>
          <a:lstStyle/>
          <a:p>
            <a:fld id="{5C547B41-D574-4D99-8733-CDF2B4333776}" type="datetimeFigureOut">
              <a:rPr lang="en-US" smtClean="0"/>
              <a:pPr/>
              <a:t>12/18/2024</a:t>
            </a:fld>
            <a:endParaRPr lang="en-US"/>
          </a:p>
        </p:txBody>
      </p:sp>
      <p:sp>
        <p:nvSpPr>
          <p:cNvPr id="3" name="Footer Placeholder 2">
            <a:extLst>
              <a:ext uri="{FF2B5EF4-FFF2-40B4-BE49-F238E27FC236}">
                <a16:creationId xmlns:a16="http://schemas.microsoft.com/office/drawing/2014/main" id="{667E7FA6-B5DF-8560-6067-2C59387AA6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7ED599-BE0F-70D7-28EE-1D8ED4885CF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864436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82498-553D-A2DB-F771-00B5A2B995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321FBF-EDCB-43AA-0632-84400D0C6E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1847BC-9E53-30FA-0FD6-6BE424C745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C2C796-6882-D4E3-AA7F-532004367F89}"/>
              </a:ext>
            </a:extLst>
          </p:cNvPr>
          <p:cNvSpPr>
            <a:spLocks noGrp="1"/>
          </p:cNvSpPr>
          <p:nvPr>
            <p:ph type="dt" sz="half" idx="10"/>
          </p:nvPr>
        </p:nvSpPr>
        <p:spPr/>
        <p:txBody>
          <a:bodyPr/>
          <a:lstStyle/>
          <a:p>
            <a:fld id="{5C547B41-D574-4D99-8733-CDF2B4333776}" type="datetimeFigureOut">
              <a:rPr lang="en-US" smtClean="0"/>
              <a:pPr/>
              <a:t>12/18/2024</a:t>
            </a:fld>
            <a:endParaRPr lang="en-US"/>
          </a:p>
        </p:txBody>
      </p:sp>
      <p:sp>
        <p:nvSpPr>
          <p:cNvPr id="6" name="Footer Placeholder 5">
            <a:extLst>
              <a:ext uri="{FF2B5EF4-FFF2-40B4-BE49-F238E27FC236}">
                <a16:creationId xmlns:a16="http://schemas.microsoft.com/office/drawing/2014/main" id="{85B08152-6956-F4C5-3A69-7CC7C7E2FB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DD2FE6-4227-FD82-4937-8D59EA69BE1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600234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C873F-E510-719F-98AC-3E70D87AE3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C9E2E2-2AE6-3EBD-A9E4-7ED224ABC8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1D2EBDC-61E3-44F2-ABB4-2EB174992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F2E887-1386-15D9-5ECB-2E2384DFF0F1}"/>
              </a:ext>
            </a:extLst>
          </p:cNvPr>
          <p:cNvSpPr>
            <a:spLocks noGrp="1"/>
          </p:cNvSpPr>
          <p:nvPr>
            <p:ph type="dt" sz="half" idx="10"/>
          </p:nvPr>
        </p:nvSpPr>
        <p:spPr/>
        <p:txBody>
          <a:bodyPr/>
          <a:lstStyle/>
          <a:p>
            <a:fld id="{5C547B41-D574-4D99-8733-CDF2B4333776}" type="datetimeFigureOut">
              <a:rPr lang="en-US" smtClean="0"/>
              <a:pPr/>
              <a:t>12/18/2024</a:t>
            </a:fld>
            <a:endParaRPr lang="en-US"/>
          </a:p>
        </p:txBody>
      </p:sp>
      <p:sp>
        <p:nvSpPr>
          <p:cNvPr id="6" name="Footer Placeholder 5">
            <a:extLst>
              <a:ext uri="{FF2B5EF4-FFF2-40B4-BE49-F238E27FC236}">
                <a16:creationId xmlns:a16="http://schemas.microsoft.com/office/drawing/2014/main" id="{F8D42CEC-AEEF-DFC4-E282-D593A0296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F40693-F29B-CF3B-65FE-11FC48F97020}"/>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000316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A1EDD5-0880-E869-4D10-C85553C03F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80795F-1B41-82CD-C290-311DBA831F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86E56-0772-62DB-E800-7629071249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47B41-D574-4D99-8733-CDF2B4333776}" type="datetimeFigureOut">
              <a:rPr lang="en-US" smtClean="0"/>
              <a:pPr/>
              <a:t>12/18/2024</a:t>
            </a:fld>
            <a:endParaRPr lang="en-US"/>
          </a:p>
        </p:txBody>
      </p:sp>
      <p:sp>
        <p:nvSpPr>
          <p:cNvPr id="5" name="Footer Placeholder 4">
            <a:extLst>
              <a:ext uri="{FF2B5EF4-FFF2-40B4-BE49-F238E27FC236}">
                <a16:creationId xmlns:a16="http://schemas.microsoft.com/office/drawing/2014/main" id="{7BB15C0E-FBAF-B2D2-251A-970E2D4CC2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E648B1-B142-9FCA-13B3-C5042150F3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5BB2F-C9CB-4F18-9077-FBA6E68299B4}" type="slidenum">
              <a:rPr lang="en-US" smtClean="0"/>
              <a:pPr/>
              <a:t>‹#›</a:t>
            </a:fld>
            <a:endParaRPr lang="en-US"/>
          </a:p>
        </p:txBody>
      </p:sp>
    </p:spTree>
    <p:extLst>
      <p:ext uri="{BB962C8B-B14F-4D97-AF65-F5344CB8AC3E}">
        <p14:creationId xmlns:p14="http://schemas.microsoft.com/office/powerpoint/2010/main" val="17102906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3.w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773641"/>
            <a:ext cx="12192000" cy="923330"/>
          </a:xfrm>
          <a:prstGeom prst="rect">
            <a:avLst/>
          </a:prstGeom>
          <a:noFill/>
        </p:spPr>
        <p:txBody>
          <a:bodyPr wrap="square" rtlCol="0">
            <a:spAutoFit/>
          </a:bodyPr>
          <a:lstStyle/>
          <a:p>
            <a:pPr algn="ctr"/>
            <a:r>
              <a:rPr lang="en-US" sz="5400" b="1" dirty="0">
                <a:solidFill>
                  <a:srgbClr val="0000FF"/>
                </a:solidFill>
                <a:latin typeface="Times New Roman" pitchFamily="18" charset="0"/>
                <a:cs typeface="Times New Roman" pitchFamily="18" charset="0"/>
              </a:rPr>
              <a:t>CHỦ ĐỀ 5: ÂM THANH</a:t>
            </a:r>
            <a:endParaRPr lang="en-US" sz="3200" b="1" dirty="0">
              <a:solidFill>
                <a:srgbClr val="0000FF"/>
              </a:solidFill>
              <a:latin typeface="Times New Roman" pitchFamily="18" charset="0"/>
              <a:cs typeface="Times New Roman" pitchFamily="18" charset="0"/>
            </a:endParaRPr>
          </a:p>
        </p:txBody>
      </p:sp>
      <p:sp>
        <p:nvSpPr>
          <p:cNvPr id="5" name="TextBox 4"/>
          <p:cNvSpPr txBox="1"/>
          <p:nvPr/>
        </p:nvSpPr>
        <p:spPr>
          <a:xfrm>
            <a:off x="0" y="2753327"/>
            <a:ext cx="12192000" cy="830997"/>
          </a:xfrm>
          <a:prstGeom prst="rect">
            <a:avLst/>
          </a:prstGeom>
          <a:noFill/>
        </p:spPr>
        <p:txBody>
          <a:bodyPr wrap="square" rtlCol="0">
            <a:spAutoFit/>
          </a:bodyPr>
          <a:lstStyle/>
          <a:p>
            <a:pPr algn="ctr"/>
            <a:r>
              <a:rPr lang="en-US" sz="4500" b="1" dirty="0" err="1">
                <a:solidFill>
                  <a:srgbClr val="0000FF"/>
                </a:solidFill>
                <a:latin typeface="Times New Roman" pitchFamily="18" charset="0"/>
                <a:cs typeface="Times New Roman" pitchFamily="18" charset="0"/>
              </a:rPr>
              <a:t>BÀI</a:t>
            </a:r>
            <a:r>
              <a:rPr lang="en-US" sz="4500" b="1" dirty="0">
                <a:solidFill>
                  <a:srgbClr val="0000FF"/>
                </a:solidFill>
                <a:latin typeface="Times New Roman" pitchFamily="18" charset="0"/>
                <a:cs typeface="Times New Roman" pitchFamily="18" charset="0"/>
              </a:rPr>
              <a:t> 11: </a:t>
            </a:r>
            <a:r>
              <a:rPr lang="en-US" sz="4500" b="1" dirty="0" err="1">
                <a:solidFill>
                  <a:srgbClr val="0000FF"/>
                </a:solidFill>
                <a:latin typeface="Times New Roman" pitchFamily="18" charset="0"/>
                <a:cs typeface="Times New Roman" pitchFamily="18" charset="0"/>
              </a:rPr>
              <a:t>PHẢN</a:t>
            </a:r>
            <a:r>
              <a:rPr lang="en-US" sz="4500" b="1" dirty="0">
                <a:solidFill>
                  <a:srgbClr val="0000FF"/>
                </a:solidFill>
                <a:latin typeface="Times New Roman" pitchFamily="18" charset="0"/>
                <a:cs typeface="Times New Roman" pitchFamily="18" charset="0"/>
              </a:rPr>
              <a:t> </a:t>
            </a:r>
            <a:r>
              <a:rPr lang="en-US" sz="4500" b="1" dirty="0" err="1">
                <a:solidFill>
                  <a:srgbClr val="0000FF"/>
                </a:solidFill>
                <a:latin typeface="Times New Roman" pitchFamily="18" charset="0"/>
                <a:cs typeface="Times New Roman" pitchFamily="18" charset="0"/>
              </a:rPr>
              <a:t>XẠ</a:t>
            </a:r>
            <a:r>
              <a:rPr lang="en-US" sz="4500" b="1" dirty="0">
                <a:solidFill>
                  <a:srgbClr val="0000FF"/>
                </a:solidFill>
                <a:latin typeface="Times New Roman" pitchFamily="18" charset="0"/>
                <a:cs typeface="Times New Roman" pitchFamily="18" charset="0"/>
              </a:rPr>
              <a:t> ÂM</a:t>
            </a:r>
            <a:r>
              <a:rPr lang="en-US" sz="4800" b="1"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5"/>
                                        </p:tgtEl>
                                        <p:attrNameLst>
                                          <p:attrName>ppt_y</p:attrName>
                                        </p:attrNameLst>
                                      </p:cBhvr>
                                      <p:tavLst>
                                        <p:tav tm="0">
                                          <p:val>
                                            <p:strVal val="#ppt_y"/>
                                          </p:val>
                                        </p:tav>
                                        <p:tav tm="100000">
                                          <p:val>
                                            <p:strVal val="#ppt_y"/>
                                          </p:val>
                                        </p:tav>
                                      </p:tavLst>
                                    </p:anim>
                                    <p:anim calcmode="lin" valueType="num">
                                      <p:cBhvr>
                                        <p:cTn id="14"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52686" y="391886"/>
            <a:ext cx="7939314" cy="954107"/>
          </a:xfrm>
          <a:prstGeom prst="rect">
            <a:avLst/>
          </a:prstGeom>
        </p:spPr>
        <p:txBody>
          <a:bodyPr wrap="square">
            <a:spAutoFit/>
          </a:bodyPr>
          <a:lstStyle/>
          <a:p>
            <a:pPr algn="just"/>
            <a:r>
              <a:rPr lang="vi-VN" sz="2800" dirty="0">
                <a:solidFill>
                  <a:srgbClr val="FF00FF"/>
                </a:solidFill>
                <a:latin typeface="Times New Roman" pitchFamily="18" charset="0"/>
                <a:cs typeface="Times New Roman" pitchFamily="18" charset="0"/>
              </a:rPr>
              <a:t>+ Đặt thêm nhiều chậu cây xanh – tác dụng phân tán âm theo các hướng khác nhau.</a:t>
            </a:r>
          </a:p>
        </p:txBody>
      </p:sp>
      <p:pic>
        <p:nvPicPr>
          <p:cNvPr id="2051" name="Picture 3"/>
          <p:cNvPicPr>
            <a:picLocks noChangeAspect="1" noChangeArrowheads="1"/>
          </p:cNvPicPr>
          <p:nvPr/>
        </p:nvPicPr>
        <p:blipFill>
          <a:blip r:embed="rId2"/>
          <a:srcRect/>
          <a:stretch>
            <a:fillRect/>
          </a:stretch>
        </p:blipFill>
        <p:spPr bwMode="auto">
          <a:xfrm>
            <a:off x="0" y="0"/>
            <a:ext cx="4267200" cy="6873514"/>
          </a:xfrm>
          <a:prstGeom prst="rect">
            <a:avLst/>
          </a:prstGeom>
          <a:noFill/>
          <a:ln w="9525">
            <a:noFill/>
            <a:miter lim="800000"/>
            <a:headEnd/>
            <a:tailEnd/>
          </a:ln>
          <a:effectLst/>
        </p:spPr>
      </p:pic>
      <p:sp>
        <p:nvSpPr>
          <p:cNvPr id="6" name="Rectangle 5"/>
          <p:cNvSpPr/>
          <p:nvPr/>
        </p:nvSpPr>
        <p:spPr>
          <a:xfrm>
            <a:off x="4252686" y="1299028"/>
            <a:ext cx="7939314" cy="954107"/>
          </a:xfrm>
          <a:prstGeom prst="rect">
            <a:avLst/>
          </a:prstGeom>
        </p:spPr>
        <p:txBody>
          <a:bodyPr wrap="square">
            <a:spAutoFit/>
          </a:bodyPr>
          <a:lstStyle/>
          <a:p>
            <a:pPr algn="just"/>
            <a:r>
              <a:rPr lang="vi-VN" sz="2800" dirty="0">
                <a:solidFill>
                  <a:srgbClr val="FF00FF"/>
                </a:solidFill>
                <a:latin typeface="Times New Roman" pitchFamily="18" charset="0"/>
                <a:cs typeface="Times New Roman" pitchFamily="18" charset="0"/>
              </a:rPr>
              <a:t>+ Treo thêm một số rèm vải, nhung ở những vị trí có thể trang trí.</a:t>
            </a:r>
          </a:p>
        </p:txBody>
      </p:sp>
      <p:sp>
        <p:nvSpPr>
          <p:cNvPr id="7" name="Rectangle 6"/>
          <p:cNvSpPr/>
          <p:nvPr/>
        </p:nvSpPr>
        <p:spPr>
          <a:xfrm>
            <a:off x="4252686" y="2206174"/>
            <a:ext cx="7939314" cy="523220"/>
          </a:xfrm>
          <a:prstGeom prst="rect">
            <a:avLst/>
          </a:prstGeom>
        </p:spPr>
        <p:txBody>
          <a:bodyPr wrap="square">
            <a:spAutoFit/>
          </a:bodyPr>
          <a:lstStyle/>
          <a:p>
            <a:pPr algn="just"/>
            <a:r>
              <a:rPr lang="vi-VN" sz="2800" dirty="0">
                <a:solidFill>
                  <a:srgbClr val="FF00FF"/>
                </a:solidFill>
                <a:latin typeface="Times New Roman" pitchFamily="18" charset="0"/>
                <a:cs typeface="Times New Roman" pitchFamily="18" charset="0"/>
              </a:rPr>
              <a:t>+ Gắn một số biển báo đi nhẹ, nói khẽ.</a:t>
            </a:r>
          </a:p>
        </p:txBody>
      </p:sp>
      <p:sp>
        <p:nvSpPr>
          <p:cNvPr id="8" name="Rectangle 7"/>
          <p:cNvSpPr/>
          <p:nvPr/>
        </p:nvSpPr>
        <p:spPr>
          <a:xfrm>
            <a:off x="4252686" y="2707189"/>
            <a:ext cx="7939314" cy="1815882"/>
          </a:xfrm>
          <a:prstGeom prst="rect">
            <a:avLst/>
          </a:prstGeom>
        </p:spPr>
        <p:txBody>
          <a:bodyPr wrap="square">
            <a:spAutoFit/>
          </a:bodyPr>
          <a:lstStyle/>
          <a:p>
            <a:pPr algn="just"/>
            <a:r>
              <a:rPr lang="vi-VN" sz="2800" dirty="0">
                <a:solidFill>
                  <a:srgbClr val="FF00FF"/>
                </a:solidFill>
                <a:latin typeface="Times New Roman" pitchFamily="18" charset="0"/>
                <a:cs typeface="Times New Roman" pitchFamily="18" charset="0"/>
              </a:rPr>
              <a:t>+ Thiết kế sửa chữa một số vị trí bằng những bức tường nhám, gồ ghề như tường trong rạp chiếu phim để tạo sự phá cách nhưng không làm mất đi tính thẩm mĩ và kết cấu tòa nhà.</a:t>
            </a:r>
          </a:p>
        </p:txBody>
      </p:sp>
      <p:sp>
        <p:nvSpPr>
          <p:cNvPr id="9" name="Rectangle 8"/>
          <p:cNvSpPr/>
          <p:nvPr/>
        </p:nvSpPr>
        <p:spPr>
          <a:xfrm>
            <a:off x="4252686" y="4492441"/>
            <a:ext cx="7939314" cy="954107"/>
          </a:xfrm>
          <a:prstGeom prst="rect">
            <a:avLst/>
          </a:prstGeom>
        </p:spPr>
        <p:txBody>
          <a:bodyPr wrap="square">
            <a:spAutoFit/>
          </a:bodyPr>
          <a:lstStyle/>
          <a:p>
            <a:pPr algn="just"/>
            <a:r>
              <a:rPr lang="vi-VN" sz="2800" dirty="0">
                <a:solidFill>
                  <a:srgbClr val="FF00FF"/>
                </a:solidFill>
                <a:latin typeface="Times New Roman" pitchFamily="18" charset="0"/>
                <a:cs typeface="Times New Roman" pitchFamily="18" charset="0"/>
              </a:rPr>
              <a:t>+ Làm trần nhà, tường nhà dày (có các lớp xốp xen giữa).</a:t>
            </a:r>
          </a:p>
        </p:txBody>
      </p:sp>
      <p:sp>
        <p:nvSpPr>
          <p:cNvPr id="10" name="Rectangle 9"/>
          <p:cNvSpPr/>
          <p:nvPr/>
        </p:nvSpPr>
        <p:spPr>
          <a:xfrm>
            <a:off x="4252686" y="5341259"/>
            <a:ext cx="7939314" cy="954107"/>
          </a:xfrm>
          <a:prstGeom prst="rect">
            <a:avLst/>
          </a:prstGeom>
        </p:spPr>
        <p:txBody>
          <a:bodyPr wrap="square">
            <a:spAutoFit/>
          </a:bodyPr>
          <a:lstStyle/>
          <a:p>
            <a:pPr algn="just"/>
            <a:r>
              <a:rPr lang="vi-VN" sz="2800" dirty="0">
                <a:solidFill>
                  <a:srgbClr val="FF00FF"/>
                </a:solidFill>
                <a:latin typeface="Times New Roman" pitchFamily="18" charset="0"/>
                <a:cs typeface="Times New Roman" pitchFamily="18" charset="0"/>
              </a:rPr>
              <a:t>+ Sử dụng dây cao su quanh rìa các cánh cửa các căn hộ.</a:t>
            </a:r>
          </a:p>
        </p:txBody>
      </p:sp>
      <p:sp>
        <p:nvSpPr>
          <p:cNvPr id="11" name="Rectangle 10"/>
          <p:cNvSpPr/>
          <p:nvPr/>
        </p:nvSpPr>
        <p:spPr>
          <a:xfrm>
            <a:off x="4252686" y="6247696"/>
            <a:ext cx="7939314" cy="523220"/>
          </a:xfrm>
          <a:prstGeom prst="rect">
            <a:avLst/>
          </a:prstGeom>
        </p:spPr>
        <p:txBody>
          <a:bodyPr wrap="square">
            <a:spAutoFit/>
          </a:bodyPr>
          <a:lstStyle/>
          <a:p>
            <a:pPr algn="just"/>
            <a:r>
              <a:rPr lang="vi-VN" sz="2800" dirty="0">
                <a:solidFill>
                  <a:srgbClr val="FF00FF"/>
                </a:solidFill>
                <a:latin typeface="Times New Roman" pitchFamily="18" charset="0"/>
                <a:cs typeface="Times New Roman" pitchFamily="18" charset="0"/>
              </a:rPr>
              <a:t>+ Sử dụng tấm kính cách âm để làm cửa kính.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slide(fromBottom)">
                                      <p:cBhvr>
                                        <p:cTn id="7" dur="5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 calcmode="lin" valueType="num">
                                      <p:cBhvr>
                                        <p:cTn id="14" dur="500" fill="hold"/>
                                        <p:tgtEl>
                                          <p:spTgt spid="4"/>
                                        </p:tgtEl>
                                        <p:attrNameLst>
                                          <p:attrName>style.rotation</p:attrName>
                                        </p:attrNameLst>
                                      </p:cBhvr>
                                      <p:tavLst>
                                        <p:tav tm="0">
                                          <p:val>
                                            <p:fltVal val="360"/>
                                          </p:val>
                                        </p:tav>
                                        <p:tav tm="100000">
                                          <p:val>
                                            <p:fltVal val="0"/>
                                          </p:val>
                                        </p:tav>
                                      </p:tavLst>
                                    </p:anim>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9" presetClass="entr" presetSubtype="0" decel="10000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 calcmode="lin" valueType="num">
                                      <p:cBhvr>
                                        <p:cTn id="22" dur="500" fill="hold"/>
                                        <p:tgtEl>
                                          <p:spTgt spid="6"/>
                                        </p:tgtEl>
                                        <p:attrNameLst>
                                          <p:attrName>style.rotation</p:attrName>
                                        </p:attrNameLst>
                                      </p:cBhvr>
                                      <p:tavLst>
                                        <p:tav tm="0">
                                          <p:val>
                                            <p:fltVal val="360"/>
                                          </p:val>
                                        </p:tav>
                                        <p:tav tm="100000">
                                          <p:val>
                                            <p:fltVal val="0"/>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49" presetClass="entr" presetSubtype="0" decel="10000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 calcmode="lin" valueType="num">
                                      <p:cBhvr>
                                        <p:cTn id="30" dur="500" fill="hold"/>
                                        <p:tgtEl>
                                          <p:spTgt spid="7"/>
                                        </p:tgtEl>
                                        <p:attrNameLst>
                                          <p:attrName>style.rotation</p:attrName>
                                        </p:attrNameLst>
                                      </p:cBhvr>
                                      <p:tavLst>
                                        <p:tav tm="0">
                                          <p:val>
                                            <p:fltVal val="360"/>
                                          </p:val>
                                        </p:tav>
                                        <p:tav tm="100000">
                                          <p:val>
                                            <p:fltVal val="0"/>
                                          </p:val>
                                        </p:tav>
                                      </p:tavLst>
                                    </p:anim>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49" presetClass="entr" presetSubtype="0" decel="10000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 calcmode="lin" valueType="num">
                                      <p:cBhvr>
                                        <p:cTn id="38" dur="500" fill="hold"/>
                                        <p:tgtEl>
                                          <p:spTgt spid="8"/>
                                        </p:tgtEl>
                                        <p:attrNameLst>
                                          <p:attrName>style.rotation</p:attrName>
                                        </p:attrNameLst>
                                      </p:cBhvr>
                                      <p:tavLst>
                                        <p:tav tm="0">
                                          <p:val>
                                            <p:fltVal val="360"/>
                                          </p:val>
                                        </p:tav>
                                        <p:tav tm="100000">
                                          <p:val>
                                            <p:fltVal val="0"/>
                                          </p:val>
                                        </p:tav>
                                      </p:tavLst>
                                    </p:anim>
                                    <p:animEffect transition="in" filter="fade">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49" presetClass="entr" presetSubtype="0" decel="100000"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p:cTn id="44" dur="500" fill="hold"/>
                                        <p:tgtEl>
                                          <p:spTgt spid="9"/>
                                        </p:tgtEl>
                                        <p:attrNameLst>
                                          <p:attrName>ppt_w</p:attrName>
                                        </p:attrNameLst>
                                      </p:cBhvr>
                                      <p:tavLst>
                                        <p:tav tm="0">
                                          <p:val>
                                            <p:fltVal val="0"/>
                                          </p:val>
                                        </p:tav>
                                        <p:tav tm="100000">
                                          <p:val>
                                            <p:strVal val="#ppt_w"/>
                                          </p:val>
                                        </p:tav>
                                      </p:tavLst>
                                    </p:anim>
                                    <p:anim calcmode="lin" valueType="num">
                                      <p:cBhvr>
                                        <p:cTn id="45" dur="500" fill="hold"/>
                                        <p:tgtEl>
                                          <p:spTgt spid="9"/>
                                        </p:tgtEl>
                                        <p:attrNameLst>
                                          <p:attrName>ppt_h</p:attrName>
                                        </p:attrNameLst>
                                      </p:cBhvr>
                                      <p:tavLst>
                                        <p:tav tm="0">
                                          <p:val>
                                            <p:fltVal val="0"/>
                                          </p:val>
                                        </p:tav>
                                        <p:tav tm="100000">
                                          <p:val>
                                            <p:strVal val="#ppt_h"/>
                                          </p:val>
                                        </p:tav>
                                      </p:tavLst>
                                    </p:anim>
                                    <p:anim calcmode="lin" valueType="num">
                                      <p:cBhvr>
                                        <p:cTn id="46" dur="500" fill="hold"/>
                                        <p:tgtEl>
                                          <p:spTgt spid="9"/>
                                        </p:tgtEl>
                                        <p:attrNameLst>
                                          <p:attrName>style.rotation</p:attrName>
                                        </p:attrNameLst>
                                      </p:cBhvr>
                                      <p:tavLst>
                                        <p:tav tm="0">
                                          <p:val>
                                            <p:fltVal val="360"/>
                                          </p:val>
                                        </p:tav>
                                        <p:tav tm="100000">
                                          <p:val>
                                            <p:fltVal val="0"/>
                                          </p:val>
                                        </p:tav>
                                      </p:tavLst>
                                    </p:anim>
                                    <p:animEffect transition="in" filter="fad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49" presetClass="entr" presetSubtype="0" decel="10000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 calcmode="lin" valueType="num">
                                      <p:cBhvr>
                                        <p:cTn id="54" dur="500" fill="hold"/>
                                        <p:tgtEl>
                                          <p:spTgt spid="10"/>
                                        </p:tgtEl>
                                        <p:attrNameLst>
                                          <p:attrName>style.rotation</p:attrName>
                                        </p:attrNameLst>
                                      </p:cBhvr>
                                      <p:tavLst>
                                        <p:tav tm="0">
                                          <p:val>
                                            <p:fltVal val="360"/>
                                          </p:val>
                                        </p:tav>
                                        <p:tav tm="100000">
                                          <p:val>
                                            <p:fltVal val="0"/>
                                          </p:val>
                                        </p:tav>
                                      </p:tavLst>
                                    </p:anim>
                                    <p:animEffect transition="in" filter="fade">
                                      <p:cBhvr>
                                        <p:cTn id="55" dur="500"/>
                                        <p:tgtEl>
                                          <p:spTgt spid="10"/>
                                        </p:tgtEl>
                                      </p:cBhvr>
                                    </p:animEffect>
                                  </p:childTnLst>
                                </p:cTn>
                              </p:par>
                            </p:childTnLst>
                          </p:cTn>
                        </p:par>
                      </p:childTnLst>
                    </p:cTn>
                  </p:par>
                  <p:par>
                    <p:cTn id="56" fill="hold">
                      <p:stCondLst>
                        <p:cond delay="indefinite"/>
                      </p:stCondLst>
                      <p:childTnLst>
                        <p:par>
                          <p:cTn id="57" fill="hold">
                            <p:stCondLst>
                              <p:cond delay="0"/>
                            </p:stCondLst>
                            <p:childTnLst>
                              <p:par>
                                <p:cTn id="58" presetID="49" presetClass="entr" presetSubtype="0" decel="100000" fill="hold" grpId="0" nodeType="click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p:cTn id="60" dur="500" fill="hold"/>
                                        <p:tgtEl>
                                          <p:spTgt spid="11"/>
                                        </p:tgtEl>
                                        <p:attrNameLst>
                                          <p:attrName>ppt_w</p:attrName>
                                        </p:attrNameLst>
                                      </p:cBhvr>
                                      <p:tavLst>
                                        <p:tav tm="0">
                                          <p:val>
                                            <p:fltVal val="0"/>
                                          </p:val>
                                        </p:tav>
                                        <p:tav tm="100000">
                                          <p:val>
                                            <p:strVal val="#ppt_w"/>
                                          </p:val>
                                        </p:tav>
                                      </p:tavLst>
                                    </p:anim>
                                    <p:anim calcmode="lin" valueType="num">
                                      <p:cBhvr>
                                        <p:cTn id="61" dur="500" fill="hold"/>
                                        <p:tgtEl>
                                          <p:spTgt spid="11"/>
                                        </p:tgtEl>
                                        <p:attrNameLst>
                                          <p:attrName>ppt_h</p:attrName>
                                        </p:attrNameLst>
                                      </p:cBhvr>
                                      <p:tavLst>
                                        <p:tav tm="0">
                                          <p:val>
                                            <p:fltVal val="0"/>
                                          </p:val>
                                        </p:tav>
                                        <p:tav tm="100000">
                                          <p:val>
                                            <p:strVal val="#ppt_h"/>
                                          </p:val>
                                        </p:tav>
                                      </p:tavLst>
                                    </p:anim>
                                    <p:anim calcmode="lin" valueType="num">
                                      <p:cBhvr>
                                        <p:cTn id="62" dur="500" fill="hold"/>
                                        <p:tgtEl>
                                          <p:spTgt spid="11"/>
                                        </p:tgtEl>
                                        <p:attrNameLst>
                                          <p:attrName>style.rotation</p:attrName>
                                        </p:attrNameLst>
                                      </p:cBhvr>
                                      <p:tavLst>
                                        <p:tav tm="0">
                                          <p:val>
                                            <p:fltVal val="360"/>
                                          </p:val>
                                        </p:tav>
                                        <p:tav tm="100000">
                                          <p:val>
                                            <p:fltVal val="0"/>
                                          </p:val>
                                        </p:tav>
                                      </p:tavLst>
                                    </p:anim>
                                    <p:animEffect transition="in" filter="fade">
                                      <p:cBhvr>
                                        <p:cTn id="6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91320"/>
            <a:ext cx="12192000" cy="6366680"/>
          </a:xfrm>
          <a:ln>
            <a:noFill/>
          </a:ln>
        </p:spPr>
        <p:txBody>
          <a:bodyPr>
            <a:normAutofit/>
          </a:bodyPr>
          <a:lstStyle/>
          <a:p>
            <a:pPr algn="l"/>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PHẢN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XẠ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ÂM</a:t>
            </a:r>
            <a:endParaRPr lang="en-US" sz="2800" b="1" dirty="0">
              <a:solidFill>
                <a:srgbClr val="0000FF"/>
              </a:solidFill>
              <a:latin typeface="Times New Roman" pitchFamily="18" charset="0"/>
              <a:cs typeface="Times New Roman" pitchFamily="18" charset="0"/>
            </a:endParaRPr>
          </a:p>
          <a:p>
            <a:pPr marL="514350" indent="-514350" algn="l"/>
            <a:endParaRPr lang="en-US" sz="2800" dirty="0">
              <a:solidFill>
                <a:srgbClr val="0000FF"/>
              </a:solidFill>
              <a:latin typeface="Times New Roman" pitchFamily="18" charset="0"/>
              <a:cs typeface="Times New Roman" pitchFamily="18" charset="0"/>
            </a:endParaRPr>
          </a:p>
          <a:p>
            <a:pPr marL="514350" indent="-514350" algn="l"/>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VẬT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PHẢN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XẠ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ÂM</a:t>
            </a:r>
            <a:endParaRPr lang="en-US" sz="2800" b="1" dirty="0">
              <a:solidFill>
                <a:srgbClr val="0000FF"/>
              </a:solidFill>
              <a:latin typeface="Times New Roman" pitchFamily="18" charset="0"/>
              <a:cs typeface="Times New Roman" pitchFamily="18" charset="0"/>
            </a:endParaRPr>
          </a:p>
        </p:txBody>
      </p:sp>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11: </a:t>
            </a:r>
            <a:r>
              <a:rPr lang="en-US" sz="2800" b="1" dirty="0" err="1">
                <a:solidFill>
                  <a:srgbClr val="FF00FF"/>
                </a:solidFill>
                <a:latin typeface="Times New Roman" pitchFamily="18" charset="0"/>
                <a:cs typeface="Times New Roman" pitchFamily="18" charset="0"/>
              </a:rPr>
              <a:t>PHẢN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XẠ</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ÂM</a:t>
            </a:r>
            <a:r>
              <a:rPr lang="en-US" sz="2800" b="1" dirty="0">
                <a:solidFill>
                  <a:srgbClr val="FF00FF"/>
                </a:solidFill>
                <a:latin typeface="Times New Roman" pitchFamily="18" charset="0"/>
                <a:cs typeface="Times New Roman" pitchFamily="18" charset="0"/>
              </a:rPr>
              <a:t>.</a:t>
            </a:r>
          </a:p>
        </p:txBody>
      </p:sp>
      <p:sp>
        <p:nvSpPr>
          <p:cNvPr id="4" name="TextBox 3"/>
          <p:cNvSpPr txBox="1"/>
          <p:nvPr/>
        </p:nvSpPr>
        <p:spPr>
          <a:xfrm>
            <a:off x="0" y="1000352"/>
            <a:ext cx="12192000" cy="523220"/>
          </a:xfrm>
          <a:prstGeom prst="rect">
            <a:avLst/>
          </a:prstGeom>
          <a:noFill/>
        </p:spPr>
        <p:txBody>
          <a:bodyPr wrap="square">
            <a:spAutoFit/>
          </a:bodyPr>
          <a:lstStyle/>
          <a:p>
            <a:pPr algn="just">
              <a:defRPr/>
            </a:pPr>
            <a:r>
              <a:rPr lang="en-US" sz="2800" dirty="0" err="1">
                <a:solidFill>
                  <a:srgbClr val="0000FF"/>
                </a:solidFill>
                <a:latin typeface="Times New Roman" pitchFamily="18" charset="0"/>
                <a:cs typeface="Times New Roman" pitchFamily="18" charset="0"/>
              </a:rPr>
              <a:t>Âm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âm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thanh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gặp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chắn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thì</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dội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lại</a:t>
            </a:r>
            <a:endParaRPr lang="en-US" sz="2800" dirty="0">
              <a:solidFill>
                <a:srgbClr val="0000FF"/>
              </a:solidFill>
              <a:latin typeface="Times New Roman" pitchFamily="18" charset="0"/>
              <a:cs typeface="Times New Roman" pitchFamily="18" charset="0"/>
            </a:endParaRPr>
          </a:p>
        </p:txBody>
      </p:sp>
      <p:sp>
        <p:nvSpPr>
          <p:cNvPr id="9" name="TextBox 8"/>
          <p:cNvSpPr txBox="1"/>
          <p:nvPr/>
        </p:nvSpPr>
        <p:spPr>
          <a:xfrm>
            <a:off x="0" y="1994581"/>
            <a:ext cx="12192000" cy="523220"/>
          </a:xfrm>
          <a:prstGeom prst="rect">
            <a:avLst/>
          </a:prstGeom>
          <a:noFill/>
        </p:spPr>
        <p:txBody>
          <a:bodyPr wrap="square">
            <a:spAutoFit/>
          </a:bodyPr>
          <a:lstStyle/>
          <a:p>
            <a:pPr algn="just">
              <a:defRPr/>
            </a:pP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cứng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phẳng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nhẵn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âm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tốt</a:t>
            </a:r>
            <a:r>
              <a:rPr lang="en-US" sz="2800" dirty="0">
                <a:solidFill>
                  <a:srgbClr val="0000FF"/>
                </a:solidFill>
                <a:latin typeface="Times New Roman" pitchFamily="18" charset="0"/>
                <a:cs typeface="Times New Roman" pitchFamily="18" charset="0"/>
              </a:rPr>
              <a:t>.</a:t>
            </a:r>
          </a:p>
        </p:txBody>
      </p:sp>
      <p:sp>
        <p:nvSpPr>
          <p:cNvPr id="10" name="TextBox 9"/>
          <p:cNvSpPr txBox="1"/>
          <p:nvPr/>
        </p:nvSpPr>
        <p:spPr>
          <a:xfrm>
            <a:off x="0" y="2582410"/>
            <a:ext cx="12192000" cy="523220"/>
          </a:xfrm>
          <a:prstGeom prst="rect">
            <a:avLst/>
          </a:prstGeom>
          <a:noFill/>
        </p:spPr>
        <p:txBody>
          <a:bodyPr wrap="square">
            <a:spAutoFit/>
          </a:bodyPr>
          <a:lstStyle/>
          <a:p>
            <a:pPr algn="just">
              <a:defRPr/>
            </a:pP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mềm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xốp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gồ</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ghề</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âm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kém</a:t>
            </a:r>
            <a:r>
              <a:rPr lang="en-US" sz="2800" dirty="0">
                <a:solidFill>
                  <a:srgbClr val="0000FF"/>
                </a:solidFill>
                <a:latin typeface="Times New Roman" pitchFamily="18" charset="0"/>
                <a:cs typeface="Times New Roman" pitchFamily="18" charset="0"/>
              </a:rPr>
              <a:t>.</a:t>
            </a:r>
          </a:p>
        </p:txBody>
      </p:sp>
      <p:sp>
        <p:nvSpPr>
          <p:cNvPr id="7" name="TextBox 6"/>
          <p:cNvSpPr txBox="1"/>
          <p:nvPr/>
        </p:nvSpPr>
        <p:spPr>
          <a:xfrm>
            <a:off x="0" y="3083153"/>
            <a:ext cx="12192000" cy="523220"/>
          </a:xfrm>
          <a:prstGeom prst="rect">
            <a:avLst/>
          </a:prstGeom>
          <a:noFill/>
        </p:spPr>
        <p:txBody>
          <a:bodyPr wrap="square">
            <a:spAutoFit/>
          </a:bodyPr>
          <a:lstStyle/>
          <a:p>
            <a:pPr algn="just">
              <a:defRPr/>
            </a:pPr>
            <a:r>
              <a:rPr lang="en-US" sz="2800" b="1" dirty="0">
                <a:solidFill>
                  <a:srgbClr val="0000FF"/>
                </a:solidFill>
                <a:latin typeface="Times New Roman" pitchFamily="18" charset="0"/>
                <a:cs typeface="Times New Roman" pitchFamily="18" charset="0"/>
              </a:rPr>
              <a:t>III. </a:t>
            </a:r>
            <a:r>
              <a:rPr lang="en-US" sz="2800" b="1" dirty="0" err="1">
                <a:solidFill>
                  <a:srgbClr val="0000FF"/>
                </a:solidFill>
                <a:latin typeface="Times New Roman" pitchFamily="18" charset="0"/>
                <a:cs typeface="Times New Roman" pitchFamily="18" charset="0"/>
              </a:rPr>
              <a:t>TÁC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HẠI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TIẾNG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ỒN</a:t>
            </a:r>
            <a:endParaRPr lang="en-US" sz="28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38629" y="362857"/>
            <a:ext cx="7939314" cy="523220"/>
          </a:xfrm>
          <a:prstGeom prst="rect">
            <a:avLst/>
          </a:prstGeom>
        </p:spPr>
        <p:txBody>
          <a:bodyPr wrap="square">
            <a:spAutoFit/>
          </a:bodyPr>
          <a:lstStyle/>
          <a:p>
            <a:pPr algn="just"/>
            <a:r>
              <a:rPr lang="en-US" sz="2800" dirty="0" err="1">
                <a:solidFill>
                  <a:srgbClr val="FF0000"/>
                </a:solidFill>
                <a:latin typeface="Times New Roman" pitchFamily="18" charset="0"/>
                <a:cs typeface="Times New Roman" pitchFamily="18" charset="0"/>
              </a:rPr>
              <a:t>Âm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thanh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có</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tác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động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tốt</a:t>
            </a:r>
            <a:r>
              <a:rPr lang="en-US" sz="2800" dirty="0">
                <a:solidFill>
                  <a:srgbClr val="FF0000"/>
                </a:solidFill>
                <a:latin typeface="Times New Roman" pitchFamily="18" charset="0"/>
                <a:cs typeface="Times New Roman" pitchFamily="18" charset="0"/>
              </a:rPr>
              <a:t> hay </a:t>
            </a:r>
            <a:r>
              <a:rPr lang="en-US" sz="2800" dirty="0" err="1">
                <a:solidFill>
                  <a:srgbClr val="FF0000"/>
                </a:solidFill>
                <a:latin typeface="Times New Roman" pitchFamily="18" charset="0"/>
                <a:cs typeface="Times New Roman" pitchFamily="18" charset="0"/>
              </a:rPr>
              <a:t>xấu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đến</a:t>
            </a:r>
            <a:r>
              <a:rPr lang="en-US" sz="2800" dirty="0">
                <a:solidFill>
                  <a:srgbClr val="FF0000"/>
                </a:solidFill>
                <a:latin typeface="Times New Roman" pitchFamily="18" charset="0"/>
                <a:cs typeface="Times New Roman" pitchFamily="18" charset="0"/>
              </a:rPr>
              <a:t> con </a:t>
            </a:r>
            <a:r>
              <a:rPr lang="en-US" sz="2800" dirty="0" err="1">
                <a:solidFill>
                  <a:srgbClr val="FF0000"/>
                </a:solidFill>
                <a:latin typeface="Times New Roman" pitchFamily="18" charset="0"/>
                <a:cs typeface="Times New Roman" pitchFamily="18" charset="0"/>
              </a:rPr>
              <a:t>người</a:t>
            </a:r>
            <a:r>
              <a:rPr lang="en-US" sz="2800" dirty="0">
                <a:solidFill>
                  <a:srgbClr val="FF0000"/>
                </a:solidFill>
                <a:latin typeface="Times New Roman" pitchFamily="18" charset="0"/>
                <a:cs typeface="Times New Roman" pitchFamily="18" charset="0"/>
              </a:rPr>
              <a:t>?</a:t>
            </a:r>
            <a:endParaRPr lang="vi-VN" sz="2800" dirty="0">
              <a:solidFill>
                <a:srgbClr val="FF0000"/>
              </a:solidFill>
              <a:latin typeface="Times New Roman" pitchFamily="18" charset="0"/>
              <a:cs typeface="Times New Roman" pitchFamily="18" charset="0"/>
            </a:endParaRPr>
          </a:p>
        </p:txBody>
      </p:sp>
      <p:sp>
        <p:nvSpPr>
          <p:cNvPr id="5" name="Rectangle 4"/>
          <p:cNvSpPr/>
          <p:nvPr/>
        </p:nvSpPr>
        <p:spPr>
          <a:xfrm>
            <a:off x="0" y="892628"/>
            <a:ext cx="12192000" cy="954107"/>
          </a:xfrm>
          <a:prstGeom prst="rect">
            <a:avLst/>
          </a:prstGeom>
        </p:spPr>
        <p:txBody>
          <a:bodyPr wrap="square">
            <a:spAutoFit/>
          </a:bodyPr>
          <a:lstStyle/>
          <a:p>
            <a:pPr algn="just"/>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Tác</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động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tốt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âm</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thanh</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mang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lại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sự</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thoải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mái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vui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vẻ</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hào</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hứng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cho</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người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nghe</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Ví</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dụ</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nghe</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một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bản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nhạc</a:t>
            </a:r>
            <a:r>
              <a:rPr lang="en-US" sz="2800" dirty="0">
                <a:solidFill>
                  <a:srgbClr val="FF00FF"/>
                </a:solidFill>
                <a:latin typeface="Times New Roman" pitchFamily="18" charset="0"/>
                <a:cs typeface="Times New Roman" pitchFamily="18" charset="0"/>
              </a:rPr>
              <a:t> hay, </a:t>
            </a:r>
            <a:r>
              <a:rPr lang="en-US" sz="2800" dirty="0" err="1">
                <a:solidFill>
                  <a:srgbClr val="FF00FF"/>
                </a:solidFill>
                <a:latin typeface="Times New Roman" pitchFamily="18" charset="0"/>
                <a:cs typeface="Times New Roman" pitchFamily="18" charset="0"/>
              </a:rPr>
              <a:t>những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câu</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chuyện</a:t>
            </a:r>
            <a:r>
              <a:rPr lang="en-US" sz="2800" dirty="0">
                <a:solidFill>
                  <a:srgbClr val="FF00FF"/>
                </a:solidFill>
                <a:latin typeface="Times New Roman" pitchFamily="18" charset="0"/>
                <a:cs typeface="Times New Roman" pitchFamily="18" charset="0"/>
              </a:rPr>
              <a:t> ý </a:t>
            </a:r>
            <a:r>
              <a:rPr lang="en-US" sz="2800" dirty="0" err="1">
                <a:solidFill>
                  <a:srgbClr val="FF00FF"/>
                </a:solidFill>
                <a:latin typeface="Times New Roman" pitchFamily="18" charset="0"/>
                <a:cs typeface="Times New Roman" pitchFamily="18" charset="0"/>
              </a:rPr>
              <a:t>nghĩa</a:t>
            </a:r>
            <a:r>
              <a:rPr lang="en-US" sz="2800" dirty="0">
                <a:solidFill>
                  <a:srgbClr val="FF00FF"/>
                </a:solidFill>
                <a:latin typeface="Times New Roman" pitchFamily="18" charset="0"/>
                <a:cs typeface="Times New Roman" pitchFamily="18" charset="0"/>
              </a:rPr>
              <a:t>…</a:t>
            </a:r>
            <a:endParaRPr lang="vi-VN" sz="2800" dirty="0">
              <a:solidFill>
                <a:srgbClr val="FF00FF"/>
              </a:solidFill>
              <a:latin typeface="Times New Roman" pitchFamily="18" charset="0"/>
              <a:cs typeface="Times New Roman" pitchFamily="18" charset="0"/>
            </a:endParaRPr>
          </a:p>
        </p:txBody>
      </p:sp>
      <p:sp>
        <p:nvSpPr>
          <p:cNvPr id="6" name="Rectangle 5"/>
          <p:cNvSpPr/>
          <p:nvPr/>
        </p:nvSpPr>
        <p:spPr>
          <a:xfrm>
            <a:off x="0" y="1959429"/>
            <a:ext cx="12192000" cy="1384995"/>
          </a:xfrm>
          <a:prstGeom prst="rect">
            <a:avLst/>
          </a:prstGeom>
        </p:spPr>
        <p:txBody>
          <a:bodyPr wrap="square">
            <a:spAutoFit/>
          </a:bodyPr>
          <a:lstStyle/>
          <a:p>
            <a:pPr algn="just"/>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Tác</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động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xấu</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âm</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thanh</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gây</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ra</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sự</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khó</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chịu</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hoặc</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ảnh</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hưởng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xấu</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đến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sức</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khỏe</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người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nghe</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Ví</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dụ</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tiếng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ồn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quá</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lớn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của</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các</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loại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xe</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cộ</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tiếng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hát</a:t>
            </a:r>
            <a:r>
              <a:rPr lang="en-US" sz="2800" dirty="0">
                <a:solidFill>
                  <a:srgbClr val="FF00FF"/>
                </a:solidFill>
                <a:latin typeface="Times New Roman" pitchFamily="18" charset="0"/>
                <a:cs typeface="Times New Roman" pitchFamily="18" charset="0"/>
              </a:rPr>
              <a:t> karaoke </a:t>
            </a:r>
            <a:r>
              <a:rPr lang="en-US" sz="2800" dirty="0" err="1">
                <a:solidFill>
                  <a:srgbClr val="FF00FF"/>
                </a:solidFill>
                <a:latin typeface="Times New Roman" pitchFamily="18" charset="0"/>
                <a:cs typeface="Times New Roman" pitchFamily="18" charset="0"/>
              </a:rPr>
              <a:t>loa</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kéo</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quá</a:t>
            </a:r>
            <a:r>
              <a:rPr lang="en-US" sz="2800" dirty="0">
                <a:solidFill>
                  <a:srgbClr val="FF00FF"/>
                </a:solidFill>
                <a:latin typeface="Times New Roman" pitchFamily="18" charset="0"/>
                <a:cs typeface="Times New Roman" pitchFamily="18" charset="0"/>
              </a:rPr>
              <a:t> to </a:t>
            </a:r>
            <a:r>
              <a:rPr lang="en-US" sz="2800" dirty="0" err="1">
                <a:solidFill>
                  <a:srgbClr val="FF00FF"/>
                </a:solidFill>
                <a:latin typeface="Times New Roman" pitchFamily="18" charset="0"/>
                <a:cs typeface="Times New Roman" pitchFamily="18" charset="0"/>
              </a:rPr>
              <a:t>và</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kéo</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dài</a:t>
            </a:r>
            <a:r>
              <a:rPr lang="en-US" sz="2800" dirty="0">
                <a:solidFill>
                  <a:srgbClr val="FF00FF"/>
                </a:solidFill>
                <a:latin typeface="Times New Roman" pitchFamily="18" charset="0"/>
                <a:cs typeface="Times New Roman" pitchFamily="18" charset="0"/>
              </a:rPr>
              <a:t>…</a:t>
            </a:r>
            <a:endParaRPr lang="vi-VN" sz="2800" dirty="0">
              <a:solidFill>
                <a:srgbClr val="FF00FF"/>
              </a:solidFill>
              <a:latin typeface="Times New Roman" pitchFamily="18" charset="0"/>
              <a:cs typeface="Times New Roman" pitchFamily="18" charset="0"/>
            </a:endParaRPr>
          </a:p>
        </p:txBody>
      </p:sp>
      <p:sp>
        <p:nvSpPr>
          <p:cNvPr id="7" name="Rectangle 6"/>
          <p:cNvSpPr/>
          <p:nvPr/>
        </p:nvSpPr>
        <p:spPr>
          <a:xfrm>
            <a:off x="544287" y="3418114"/>
            <a:ext cx="7939314" cy="523220"/>
          </a:xfrm>
          <a:prstGeom prst="rect">
            <a:avLst/>
          </a:prstGeom>
        </p:spPr>
        <p:txBody>
          <a:bodyPr wrap="square">
            <a:spAutoFit/>
          </a:bodyPr>
          <a:lstStyle/>
          <a:p>
            <a:pPr algn="just"/>
            <a:r>
              <a:rPr lang="en-US" sz="2800" dirty="0" err="1">
                <a:solidFill>
                  <a:srgbClr val="FF0000"/>
                </a:solidFill>
                <a:latin typeface="Times New Roman" pitchFamily="18" charset="0"/>
                <a:cs typeface="Times New Roman" pitchFamily="18" charset="0"/>
              </a:rPr>
              <a:t>Thế</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nào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tiếng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ồn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gây</a:t>
            </a:r>
            <a:r>
              <a:rPr lang="en-US" sz="2800" dirty="0">
                <a:solidFill>
                  <a:srgbClr val="FF0000"/>
                </a:solidFill>
                <a:latin typeface="Times New Roman" pitchFamily="18" charset="0"/>
                <a:cs typeface="Times New Roman" pitchFamily="18" charset="0"/>
              </a:rPr>
              <a:t> ô </a:t>
            </a:r>
            <a:r>
              <a:rPr lang="en-US" sz="2800" dirty="0" err="1">
                <a:solidFill>
                  <a:srgbClr val="FF0000"/>
                </a:solidFill>
                <a:latin typeface="Times New Roman" pitchFamily="18" charset="0"/>
                <a:cs typeface="Times New Roman" pitchFamily="18" charset="0"/>
              </a:rPr>
              <a:t>nhiễm</a:t>
            </a:r>
            <a:r>
              <a:rPr lang="en-US" sz="2800" dirty="0">
                <a:solidFill>
                  <a:srgbClr val="FF0000"/>
                </a:solidFill>
                <a:latin typeface="Times New Roman" pitchFamily="18" charset="0"/>
                <a:cs typeface="Times New Roman" pitchFamily="18" charset="0"/>
              </a:rPr>
              <a:t>?</a:t>
            </a:r>
            <a:endParaRPr lang="vi-VN" sz="2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 calcmode="lin" valueType="num">
                                      <p:cBhvr>
                                        <p:cTn id="17" dur="500" fill="hold"/>
                                        <p:tgtEl>
                                          <p:spTgt spid="5"/>
                                        </p:tgtEl>
                                        <p:attrNameLst>
                                          <p:attrName>style.rotation</p:attrName>
                                        </p:attrNameLst>
                                      </p:cBhvr>
                                      <p:tavLst>
                                        <p:tav tm="0">
                                          <p:val>
                                            <p:fltVal val="360"/>
                                          </p:val>
                                        </p:tav>
                                        <p:tav tm="100000">
                                          <p:val>
                                            <p:fltVal val="0"/>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 calcmode="lin" valueType="num">
                                      <p:cBhvr>
                                        <p:cTn id="25" dur="500" fill="hold"/>
                                        <p:tgtEl>
                                          <p:spTgt spid="6"/>
                                        </p:tgtEl>
                                        <p:attrNameLst>
                                          <p:attrName>style.rotation</p:attrName>
                                        </p:attrNameLst>
                                      </p:cBhvr>
                                      <p:tavLst>
                                        <p:tav tm="0">
                                          <p:val>
                                            <p:fltVal val="360"/>
                                          </p:val>
                                        </p:tav>
                                        <p:tav tm="100000">
                                          <p:val>
                                            <p:fltVal val="0"/>
                                          </p:val>
                                        </p:tav>
                                      </p:tavLst>
                                    </p:anim>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 calcmode="lin" valueType="num">
                                      <p:cBhvr>
                                        <p:cTn id="33" dur="500" fill="hold"/>
                                        <p:tgtEl>
                                          <p:spTgt spid="7"/>
                                        </p:tgtEl>
                                        <p:attrNameLst>
                                          <p:attrName>style.rotation</p:attrName>
                                        </p:attrNameLst>
                                      </p:cBhvr>
                                      <p:tavLst>
                                        <p:tav tm="0">
                                          <p:val>
                                            <p:fltVal val="360"/>
                                          </p:val>
                                        </p:tav>
                                        <p:tav tm="100000">
                                          <p:val>
                                            <p:fltVal val="0"/>
                                          </p:val>
                                        </p:tav>
                                      </p:tavLst>
                                    </p:anim>
                                    <p:animEffect transition="in" filter="fade">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91320"/>
            <a:ext cx="12192000" cy="6366680"/>
          </a:xfrm>
          <a:ln>
            <a:noFill/>
          </a:ln>
        </p:spPr>
        <p:txBody>
          <a:bodyPr>
            <a:normAutofit/>
          </a:bodyPr>
          <a:lstStyle/>
          <a:p>
            <a:pPr algn="l"/>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PHẢN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XẠ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ÂM</a:t>
            </a:r>
            <a:endParaRPr lang="en-US" sz="2800" b="1" dirty="0">
              <a:solidFill>
                <a:srgbClr val="0000FF"/>
              </a:solidFill>
              <a:latin typeface="Times New Roman" pitchFamily="18" charset="0"/>
              <a:cs typeface="Times New Roman" pitchFamily="18" charset="0"/>
            </a:endParaRPr>
          </a:p>
          <a:p>
            <a:pPr marL="514350" indent="-514350" algn="l"/>
            <a:endParaRPr lang="en-US" sz="2800" dirty="0">
              <a:solidFill>
                <a:srgbClr val="0000FF"/>
              </a:solidFill>
              <a:latin typeface="Times New Roman" pitchFamily="18" charset="0"/>
              <a:cs typeface="Times New Roman" pitchFamily="18" charset="0"/>
            </a:endParaRPr>
          </a:p>
          <a:p>
            <a:pPr marL="514350" indent="-514350" algn="l"/>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VẬT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PHẢN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XẠ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ÂM</a:t>
            </a:r>
            <a:endParaRPr lang="en-US" sz="2800" b="1" dirty="0">
              <a:solidFill>
                <a:srgbClr val="0000FF"/>
              </a:solidFill>
              <a:latin typeface="Times New Roman" pitchFamily="18" charset="0"/>
              <a:cs typeface="Times New Roman" pitchFamily="18" charset="0"/>
            </a:endParaRPr>
          </a:p>
        </p:txBody>
      </p:sp>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11: </a:t>
            </a:r>
            <a:r>
              <a:rPr lang="en-US" sz="2800" b="1" dirty="0" err="1">
                <a:solidFill>
                  <a:srgbClr val="FF00FF"/>
                </a:solidFill>
                <a:latin typeface="Times New Roman" pitchFamily="18" charset="0"/>
                <a:cs typeface="Times New Roman" pitchFamily="18" charset="0"/>
              </a:rPr>
              <a:t>PHẢN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XẠ</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ÂM</a:t>
            </a:r>
            <a:r>
              <a:rPr lang="en-US" sz="2800" b="1" dirty="0">
                <a:solidFill>
                  <a:srgbClr val="FF00FF"/>
                </a:solidFill>
                <a:latin typeface="Times New Roman" pitchFamily="18" charset="0"/>
                <a:cs typeface="Times New Roman" pitchFamily="18" charset="0"/>
              </a:rPr>
              <a:t>.</a:t>
            </a:r>
          </a:p>
        </p:txBody>
      </p:sp>
      <p:sp>
        <p:nvSpPr>
          <p:cNvPr id="4" name="TextBox 3"/>
          <p:cNvSpPr txBox="1"/>
          <p:nvPr/>
        </p:nvSpPr>
        <p:spPr>
          <a:xfrm>
            <a:off x="0" y="1000352"/>
            <a:ext cx="12192000" cy="523220"/>
          </a:xfrm>
          <a:prstGeom prst="rect">
            <a:avLst/>
          </a:prstGeom>
          <a:noFill/>
        </p:spPr>
        <p:txBody>
          <a:bodyPr wrap="square">
            <a:spAutoFit/>
          </a:bodyPr>
          <a:lstStyle/>
          <a:p>
            <a:pPr algn="just">
              <a:defRPr/>
            </a:pPr>
            <a:r>
              <a:rPr lang="en-US" sz="2800" dirty="0" err="1">
                <a:solidFill>
                  <a:srgbClr val="0000FF"/>
                </a:solidFill>
                <a:latin typeface="Times New Roman" pitchFamily="18" charset="0"/>
                <a:cs typeface="Times New Roman" pitchFamily="18" charset="0"/>
              </a:rPr>
              <a:t>Âm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âm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thanh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gặp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chắn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thì</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dội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lại</a:t>
            </a:r>
            <a:endParaRPr lang="en-US" sz="2800" dirty="0">
              <a:solidFill>
                <a:srgbClr val="0000FF"/>
              </a:solidFill>
              <a:latin typeface="Times New Roman" pitchFamily="18" charset="0"/>
              <a:cs typeface="Times New Roman" pitchFamily="18" charset="0"/>
            </a:endParaRPr>
          </a:p>
        </p:txBody>
      </p:sp>
      <p:sp>
        <p:nvSpPr>
          <p:cNvPr id="9" name="TextBox 8"/>
          <p:cNvSpPr txBox="1"/>
          <p:nvPr/>
        </p:nvSpPr>
        <p:spPr>
          <a:xfrm>
            <a:off x="0" y="1994581"/>
            <a:ext cx="12192000" cy="523220"/>
          </a:xfrm>
          <a:prstGeom prst="rect">
            <a:avLst/>
          </a:prstGeom>
          <a:noFill/>
        </p:spPr>
        <p:txBody>
          <a:bodyPr wrap="square">
            <a:spAutoFit/>
          </a:bodyPr>
          <a:lstStyle/>
          <a:p>
            <a:pPr algn="just">
              <a:defRPr/>
            </a:pP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cứng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phẳng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nhẵn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âm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tốt</a:t>
            </a:r>
            <a:r>
              <a:rPr lang="en-US" sz="2800" dirty="0">
                <a:solidFill>
                  <a:srgbClr val="0000FF"/>
                </a:solidFill>
                <a:latin typeface="Times New Roman" pitchFamily="18" charset="0"/>
                <a:cs typeface="Times New Roman" pitchFamily="18" charset="0"/>
              </a:rPr>
              <a:t>.</a:t>
            </a:r>
          </a:p>
        </p:txBody>
      </p:sp>
      <p:sp>
        <p:nvSpPr>
          <p:cNvPr id="10" name="TextBox 9"/>
          <p:cNvSpPr txBox="1"/>
          <p:nvPr/>
        </p:nvSpPr>
        <p:spPr>
          <a:xfrm>
            <a:off x="0" y="2582410"/>
            <a:ext cx="12192000" cy="523220"/>
          </a:xfrm>
          <a:prstGeom prst="rect">
            <a:avLst/>
          </a:prstGeom>
          <a:noFill/>
        </p:spPr>
        <p:txBody>
          <a:bodyPr wrap="square">
            <a:spAutoFit/>
          </a:bodyPr>
          <a:lstStyle/>
          <a:p>
            <a:pPr algn="just">
              <a:defRPr/>
            </a:pP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mềm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xốp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gồ</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ghề</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âm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kém</a:t>
            </a:r>
            <a:r>
              <a:rPr lang="en-US" sz="2800" dirty="0">
                <a:solidFill>
                  <a:srgbClr val="0000FF"/>
                </a:solidFill>
                <a:latin typeface="Times New Roman" pitchFamily="18" charset="0"/>
                <a:cs typeface="Times New Roman" pitchFamily="18" charset="0"/>
              </a:rPr>
              <a:t>.</a:t>
            </a:r>
          </a:p>
        </p:txBody>
      </p:sp>
      <p:sp>
        <p:nvSpPr>
          <p:cNvPr id="7" name="TextBox 6"/>
          <p:cNvSpPr txBox="1"/>
          <p:nvPr/>
        </p:nvSpPr>
        <p:spPr>
          <a:xfrm>
            <a:off x="0" y="3083153"/>
            <a:ext cx="12192000" cy="523220"/>
          </a:xfrm>
          <a:prstGeom prst="rect">
            <a:avLst/>
          </a:prstGeom>
          <a:noFill/>
        </p:spPr>
        <p:txBody>
          <a:bodyPr wrap="square">
            <a:spAutoFit/>
          </a:bodyPr>
          <a:lstStyle/>
          <a:p>
            <a:pPr algn="just">
              <a:defRPr/>
            </a:pPr>
            <a:r>
              <a:rPr lang="en-US" sz="2800" b="1" dirty="0">
                <a:solidFill>
                  <a:srgbClr val="0000FF"/>
                </a:solidFill>
                <a:latin typeface="Times New Roman" pitchFamily="18" charset="0"/>
                <a:cs typeface="Times New Roman" pitchFamily="18" charset="0"/>
              </a:rPr>
              <a:t>III. </a:t>
            </a:r>
            <a:r>
              <a:rPr lang="en-US" sz="2800" b="1" dirty="0" err="1">
                <a:solidFill>
                  <a:srgbClr val="0000FF"/>
                </a:solidFill>
                <a:latin typeface="Times New Roman" pitchFamily="18" charset="0"/>
                <a:cs typeface="Times New Roman" pitchFamily="18" charset="0"/>
              </a:rPr>
              <a:t>TÁC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HẠI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TIẾNG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ỒN</a:t>
            </a:r>
            <a:endParaRPr lang="en-US" sz="2800" b="1" dirty="0">
              <a:solidFill>
                <a:srgbClr val="0000FF"/>
              </a:solidFill>
              <a:latin typeface="Times New Roman" pitchFamily="18" charset="0"/>
              <a:cs typeface="Times New Roman" pitchFamily="18" charset="0"/>
            </a:endParaRPr>
          </a:p>
        </p:txBody>
      </p:sp>
      <p:sp>
        <p:nvSpPr>
          <p:cNvPr id="11" name="TextBox 10"/>
          <p:cNvSpPr txBox="1"/>
          <p:nvPr/>
        </p:nvSpPr>
        <p:spPr>
          <a:xfrm>
            <a:off x="0" y="3598410"/>
            <a:ext cx="12192000" cy="954107"/>
          </a:xfrm>
          <a:prstGeom prst="rect">
            <a:avLst/>
          </a:prstGeom>
          <a:noFill/>
        </p:spPr>
        <p:txBody>
          <a:bodyPr wrap="square">
            <a:spAutoFit/>
          </a:bodyPr>
          <a:lstStyle/>
          <a:p>
            <a:pPr algn="just">
              <a:defRPr/>
            </a:pP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Tiếng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ồn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gây</a:t>
            </a:r>
            <a:r>
              <a:rPr lang="en-US" sz="2800" dirty="0">
                <a:solidFill>
                  <a:srgbClr val="0000FF"/>
                </a:solidFill>
                <a:latin typeface="Times New Roman" pitchFamily="18" charset="0"/>
                <a:cs typeface="Times New Roman" pitchFamily="18" charset="0"/>
              </a:rPr>
              <a:t> ô </a:t>
            </a:r>
            <a:r>
              <a:rPr lang="en-US" sz="2800" dirty="0" err="1">
                <a:solidFill>
                  <a:srgbClr val="0000FF"/>
                </a:solidFill>
                <a:latin typeface="Times New Roman" pitchFamily="18" charset="0"/>
                <a:cs typeface="Times New Roman" pitchFamily="18" charset="0"/>
              </a:rPr>
              <a:t>nhiễm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tiếng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ồn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lớn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kéo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dài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ảnh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hưởng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xấu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đến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sức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khỏe</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con </a:t>
            </a:r>
            <a:r>
              <a:rPr lang="en-US" sz="2800" dirty="0" err="1">
                <a:solidFill>
                  <a:srgbClr val="0000FF"/>
                </a:solidFill>
                <a:latin typeface="Times New Roman" pitchFamily="18" charset="0"/>
                <a:cs typeface="Times New Roman" pitchFamily="18" charset="0"/>
              </a:rPr>
              <a:t>người</a:t>
            </a:r>
            <a:r>
              <a:rPr lang="en-US" sz="2800"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03203"/>
            <a:ext cx="12191999" cy="523220"/>
          </a:xfrm>
          <a:prstGeom prst="rect">
            <a:avLst/>
          </a:prstGeom>
        </p:spPr>
        <p:txBody>
          <a:bodyPr wrap="square">
            <a:spAutoFit/>
          </a:bodyPr>
          <a:lstStyle/>
          <a:p>
            <a:pPr algn="just"/>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Để</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chống</a:t>
            </a:r>
            <a:r>
              <a:rPr lang="en-US" sz="2800" dirty="0">
                <a:solidFill>
                  <a:srgbClr val="FF0000"/>
                </a:solidFill>
                <a:latin typeface="Times New Roman" pitchFamily="18" charset="0"/>
                <a:cs typeface="Times New Roman" pitchFamily="18" charset="0"/>
              </a:rPr>
              <a:t> ô </a:t>
            </a:r>
            <a:r>
              <a:rPr lang="en-US" sz="2800" dirty="0" err="1">
                <a:solidFill>
                  <a:srgbClr val="FF0000"/>
                </a:solidFill>
                <a:latin typeface="Times New Roman" pitchFamily="18" charset="0"/>
                <a:cs typeface="Times New Roman" pitchFamily="18" charset="0"/>
              </a:rPr>
              <a:t>nhiễm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tiếng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ồn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chúng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cần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thực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hiện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những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biện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pháp</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nào</a:t>
            </a:r>
            <a:r>
              <a:rPr lang="en-US" sz="2800" dirty="0">
                <a:solidFill>
                  <a:srgbClr val="FF0000"/>
                </a:solidFill>
                <a:latin typeface="Times New Roman" pitchFamily="18" charset="0"/>
                <a:cs typeface="Times New Roman" pitchFamily="18" charset="0"/>
              </a:rPr>
              <a:t>?</a:t>
            </a:r>
            <a:endParaRPr lang="vi-VN" sz="2800" dirty="0">
              <a:solidFill>
                <a:srgbClr val="FF0000"/>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srcRect/>
          <a:stretch>
            <a:fillRect/>
          </a:stretch>
        </p:blipFill>
        <p:spPr bwMode="auto">
          <a:xfrm>
            <a:off x="553356" y="854756"/>
            <a:ext cx="11043400" cy="600324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8"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animEffect transition="in" filter="slide(fromLeft)">
                                      <p:cBhvr>
                                        <p:cTn id="15"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91320"/>
            <a:ext cx="12192000" cy="6366680"/>
          </a:xfrm>
          <a:ln>
            <a:noFill/>
          </a:ln>
        </p:spPr>
        <p:txBody>
          <a:bodyPr>
            <a:normAutofit/>
          </a:bodyPr>
          <a:lstStyle/>
          <a:p>
            <a:pPr algn="l"/>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PHẢN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XẠ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ÂM</a:t>
            </a:r>
            <a:endParaRPr lang="en-US" sz="2800" b="1" dirty="0">
              <a:solidFill>
                <a:srgbClr val="0000FF"/>
              </a:solidFill>
              <a:latin typeface="Times New Roman" pitchFamily="18" charset="0"/>
              <a:cs typeface="Times New Roman" pitchFamily="18" charset="0"/>
            </a:endParaRPr>
          </a:p>
          <a:p>
            <a:pPr marL="514350" indent="-514350" algn="l"/>
            <a:endParaRPr lang="en-US" sz="2800" dirty="0">
              <a:solidFill>
                <a:srgbClr val="0000FF"/>
              </a:solidFill>
              <a:latin typeface="Times New Roman" pitchFamily="18" charset="0"/>
              <a:cs typeface="Times New Roman" pitchFamily="18" charset="0"/>
            </a:endParaRPr>
          </a:p>
          <a:p>
            <a:pPr marL="514350" indent="-514350" algn="l"/>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VẬT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PHẢN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XẠ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ÂM</a:t>
            </a:r>
            <a:endParaRPr lang="en-US" sz="2800" b="1" dirty="0">
              <a:solidFill>
                <a:srgbClr val="0000FF"/>
              </a:solidFill>
              <a:latin typeface="Times New Roman" pitchFamily="18" charset="0"/>
              <a:cs typeface="Times New Roman" pitchFamily="18" charset="0"/>
            </a:endParaRPr>
          </a:p>
        </p:txBody>
      </p:sp>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11: </a:t>
            </a:r>
            <a:r>
              <a:rPr lang="en-US" sz="2800" b="1" dirty="0" err="1">
                <a:solidFill>
                  <a:srgbClr val="FF00FF"/>
                </a:solidFill>
                <a:latin typeface="Times New Roman" pitchFamily="18" charset="0"/>
                <a:cs typeface="Times New Roman" pitchFamily="18" charset="0"/>
              </a:rPr>
              <a:t>PHẢN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XẠ</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ÂM</a:t>
            </a:r>
            <a:r>
              <a:rPr lang="en-US" sz="2800" b="1" dirty="0">
                <a:solidFill>
                  <a:srgbClr val="FF00FF"/>
                </a:solidFill>
                <a:latin typeface="Times New Roman" pitchFamily="18" charset="0"/>
                <a:cs typeface="Times New Roman" pitchFamily="18" charset="0"/>
              </a:rPr>
              <a:t>.</a:t>
            </a:r>
          </a:p>
        </p:txBody>
      </p:sp>
      <p:sp>
        <p:nvSpPr>
          <p:cNvPr id="4" name="TextBox 3"/>
          <p:cNvSpPr txBox="1"/>
          <p:nvPr/>
        </p:nvSpPr>
        <p:spPr>
          <a:xfrm>
            <a:off x="0" y="1000352"/>
            <a:ext cx="12192000" cy="523220"/>
          </a:xfrm>
          <a:prstGeom prst="rect">
            <a:avLst/>
          </a:prstGeom>
          <a:noFill/>
        </p:spPr>
        <p:txBody>
          <a:bodyPr wrap="square">
            <a:spAutoFit/>
          </a:bodyPr>
          <a:lstStyle/>
          <a:p>
            <a:pPr algn="just">
              <a:defRPr/>
            </a:pPr>
            <a:r>
              <a:rPr lang="en-US" sz="2800" dirty="0" err="1">
                <a:solidFill>
                  <a:srgbClr val="0000FF"/>
                </a:solidFill>
                <a:latin typeface="Times New Roman" pitchFamily="18" charset="0"/>
                <a:cs typeface="Times New Roman" pitchFamily="18" charset="0"/>
              </a:rPr>
              <a:t>Âm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âm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thanh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gặp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chắn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thì</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dội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lại</a:t>
            </a:r>
            <a:endParaRPr lang="en-US" sz="2800" dirty="0">
              <a:solidFill>
                <a:srgbClr val="0000FF"/>
              </a:solidFill>
              <a:latin typeface="Times New Roman" pitchFamily="18" charset="0"/>
              <a:cs typeface="Times New Roman" pitchFamily="18" charset="0"/>
            </a:endParaRPr>
          </a:p>
        </p:txBody>
      </p:sp>
      <p:sp>
        <p:nvSpPr>
          <p:cNvPr id="9" name="TextBox 8"/>
          <p:cNvSpPr txBox="1"/>
          <p:nvPr/>
        </p:nvSpPr>
        <p:spPr>
          <a:xfrm>
            <a:off x="0" y="1994581"/>
            <a:ext cx="12192000" cy="523220"/>
          </a:xfrm>
          <a:prstGeom prst="rect">
            <a:avLst/>
          </a:prstGeom>
          <a:noFill/>
        </p:spPr>
        <p:txBody>
          <a:bodyPr wrap="square">
            <a:spAutoFit/>
          </a:bodyPr>
          <a:lstStyle/>
          <a:p>
            <a:pPr algn="just">
              <a:defRPr/>
            </a:pP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cứng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phẳng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nhẵn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âm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tốt</a:t>
            </a:r>
            <a:r>
              <a:rPr lang="en-US" sz="2800" dirty="0">
                <a:solidFill>
                  <a:srgbClr val="0000FF"/>
                </a:solidFill>
                <a:latin typeface="Times New Roman" pitchFamily="18" charset="0"/>
                <a:cs typeface="Times New Roman" pitchFamily="18" charset="0"/>
              </a:rPr>
              <a:t>.</a:t>
            </a:r>
          </a:p>
        </p:txBody>
      </p:sp>
      <p:sp>
        <p:nvSpPr>
          <p:cNvPr id="10" name="TextBox 9"/>
          <p:cNvSpPr txBox="1"/>
          <p:nvPr/>
        </p:nvSpPr>
        <p:spPr>
          <a:xfrm>
            <a:off x="0" y="2582410"/>
            <a:ext cx="12192000" cy="523220"/>
          </a:xfrm>
          <a:prstGeom prst="rect">
            <a:avLst/>
          </a:prstGeom>
          <a:noFill/>
        </p:spPr>
        <p:txBody>
          <a:bodyPr wrap="square">
            <a:spAutoFit/>
          </a:bodyPr>
          <a:lstStyle/>
          <a:p>
            <a:pPr algn="just">
              <a:defRPr/>
            </a:pP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mềm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xốp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gồ</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ghề</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âm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kém</a:t>
            </a:r>
            <a:r>
              <a:rPr lang="en-US" sz="2800" dirty="0">
                <a:solidFill>
                  <a:srgbClr val="0000FF"/>
                </a:solidFill>
                <a:latin typeface="Times New Roman" pitchFamily="18" charset="0"/>
                <a:cs typeface="Times New Roman" pitchFamily="18" charset="0"/>
              </a:rPr>
              <a:t>.</a:t>
            </a:r>
          </a:p>
        </p:txBody>
      </p:sp>
      <p:sp>
        <p:nvSpPr>
          <p:cNvPr id="7" name="TextBox 6"/>
          <p:cNvSpPr txBox="1"/>
          <p:nvPr/>
        </p:nvSpPr>
        <p:spPr>
          <a:xfrm>
            <a:off x="0" y="3083153"/>
            <a:ext cx="12192000" cy="523220"/>
          </a:xfrm>
          <a:prstGeom prst="rect">
            <a:avLst/>
          </a:prstGeom>
          <a:noFill/>
        </p:spPr>
        <p:txBody>
          <a:bodyPr wrap="square">
            <a:spAutoFit/>
          </a:bodyPr>
          <a:lstStyle/>
          <a:p>
            <a:pPr algn="just">
              <a:defRPr/>
            </a:pPr>
            <a:r>
              <a:rPr lang="en-US" sz="2800" b="1" dirty="0">
                <a:solidFill>
                  <a:srgbClr val="0000FF"/>
                </a:solidFill>
                <a:latin typeface="Times New Roman" pitchFamily="18" charset="0"/>
                <a:cs typeface="Times New Roman" pitchFamily="18" charset="0"/>
              </a:rPr>
              <a:t>III. </a:t>
            </a:r>
            <a:r>
              <a:rPr lang="en-US" sz="2800" b="1" dirty="0" err="1">
                <a:solidFill>
                  <a:srgbClr val="0000FF"/>
                </a:solidFill>
                <a:latin typeface="Times New Roman" pitchFamily="18" charset="0"/>
                <a:cs typeface="Times New Roman" pitchFamily="18" charset="0"/>
              </a:rPr>
              <a:t>TÁC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HẠI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TIẾNG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ỒN</a:t>
            </a:r>
            <a:endParaRPr lang="en-US" sz="2800" b="1" dirty="0">
              <a:solidFill>
                <a:srgbClr val="0000FF"/>
              </a:solidFill>
              <a:latin typeface="Times New Roman" pitchFamily="18" charset="0"/>
              <a:cs typeface="Times New Roman" pitchFamily="18" charset="0"/>
            </a:endParaRPr>
          </a:p>
        </p:txBody>
      </p:sp>
      <p:sp>
        <p:nvSpPr>
          <p:cNvPr id="11" name="TextBox 10"/>
          <p:cNvSpPr txBox="1"/>
          <p:nvPr/>
        </p:nvSpPr>
        <p:spPr>
          <a:xfrm>
            <a:off x="0" y="3598410"/>
            <a:ext cx="12192000" cy="954107"/>
          </a:xfrm>
          <a:prstGeom prst="rect">
            <a:avLst/>
          </a:prstGeom>
          <a:noFill/>
        </p:spPr>
        <p:txBody>
          <a:bodyPr wrap="square">
            <a:spAutoFit/>
          </a:bodyPr>
          <a:lstStyle/>
          <a:p>
            <a:pPr algn="just">
              <a:defRPr/>
            </a:pP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Tiếng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ồn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gây</a:t>
            </a:r>
            <a:r>
              <a:rPr lang="en-US" sz="2800" dirty="0">
                <a:solidFill>
                  <a:srgbClr val="0000FF"/>
                </a:solidFill>
                <a:latin typeface="Times New Roman" pitchFamily="18" charset="0"/>
                <a:cs typeface="Times New Roman" pitchFamily="18" charset="0"/>
              </a:rPr>
              <a:t> ô </a:t>
            </a:r>
            <a:r>
              <a:rPr lang="en-US" sz="2800" dirty="0" err="1">
                <a:solidFill>
                  <a:srgbClr val="0000FF"/>
                </a:solidFill>
                <a:latin typeface="Times New Roman" pitchFamily="18" charset="0"/>
                <a:cs typeface="Times New Roman" pitchFamily="18" charset="0"/>
              </a:rPr>
              <a:t>nhiễm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tiếng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ồn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lớn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kéo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dài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ảnh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hưởng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xấu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đến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sức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khỏe</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con </a:t>
            </a:r>
            <a:r>
              <a:rPr lang="en-US" sz="2800" dirty="0" err="1">
                <a:solidFill>
                  <a:srgbClr val="0000FF"/>
                </a:solidFill>
                <a:latin typeface="Times New Roman" pitchFamily="18" charset="0"/>
                <a:cs typeface="Times New Roman" pitchFamily="18" charset="0"/>
              </a:rPr>
              <a:t>người</a:t>
            </a:r>
            <a:r>
              <a:rPr lang="en-US" sz="2800" dirty="0">
                <a:solidFill>
                  <a:srgbClr val="0000FF"/>
                </a:solidFill>
                <a:latin typeface="Times New Roman" pitchFamily="18" charset="0"/>
                <a:cs typeface="Times New Roman" pitchFamily="18" charset="0"/>
              </a:rPr>
              <a:t>.</a:t>
            </a:r>
          </a:p>
        </p:txBody>
      </p:sp>
      <p:sp>
        <p:nvSpPr>
          <p:cNvPr id="12" name="TextBox 11"/>
          <p:cNvSpPr txBox="1"/>
          <p:nvPr/>
        </p:nvSpPr>
        <p:spPr>
          <a:xfrm>
            <a:off x="0" y="4592638"/>
            <a:ext cx="12192000" cy="954107"/>
          </a:xfrm>
          <a:prstGeom prst="rect">
            <a:avLst/>
          </a:prstGeom>
          <a:noFill/>
        </p:spPr>
        <p:txBody>
          <a:bodyPr wrap="square">
            <a:spAutoFit/>
          </a:bodyPr>
          <a:lstStyle/>
          <a:p>
            <a:pPr algn="just">
              <a:defRPr/>
            </a:pP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chống</a:t>
            </a:r>
            <a:r>
              <a:rPr lang="en-US" sz="2800" dirty="0">
                <a:solidFill>
                  <a:srgbClr val="0000FF"/>
                </a:solidFill>
                <a:latin typeface="Times New Roman" pitchFamily="18" charset="0"/>
                <a:cs typeface="Times New Roman" pitchFamily="18" charset="0"/>
              </a:rPr>
              <a:t> ô </a:t>
            </a:r>
            <a:r>
              <a:rPr lang="en-US" sz="2800" dirty="0" err="1">
                <a:solidFill>
                  <a:srgbClr val="0000FF"/>
                </a:solidFill>
                <a:latin typeface="Times New Roman" pitchFamily="18" charset="0"/>
                <a:cs typeface="Times New Roman" pitchFamily="18" charset="0"/>
              </a:rPr>
              <a:t>nhiễm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tiếng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ồn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giảm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to do </a:t>
            </a:r>
            <a:r>
              <a:rPr lang="en-US" sz="2800" dirty="0" err="1">
                <a:solidFill>
                  <a:srgbClr val="0000FF"/>
                </a:solidFill>
                <a:latin typeface="Times New Roman" pitchFamily="18" charset="0"/>
                <a:cs typeface="Times New Roman" pitchFamily="18" charset="0"/>
              </a:rPr>
              <a:t>tiếng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ồn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ngăn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chặn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truyền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âm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âm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truyền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theo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hướng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khác</a:t>
            </a:r>
            <a:r>
              <a:rPr lang="en-US" sz="2800"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1451429"/>
            <a:ext cx="5457371" cy="3481426"/>
          </a:xfrm>
          <a:prstGeom prst="rect">
            <a:avLst/>
          </a:prstGeom>
          <a:noFill/>
          <a:ln w="9525">
            <a:noFill/>
            <a:miter lim="800000"/>
            <a:headEnd/>
            <a:tailEnd/>
          </a:ln>
          <a:effectLst/>
        </p:spPr>
      </p:pic>
      <p:sp>
        <p:nvSpPr>
          <p:cNvPr id="5" name="Rectangle 4"/>
          <p:cNvSpPr/>
          <p:nvPr/>
        </p:nvSpPr>
        <p:spPr>
          <a:xfrm>
            <a:off x="5558971" y="1579361"/>
            <a:ext cx="6183085" cy="954107"/>
          </a:xfrm>
          <a:prstGeom prst="rect">
            <a:avLst/>
          </a:prstGeom>
        </p:spPr>
        <p:txBody>
          <a:bodyPr wrap="square">
            <a:spAutoFit/>
          </a:bodyPr>
          <a:lstStyle/>
          <a:p>
            <a:pPr algn="just"/>
            <a:r>
              <a:rPr lang="vi-VN" sz="2800" dirty="0">
                <a:solidFill>
                  <a:srgbClr val="FF00FF"/>
                </a:solidFill>
                <a:latin typeface="Times New Roman" pitchFamily="18" charset="0"/>
                <a:cs typeface="Times New Roman" pitchFamily="18" charset="0"/>
              </a:rPr>
              <a:t>+ Tiếng sấm và tiếng sét không phải tiếng ồn gây ô nhiễm.</a:t>
            </a:r>
          </a:p>
        </p:txBody>
      </p:sp>
      <p:sp>
        <p:nvSpPr>
          <p:cNvPr id="6" name="Rectangle 5"/>
          <p:cNvSpPr/>
          <p:nvPr/>
        </p:nvSpPr>
        <p:spPr>
          <a:xfrm>
            <a:off x="5580746" y="2607352"/>
            <a:ext cx="6096000" cy="2677656"/>
          </a:xfrm>
          <a:prstGeom prst="rect">
            <a:avLst/>
          </a:prstGeom>
        </p:spPr>
        <p:txBody>
          <a:bodyPr>
            <a:spAutoFit/>
          </a:bodyPr>
          <a:lstStyle/>
          <a:p>
            <a:pPr algn="just"/>
            <a:r>
              <a:rPr lang="vi-VN" sz="2800" dirty="0">
                <a:solidFill>
                  <a:srgbClr val="FF00FF"/>
                </a:solidFill>
                <a:latin typeface="Times New Roman" pitchFamily="18" charset="0"/>
                <a:cs typeface="Times New Roman" pitchFamily="18" charset="0"/>
              </a:rPr>
              <a:t>+ Vì tiếng sấm và tiếng sét có âm thanh to nhưng không kéo dài; còn tiếng ồn gây ô nhiễm phải là những âm thanh to và kéo dài làm ảnh hưởng xấu đến sức khỏe và hoạt động bình thường của con người.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slide(fromBottom)">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55771" y="2101858"/>
            <a:ext cx="6836229" cy="954107"/>
          </a:xfrm>
          <a:prstGeom prst="rect">
            <a:avLst/>
          </a:prstGeom>
        </p:spPr>
        <p:txBody>
          <a:bodyPr wrap="square">
            <a:spAutoFit/>
          </a:bodyPr>
          <a:lstStyle/>
          <a:p>
            <a:pPr algn="just"/>
            <a:r>
              <a:rPr lang="vi-VN" sz="2800" dirty="0">
                <a:solidFill>
                  <a:srgbClr val="FF00FF"/>
                </a:solidFill>
                <a:latin typeface="Times New Roman" pitchFamily="18" charset="0"/>
                <a:cs typeface="Times New Roman" pitchFamily="18" charset="0"/>
              </a:rPr>
              <a:t>+ Trồng nhiều cây xanh trong khuôn viên nhà trường.</a:t>
            </a:r>
          </a:p>
        </p:txBody>
      </p:sp>
      <p:pic>
        <p:nvPicPr>
          <p:cNvPr id="5122" name="Picture 2"/>
          <p:cNvPicPr>
            <a:picLocks noChangeAspect="1" noChangeArrowheads="1"/>
          </p:cNvPicPr>
          <p:nvPr/>
        </p:nvPicPr>
        <p:blipFill>
          <a:blip r:embed="rId2"/>
          <a:srcRect/>
          <a:stretch>
            <a:fillRect/>
          </a:stretch>
        </p:blipFill>
        <p:spPr bwMode="auto">
          <a:xfrm>
            <a:off x="0" y="491899"/>
            <a:ext cx="5268686" cy="5662323"/>
          </a:xfrm>
          <a:prstGeom prst="rect">
            <a:avLst/>
          </a:prstGeom>
          <a:noFill/>
          <a:ln w="9525">
            <a:noFill/>
            <a:miter lim="800000"/>
            <a:headEnd/>
            <a:tailEnd/>
          </a:ln>
          <a:effectLst/>
        </p:spPr>
      </p:pic>
      <p:sp>
        <p:nvSpPr>
          <p:cNvPr id="7" name="Rectangle 6"/>
          <p:cNvSpPr/>
          <p:nvPr/>
        </p:nvSpPr>
        <p:spPr>
          <a:xfrm>
            <a:off x="5283203" y="3429915"/>
            <a:ext cx="6821714" cy="954107"/>
          </a:xfrm>
          <a:prstGeom prst="rect">
            <a:avLst/>
          </a:prstGeom>
        </p:spPr>
        <p:txBody>
          <a:bodyPr wrap="square">
            <a:spAutoFit/>
          </a:bodyPr>
          <a:lstStyle/>
          <a:p>
            <a:pPr algn="just"/>
            <a:r>
              <a:rPr lang="vi-VN" sz="2800" dirty="0">
                <a:solidFill>
                  <a:srgbClr val="FF00FF"/>
                </a:solidFill>
                <a:latin typeface="Times New Roman" pitchFamily="18" charset="0"/>
                <a:cs typeface="Times New Roman" pitchFamily="18" charset="0"/>
              </a:rPr>
              <a:t>+ Gắn biển báo “cấm bóp còi”; “ cấm họp chợ”, …</a:t>
            </a:r>
          </a:p>
        </p:txBody>
      </p:sp>
      <p:sp>
        <p:nvSpPr>
          <p:cNvPr id="8" name="Rectangle 7"/>
          <p:cNvSpPr/>
          <p:nvPr/>
        </p:nvSpPr>
        <p:spPr>
          <a:xfrm>
            <a:off x="5413829" y="4685401"/>
            <a:ext cx="6778171" cy="523220"/>
          </a:xfrm>
          <a:prstGeom prst="rect">
            <a:avLst/>
          </a:prstGeom>
        </p:spPr>
        <p:txBody>
          <a:bodyPr wrap="square">
            <a:spAutoFit/>
          </a:bodyPr>
          <a:lstStyle/>
          <a:p>
            <a:pPr algn="just"/>
            <a:r>
              <a:rPr lang="vi-VN" sz="2800" dirty="0">
                <a:solidFill>
                  <a:srgbClr val="FF00FF"/>
                </a:solidFill>
                <a:latin typeface="Times New Roman" pitchFamily="18" charset="0"/>
                <a:cs typeface="Times New Roman" pitchFamily="18" charset="0"/>
              </a:rPr>
              <a:t>+ Treo thêm các rèm cửa ở mỗi phòng học.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5122"/>
                                        </p:tgtEl>
                                        <p:attrNameLst>
                                          <p:attrName>style.visibility</p:attrName>
                                        </p:attrNameLst>
                                      </p:cBhvr>
                                      <p:to>
                                        <p:strVal val="visible"/>
                                      </p:to>
                                    </p:set>
                                    <p:anim calcmode="lin" valueType="num">
                                      <p:cBhvr>
                                        <p:cTn id="7" dur="1000" fill="hold"/>
                                        <p:tgtEl>
                                          <p:spTgt spid="5122"/>
                                        </p:tgtEl>
                                        <p:attrNameLst>
                                          <p:attrName>ppt_w</p:attrName>
                                        </p:attrNameLst>
                                      </p:cBhvr>
                                      <p:tavLst>
                                        <p:tav tm="0">
                                          <p:val>
                                            <p:fltVal val="0"/>
                                          </p:val>
                                        </p:tav>
                                        <p:tav tm="100000">
                                          <p:val>
                                            <p:strVal val="#ppt_w"/>
                                          </p:val>
                                        </p:tav>
                                      </p:tavLst>
                                    </p:anim>
                                    <p:anim calcmode="lin" valueType="num">
                                      <p:cBhvr>
                                        <p:cTn id="8" dur="1000" fill="hold"/>
                                        <p:tgtEl>
                                          <p:spTgt spid="5122"/>
                                        </p:tgtEl>
                                        <p:attrNameLst>
                                          <p:attrName>ppt_h</p:attrName>
                                        </p:attrNameLst>
                                      </p:cBhvr>
                                      <p:tavLst>
                                        <p:tav tm="0">
                                          <p:val>
                                            <p:fltVal val="0"/>
                                          </p:val>
                                        </p:tav>
                                        <p:tav tm="100000">
                                          <p:val>
                                            <p:strVal val="#ppt_h"/>
                                          </p:val>
                                        </p:tav>
                                      </p:tavLst>
                                    </p:anim>
                                    <p:anim calcmode="lin" valueType="num">
                                      <p:cBhvr>
                                        <p:cTn id="9" dur="1000" fill="hold"/>
                                        <p:tgtEl>
                                          <p:spTgt spid="5122"/>
                                        </p:tgtEl>
                                        <p:attrNameLst>
                                          <p:attrName>style.rotation</p:attrName>
                                        </p:attrNameLst>
                                      </p:cBhvr>
                                      <p:tavLst>
                                        <p:tav tm="0">
                                          <p:val>
                                            <p:fltVal val="90"/>
                                          </p:val>
                                        </p:tav>
                                        <p:tav tm="100000">
                                          <p:val>
                                            <p:fltVal val="0"/>
                                          </p:val>
                                        </p:tav>
                                      </p:tavLst>
                                    </p:anim>
                                    <p:animEffect transition="in" filter="fade">
                                      <p:cBhvr>
                                        <p:cTn id="10" dur="1000"/>
                                        <p:tgtEl>
                                          <p:spTgt spid="512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2965458"/>
            <a:ext cx="12192000" cy="954107"/>
          </a:xfrm>
          <a:prstGeom prst="rect">
            <a:avLst/>
          </a:prstGeom>
        </p:spPr>
        <p:txBody>
          <a:bodyPr wrap="square">
            <a:spAutoFit/>
          </a:bodyPr>
          <a:lstStyle/>
          <a:p>
            <a:pPr algn="just"/>
            <a:r>
              <a:rPr lang="vi-VN" sz="2800" dirty="0">
                <a:solidFill>
                  <a:srgbClr val="FF00FF"/>
                </a:solidFill>
                <a:latin typeface="Times New Roman" pitchFamily="18" charset="0"/>
                <a:cs typeface="Times New Roman" pitchFamily="18" charset="0"/>
              </a:rPr>
              <a:t>a. Do loa A phát ra âm có độ to lớn hơn loa B phát ra là 20 dB nên bạn học sinh đó sẽ nghe thấy âm ở loa A lớn hơn.</a:t>
            </a:r>
          </a:p>
        </p:txBody>
      </p:sp>
      <p:sp>
        <p:nvSpPr>
          <p:cNvPr id="8" name="Rectangle 7"/>
          <p:cNvSpPr/>
          <p:nvPr/>
        </p:nvSpPr>
        <p:spPr>
          <a:xfrm>
            <a:off x="0" y="3872601"/>
            <a:ext cx="12192000" cy="954107"/>
          </a:xfrm>
          <a:prstGeom prst="rect">
            <a:avLst/>
          </a:prstGeom>
        </p:spPr>
        <p:txBody>
          <a:bodyPr wrap="square">
            <a:spAutoFit/>
          </a:bodyPr>
          <a:lstStyle/>
          <a:p>
            <a:pPr algn="just"/>
            <a:r>
              <a:rPr lang="vi-VN" sz="2800" dirty="0">
                <a:solidFill>
                  <a:srgbClr val="FF00FF"/>
                </a:solidFill>
                <a:latin typeface="Times New Roman" pitchFamily="18" charset="0"/>
                <a:cs typeface="Times New Roman" pitchFamily="18" charset="0"/>
              </a:rPr>
              <a:t>b. Do loa A phát ra âm có tần số lớn hơn loa B phát ra là 100 Hz nên bạn học sinh đó sẽ nghe thấy âm ở loa A cao hơn.</a:t>
            </a:r>
          </a:p>
        </p:txBody>
      </p:sp>
      <p:sp>
        <p:nvSpPr>
          <p:cNvPr id="6" name="Rectangle 5"/>
          <p:cNvSpPr/>
          <p:nvPr/>
        </p:nvSpPr>
        <p:spPr>
          <a:xfrm>
            <a:off x="1" y="0"/>
            <a:ext cx="12191999" cy="707886"/>
          </a:xfrm>
          <a:prstGeom prst="rect">
            <a:avLst/>
          </a:prstGeom>
        </p:spPr>
        <p:txBody>
          <a:bodyPr wrap="square">
            <a:spAutoFit/>
          </a:bodyPr>
          <a:lstStyle/>
          <a:p>
            <a:pPr algn="ctr"/>
            <a:r>
              <a:rPr lang="en-US" sz="4000" b="1" dirty="0" err="1">
                <a:solidFill>
                  <a:srgbClr val="FF0000"/>
                </a:solidFill>
                <a:latin typeface="Times New Roman" pitchFamily="18" charset="0"/>
                <a:cs typeface="Times New Roman" pitchFamily="18" charset="0"/>
              </a:rPr>
              <a:t>BÀI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TẬP</a:t>
            </a:r>
            <a:endParaRPr lang="vi-VN" sz="4000" b="1" dirty="0">
              <a:solidFill>
                <a:srgbClr val="FF0000"/>
              </a:solidFill>
              <a:latin typeface="Times New Roman" pitchFamily="18" charset="0"/>
              <a:cs typeface="Times New Roman" pitchFamily="18" charset="0"/>
            </a:endParaRPr>
          </a:p>
        </p:txBody>
      </p:sp>
      <p:sp>
        <p:nvSpPr>
          <p:cNvPr id="9" name="Rectangle 8"/>
          <p:cNvSpPr/>
          <p:nvPr/>
        </p:nvSpPr>
        <p:spPr>
          <a:xfrm>
            <a:off x="0" y="711203"/>
            <a:ext cx="12191999" cy="2246769"/>
          </a:xfrm>
          <a:prstGeom prst="rect">
            <a:avLst/>
          </a:prstGeom>
        </p:spPr>
        <p:txBody>
          <a:bodyPr wrap="square">
            <a:spAutoFit/>
          </a:bodyPr>
          <a:lstStyle/>
          <a:p>
            <a:pPr algn="just"/>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1:</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Một bạn học sinh nghe âm phát ra từ hai chiếc loa: loa A và loa B.</a:t>
            </a:r>
          </a:p>
          <a:p>
            <a:pPr algn="just"/>
            <a:r>
              <a:rPr lang="vi-VN" sz="2800" dirty="0">
                <a:solidFill>
                  <a:srgbClr val="FF0000"/>
                </a:solidFill>
                <a:latin typeface="Times New Roman" pitchFamily="18" charset="0"/>
                <a:cs typeface="Times New Roman" pitchFamily="18" charset="0"/>
              </a:rPr>
              <a:t>a. Âm do loa A phát ra có độ to lớn hơn 20 dB so với âm do loa B phát ra. Bạn học sinh đó sẽ nghe thấy âm do loa nào phát ra lớn hơn?</a:t>
            </a:r>
          </a:p>
          <a:p>
            <a:pPr algn="just"/>
            <a:r>
              <a:rPr lang="vi-VN" sz="2800" dirty="0">
                <a:solidFill>
                  <a:srgbClr val="FF0000"/>
                </a:solidFill>
                <a:latin typeface="Times New Roman" pitchFamily="18" charset="0"/>
                <a:cs typeface="Times New Roman" pitchFamily="18" charset="0"/>
              </a:rPr>
              <a:t>b. Âm do loa A phát ra có tần số lớn hơn 100 Hz so với âm do loa B phát ra. Bạn học sinh đó sẽ nghe thấy âm do loa nào phát ra cao hơn?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360"/>
                                          </p:val>
                                        </p:tav>
                                        <p:tav tm="100000">
                                          <p:val>
                                            <p:fltVal val="0"/>
                                          </p:val>
                                        </p:tav>
                                      </p:tavLst>
                                    </p:anim>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2544543"/>
            <a:ext cx="12192000" cy="523220"/>
          </a:xfrm>
          <a:prstGeom prst="rect">
            <a:avLst/>
          </a:prstGeom>
        </p:spPr>
        <p:txBody>
          <a:bodyPr wrap="square">
            <a:spAutoFit/>
          </a:bodyPr>
          <a:lstStyle/>
          <a:p>
            <a:pPr algn="just"/>
            <a:r>
              <a:rPr lang="en-US" sz="2800" dirty="0">
                <a:solidFill>
                  <a:srgbClr val="FF00FF"/>
                </a:solidFill>
                <a:latin typeface="Times New Roman" pitchFamily="18" charset="0"/>
                <a:cs typeface="Times New Roman" pitchFamily="18" charset="0"/>
              </a:rPr>
              <a:t>+ Treo </a:t>
            </a:r>
            <a:r>
              <a:rPr lang="en-US" sz="2800" dirty="0" err="1">
                <a:solidFill>
                  <a:srgbClr val="FF00FF"/>
                </a:solidFill>
                <a:latin typeface="Times New Roman" pitchFamily="18" charset="0"/>
                <a:cs typeface="Times New Roman" pitchFamily="18" charset="0"/>
              </a:rPr>
              <a:t>thêm</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rèm</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vải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nhung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xung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quanh</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phòng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học</a:t>
            </a:r>
            <a:r>
              <a:rPr lang="en-US" sz="2800" dirty="0">
                <a:solidFill>
                  <a:srgbClr val="FF00FF"/>
                </a:solidFill>
                <a:latin typeface="Times New Roman" pitchFamily="18" charset="0"/>
                <a:cs typeface="Times New Roman" pitchFamily="18" charset="0"/>
              </a:rPr>
              <a:t>.</a:t>
            </a:r>
            <a:endParaRPr lang="vi-VN" sz="2800" dirty="0">
              <a:solidFill>
                <a:srgbClr val="FF00FF"/>
              </a:solidFill>
              <a:latin typeface="Times New Roman" pitchFamily="18" charset="0"/>
              <a:cs typeface="Times New Roman" pitchFamily="18" charset="0"/>
            </a:endParaRPr>
          </a:p>
        </p:txBody>
      </p:sp>
      <p:sp>
        <p:nvSpPr>
          <p:cNvPr id="8" name="Rectangle 7"/>
          <p:cNvSpPr/>
          <p:nvPr/>
        </p:nvSpPr>
        <p:spPr>
          <a:xfrm>
            <a:off x="0" y="3088826"/>
            <a:ext cx="12192000" cy="523220"/>
          </a:xfrm>
          <a:prstGeom prst="rect">
            <a:avLst/>
          </a:prstGeom>
        </p:spPr>
        <p:txBody>
          <a:bodyPr wrap="square">
            <a:spAutoFit/>
          </a:bodyPr>
          <a:lstStyle/>
          <a:p>
            <a:pPr algn="just"/>
            <a:r>
              <a:rPr lang="en-US" sz="2800" dirty="0">
                <a:solidFill>
                  <a:srgbClr val="FF00FF"/>
                </a:solidFill>
                <a:latin typeface="Times New Roman" pitchFamily="18" charset="0"/>
                <a:cs typeface="Times New Roman" pitchFamily="18" charset="0"/>
              </a:rPr>
              <a:t>+ </a:t>
            </a:r>
            <a:r>
              <a:rPr lang="vi-VN" sz="2800" dirty="0">
                <a:solidFill>
                  <a:srgbClr val="FF00FF"/>
                </a:solidFill>
                <a:latin typeface="Times New Roman" pitchFamily="18" charset="0"/>
                <a:cs typeface="Times New Roman" pitchFamily="18" charset="0"/>
              </a:rPr>
              <a:t>Trang trí thêm một số chậu cây xanh vừa đủ.</a:t>
            </a:r>
          </a:p>
        </p:txBody>
      </p:sp>
      <p:sp>
        <p:nvSpPr>
          <p:cNvPr id="6" name="Rectangle 5"/>
          <p:cNvSpPr/>
          <p:nvPr/>
        </p:nvSpPr>
        <p:spPr>
          <a:xfrm>
            <a:off x="1" y="0"/>
            <a:ext cx="12191999" cy="707886"/>
          </a:xfrm>
          <a:prstGeom prst="rect">
            <a:avLst/>
          </a:prstGeom>
        </p:spPr>
        <p:txBody>
          <a:bodyPr wrap="square">
            <a:spAutoFit/>
          </a:bodyPr>
          <a:lstStyle/>
          <a:p>
            <a:pPr algn="ctr"/>
            <a:r>
              <a:rPr lang="en-US" sz="4000" b="1" dirty="0" err="1">
                <a:solidFill>
                  <a:srgbClr val="FF0000"/>
                </a:solidFill>
                <a:latin typeface="Times New Roman" pitchFamily="18" charset="0"/>
                <a:cs typeface="Times New Roman" pitchFamily="18" charset="0"/>
              </a:rPr>
              <a:t>BÀI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TẬP</a:t>
            </a:r>
            <a:endParaRPr lang="vi-VN" sz="4000" b="1" dirty="0">
              <a:solidFill>
                <a:srgbClr val="FF0000"/>
              </a:solidFill>
              <a:latin typeface="Times New Roman" pitchFamily="18" charset="0"/>
              <a:cs typeface="Times New Roman" pitchFamily="18" charset="0"/>
            </a:endParaRPr>
          </a:p>
        </p:txBody>
      </p:sp>
      <p:sp>
        <p:nvSpPr>
          <p:cNvPr id="9" name="Rectangle 8"/>
          <p:cNvSpPr/>
          <p:nvPr/>
        </p:nvSpPr>
        <p:spPr>
          <a:xfrm>
            <a:off x="0" y="711203"/>
            <a:ext cx="12191999" cy="1815882"/>
          </a:xfrm>
          <a:prstGeom prst="rect">
            <a:avLst/>
          </a:prstGeom>
        </p:spPr>
        <p:txBody>
          <a:bodyPr wrap="square">
            <a:spAutoFit/>
          </a:bodyPr>
          <a:lstStyle/>
          <a:p>
            <a:pPr algn="just"/>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2:</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Khu dân cư nơi gia đình em ở thường tổ chức các hoạt động tập thể dục vào buổi tối với tiếng ồn khá lớn. Việc này ảnh hưởng xấu đến việc học tập của em. Em hãy đề xuất với bố mẹ một số biện pháp đơn giản nhằm giảm ảnh hưởng của những tiếng ồn đó.</a:t>
            </a:r>
          </a:p>
        </p:txBody>
      </p:sp>
      <p:sp>
        <p:nvSpPr>
          <p:cNvPr id="10" name="Rectangle 9"/>
          <p:cNvSpPr/>
          <p:nvPr/>
        </p:nvSpPr>
        <p:spPr>
          <a:xfrm>
            <a:off x="0" y="3628349"/>
            <a:ext cx="12192000" cy="954107"/>
          </a:xfrm>
          <a:prstGeom prst="rect">
            <a:avLst/>
          </a:prstGeom>
        </p:spPr>
        <p:txBody>
          <a:bodyPr wrap="square">
            <a:spAutoFit/>
          </a:bodyPr>
          <a:lstStyle/>
          <a:p>
            <a:r>
              <a:rPr lang="vi-VN" sz="2800" dirty="0">
                <a:solidFill>
                  <a:srgbClr val="FF00FF"/>
                </a:solidFill>
                <a:latin typeface="Times New Roman" pitchFamily="18" charset="0"/>
                <a:cs typeface="Times New Roman" pitchFamily="18" charset="0"/>
              </a:rPr>
              <a:t>+ Nhắc nhở hàng xóm có thể hạn chế nói to vào giờ em học để tránh ảnh hưởng đến việc học tập.</a:t>
            </a:r>
            <a:endParaRPr lang="en-US" sz="2800" dirty="0">
              <a:solidFill>
                <a:srgbClr val="FF00FF"/>
              </a:solidFill>
              <a:latin typeface="Times New Roman" pitchFamily="18" charset="0"/>
              <a:cs typeface="Times New Roman" pitchFamily="18" charset="0"/>
            </a:endParaRPr>
          </a:p>
        </p:txBody>
      </p:sp>
      <p:sp>
        <p:nvSpPr>
          <p:cNvPr id="11" name="Rectangle 10"/>
          <p:cNvSpPr/>
          <p:nvPr/>
        </p:nvSpPr>
        <p:spPr>
          <a:xfrm>
            <a:off x="0" y="4594163"/>
            <a:ext cx="11074400" cy="523220"/>
          </a:xfrm>
          <a:prstGeom prst="rect">
            <a:avLst/>
          </a:prstGeom>
        </p:spPr>
        <p:txBody>
          <a:bodyPr wrap="square">
            <a:spAutoFit/>
          </a:bodyPr>
          <a:lstStyle/>
          <a:p>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Lắp</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thêm</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kính</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cách</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âm</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có</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đệm</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cao</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su</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xung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quanh</a:t>
            </a:r>
            <a:r>
              <a:rPr lang="en-US" sz="2800" dirty="0">
                <a:solidFill>
                  <a:srgbClr val="FF00FF"/>
                </a:solidFill>
                <a:latin typeface="Times New Roman" pitchFamily="18" charset="0"/>
                <a:cs typeface="Times New Roman" pitchFamily="18" charset="0"/>
              </a:rPr>
              <a:t> ở </a:t>
            </a:r>
            <a:r>
              <a:rPr lang="en-US" sz="2800" dirty="0" err="1">
                <a:solidFill>
                  <a:srgbClr val="FF00FF"/>
                </a:solidFill>
                <a:latin typeface="Times New Roman" pitchFamily="18" charset="0"/>
                <a:cs typeface="Times New Roman" pitchFamily="18" charset="0"/>
              </a:rPr>
              <a:t>cửa</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sổ</a:t>
            </a:r>
            <a:r>
              <a:rPr lang="en-US" sz="2800" dirty="0">
                <a:solidFill>
                  <a:srgbClr val="FF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360"/>
                                          </p:val>
                                        </p:tav>
                                        <p:tav tm="100000">
                                          <p:val>
                                            <p:fltVal val="0"/>
                                          </p:val>
                                        </p:tav>
                                      </p:tavLst>
                                    </p:anim>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6"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strips(downRight)">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6"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strips(downRight)">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2376479"/>
            <a:ext cx="12158260" cy="178911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132" t="10526" r="26776" b="10526"/>
          <a:stretch>
            <a:fillRect/>
          </a:stretch>
        </p:blipFill>
        <p:spPr bwMode="auto">
          <a:xfrm>
            <a:off x="229937" y="0"/>
            <a:ext cx="1727200" cy="2721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bwMode="auto">
          <a:xfrm>
            <a:off x="11480800" y="76200"/>
            <a:ext cx="203200" cy="2568742"/>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US" sz="2800" b="1" i="0" u="sng" strike="noStrike" cap="none" normalizeH="0" baseline="0">
              <a:ln>
                <a:noFill/>
              </a:ln>
              <a:solidFill>
                <a:srgbClr val="FF9900"/>
              </a:solidFill>
              <a:effectLst/>
              <a:latin typeface="Times New Roman" panose="02020603050405020304" pitchFamily="18" charset="0"/>
            </a:endParaRPr>
          </a:p>
        </p:txBody>
      </p:sp>
      <p:cxnSp>
        <p:nvCxnSpPr>
          <p:cNvPr id="5" name="Straight Arrow Connector 4"/>
          <p:cNvCxnSpPr/>
          <p:nvPr/>
        </p:nvCxnSpPr>
        <p:spPr bwMode="auto">
          <a:xfrm flipV="1">
            <a:off x="1320800" y="762000"/>
            <a:ext cx="10160000" cy="76200"/>
          </a:xfrm>
          <a:prstGeom prst="straightConnector1">
            <a:avLst/>
          </a:prstGeom>
          <a:solidFill>
            <a:schemeClr val="accent1"/>
          </a:solidFill>
          <a:ln w="952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Straight Arrow Connector 5"/>
          <p:cNvCxnSpPr/>
          <p:nvPr/>
        </p:nvCxnSpPr>
        <p:spPr bwMode="auto">
          <a:xfrm flipH="1">
            <a:off x="1320800" y="533400"/>
            <a:ext cx="10160000" cy="76200"/>
          </a:xfrm>
          <a:prstGeom prst="straightConnector1">
            <a:avLst/>
          </a:prstGeom>
          <a:solidFill>
            <a:schemeClr val="accent1"/>
          </a:solidFill>
          <a:ln w="952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TextBox 6"/>
          <p:cNvSpPr txBox="1"/>
          <p:nvPr/>
        </p:nvSpPr>
        <p:spPr>
          <a:xfrm>
            <a:off x="4107162" y="909936"/>
            <a:ext cx="1760418" cy="461665"/>
          </a:xfrm>
          <a:prstGeom prst="rect">
            <a:avLst/>
          </a:prstGeom>
          <a:noFill/>
        </p:spPr>
        <p:txBody>
          <a:bodyPr wrap="none" rtlCol="0">
            <a:spAutoFit/>
          </a:bodyPr>
          <a:lstStyle/>
          <a:p>
            <a:r>
              <a:rPr lang="en-US" sz="2400" u="none" dirty="0" err="1">
                <a:solidFill>
                  <a:schemeClr val="tx1"/>
                </a:solidFill>
                <a:latin typeface="Times New Roman" pitchFamily="18" charset="0"/>
                <a:cs typeface="Times New Roman" pitchFamily="18" charset="0"/>
              </a:rPr>
              <a:t>Âm</a:t>
            </a:r>
            <a:r>
              <a:rPr lang="en-US" sz="2400" u="none" dirty="0">
                <a:solidFill>
                  <a:schemeClr val="tx1"/>
                </a:solidFill>
                <a:latin typeface="Times New Roman" pitchFamily="18" charset="0"/>
                <a:cs typeface="Times New Roman" pitchFamily="18" charset="0"/>
              </a:rPr>
              <a:t> </a:t>
            </a:r>
            <a:r>
              <a:rPr lang="en-US" sz="2400" u="none" dirty="0" err="1">
                <a:solidFill>
                  <a:schemeClr val="tx1"/>
                </a:solidFill>
                <a:latin typeface="Times New Roman" pitchFamily="18" charset="0"/>
                <a:cs typeface="Times New Roman" pitchFamily="18" charset="0"/>
              </a:rPr>
              <a:t>trực</a:t>
            </a:r>
            <a:r>
              <a:rPr lang="en-US" sz="2400" u="none" dirty="0">
                <a:solidFill>
                  <a:schemeClr val="tx1"/>
                </a:solidFill>
                <a:latin typeface="Times New Roman" pitchFamily="18" charset="0"/>
                <a:cs typeface="Times New Roman" pitchFamily="18" charset="0"/>
              </a:rPr>
              <a:t> </a:t>
            </a:r>
            <a:r>
              <a:rPr lang="en-US" sz="2400" u="none" dirty="0" err="1">
                <a:solidFill>
                  <a:schemeClr val="tx1"/>
                </a:solidFill>
                <a:latin typeface="Times New Roman" pitchFamily="18" charset="0"/>
                <a:cs typeface="Times New Roman" pitchFamily="18" charset="0"/>
              </a:rPr>
              <a:t>tiếp</a:t>
            </a:r>
            <a:endParaRPr lang="en-US" sz="2400" u="none" dirty="0">
              <a:solidFill>
                <a:schemeClr val="tx1"/>
              </a:solidFill>
              <a:latin typeface="Times New Roman" pitchFamily="18" charset="0"/>
              <a:cs typeface="Times New Roman" pitchFamily="18" charset="0"/>
            </a:endParaRPr>
          </a:p>
        </p:txBody>
      </p:sp>
      <p:sp>
        <p:nvSpPr>
          <p:cNvPr id="8" name="TextBox 7"/>
          <p:cNvSpPr txBox="1"/>
          <p:nvPr/>
        </p:nvSpPr>
        <p:spPr>
          <a:xfrm>
            <a:off x="4008693" y="152401"/>
            <a:ext cx="1688283" cy="461665"/>
          </a:xfrm>
          <a:prstGeom prst="rect">
            <a:avLst/>
          </a:prstGeom>
          <a:noFill/>
        </p:spPr>
        <p:txBody>
          <a:bodyPr wrap="none" rtlCol="0">
            <a:spAutoFit/>
          </a:bodyPr>
          <a:lstStyle/>
          <a:p>
            <a:r>
              <a:rPr lang="en-US" sz="2400" u="none" dirty="0" err="1">
                <a:solidFill>
                  <a:schemeClr val="tx1"/>
                </a:solidFill>
                <a:latin typeface="Times New Roman" pitchFamily="18" charset="0"/>
                <a:cs typeface="Times New Roman" pitchFamily="18" charset="0"/>
              </a:rPr>
              <a:t>Âm</a:t>
            </a:r>
            <a:r>
              <a:rPr lang="en-US" sz="2400" u="none" dirty="0">
                <a:solidFill>
                  <a:schemeClr val="tx1"/>
                </a:solidFill>
                <a:latin typeface="Times New Roman" pitchFamily="18" charset="0"/>
                <a:cs typeface="Times New Roman" pitchFamily="18" charset="0"/>
              </a:rPr>
              <a:t> </a:t>
            </a:r>
            <a:r>
              <a:rPr lang="en-US" sz="2400" u="none" dirty="0" err="1">
                <a:solidFill>
                  <a:schemeClr val="tx1"/>
                </a:solidFill>
                <a:latin typeface="Times New Roman" pitchFamily="18" charset="0"/>
                <a:cs typeface="Times New Roman" pitchFamily="18" charset="0"/>
              </a:rPr>
              <a:t>phản</a:t>
            </a:r>
            <a:r>
              <a:rPr lang="en-US" sz="2400" u="none" dirty="0">
                <a:solidFill>
                  <a:schemeClr val="tx1"/>
                </a:solidFill>
                <a:latin typeface="Times New Roman" pitchFamily="18" charset="0"/>
                <a:cs typeface="Times New Roman" pitchFamily="18" charset="0"/>
              </a:rPr>
              <a:t> </a:t>
            </a:r>
            <a:r>
              <a:rPr lang="en-US" sz="2400" u="none" dirty="0" err="1">
                <a:solidFill>
                  <a:schemeClr val="tx1"/>
                </a:solidFill>
                <a:latin typeface="Times New Roman" pitchFamily="18" charset="0"/>
                <a:cs typeface="Times New Roman" pitchFamily="18" charset="0"/>
              </a:rPr>
              <a:t>xạ</a:t>
            </a:r>
            <a:endParaRPr lang="en-US" sz="2400" u="none" dirty="0">
              <a:solidFill>
                <a:schemeClr val="tx1"/>
              </a:solidFill>
              <a:latin typeface="Times New Roman" pitchFamily="18" charset="0"/>
              <a:cs typeface="Times New Roman" pitchFamily="18" charset="0"/>
            </a:endParaRPr>
          </a:p>
        </p:txBody>
      </p:sp>
      <p:cxnSp>
        <p:nvCxnSpPr>
          <p:cNvPr id="9" name="Straight Arrow Connector 8"/>
          <p:cNvCxnSpPr/>
          <p:nvPr/>
        </p:nvCxnSpPr>
        <p:spPr bwMode="auto">
          <a:xfrm flipH="1">
            <a:off x="3048001" y="599210"/>
            <a:ext cx="1059161" cy="0"/>
          </a:xfrm>
          <a:prstGeom prst="straightConnector1">
            <a:avLst/>
          </a:prstGeom>
          <a:solidFill>
            <a:schemeClr val="accent1"/>
          </a:solidFill>
          <a:ln w="952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Arrow Connector 9"/>
          <p:cNvCxnSpPr/>
          <p:nvPr/>
        </p:nvCxnSpPr>
        <p:spPr bwMode="auto">
          <a:xfrm>
            <a:off x="6197600" y="800100"/>
            <a:ext cx="1320800" cy="0"/>
          </a:xfrm>
          <a:prstGeom prst="straightConnector1">
            <a:avLst/>
          </a:prstGeom>
          <a:solidFill>
            <a:schemeClr val="accent1"/>
          </a:solidFill>
          <a:ln w="952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12" name="Object 11"/>
          <p:cNvGraphicFramePr>
            <a:graphicFrameLocks/>
          </p:cNvGraphicFramePr>
          <p:nvPr/>
        </p:nvGraphicFramePr>
        <p:xfrm>
          <a:off x="304800" y="4963878"/>
          <a:ext cx="1601293" cy="762000"/>
        </p:xfrm>
        <a:graphic>
          <a:graphicData uri="http://schemas.openxmlformats.org/presentationml/2006/ole">
            <mc:AlternateContent xmlns:mc="http://schemas.openxmlformats.org/markup-compatibility/2006">
              <mc:Choice xmlns:v="urn:schemas-microsoft-com:vml" Requires="v">
                <p:oleObj spid="_x0000_s6147" name="Equation" r:id="rId4" imgW="12496800" imgH="10363200" progId="Equation.DSMT4">
                  <p:embed/>
                </p:oleObj>
              </mc:Choice>
              <mc:Fallback>
                <p:oleObj name="Equation" r:id="rId4" imgW="12496800" imgH="10363200" progId="Equation.DSMT4">
                  <p:embed/>
                  <p:pic>
                    <p:nvPicPr>
                      <p:cNvPr id="0" name="Picture 2" descr="image2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4963878"/>
                        <a:ext cx="1601293" cy="762000"/>
                      </a:xfrm>
                      <a:prstGeom prst="rect">
                        <a:avLst/>
                      </a:prstGeom>
                      <a:noFill/>
                      <a:ln w="9525">
                        <a:solidFill>
                          <a:srgbClr val="FF0000">
                            <a:alpha val="0"/>
                          </a:srgbClr>
                        </a:solidFill>
                        <a:round/>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Box 16"/>
          <p:cNvSpPr txBox="1"/>
          <p:nvPr/>
        </p:nvSpPr>
        <p:spPr>
          <a:xfrm>
            <a:off x="144133" y="5573478"/>
            <a:ext cx="1891865" cy="523220"/>
          </a:xfrm>
          <a:prstGeom prst="rect">
            <a:avLst/>
          </a:prstGeom>
          <a:noFill/>
        </p:spPr>
        <p:txBody>
          <a:bodyPr wrap="none" rtlCol="0">
            <a:spAutoFit/>
          </a:bodyPr>
          <a:lstStyle/>
          <a:p>
            <a:r>
              <a:rPr lang="en-US" sz="2800" b="0" dirty="0">
                <a:solidFill>
                  <a:schemeClr val="tx1"/>
                </a:solidFill>
                <a:latin typeface="Times New Roman" panose="02020603050405020304" pitchFamily="18" charset="0"/>
                <a:cs typeface="Times New Roman" panose="02020603050405020304" pitchFamily="18" charset="0"/>
              </a:rPr>
              <a:t>v = 343 m/s</a:t>
            </a:r>
            <a:endParaRPr lang="en-US" sz="2800"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1" y="6106878"/>
            <a:ext cx="3227165" cy="523220"/>
          </a:xfrm>
          <a:prstGeom prst="rect">
            <a:avLst/>
          </a:prstGeom>
          <a:noFill/>
        </p:spPr>
        <p:txBody>
          <a:bodyPr wrap="none" rtlCol="0">
            <a:spAutoFit/>
          </a:bodyPr>
          <a:lstStyle/>
          <a:p>
            <a:r>
              <a:rPr lang="en-US" sz="2800" dirty="0" err="1">
                <a:latin typeface="Times New Roman" panose="02020603050405020304" pitchFamily="18" charset="0"/>
                <a:cs typeface="Times New Roman" panose="02020603050405020304" pitchFamily="18" charset="0"/>
              </a:rPr>
              <a:t>Khoảng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t> </a:t>
            </a:r>
            <a:r>
              <a:rPr lang="en-US" sz="2800" dirty="0">
                <a:latin typeface="Times New Roman" pitchFamily="18" charset="0"/>
                <a:cs typeface="Times New Roman" pitchFamily="18" charset="0"/>
              </a:rPr>
              <a:t>s’</a:t>
            </a:r>
            <a:r>
              <a:rPr lang="en-US" sz="2800" b="0" u="none" dirty="0">
                <a:solidFill>
                  <a:schemeClr val="tx1"/>
                </a:solidFill>
                <a:latin typeface="Times New Roman" pitchFamily="18" charset="0"/>
                <a:cs typeface="Times New Roman" pitchFamily="18" charset="0"/>
              </a:rPr>
              <a:t>= ? m</a:t>
            </a:r>
            <a:endParaRPr lang="en-US" sz="2800" dirty="0">
              <a:latin typeface="Times New Roman" pitchFamily="18" charset="0"/>
              <a:cs typeface="Times New Roman" pitchFamily="18" charset="0"/>
            </a:endParaRPr>
          </a:p>
        </p:txBody>
      </p:sp>
      <p:sp>
        <p:nvSpPr>
          <p:cNvPr id="2" name="Rectangle 1"/>
          <p:cNvSpPr/>
          <p:nvPr/>
        </p:nvSpPr>
        <p:spPr>
          <a:xfrm>
            <a:off x="46180" y="2601055"/>
            <a:ext cx="12090400" cy="1815882"/>
          </a:xfrm>
          <a:prstGeom prst="rect">
            <a:avLst/>
          </a:prstGeom>
        </p:spPr>
        <p:txBody>
          <a:bodyPr wrap="square">
            <a:spAutoFit/>
          </a:bodyPr>
          <a:lstStyle/>
          <a:p>
            <a:pPr algn="just"/>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3:</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Một người phải đứng cách một vách đá ít nhất bao nhiêu mét để có thể nghe được tiếng vang của mình khi hét to? Biết tốc độ truyền âm trong không khí ở điều kiện thường là 343 m/s.</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Tiếng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vang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hình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thành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khi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âm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phản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xạ</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nghe</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được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chậm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hơn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âm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truyền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trực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tiếp</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đến</a:t>
            </a:r>
            <a:r>
              <a:rPr lang="en-US" sz="2800" dirty="0">
                <a:solidFill>
                  <a:srgbClr val="FF0000"/>
                </a:solidFill>
                <a:latin typeface="Times New Roman" panose="02020603050405020304" pitchFamily="18" charset="0"/>
                <a:cs typeface="Times New Roman" panose="02020603050405020304" pitchFamily="18" charset="0"/>
              </a:rPr>
              <a:t> tai </a:t>
            </a:r>
            <a:r>
              <a:rPr lang="en-US" sz="2800" dirty="0" err="1">
                <a:solidFill>
                  <a:srgbClr val="FF0000"/>
                </a:solidFill>
                <a:latin typeface="Times New Roman" panose="02020603050405020304" pitchFamily="18" charset="0"/>
                <a:cs typeface="Times New Roman" panose="02020603050405020304" pitchFamily="18" charset="0"/>
              </a:rPr>
              <a:t>người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ít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nhất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là</a:t>
            </a:r>
            <a:r>
              <a:rPr lang="en-US" sz="2800" dirty="0">
                <a:solidFill>
                  <a:srgbClr val="FF0000"/>
                </a:solidFill>
                <a:latin typeface="Times New Roman" panose="02020603050405020304" pitchFamily="18" charset="0"/>
                <a:cs typeface="Times New Roman" panose="02020603050405020304" pitchFamily="18" charset="0"/>
              </a:rPr>
              <a:t> 1/15 </a:t>
            </a:r>
            <a:r>
              <a:rPr lang="en-US" sz="2800" dirty="0" err="1">
                <a:solidFill>
                  <a:srgbClr val="FF0000"/>
                </a:solidFill>
                <a:latin typeface="Times New Roman" panose="02020603050405020304" pitchFamily="18" charset="0"/>
                <a:cs typeface="Times New Roman" panose="02020603050405020304" pitchFamily="18" charset="0"/>
              </a:rPr>
              <a:t>giây</a:t>
            </a:r>
            <a:r>
              <a:rPr lang="en-US" sz="2800">
                <a:solidFill>
                  <a:srgbClr val="FF0000"/>
                </a:solidFill>
                <a:latin typeface="Times New Roman" panose="02020603050405020304" pitchFamily="18" charset="0"/>
                <a:cs typeface="Times New Roman" panose="02020603050405020304" pitchFamily="18" charset="0"/>
              </a:rPr>
              <a:t>).</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4574794" y="4905823"/>
            <a:ext cx="5887213" cy="954107"/>
          </a:xfrm>
          <a:prstGeom prst="rect">
            <a:avLst/>
          </a:prstGeom>
        </p:spPr>
        <p:txBody>
          <a:bodyPr wrap="square">
            <a:spAutoFit/>
          </a:bodyPr>
          <a:lstStyle/>
          <a:p>
            <a:r>
              <a:rPr lang="en-US" sz="2800" dirty="0" err="1">
                <a:solidFill>
                  <a:srgbClr val="FF00FF"/>
                </a:solidFill>
                <a:latin typeface="Times New Roman" panose="02020603050405020304" pitchFamily="18" charset="0"/>
                <a:cs typeface="Times New Roman" panose="02020603050405020304" pitchFamily="18" charset="0"/>
              </a:rPr>
              <a:t>Quãng</a:t>
            </a:r>
            <a:r>
              <a:rPr lang="en-US" sz="2800" dirty="0">
                <a:solidFill>
                  <a:srgbClr val="FF00FF"/>
                </a:solidFill>
                <a:latin typeface="Times New Roman" panose="02020603050405020304" pitchFamily="18" charset="0"/>
                <a:cs typeface="Times New Roman" panose="02020603050405020304" pitchFamily="18" charset="0"/>
              </a:rPr>
              <a:t> </a:t>
            </a:r>
            <a:r>
              <a:rPr lang="en-US" sz="2800" dirty="0" err="1">
                <a:solidFill>
                  <a:srgbClr val="FF00FF"/>
                </a:solidFill>
                <a:latin typeface="Times New Roman" panose="02020603050405020304" pitchFamily="18" charset="0"/>
                <a:cs typeface="Times New Roman" panose="02020603050405020304" pitchFamily="18" charset="0"/>
              </a:rPr>
              <a:t>đường</a:t>
            </a:r>
            <a:r>
              <a:rPr lang="en-US" sz="2800" dirty="0">
                <a:solidFill>
                  <a:srgbClr val="FF00FF"/>
                </a:solidFill>
                <a:latin typeface="Times New Roman" panose="02020603050405020304" pitchFamily="18" charset="0"/>
                <a:cs typeface="Times New Roman" panose="02020603050405020304" pitchFamily="18" charset="0"/>
              </a:rPr>
              <a:t> </a:t>
            </a:r>
            <a:r>
              <a:rPr lang="en-US" sz="2800" dirty="0" err="1">
                <a:solidFill>
                  <a:srgbClr val="FF00FF"/>
                </a:solidFill>
                <a:latin typeface="Times New Roman" panose="02020603050405020304" pitchFamily="18" charset="0"/>
                <a:cs typeface="Times New Roman" panose="02020603050405020304" pitchFamily="18" charset="0"/>
              </a:rPr>
              <a:t>âm</a:t>
            </a:r>
            <a:r>
              <a:rPr lang="en-US" sz="2800" dirty="0">
                <a:solidFill>
                  <a:srgbClr val="FF00FF"/>
                </a:solidFill>
                <a:latin typeface="Times New Roman" panose="02020603050405020304" pitchFamily="18" charset="0"/>
                <a:cs typeface="Times New Roman" panose="02020603050405020304" pitchFamily="18" charset="0"/>
              </a:rPr>
              <a:t> </a:t>
            </a:r>
            <a:r>
              <a:rPr lang="en-US" sz="2800" dirty="0" err="1">
                <a:solidFill>
                  <a:srgbClr val="FF00FF"/>
                </a:solidFill>
                <a:latin typeface="Times New Roman" panose="02020603050405020304" pitchFamily="18" charset="0"/>
                <a:cs typeface="Times New Roman" panose="02020603050405020304" pitchFamily="18" charset="0"/>
              </a:rPr>
              <a:t>truyền</a:t>
            </a:r>
            <a:r>
              <a:rPr lang="en-US" sz="2800" dirty="0">
                <a:solidFill>
                  <a:srgbClr val="FF00FF"/>
                </a:solidFill>
                <a:latin typeface="Times New Roman" panose="02020603050405020304" pitchFamily="18" charset="0"/>
                <a:cs typeface="Times New Roman" panose="02020603050405020304" pitchFamily="18" charset="0"/>
              </a:rPr>
              <a:t> </a:t>
            </a:r>
            <a:r>
              <a:rPr lang="en-US" sz="2800" dirty="0" err="1">
                <a:solidFill>
                  <a:srgbClr val="FF00FF"/>
                </a:solidFill>
                <a:latin typeface="Times New Roman" panose="02020603050405020304" pitchFamily="18" charset="0"/>
                <a:cs typeface="Times New Roman" panose="02020603050405020304" pitchFamily="18" charset="0"/>
              </a:rPr>
              <a:t>đi</a:t>
            </a:r>
            <a:r>
              <a:rPr lang="en-US" sz="2800" dirty="0">
                <a:solidFill>
                  <a:srgbClr val="FF00FF"/>
                </a:solidFill>
                <a:latin typeface="Times New Roman" panose="02020603050405020304" pitchFamily="18" charset="0"/>
                <a:cs typeface="Times New Roman" panose="02020603050405020304" pitchFamily="18" charset="0"/>
              </a:rPr>
              <a:t> </a:t>
            </a:r>
            <a:endParaRPr lang="vi-VN" sz="2800" dirty="0">
              <a:solidFill>
                <a:srgbClr val="FF00FF"/>
              </a:solidFill>
              <a:latin typeface="Times New Roman" panose="02020603050405020304" pitchFamily="18" charset="0"/>
              <a:cs typeface="Times New Roman" panose="02020603050405020304" pitchFamily="18" charset="0"/>
            </a:endParaRPr>
          </a:p>
          <a:p>
            <a:r>
              <a:rPr lang="en-US" sz="2800" dirty="0">
                <a:solidFill>
                  <a:srgbClr val="FF00FF"/>
                </a:solidFill>
                <a:latin typeface="Times New Roman" pitchFamily="18" charset="0"/>
                <a:cs typeface="Times New Roman" pitchFamily="18" charset="0"/>
              </a:rPr>
              <a:t>s  </a:t>
            </a:r>
            <a:r>
              <a:rPr lang="vi-VN" sz="2800" dirty="0">
                <a:solidFill>
                  <a:srgbClr val="FF00FF"/>
                </a:solidFill>
                <a:latin typeface="Times New Roman" pitchFamily="18" charset="0"/>
                <a:cs typeface="Times New Roman" pitchFamily="18" charset="0"/>
              </a:rPr>
              <a:t>=v.t=343.1</a:t>
            </a:r>
            <a:r>
              <a:rPr lang="en-US" sz="2800" dirty="0">
                <a:solidFill>
                  <a:srgbClr val="FF00FF"/>
                </a:solidFill>
                <a:latin typeface="Times New Roman" pitchFamily="18" charset="0"/>
                <a:cs typeface="Times New Roman" pitchFamily="18" charset="0"/>
              </a:rPr>
              <a:t>/</a:t>
            </a:r>
            <a:r>
              <a:rPr lang="vi-VN" sz="2800" dirty="0">
                <a:solidFill>
                  <a:srgbClr val="FF00FF"/>
                </a:solidFill>
                <a:latin typeface="Times New Roman" pitchFamily="18" charset="0"/>
                <a:cs typeface="Times New Roman" pitchFamily="18" charset="0"/>
              </a:rPr>
              <a:t>15</a:t>
            </a:r>
            <a:r>
              <a:rPr lang="en-US" sz="2800" dirty="0">
                <a:solidFill>
                  <a:srgbClr val="FF00FF"/>
                </a:solidFill>
                <a:latin typeface="Times New Roman" pitchFamily="18" charset="0"/>
                <a:cs typeface="Times New Roman" pitchFamily="18" charset="0"/>
              </a:rPr>
              <a:t> </a:t>
            </a:r>
            <a:r>
              <a:rPr lang="vi-VN" sz="2800" dirty="0">
                <a:solidFill>
                  <a:srgbClr val="FF00FF"/>
                </a:solidFill>
                <a:latin typeface="Times New Roman" pitchFamily="18" charset="0"/>
                <a:cs typeface="Times New Roman" pitchFamily="18" charset="0"/>
              </a:rPr>
              <a:t>≈</a:t>
            </a:r>
            <a:r>
              <a:rPr lang="en-US" sz="2800" dirty="0">
                <a:solidFill>
                  <a:srgbClr val="FF00FF"/>
                </a:solidFill>
                <a:latin typeface="Times New Roman" pitchFamily="18" charset="0"/>
                <a:cs typeface="Times New Roman" pitchFamily="18" charset="0"/>
              </a:rPr>
              <a:t> </a:t>
            </a:r>
            <a:r>
              <a:rPr lang="vi-VN" sz="2800" dirty="0">
                <a:solidFill>
                  <a:srgbClr val="FF00FF"/>
                </a:solidFill>
                <a:latin typeface="Times New Roman" pitchFamily="18" charset="0"/>
                <a:cs typeface="Times New Roman" pitchFamily="18" charset="0"/>
              </a:rPr>
              <a:t>22,87</a:t>
            </a:r>
            <a:r>
              <a:rPr lang="en-US" sz="2800" dirty="0">
                <a:solidFill>
                  <a:srgbClr val="FF00FF"/>
                </a:solidFill>
                <a:latin typeface="Times New Roman" pitchFamily="18" charset="0"/>
                <a:cs typeface="Times New Roman" pitchFamily="18" charset="0"/>
              </a:rPr>
              <a:t> </a:t>
            </a:r>
            <a:r>
              <a:rPr lang="vi-VN" sz="2800" dirty="0">
                <a:solidFill>
                  <a:srgbClr val="FF00FF"/>
                </a:solidFill>
                <a:latin typeface="Times New Roman" pitchFamily="18" charset="0"/>
                <a:cs typeface="Times New Roman" pitchFamily="18" charset="0"/>
              </a:rPr>
              <a:t>m</a:t>
            </a:r>
          </a:p>
        </p:txBody>
      </p:sp>
      <p:sp>
        <p:nvSpPr>
          <p:cNvPr id="21" name="Rectangle 20"/>
          <p:cNvSpPr/>
          <p:nvPr/>
        </p:nvSpPr>
        <p:spPr>
          <a:xfrm>
            <a:off x="5181600" y="4382602"/>
            <a:ext cx="1524000" cy="523220"/>
          </a:xfrm>
          <a:prstGeom prst="rect">
            <a:avLst/>
          </a:prstGeom>
        </p:spPr>
        <p:txBody>
          <a:bodyPr wrap="square">
            <a:spAutoFit/>
          </a:bodyPr>
          <a:lstStyle/>
          <a:p>
            <a:r>
              <a:rPr lang="en-US" sz="2800" dirty="0" err="1">
                <a:solidFill>
                  <a:srgbClr val="FF0000"/>
                </a:solidFill>
                <a:latin typeface="Times New Roman" panose="02020603050405020304" pitchFamily="18" charset="0"/>
                <a:cs typeface="Times New Roman" panose="02020603050405020304" pitchFamily="18" charset="0"/>
              </a:rPr>
              <a:t>Giải</a:t>
            </a:r>
            <a:r>
              <a:rPr lang="en-US" sz="2800" dirty="0">
                <a:solidFill>
                  <a:srgbClr val="FF0000"/>
                </a:solidFill>
                <a:latin typeface="Times New Roman" panose="02020603050405020304" pitchFamily="18" charset="0"/>
                <a:cs typeface="Times New Roman" panose="02020603050405020304" pitchFamily="18" charset="0"/>
              </a:rPr>
              <a:t>:</a:t>
            </a:r>
            <a:endParaRPr lang="vi-VN" sz="2800" dirty="0">
              <a:solidFill>
                <a:srgbClr val="FF0000"/>
              </a:solidFill>
              <a:latin typeface="Times New Roman" panose="02020603050405020304" pitchFamily="18" charset="0"/>
              <a:cs typeface="Times New Roman" panose="02020603050405020304" pitchFamily="18" charset="0"/>
            </a:endParaRPr>
          </a:p>
        </p:txBody>
      </p:sp>
      <p:sp>
        <p:nvSpPr>
          <p:cNvPr id="22" name="Rectangle 21"/>
          <p:cNvSpPr/>
          <p:nvPr/>
        </p:nvSpPr>
        <p:spPr>
          <a:xfrm>
            <a:off x="101600" y="4430478"/>
            <a:ext cx="1930400" cy="523220"/>
          </a:xfrm>
          <a:prstGeom prst="rect">
            <a:avLst/>
          </a:prstGeom>
        </p:spPr>
        <p:txBody>
          <a:bodyPr wrap="square">
            <a:spAutoFit/>
          </a:bodyPr>
          <a:lstStyle/>
          <a:p>
            <a:r>
              <a:rPr lang="en-US" sz="2800" dirty="0" err="1">
                <a:solidFill>
                  <a:srgbClr val="FF0000"/>
                </a:solidFill>
                <a:latin typeface="Times New Roman" panose="02020603050405020304" pitchFamily="18" charset="0"/>
                <a:cs typeface="Times New Roman" panose="02020603050405020304" pitchFamily="18" charset="0"/>
              </a:rPr>
              <a:t>Tóm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tắt</a:t>
            </a:r>
            <a:endParaRPr lang="vi-VN" sz="2800" dirty="0">
              <a:solidFill>
                <a:srgbClr val="FF0000"/>
              </a:solidFill>
              <a:latin typeface="Times New Roman" panose="02020603050405020304" pitchFamily="18" charset="0"/>
              <a:cs typeface="Times New Roman" panose="02020603050405020304" pitchFamily="18" charset="0"/>
            </a:endParaRPr>
          </a:p>
        </p:txBody>
      </p:sp>
      <p:sp>
        <p:nvSpPr>
          <p:cNvPr id="23" name="Rectangle 22"/>
          <p:cNvSpPr/>
          <p:nvPr/>
        </p:nvSpPr>
        <p:spPr>
          <a:xfrm>
            <a:off x="4556320" y="5820223"/>
            <a:ext cx="6111680" cy="954107"/>
          </a:xfrm>
          <a:prstGeom prst="rect">
            <a:avLst/>
          </a:prstGeom>
        </p:spPr>
        <p:txBody>
          <a:bodyPr wrap="square">
            <a:spAutoFit/>
          </a:bodyPr>
          <a:lstStyle/>
          <a:p>
            <a:r>
              <a:rPr lang="en-US" sz="2800" dirty="0">
                <a:solidFill>
                  <a:srgbClr val="FF00FF"/>
                </a:solidFill>
                <a:latin typeface="Times New Roman" pitchFamily="18" charset="0"/>
                <a:cs typeface="Times New Roman" pitchFamily="18" charset="0"/>
              </a:rPr>
              <a:t>Đ</a:t>
            </a:r>
            <a:r>
              <a:rPr lang="vi-VN" sz="2800" dirty="0">
                <a:solidFill>
                  <a:srgbClr val="FF00FF"/>
                </a:solidFill>
                <a:latin typeface="Times New Roman" pitchFamily="18" charset="0"/>
                <a:cs typeface="Times New Roman" pitchFamily="18" charset="0"/>
              </a:rPr>
              <a:t>ứ</a:t>
            </a:r>
            <a:r>
              <a:rPr lang="vi-VN" sz="2800" dirty="0">
                <a:solidFill>
                  <a:srgbClr val="FF00FF"/>
                </a:solidFill>
                <a:latin typeface="+mj-lt"/>
              </a:rPr>
              <a:t>ng cách vách đá ít nhất là:</a:t>
            </a:r>
          </a:p>
          <a:p>
            <a:r>
              <a:rPr lang="en-US" sz="2800" dirty="0">
                <a:solidFill>
                  <a:srgbClr val="FF00FF"/>
                </a:solidFill>
                <a:latin typeface="Times New Roman" pitchFamily="18" charset="0"/>
                <a:cs typeface="Times New Roman" pitchFamily="18" charset="0"/>
              </a:rPr>
              <a:t>S’  </a:t>
            </a:r>
            <a:r>
              <a:rPr lang="vi-VN" sz="2800" dirty="0">
                <a:solidFill>
                  <a:srgbClr val="FF00FF"/>
                </a:solidFill>
                <a:latin typeface="Times New Roman" pitchFamily="18" charset="0"/>
                <a:cs typeface="Times New Roman" pitchFamily="18" charset="0"/>
              </a:rPr>
              <a:t>=</a:t>
            </a:r>
            <a:r>
              <a:rPr lang="en-US" sz="2800" dirty="0">
                <a:solidFill>
                  <a:srgbClr val="FF00FF"/>
                </a:solidFill>
                <a:latin typeface="Times New Roman" pitchFamily="18" charset="0"/>
                <a:cs typeface="Times New Roman" pitchFamily="18" charset="0"/>
              </a:rPr>
              <a:t>s/2= 11,435 m</a:t>
            </a:r>
            <a:endParaRPr lang="vi-VN" sz="2800"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Effect transition="in" filter="barn(inVertical)">
                                      <p:cBhvr>
                                        <p:cTn id="25" dur="500"/>
                                        <p:tgtEl>
                                          <p:spTgt spid="11">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1">
                                            <p:txEl>
                                              <p:pRg st="1" end="1"/>
                                            </p:txEl>
                                          </p:spTgt>
                                        </p:tgtEl>
                                        <p:attrNameLst>
                                          <p:attrName>style.visibility</p:attrName>
                                        </p:attrNameLst>
                                      </p:cBhvr>
                                      <p:to>
                                        <p:strVal val="visible"/>
                                      </p:to>
                                    </p:set>
                                    <p:animEffect transition="in" filter="barn(inVertical)">
                                      <p:cBhvr>
                                        <p:cTn id="30" dur="500"/>
                                        <p:tgtEl>
                                          <p:spTgt spid="11">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23">
                                            <p:txEl>
                                              <p:pRg st="0" end="0"/>
                                            </p:txEl>
                                          </p:spTgt>
                                        </p:tgtEl>
                                        <p:attrNameLst>
                                          <p:attrName>style.visibility</p:attrName>
                                        </p:attrNameLst>
                                      </p:cBhvr>
                                      <p:to>
                                        <p:strVal val="visible"/>
                                      </p:to>
                                    </p:set>
                                    <p:animEffect transition="in" filter="barn(inVertical)">
                                      <p:cBhvr>
                                        <p:cTn id="35" dur="500"/>
                                        <p:tgtEl>
                                          <p:spTgt spid="23">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23">
                                            <p:txEl>
                                              <p:pRg st="1" end="1"/>
                                            </p:txEl>
                                          </p:spTgt>
                                        </p:tgtEl>
                                        <p:attrNameLst>
                                          <p:attrName>style.visibility</p:attrName>
                                        </p:attrNameLst>
                                      </p:cBhvr>
                                      <p:to>
                                        <p:strVal val="visible"/>
                                      </p:to>
                                    </p:set>
                                    <p:animEffect transition="in" filter="barn(inVertical)">
                                      <p:cBhvr>
                                        <p:cTn id="40" dur="500"/>
                                        <p:tgtEl>
                                          <p:spTgt spid="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91320"/>
            <a:ext cx="12192000" cy="6366680"/>
          </a:xfrm>
          <a:ln>
            <a:noFill/>
          </a:ln>
        </p:spPr>
        <p:txBody>
          <a:bodyPr>
            <a:normAutofit/>
          </a:bodyPr>
          <a:lstStyle/>
          <a:p>
            <a:pPr algn="l"/>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PHẢN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XẠ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ÂM</a:t>
            </a:r>
            <a:endParaRPr lang="en-US" sz="2800" b="1" dirty="0">
              <a:solidFill>
                <a:srgbClr val="0000FF"/>
              </a:solidFill>
              <a:latin typeface="Times New Roman" pitchFamily="18" charset="0"/>
              <a:cs typeface="Times New Roman" pitchFamily="18" charset="0"/>
            </a:endParaRPr>
          </a:p>
          <a:p>
            <a:pPr marL="514350" indent="-514350" algn="l"/>
            <a:endParaRPr lang="en-US" sz="2800" dirty="0">
              <a:solidFill>
                <a:srgbClr val="0000FF"/>
              </a:solidFill>
              <a:latin typeface="Times New Roman" pitchFamily="18" charset="0"/>
              <a:cs typeface="Times New Roman" pitchFamily="18" charset="0"/>
            </a:endParaRPr>
          </a:p>
        </p:txBody>
      </p:sp>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11: </a:t>
            </a:r>
            <a:r>
              <a:rPr lang="en-US" sz="2800" b="1" dirty="0" err="1">
                <a:solidFill>
                  <a:srgbClr val="FF00FF"/>
                </a:solidFill>
                <a:latin typeface="Times New Roman" pitchFamily="18" charset="0"/>
                <a:cs typeface="Times New Roman" pitchFamily="18" charset="0"/>
              </a:rPr>
              <a:t>PHẢN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XẠ</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ÂM</a:t>
            </a:r>
            <a:r>
              <a:rPr lang="en-US" sz="2800" b="1" dirty="0">
                <a:solidFill>
                  <a:srgbClr val="FF00FF"/>
                </a:solidFill>
                <a:latin typeface="Times New Roman" pitchFamily="18" charset="0"/>
                <a:cs typeface="Times New Roman" pitchFamily="18" charset="0"/>
              </a:rPr>
              <a:t>.</a:t>
            </a:r>
          </a:p>
        </p:txBody>
      </p:sp>
      <p:sp>
        <p:nvSpPr>
          <p:cNvPr id="4" name="TextBox 3"/>
          <p:cNvSpPr txBox="1"/>
          <p:nvPr/>
        </p:nvSpPr>
        <p:spPr>
          <a:xfrm>
            <a:off x="0" y="1000352"/>
            <a:ext cx="12192000" cy="523220"/>
          </a:xfrm>
          <a:prstGeom prst="rect">
            <a:avLst/>
          </a:prstGeom>
          <a:noFill/>
        </p:spPr>
        <p:txBody>
          <a:bodyPr wrap="square">
            <a:spAutoFit/>
          </a:bodyPr>
          <a:lstStyle/>
          <a:p>
            <a:pPr algn="just">
              <a:defRPr/>
            </a:pPr>
            <a:r>
              <a:rPr lang="en-US" sz="2800" dirty="0" err="1">
                <a:solidFill>
                  <a:srgbClr val="0000FF"/>
                </a:solidFill>
                <a:latin typeface="Times New Roman" pitchFamily="18" charset="0"/>
                <a:cs typeface="Times New Roman" pitchFamily="18" charset="0"/>
              </a:rPr>
              <a:t>Âm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âm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thanh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gặp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chắn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thì</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dội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lại</a:t>
            </a:r>
            <a:endParaRPr lang="en-US" sz="2800" dirty="0">
              <a:solidFill>
                <a:srgbClr val="0000FF"/>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srcRect/>
          <a:stretch>
            <a:fillRect/>
          </a:stretch>
        </p:blipFill>
        <p:spPr bwMode="auto">
          <a:xfrm>
            <a:off x="5894613" y="1582056"/>
            <a:ext cx="6007101" cy="3432629"/>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740229" y="1438727"/>
            <a:ext cx="4513943" cy="3543656"/>
          </a:xfrm>
          <a:prstGeom prst="rect">
            <a:avLst/>
          </a:prstGeom>
          <a:noFill/>
          <a:ln w="9525">
            <a:noFill/>
            <a:miter lim="800000"/>
            <a:headEnd/>
            <a:tailEnd/>
          </a:ln>
          <a:effectLst/>
        </p:spPr>
      </p:pic>
      <p:sp>
        <p:nvSpPr>
          <p:cNvPr id="7" name="Rectangle 6"/>
          <p:cNvSpPr/>
          <p:nvPr/>
        </p:nvSpPr>
        <p:spPr>
          <a:xfrm>
            <a:off x="0" y="5042118"/>
            <a:ext cx="12192000" cy="1815882"/>
          </a:xfrm>
          <a:prstGeom prst="rect">
            <a:avLst/>
          </a:prstGeom>
        </p:spPr>
        <p:txBody>
          <a:bodyPr wrap="square">
            <a:spAutoFit/>
          </a:bodyPr>
          <a:lstStyle/>
          <a:p>
            <a:r>
              <a:rPr lang="vi-VN" sz="2800" dirty="0">
                <a:solidFill>
                  <a:srgbClr val="FF00FF"/>
                </a:solidFill>
                <a:latin typeface="+mj-lt"/>
              </a:rPr>
              <a:t>+ Người này có nghe được âm phản xạ.</a:t>
            </a:r>
          </a:p>
          <a:p>
            <a:pPr algn="just"/>
            <a:r>
              <a:rPr lang="vi-VN" sz="2800" dirty="0">
                <a:solidFill>
                  <a:srgbClr val="FF00FF"/>
                </a:solidFill>
                <a:latin typeface="+mj-lt"/>
              </a:rPr>
              <a:t>+ Vì khi âm thanh do người này phát ra đến đập vào bề mặt vách núi (gặp mặt</a:t>
            </a:r>
            <a:r>
              <a:rPr lang="en-US" sz="2800" dirty="0">
                <a:solidFill>
                  <a:srgbClr val="FF00FF"/>
                </a:solidFill>
                <a:latin typeface="+mj-lt"/>
              </a:rPr>
              <a:t> </a:t>
            </a:r>
            <a:r>
              <a:rPr lang="vi-VN" sz="2800" dirty="0">
                <a:solidFill>
                  <a:srgbClr val="FF00FF"/>
                </a:solidFill>
                <a:latin typeface="+mj-lt"/>
              </a:rPr>
              <a:t>chắn), tạo ra âm phản xạ, đập vào màng nhĩ của người đó và người đó nghe được âm phản xạ của chính mình.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with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4" fill="hold" nodeType="clickEffect">
                                  <p:stCondLst>
                                    <p:cond delay="0"/>
                                  </p:stCondLst>
                                  <p:childTnLst>
                                    <p:set>
                                      <p:cBhvr>
                                        <p:cTn id="15" dur="1" fill="hold">
                                          <p:stCondLst>
                                            <p:cond delay="0"/>
                                          </p:stCondLst>
                                        </p:cTn>
                                        <p:tgtEl>
                                          <p:spTgt spid="2050"/>
                                        </p:tgtEl>
                                        <p:attrNameLst>
                                          <p:attrName>style.visibility</p:attrName>
                                        </p:attrNameLst>
                                      </p:cBhvr>
                                      <p:to>
                                        <p:strVal val="visible"/>
                                      </p:to>
                                    </p:set>
                                    <p:animEffect transition="in" filter="wheel(4)">
                                      <p:cBhvr>
                                        <p:cTn id="16" dur="2000"/>
                                        <p:tgtEl>
                                          <p:spTgt spid="2050"/>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nodeType="clickEffect">
                                  <p:stCondLst>
                                    <p:cond delay="0"/>
                                  </p:stCondLst>
                                  <p:childTnLst>
                                    <p:set>
                                      <p:cBhvr>
                                        <p:cTn id="24" dur="1" fill="hold">
                                          <p:stCondLst>
                                            <p:cond delay="0"/>
                                          </p:stCondLst>
                                        </p:cTn>
                                        <p:tgtEl>
                                          <p:spTgt spid="2051"/>
                                        </p:tgtEl>
                                        <p:attrNameLst>
                                          <p:attrName>style.visibility</p:attrName>
                                        </p:attrNameLst>
                                      </p:cBhvr>
                                      <p:to>
                                        <p:strVal val="visible"/>
                                      </p:to>
                                    </p:set>
                                    <p:anim calcmode="lin" valueType="num">
                                      <p:cBhvr>
                                        <p:cTn id="25" dur="500" fill="hold"/>
                                        <p:tgtEl>
                                          <p:spTgt spid="2051"/>
                                        </p:tgtEl>
                                        <p:attrNameLst>
                                          <p:attrName>ppt_w</p:attrName>
                                        </p:attrNameLst>
                                      </p:cBhvr>
                                      <p:tavLst>
                                        <p:tav tm="0">
                                          <p:val>
                                            <p:fltVal val="0"/>
                                          </p:val>
                                        </p:tav>
                                        <p:tav tm="100000">
                                          <p:val>
                                            <p:strVal val="#ppt_w"/>
                                          </p:val>
                                        </p:tav>
                                      </p:tavLst>
                                    </p:anim>
                                    <p:anim calcmode="lin" valueType="num">
                                      <p:cBhvr>
                                        <p:cTn id="26" dur="500" fill="hold"/>
                                        <p:tgtEl>
                                          <p:spTgt spid="2051"/>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 calcmode="lin" valueType="num">
                                      <p:cBhvr>
                                        <p:cTn id="33" dur="500" fill="hold"/>
                                        <p:tgtEl>
                                          <p:spTgt spid="7"/>
                                        </p:tgtEl>
                                        <p:attrNameLst>
                                          <p:attrName>style.rotation</p:attrName>
                                        </p:attrNameLst>
                                      </p:cBhvr>
                                      <p:tavLst>
                                        <p:tav tm="0">
                                          <p:val>
                                            <p:fltVal val="360"/>
                                          </p:val>
                                        </p:tav>
                                        <p:tav tm="100000">
                                          <p:val>
                                            <p:fltVal val="0"/>
                                          </p:val>
                                        </p:tav>
                                      </p:tavLst>
                                    </p:anim>
                                    <p:animEffect transition="in" filter="fad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xit" presetSubtype="0" fill="hold" nodeType="clickEffect">
                                  <p:stCondLst>
                                    <p:cond delay="0"/>
                                  </p:stCondLst>
                                  <p:childTnLst>
                                    <p:anim calcmode="lin" valueType="num">
                                      <p:cBhvr>
                                        <p:cTn id="38" dur="500"/>
                                        <p:tgtEl>
                                          <p:spTgt spid="2051"/>
                                        </p:tgtEl>
                                        <p:attrNameLst>
                                          <p:attrName>ppt_w</p:attrName>
                                        </p:attrNameLst>
                                      </p:cBhvr>
                                      <p:tavLst>
                                        <p:tav tm="0">
                                          <p:val>
                                            <p:strVal val="ppt_w"/>
                                          </p:val>
                                        </p:tav>
                                        <p:tav tm="100000">
                                          <p:val>
                                            <p:fltVal val="0"/>
                                          </p:val>
                                        </p:tav>
                                      </p:tavLst>
                                    </p:anim>
                                    <p:anim calcmode="lin" valueType="num">
                                      <p:cBhvr>
                                        <p:cTn id="39" dur="500"/>
                                        <p:tgtEl>
                                          <p:spTgt spid="2051"/>
                                        </p:tgtEl>
                                        <p:attrNameLst>
                                          <p:attrName>ppt_h</p:attrName>
                                        </p:attrNameLst>
                                      </p:cBhvr>
                                      <p:tavLst>
                                        <p:tav tm="0">
                                          <p:val>
                                            <p:strVal val="ppt_h"/>
                                          </p:val>
                                        </p:tav>
                                        <p:tav tm="100000">
                                          <p:val>
                                            <p:fltVal val="0"/>
                                          </p:val>
                                        </p:tav>
                                      </p:tavLst>
                                    </p:anim>
                                    <p:animEffect transition="out" filter="fade">
                                      <p:cBhvr>
                                        <p:cTn id="40" dur="500"/>
                                        <p:tgtEl>
                                          <p:spTgt spid="2051"/>
                                        </p:tgtEl>
                                      </p:cBhvr>
                                    </p:animEffect>
                                    <p:set>
                                      <p:cBhvr>
                                        <p:cTn id="41" dur="1" fill="hold">
                                          <p:stCondLst>
                                            <p:cond delay="499"/>
                                          </p:stCondLst>
                                        </p:cTn>
                                        <p:tgtEl>
                                          <p:spTgt spid="2051"/>
                                        </p:tgtEl>
                                        <p:attrNameLst>
                                          <p:attrName>style.visibility</p:attrName>
                                        </p:attrNameLst>
                                      </p:cBhvr>
                                      <p:to>
                                        <p:strVal val="hidden"/>
                                      </p:to>
                                    </p:set>
                                  </p:childTnLst>
                                </p:cTn>
                              </p:par>
                              <p:par>
                                <p:cTn id="42" presetID="53" presetClass="exit" presetSubtype="0" fill="hold" nodeType="withEffect">
                                  <p:stCondLst>
                                    <p:cond delay="0"/>
                                  </p:stCondLst>
                                  <p:childTnLst>
                                    <p:anim calcmode="lin" valueType="num">
                                      <p:cBhvr>
                                        <p:cTn id="43" dur="500"/>
                                        <p:tgtEl>
                                          <p:spTgt spid="2050"/>
                                        </p:tgtEl>
                                        <p:attrNameLst>
                                          <p:attrName>ppt_w</p:attrName>
                                        </p:attrNameLst>
                                      </p:cBhvr>
                                      <p:tavLst>
                                        <p:tav tm="0">
                                          <p:val>
                                            <p:strVal val="ppt_w"/>
                                          </p:val>
                                        </p:tav>
                                        <p:tav tm="100000">
                                          <p:val>
                                            <p:fltVal val="0"/>
                                          </p:val>
                                        </p:tav>
                                      </p:tavLst>
                                    </p:anim>
                                    <p:anim calcmode="lin" valueType="num">
                                      <p:cBhvr>
                                        <p:cTn id="44" dur="500"/>
                                        <p:tgtEl>
                                          <p:spTgt spid="2050"/>
                                        </p:tgtEl>
                                        <p:attrNameLst>
                                          <p:attrName>ppt_h</p:attrName>
                                        </p:attrNameLst>
                                      </p:cBhvr>
                                      <p:tavLst>
                                        <p:tav tm="0">
                                          <p:val>
                                            <p:strVal val="ppt_h"/>
                                          </p:val>
                                        </p:tav>
                                        <p:tav tm="100000">
                                          <p:val>
                                            <p:fltVal val="0"/>
                                          </p:val>
                                        </p:tav>
                                      </p:tavLst>
                                    </p:anim>
                                    <p:animEffect transition="out" filter="fade">
                                      <p:cBhvr>
                                        <p:cTn id="45" dur="500"/>
                                        <p:tgtEl>
                                          <p:spTgt spid="2050"/>
                                        </p:tgtEl>
                                      </p:cBhvr>
                                    </p:animEffect>
                                    <p:set>
                                      <p:cBhvr>
                                        <p:cTn id="46" dur="1" fill="hold">
                                          <p:stCondLst>
                                            <p:cond delay="499"/>
                                          </p:stCondLst>
                                        </p:cTn>
                                        <p:tgtEl>
                                          <p:spTgt spid="2050"/>
                                        </p:tgtEl>
                                        <p:attrNameLst>
                                          <p:attrName>style.visibility</p:attrName>
                                        </p:attrNameLst>
                                      </p:cBhvr>
                                      <p:to>
                                        <p:strVal val="hidden"/>
                                      </p:to>
                                    </p:set>
                                  </p:childTnLst>
                                </p:cTn>
                              </p:par>
                              <p:par>
                                <p:cTn id="47" presetID="53" presetClass="exit" presetSubtype="0" fill="hold" grpId="1" nodeType="withEffect">
                                  <p:stCondLst>
                                    <p:cond delay="0"/>
                                  </p:stCondLst>
                                  <p:childTnLst>
                                    <p:anim calcmode="lin" valueType="num">
                                      <p:cBhvr>
                                        <p:cTn id="48" dur="500"/>
                                        <p:tgtEl>
                                          <p:spTgt spid="7"/>
                                        </p:tgtEl>
                                        <p:attrNameLst>
                                          <p:attrName>ppt_w</p:attrName>
                                        </p:attrNameLst>
                                      </p:cBhvr>
                                      <p:tavLst>
                                        <p:tav tm="0">
                                          <p:val>
                                            <p:strVal val="ppt_w"/>
                                          </p:val>
                                        </p:tav>
                                        <p:tav tm="100000">
                                          <p:val>
                                            <p:fltVal val="0"/>
                                          </p:val>
                                        </p:tav>
                                      </p:tavLst>
                                    </p:anim>
                                    <p:anim calcmode="lin" valueType="num">
                                      <p:cBhvr>
                                        <p:cTn id="49" dur="500"/>
                                        <p:tgtEl>
                                          <p:spTgt spid="7"/>
                                        </p:tgtEl>
                                        <p:attrNameLst>
                                          <p:attrName>ppt_h</p:attrName>
                                        </p:attrNameLst>
                                      </p:cBhvr>
                                      <p:tavLst>
                                        <p:tav tm="0">
                                          <p:val>
                                            <p:strVal val="ppt_h"/>
                                          </p:val>
                                        </p:tav>
                                        <p:tav tm="100000">
                                          <p:val>
                                            <p:fltVal val="0"/>
                                          </p:val>
                                        </p:tav>
                                      </p:tavLst>
                                    </p:anim>
                                    <p:animEffect transition="out" filter="fade">
                                      <p:cBhvr>
                                        <p:cTn id="50" dur="500"/>
                                        <p:tgtEl>
                                          <p:spTgt spid="7"/>
                                        </p:tgtEl>
                                      </p:cBhvr>
                                    </p:animEffect>
                                    <p:set>
                                      <p:cBhvr>
                                        <p:cTn id="51"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7"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3201" y="0"/>
            <a:ext cx="10124888" cy="630942"/>
          </a:xfrm>
          <a:prstGeom prst="rect">
            <a:avLst/>
          </a:prstGeom>
          <a:noFill/>
        </p:spPr>
        <p:txBody>
          <a:bodyPr wrap="none" rtlCol="0">
            <a:spAutoFit/>
          </a:bodyPr>
          <a:lstStyle/>
          <a:p>
            <a:r>
              <a:rPr lang="en-US" sz="3500" u="none" dirty="0">
                <a:solidFill>
                  <a:srgbClr val="FF0000"/>
                </a:solidFill>
                <a:latin typeface="Times New Roman" pitchFamily="18" charset="0"/>
                <a:cs typeface="Times New Roman" pitchFamily="18" charset="0"/>
              </a:rPr>
              <a:t>? </a:t>
            </a:r>
            <a:r>
              <a:rPr lang="en-US" sz="3500" u="none" dirty="0" err="1">
                <a:solidFill>
                  <a:srgbClr val="FF0000"/>
                </a:solidFill>
                <a:latin typeface="Times New Roman" pitchFamily="18" charset="0"/>
                <a:cs typeface="Times New Roman" pitchFamily="18" charset="0"/>
              </a:rPr>
              <a:t>Em</a:t>
            </a:r>
            <a:r>
              <a:rPr lang="en-US" sz="3500" u="none" dirty="0">
                <a:solidFill>
                  <a:srgbClr val="FF0000"/>
                </a:solidFill>
                <a:latin typeface="Times New Roman" pitchFamily="18" charset="0"/>
                <a:cs typeface="Times New Roman" pitchFamily="18" charset="0"/>
              </a:rPr>
              <a:t> </a:t>
            </a:r>
            <a:r>
              <a:rPr lang="en-US" sz="3500" u="none" dirty="0" err="1">
                <a:solidFill>
                  <a:srgbClr val="FF0000"/>
                </a:solidFill>
                <a:latin typeface="Times New Roman" pitchFamily="18" charset="0"/>
                <a:cs typeface="Times New Roman" pitchFamily="18" charset="0"/>
              </a:rPr>
              <a:t>đã</a:t>
            </a:r>
            <a:r>
              <a:rPr lang="en-US" sz="3500" u="none" dirty="0">
                <a:solidFill>
                  <a:srgbClr val="FF0000"/>
                </a:solidFill>
                <a:latin typeface="Times New Roman" pitchFamily="18" charset="0"/>
                <a:cs typeface="Times New Roman" pitchFamily="18" charset="0"/>
              </a:rPr>
              <a:t> </a:t>
            </a:r>
            <a:r>
              <a:rPr lang="en-US" sz="3500" u="none" dirty="0" err="1">
                <a:solidFill>
                  <a:srgbClr val="FF0000"/>
                </a:solidFill>
                <a:latin typeface="Times New Roman" pitchFamily="18" charset="0"/>
                <a:cs typeface="Times New Roman" pitchFamily="18" charset="0"/>
              </a:rPr>
              <a:t>từng</a:t>
            </a:r>
            <a:r>
              <a:rPr lang="en-US" sz="3500" u="none" dirty="0">
                <a:solidFill>
                  <a:srgbClr val="FF0000"/>
                </a:solidFill>
                <a:latin typeface="Times New Roman" pitchFamily="18" charset="0"/>
                <a:cs typeface="Times New Roman" pitchFamily="18" charset="0"/>
              </a:rPr>
              <a:t> </a:t>
            </a:r>
            <a:r>
              <a:rPr lang="en-US" sz="3500" u="none" dirty="0" err="1">
                <a:solidFill>
                  <a:srgbClr val="FF0000"/>
                </a:solidFill>
                <a:latin typeface="Times New Roman" pitchFamily="18" charset="0"/>
                <a:cs typeface="Times New Roman" pitchFamily="18" charset="0"/>
              </a:rPr>
              <a:t>nghe</a:t>
            </a:r>
            <a:r>
              <a:rPr lang="en-US" sz="3500" u="none" dirty="0">
                <a:solidFill>
                  <a:srgbClr val="FF0000"/>
                </a:solidFill>
                <a:latin typeface="Times New Roman" pitchFamily="18" charset="0"/>
                <a:cs typeface="Times New Roman" pitchFamily="18" charset="0"/>
              </a:rPr>
              <a:t> </a:t>
            </a:r>
            <a:r>
              <a:rPr lang="en-US" sz="3500" u="none" dirty="0" err="1">
                <a:solidFill>
                  <a:srgbClr val="FF0000"/>
                </a:solidFill>
                <a:latin typeface="Times New Roman" pitchFamily="18" charset="0"/>
                <a:cs typeface="Times New Roman" pitchFamily="18" charset="0"/>
              </a:rPr>
              <a:t>được</a:t>
            </a:r>
            <a:r>
              <a:rPr lang="en-US" sz="3500" u="none" dirty="0">
                <a:solidFill>
                  <a:srgbClr val="FF0000"/>
                </a:solidFill>
                <a:latin typeface="Times New Roman" pitchFamily="18" charset="0"/>
                <a:cs typeface="Times New Roman" pitchFamily="18" charset="0"/>
              </a:rPr>
              <a:t> </a:t>
            </a:r>
            <a:r>
              <a:rPr lang="en-US" sz="3500" u="none" dirty="0" err="1">
                <a:solidFill>
                  <a:srgbClr val="FF0000"/>
                </a:solidFill>
                <a:latin typeface="Times New Roman" pitchFamily="18" charset="0"/>
                <a:cs typeface="Times New Roman" pitchFamily="18" charset="0"/>
              </a:rPr>
              <a:t>hiện</a:t>
            </a:r>
            <a:r>
              <a:rPr lang="en-US" sz="3500" u="none" dirty="0">
                <a:solidFill>
                  <a:srgbClr val="FF0000"/>
                </a:solidFill>
                <a:latin typeface="Times New Roman" pitchFamily="18" charset="0"/>
                <a:cs typeface="Times New Roman" pitchFamily="18" charset="0"/>
              </a:rPr>
              <a:t> </a:t>
            </a:r>
            <a:r>
              <a:rPr lang="en-US" sz="3500" u="none" dirty="0" err="1">
                <a:solidFill>
                  <a:srgbClr val="FF0000"/>
                </a:solidFill>
                <a:latin typeface="Times New Roman" pitchFamily="18" charset="0"/>
                <a:cs typeface="Times New Roman" pitchFamily="18" charset="0"/>
              </a:rPr>
              <a:t>tượng</a:t>
            </a:r>
            <a:r>
              <a:rPr lang="en-US" sz="3500" u="none" dirty="0">
                <a:solidFill>
                  <a:srgbClr val="FF0000"/>
                </a:solidFill>
                <a:latin typeface="Times New Roman" pitchFamily="18" charset="0"/>
                <a:cs typeface="Times New Roman" pitchFamily="18" charset="0"/>
              </a:rPr>
              <a:t> </a:t>
            </a:r>
            <a:r>
              <a:rPr lang="en-US" sz="3500" u="none" dirty="0" err="1">
                <a:solidFill>
                  <a:srgbClr val="FF0000"/>
                </a:solidFill>
                <a:latin typeface="Times New Roman" pitchFamily="18" charset="0"/>
                <a:cs typeface="Times New Roman" pitchFamily="18" charset="0"/>
              </a:rPr>
              <a:t>phản</a:t>
            </a:r>
            <a:r>
              <a:rPr lang="en-US" sz="3500" u="none" dirty="0">
                <a:solidFill>
                  <a:srgbClr val="FF0000"/>
                </a:solidFill>
                <a:latin typeface="Times New Roman" pitchFamily="18" charset="0"/>
                <a:cs typeface="Times New Roman" pitchFamily="18" charset="0"/>
              </a:rPr>
              <a:t> </a:t>
            </a:r>
            <a:r>
              <a:rPr lang="en-US" sz="3500" u="none" dirty="0" err="1">
                <a:solidFill>
                  <a:srgbClr val="FF0000"/>
                </a:solidFill>
                <a:latin typeface="Times New Roman" pitchFamily="18" charset="0"/>
                <a:cs typeface="Times New Roman" pitchFamily="18" charset="0"/>
              </a:rPr>
              <a:t>xạ</a:t>
            </a:r>
            <a:r>
              <a:rPr lang="en-US" sz="3500" u="none" dirty="0">
                <a:solidFill>
                  <a:srgbClr val="FF0000"/>
                </a:solidFill>
                <a:latin typeface="Times New Roman" pitchFamily="18" charset="0"/>
                <a:cs typeface="Times New Roman" pitchFamily="18" charset="0"/>
              </a:rPr>
              <a:t> </a:t>
            </a:r>
            <a:r>
              <a:rPr lang="en-US" sz="3500" u="none" dirty="0" err="1">
                <a:solidFill>
                  <a:srgbClr val="FF0000"/>
                </a:solidFill>
                <a:latin typeface="Times New Roman" pitchFamily="18" charset="0"/>
                <a:cs typeface="Times New Roman" pitchFamily="18" charset="0"/>
              </a:rPr>
              <a:t>âm</a:t>
            </a:r>
            <a:r>
              <a:rPr lang="en-US" sz="3500" u="none" dirty="0">
                <a:solidFill>
                  <a:srgbClr val="FF0000"/>
                </a:solidFill>
                <a:latin typeface="Times New Roman" pitchFamily="18" charset="0"/>
                <a:cs typeface="Times New Roman" pitchFamily="18" charset="0"/>
              </a:rPr>
              <a:t> ở </a:t>
            </a:r>
            <a:r>
              <a:rPr lang="en-US" sz="3500" u="none" dirty="0" err="1">
                <a:solidFill>
                  <a:srgbClr val="FF0000"/>
                </a:solidFill>
                <a:latin typeface="Times New Roman" pitchFamily="18" charset="0"/>
                <a:cs typeface="Times New Roman" pitchFamily="18" charset="0"/>
              </a:rPr>
              <a:t>đâu</a:t>
            </a:r>
            <a:r>
              <a:rPr lang="en-US" sz="3500" u="none" dirty="0">
                <a:solidFill>
                  <a:srgbClr val="FF0000"/>
                </a:solidFill>
                <a:latin typeface="Times New Roman" pitchFamily="18" charset="0"/>
                <a:cs typeface="Times New Roman" pitchFamily="18" charset="0"/>
              </a:rPr>
              <a:t>?</a:t>
            </a:r>
          </a:p>
        </p:txBody>
      </p:sp>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1295" y="630942"/>
            <a:ext cx="6509941" cy="5084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206588" y="5977308"/>
            <a:ext cx="5484707" cy="523220"/>
          </a:xfrm>
          <a:prstGeom prst="rect">
            <a:avLst/>
          </a:prstGeom>
        </p:spPr>
        <p:txBody>
          <a:bodyPr wrap="square">
            <a:spAutoFit/>
          </a:bodyPr>
          <a:lstStyle/>
          <a:p>
            <a:r>
              <a:rPr lang="vi-VN" sz="2800" dirty="0">
                <a:solidFill>
                  <a:srgbClr val="FF00FF"/>
                </a:solidFill>
                <a:latin typeface="Times New Roman" pitchFamily="18" charset="0"/>
                <a:cs typeface="Times New Roman" pitchFamily="18" charset="0"/>
              </a:rPr>
              <a:t>+ Tiếng vang ở đỉnh núi</a:t>
            </a:r>
          </a:p>
        </p:txBody>
      </p:sp>
      <p:pic>
        <p:nvPicPr>
          <p:cNvPr id="7170" name="Picture 2" descr="Chiêm ngưỡng vẻ hùng vĩ tuyệt đẹp của núi rừng Hà Giang - Báo Gia Lai điện  tử - Tin nhanh - Chính xá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00" y="630942"/>
            <a:ext cx="6096000" cy="531265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300893" y="5791201"/>
            <a:ext cx="5484707" cy="523220"/>
          </a:xfrm>
          <a:prstGeom prst="rect">
            <a:avLst/>
          </a:prstGeom>
        </p:spPr>
        <p:txBody>
          <a:bodyPr wrap="square">
            <a:spAutoFit/>
          </a:bodyPr>
          <a:lstStyle/>
          <a:p>
            <a:r>
              <a:rPr lang="vi-VN" sz="2800" dirty="0">
                <a:solidFill>
                  <a:srgbClr val="FF00FF"/>
                </a:solidFill>
                <a:latin typeface="Times New Roman" pitchFamily="18" charset="0"/>
                <a:cs typeface="Times New Roman" pitchFamily="18" charset="0"/>
              </a:rPr>
              <a:t>+ Tiếng vang ở </a:t>
            </a:r>
            <a:r>
              <a:rPr lang="en-US" sz="2800" dirty="0" err="1">
                <a:solidFill>
                  <a:srgbClr val="FF00FF"/>
                </a:solidFill>
                <a:latin typeface="Times New Roman" pitchFamily="18" charset="0"/>
                <a:cs typeface="Times New Roman" pitchFamily="18" charset="0"/>
              </a:rPr>
              <a:t>trong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giếng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nước</a:t>
            </a:r>
            <a:endParaRPr lang="vi-VN" sz="2800"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411"/>
                                        </p:tgtEl>
                                        <p:attrNameLst>
                                          <p:attrName>style.visibility</p:attrName>
                                        </p:attrNameLst>
                                      </p:cBhvr>
                                      <p:to>
                                        <p:strVal val="visible"/>
                                      </p:to>
                                    </p:set>
                                    <p:anim calcmode="lin" valueType="num">
                                      <p:cBhvr additive="base">
                                        <p:cTn id="13" dur="500" fill="hold"/>
                                        <p:tgtEl>
                                          <p:spTgt spid="17411"/>
                                        </p:tgtEl>
                                        <p:attrNameLst>
                                          <p:attrName>ppt_x</p:attrName>
                                        </p:attrNameLst>
                                      </p:cBhvr>
                                      <p:tavLst>
                                        <p:tav tm="0">
                                          <p:val>
                                            <p:strVal val="#ppt_x"/>
                                          </p:val>
                                        </p:tav>
                                        <p:tav tm="100000">
                                          <p:val>
                                            <p:strVal val="#ppt_x"/>
                                          </p:val>
                                        </p:tav>
                                      </p:tavLst>
                                    </p:anim>
                                    <p:anim calcmode="lin" valueType="num">
                                      <p:cBhvr additive="base">
                                        <p:cTn id="14" dur="500" fill="hold"/>
                                        <p:tgtEl>
                                          <p:spTgt spid="17411"/>
                                        </p:tgtEl>
                                        <p:attrNameLst>
                                          <p:attrName>ppt_y</p:attrName>
                                        </p:attrNameLst>
                                      </p:cBhvr>
                                      <p:tavLst>
                                        <p:tav tm="0">
                                          <p:val>
                                            <p:strVal val="1+#ppt_h/2"/>
                                          </p:val>
                                        </p:tav>
                                        <p:tav tm="100000">
                                          <p:val>
                                            <p:strVal val="#ppt_y"/>
                                          </p:val>
                                        </p:tav>
                                      </p:tavLst>
                                    </p:anim>
                                  </p:childTnLst>
                                </p:cTn>
                              </p:par>
                              <p:par>
                                <p:cTn id="15" presetID="16" presetClass="entr" presetSubtype="21" fill="hold" nodeType="withEffect">
                                  <p:stCondLst>
                                    <p:cond delay="0"/>
                                  </p:stCondLst>
                                  <p:childTnLst>
                                    <p:set>
                                      <p:cBhvr>
                                        <p:cTn id="16" dur="1" fill="hold">
                                          <p:stCondLst>
                                            <p:cond delay="0"/>
                                          </p:stCondLst>
                                        </p:cTn>
                                        <p:tgtEl>
                                          <p:spTgt spid="7170"/>
                                        </p:tgtEl>
                                        <p:attrNameLst>
                                          <p:attrName>style.visibility</p:attrName>
                                        </p:attrNameLst>
                                      </p:cBhvr>
                                      <p:to>
                                        <p:strVal val="visible"/>
                                      </p:to>
                                    </p:set>
                                    <p:animEffect transition="in" filter="barn(inVertical)">
                                      <p:cBhvr>
                                        <p:cTn id="17" dur="500"/>
                                        <p:tgtEl>
                                          <p:spTgt spid="717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512457" y="6247696"/>
            <a:ext cx="6096000" cy="523220"/>
          </a:xfrm>
          <a:prstGeom prst="rect">
            <a:avLst/>
          </a:prstGeom>
        </p:spPr>
        <p:txBody>
          <a:bodyPr wrap="square">
            <a:spAutoFit/>
          </a:bodyPr>
          <a:lstStyle/>
          <a:p>
            <a:r>
              <a:rPr lang="vi-VN" sz="2800" dirty="0">
                <a:solidFill>
                  <a:srgbClr val="FF00FF"/>
                </a:solidFill>
                <a:latin typeface="Times New Roman" pitchFamily="18" charset="0"/>
                <a:cs typeface="Times New Roman" pitchFamily="18" charset="0"/>
              </a:rPr>
              <a:t>+ Tiếng vang ở hang đá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91320"/>
            <a:ext cx="12192000" cy="6366680"/>
          </a:xfrm>
          <a:ln>
            <a:noFill/>
          </a:ln>
        </p:spPr>
        <p:txBody>
          <a:bodyPr>
            <a:normAutofit/>
          </a:bodyPr>
          <a:lstStyle/>
          <a:p>
            <a:pPr algn="l"/>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PHẢN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XẠ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ÂM</a:t>
            </a:r>
            <a:endParaRPr lang="en-US" sz="2800" b="1" dirty="0">
              <a:solidFill>
                <a:srgbClr val="0000FF"/>
              </a:solidFill>
              <a:latin typeface="Times New Roman" pitchFamily="18" charset="0"/>
              <a:cs typeface="Times New Roman" pitchFamily="18" charset="0"/>
            </a:endParaRPr>
          </a:p>
          <a:p>
            <a:pPr marL="514350" indent="-514350" algn="l"/>
            <a:endParaRPr lang="en-US" sz="2800" dirty="0">
              <a:solidFill>
                <a:srgbClr val="0000FF"/>
              </a:solidFill>
              <a:latin typeface="Times New Roman" pitchFamily="18" charset="0"/>
              <a:cs typeface="Times New Roman" pitchFamily="18" charset="0"/>
            </a:endParaRPr>
          </a:p>
          <a:p>
            <a:pPr marL="514350" indent="-514350" algn="l"/>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VẬT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PHẢN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XẠ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ÂM</a:t>
            </a:r>
            <a:endParaRPr lang="en-US" sz="2800" b="1" dirty="0">
              <a:solidFill>
                <a:srgbClr val="0000FF"/>
              </a:solidFill>
              <a:latin typeface="Times New Roman" pitchFamily="18" charset="0"/>
              <a:cs typeface="Times New Roman" pitchFamily="18" charset="0"/>
            </a:endParaRPr>
          </a:p>
        </p:txBody>
      </p:sp>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11: </a:t>
            </a:r>
            <a:r>
              <a:rPr lang="en-US" sz="2800" b="1" dirty="0" err="1">
                <a:solidFill>
                  <a:srgbClr val="FF00FF"/>
                </a:solidFill>
                <a:latin typeface="Times New Roman" pitchFamily="18" charset="0"/>
                <a:cs typeface="Times New Roman" pitchFamily="18" charset="0"/>
              </a:rPr>
              <a:t>PHẢN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XẠ</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ÂM</a:t>
            </a:r>
            <a:r>
              <a:rPr lang="en-US" sz="2800" b="1" dirty="0">
                <a:solidFill>
                  <a:srgbClr val="FF00FF"/>
                </a:solidFill>
                <a:latin typeface="Times New Roman" pitchFamily="18" charset="0"/>
                <a:cs typeface="Times New Roman" pitchFamily="18" charset="0"/>
              </a:rPr>
              <a:t>.</a:t>
            </a:r>
          </a:p>
        </p:txBody>
      </p:sp>
      <p:sp>
        <p:nvSpPr>
          <p:cNvPr id="4" name="TextBox 3"/>
          <p:cNvSpPr txBox="1"/>
          <p:nvPr/>
        </p:nvSpPr>
        <p:spPr>
          <a:xfrm>
            <a:off x="0" y="1000352"/>
            <a:ext cx="12192000" cy="523220"/>
          </a:xfrm>
          <a:prstGeom prst="rect">
            <a:avLst/>
          </a:prstGeom>
          <a:noFill/>
        </p:spPr>
        <p:txBody>
          <a:bodyPr wrap="square">
            <a:spAutoFit/>
          </a:bodyPr>
          <a:lstStyle/>
          <a:p>
            <a:pPr algn="just">
              <a:defRPr/>
            </a:pPr>
            <a:r>
              <a:rPr lang="en-US" sz="2800" dirty="0" err="1">
                <a:solidFill>
                  <a:srgbClr val="0000FF"/>
                </a:solidFill>
                <a:latin typeface="Times New Roman" pitchFamily="18" charset="0"/>
                <a:cs typeface="Times New Roman" pitchFamily="18" charset="0"/>
              </a:rPr>
              <a:t>Âm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âm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thanh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gặp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chắn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thì</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dội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lại</a:t>
            </a:r>
            <a:endParaRPr lang="en-US" sz="2800"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withEffect">
                                  <p:stCondLst>
                                    <p:cond delay="0"/>
                                  </p:stCondLst>
                                  <p:iterate type="lt">
                                    <p:tmPct val="10000"/>
                                  </p:iterate>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972457" y="0"/>
            <a:ext cx="4506686" cy="6858000"/>
          </a:xfrm>
          <a:prstGeom prst="rect">
            <a:avLst/>
          </a:prstGeom>
          <a:noFill/>
          <a:ln w="9525">
            <a:noFill/>
            <a:miter lim="800000"/>
            <a:headEnd/>
            <a:tailEnd/>
          </a:ln>
          <a:effectLst/>
        </p:spPr>
      </p:pic>
      <p:sp>
        <p:nvSpPr>
          <p:cNvPr id="5" name="Rectangle 4"/>
          <p:cNvSpPr/>
          <p:nvPr/>
        </p:nvSpPr>
        <p:spPr>
          <a:xfrm>
            <a:off x="5602514" y="2648021"/>
            <a:ext cx="6589486" cy="1815882"/>
          </a:xfrm>
          <a:prstGeom prst="rect">
            <a:avLst/>
          </a:prstGeom>
        </p:spPr>
        <p:txBody>
          <a:bodyPr wrap="square">
            <a:spAutoFit/>
          </a:bodyPr>
          <a:lstStyle/>
          <a:p>
            <a:r>
              <a:rPr lang="en-US" dirty="0"/>
              <a:t>	</a:t>
            </a:r>
            <a:r>
              <a:rPr lang="en-US" sz="2800" b="1" dirty="0">
                <a:solidFill>
                  <a:srgbClr val="FF00FF"/>
                </a:solidFill>
                <a:latin typeface="Times New Roman" pitchFamily="18" charset="0"/>
                <a:cs typeface="Times New Roman" pitchFamily="18" charset="0"/>
              </a:rPr>
              <a:t>K</a:t>
            </a:r>
            <a:r>
              <a:rPr lang="vi-VN" sz="2800" b="1" dirty="0">
                <a:solidFill>
                  <a:srgbClr val="FF00FF"/>
                </a:solidFill>
                <a:latin typeface="Times New Roman" pitchFamily="18" charset="0"/>
                <a:cs typeface="Times New Roman" pitchFamily="18" charset="0"/>
              </a:rPr>
              <a:t>ết quả</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thí</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nghiệm</a:t>
            </a:r>
            <a:r>
              <a:rPr lang="vi-VN" sz="2800" b="1" dirty="0">
                <a:solidFill>
                  <a:srgbClr val="FF00FF"/>
                </a:solidFill>
                <a:latin typeface="Times New Roman" pitchFamily="18" charset="0"/>
                <a:cs typeface="Times New Roman" pitchFamily="18" charset="0"/>
              </a:rPr>
              <a:t>:</a:t>
            </a:r>
          </a:p>
          <a:p>
            <a:r>
              <a:rPr lang="vi-VN" sz="2800" dirty="0">
                <a:solidFill>
                  <a:srgbClr val="FF00FF"/>
                </a:solidFill>
                <a:latin typeface="Times New Roman" pitchFamily="18" charset="0"/>
                <a:cs typeface="Times New Roman" pitchFamily="18" charset="0"/>
              </a:rPr>
              <a:t>+ Tấm gỗ phẳng phản xạ âm tốt.</a:t>
            </a:r>
          </a:p>
          <a:p>
            <a:pPr algn="just"/>
            <a:r>
              <a:rPr lang="vi-VN" sz="2800" dirty="0">
                <a:solidFill>
                  <a:srgbClr val="FF00FF"/>
                </a:solidFill>
                <a:latin typeface="Times New Roman" pitchFamily="18" charset="0"/>
                <a:cs typeface="Times New Roman" pitchFamily="18" charset="0"/>
              </a:rPr>
              <a:t>+ Tấm xốp phẳng, tấm gỗ gồ ghề phản xạ âm kém.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9" presetClass="entr" presetSubtype="0" decel="10000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91320"/>
            <a:ext cx="12192000" cy="6366680"/>
          </a:xfrm>
          <a:ln>
            <a:noFill/>
          </a:ln>
        </p:spPr>
        <p:txBody>
          <a:bodyPr>
            <a:normAutofit/>
          </a:bodyPr>
          <a:lstStyle/>
          <a:p>
            <a:pPr algn="l"/>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PHẢN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XẠ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ÂM</a:t>
            </a:r>
            <a:endParaRPr lang="en-US" sz="2800" b="1" dirty="0">
              <a:solidFill>
                <a:srgbClr val="0000FF"/>
              </a:solidFill>
              <a:latin typeface="Times New Roman" pitchFamily="18" charset="0"/>
              <a:cs typeface="Times New Roman" pitchFamily="18" charset="0"/>
            </a:endParaRPr>
          </a:p>
          <a:p>
            <a:pPr marL="514350" indent="-514350" algn="l"/>
            <a:endParaRPr lang="en-US" sz="2800" dirty="0">
              <a:solidFill>
                <a:srgbClr val="0000FF"/>
              </a:solidFill>
              <a:latin typeface="Times New Roman" pitchFamily="18" charset="0"/>
              <a:cs typeface="Times New Roman" pitchFamily="18" charset="0"/>
            </a:endParaRPr>
          </a:p>
          <a:p>
            <a:pPr marL="514350" indent="-514350" algn="l"/>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VẬT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PHẢN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XẠ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ÂM</a:t>
            </a:r>
            <a:endParaRPr lang="en-US" sz="2800" b="1" dirty="0">
              <a:solidFill>
                <a:srgbClr val="0000FF"/>
              </a:solidFill>
              <a:latin typeface="Times New Roman" pitchFamily="18" charset="0"/>
              <a:cs typeface="Times New Roman" pitchFamily="18" charset="0"/>
            </a:endParaRPr>
          </a:p>
        </p:txBody>
      </p:sp>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11: </a:t>
            </a:r>
            <a:r>
              <a:rPr lang="en-US" sz="2800" b="1" dirty="0" err="1">
                <a:solidFill>
                  <a:srgbClr val="FF00FF"/>
                </a:solidFill>
                <a:latin typeface="Times New Roman" pitchFamily="18" charset="0"/>
                <a:cs typeface="Times New Roman" pitchFamily="18" charset="0"/>
              </a:rPr>
              <a:t>PHẢN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XẠ</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ÂM</a:t>
            </a:r>
            <a:r>
              <a:rPr lang="en-US" sz="2800" b="1" dirty="0">
                <a:solidFill>
                  <a:srgbClr val="FF00FF"/>
                </a:solidFill>
                <a:latin typeface="Times New Roman" pitchFamily="18" charset="0"/>
                <a:cs typeface="Times New Roman" pitchFamily="18" charset="0"/>
              </a:rPr>
              <a:t>.</a:t>
            </a:r>
          </a:p>
        </p:txBody>
      </p:sp>
      <p:sp>
        <p:nvSpPr>
          <p:cNvPr id="4" name="TextBox 3"/>
          <p:cNvSpPr txBox="1"/>
          <p:nvPr/>
        </p:nvSpPr>
        <p:spPr>
          <a:xfrm>
            <a:off x="0" y="1000352"/>
            <a:ext cx="12192000" cy="523220"/>
          </a:xfrm>
          <a:prstGeom prst="rect">
            <a:avLst/>
          </a:prstGeom>
          <a:noFill/>
        </p:spPr>
        <p:txBody>
          <a:bodyPr wrap="square">
            <a:spAutoFit/>
          </a:bodyPr>
          <a:lstStyle/>
          <a:p>
            <a:pPr algn="just">
              <a:defRPr/>
            </a:pPr>
            <a:r>
              <a:rPr lang="en-US" sz="2800" dirty="0" err="1">
                <a:solidFill>
                  <a:srgbClr val="0000FF"/>
                </a:solidFill>
                <a:latin typeface="Times New Roman" pitchFamily="18" charset="0"/>
                <a:cs typeface="Times New Roman" pitchFamily="18" charset="0"/>
              </a:rPr>
              <a:t>Âm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âm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thanh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gặp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chắn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thì</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dội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lại</a:t>
            </a:r>
            <a:endParaRPr lang="en-US" sz="2800" dirty="0">
              <a:solidFill>
                <a:srgbClr val="0000FF"/>
              </a:solidFill>
              <a:latin typeface="Times New Roman" pitchFamily="18" charset="0"/>
              <a:cs typeface="Times New Roman" pitchFamily="18" charset="0"/>
            </a:endParaRPr>
          </a:p>
        </p:txBody>
      </p:sp>
      <p:sp>
        <p:nvSpPr>
          <p:cNvPr id="9" name="TextBox 8"/>
          <p:cNvSpPr txBox="1"/>
          <p:nvPr/>
        </p:nvSpPr>
        <p:spPr>
          <a:xfrm>
            <a:off x="0" y="1994581"/>
            <a:ext cx="12192000" cy="523220"/>
          </a:xfrm>
          <a:prstGeom prst="rect">
            <a:avLst/>
          </a:prstGeom>
          <a:noFill/>
        </p:spPr>
        <p:txBody>
          <a:bodyPr wrap="square">
            <a:spAutoFit/>
          </a:bodyPr>
          <a:lstStyle/>
          <a:p>
            <a:pPr algn="just">
              <a:defRPr/>
            </a:pP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cứng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phẳng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nhẵn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âm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tốt</a:t>
            </a:r>
            <a:r>
              <a:rPr lang="en-US" sz="2800" dirty="0">
                <a:solidFill>
                  <a:srgbClr val="0000FF"/>
                </a:solidFill>
                <a:latin typeface="Times New Roman" pitchFamily="18" charset="0"/>
                <a:cs typeface="Times New Roman" pitchFamily="18" charset="0"/>
              </a:rPr>
              <a:t>.</a:t>
            </a:r>
          </a:p>
        </p:txBody>
      </p:sp>
      <p:sp>
        <p:nvSpPr>
          <p:cNvPr id="10" name="TextBox 9"/>
          <p:cNvSpPr txBox="1"/>
          <p:nvPr/>
        </p:nvSpPr>
        <p:spPr>
          <a:xfrm>
            <a:off x="0" y="2582410"/>
            <a:ext cx="12192000" cy="523220"/>
          </a:xfrm>
          <a:prstGeom prst="rect">
            <a:avLst/>
          </a:prstGeom>
          <a:noFill/>
        </p:spPr>
        <p:txBody>
          <a:bodyPr wrap="square">
            <a:spAutoFit/>
          </a:bodyPr>
          <a:lstStyle/>
          <a:p>
            <a:pPr algn="just">
              <a:defRPr/>
            </a:pP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mềm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xốp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gồ</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ghề</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âm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kém</a:t>
            </a:r>
            <a:r>
              <a:rPr lang="en-US" sz="2800"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 y="0"/>
            <a:ext cx="7271133" cy="6858000"/>
          </a:xfrm>
          <a:prstGeom prst="rect">
            <a:avLst/>
          </a:prstGeom>
          <a:noFill/>
          <a:ln w="9525">
            <a:noFill/>
            <a:miter lim="800000"/>
            <a:headEnd/>
            <a:tailEnd/>
          </a:ln>
          <a:effectLst/>
        </p:spPr>
      </p:pic>
      <p:sp>
        <p:nvSpPr>
          <p:cNvPr id="4" name="Rectangle 3"/>
          <p:cNvSpPr/>
          <p:nvPr/>
        </p:nvSpPr>
        <p:spPr>
          <a:xfrm>
            <a:off x="7053943" y="2415007"/>
            <a:ext cx="5138057" cy="1384995"/>
          </a:xfrm>
          <a:prstGeom prst="rect">
            <a:avLst/>
          </a:prstGeom>
        </p:spPr>
        <p:txBody>
          <a:bodyPr wrap="square">
            <a:spAutoFit/>
          </a:bodyPr>
          <a:lstStyle/>
          <a:p>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Vật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phản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xạ</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âm</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tốt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cửa</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kính</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phẳng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tường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gạch</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phẳng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gạch</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lát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nền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nhà</a:t>
            </a:r>
            <a:r>
              <a:rPr lang="en-US" sz="2800" dirty="0">
                <a:solidFill>
                  <a:srgbClr val="FF00FF"/>
                </a:solidFill>
                <a:latin typeface="Times New Roman" pitchFamily="18" charset="0"/>
                <a:cs typeface="Times New Roman" pitchFamily="18" charset="0"/>
              </a:rPr>
              <a:t>. </a:t>
            </a:r>
            <a:endParaRPr lang="vi-VN" sz="2800" dirty="0">
              <a:solidFill>
                <a:srgbClr val="FF00FF"/>
              </a:solidFill>
              <a:latin typeface="Times New Roman" pitchFamily="18" charset="0"/>
              <a:cs typeface="Times New Roman" pitchFamily="18" charset="0"/>
            </a:endParaRPr>
          </a:p>
        </p:txBody>
      </p:sp>
      <p:sp>
        <p:nvSpPr>
          <p:cNvPr id="5" name="Rectangle 4"/>
          <p:cNvSpPr/>
          <p:nvPr/>
        </p:nvSpPr>
        <p:spPr>
          <a:xfrm>
            <a:off x="7053943" y="3946264"/>
            <a:ext cx="5138057" cy="954107"/>
          </a:xfrm>
          <a:prstGeom prst="rect">
            <a:avLst/>
          </a:prstGeom>
        </p:spPr>
        <p:txBody>
          <a:bodyPr wrap="square">
            <a:spAutoFit/>
          </a:bodyPr>
          <a:lstStyle/>
          <a:p>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Vật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phản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xạ</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âm</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kém</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chăn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bông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đệm</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mút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rèm</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treo</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tường</a:t>
            </a:r>
            <a:r>
              <a:rPr lang="en-US" sz="2800" dirty="0">
                <a:solidFill>
                  <a:srgbClr val="FF00FF"/>
                </a:solidFill>
                <a:latin typeface="Times New Roman" pitchFamily="18" charset="0"/>
                <a:cs typeface="Times New Roman" pitchFamily="18" charset="0"/>
              </a:rPr>
              <a:t> </a:t>
            </a:r>
            <a:endParaRPr lang="vi-VN" sz="2800"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 calcmode="lin" valueType="num">
                                      <p:cBhvr>
                                        <p:cTn id="9" dur="500" fill="hold"/>
                                        <p:tgtEl>
                                          <p:spTgt spid="2050"/>
                                        </p:tgtEl>
                                        <p:attrNameLst>
                                          <p:attrName>style.rotation</p:attrName>
                                        </p:attrNameLst>
                                      </p:cBhvr>
                                      <p:tavLst>
                                        <p:tav tm="0">
                                          <p:val>
                                            <p:fltVal val="360"/>
                                          </p:val>
                                        </p:tav>
                                        <p:tav tm="100000">
                                          <p:val>
                                            <p:fltVal val="0"/>
                                          </p:val>
                                        </p:tav>
                                      </p:tavLst>
                                    </p:anim>
                                    <p:animEffect transition="in" filter="fade">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 calcmode="lin" valueType="num">
                                      <p:cBhvr>
                                        <p:cTn id="17" dur="500" fill="hold"/>
                                        <p:tgtEl>
                                          <p:spTgt spid="4"/>
                                        </p:tgtEl>
                                        <p:attrNameLst>
                                          <p:attrName>style.rotation</p:attrName>
                                        </p:attrNameLst>
                                      </p:cBhvr>
                                      <p:tavLst>
                                        <p:tav tm="0">
                                          <p:val>
                                            <p:fltVal val="360"/>
                                          </p:val>
                                        </p:tav>
                                        <p:tav tm="100000">
                                          <p:val>
                                            <p:fltVal val="0"/>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 calcmode="lin" valueType="num">
                                      <p:cBhvr>
                                        <p:cTn id="25" dur="500" fill="hold"/>
                                        <p:tgtEl>
                                          <p:spTgt spid="5"/>
                                        </p:tgtEl>
                                        <p:attrNameLst>
                                          <p:attrName>style.rotation</p:attrName>
                                        </p:attrNameLst>
                                      </p:cBhvr>
                                      <p:tavLst>
                                        <p:tav tm="0">
                                          <p:val>
                                            <p:fltVal val="360"/>
                                          </p:val>
                                        </p:tav>
                                        <p:tav tm="100000">
                                          <p:val>
                                            <p:fltVal val="0"/>
                                          </p:val>
                                        </p:tav>
                                      </p:tavLst>
                                    </p:anim>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theme1.xml><?xml version="1.0" encoding="utf-8"?>
<a:theme xmlns:a="http://schemas.openxmlformats.org/drawingml/2006/main" name="MỞ ĐẦU KHTN 7-HIỀ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MỞ ĐẦU KHTN 7-HIỀN</Template>
  <TotalTime>2249</TotalTime>
  <Words>1355</Words>
  <Application>Microsoft Office PowerPoint</Application>
  <PresentationFormat>Widescreen</PresentationFormat>
  <Paragraphs>95</Paragraphs>
  <Slides>20</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6" baseType="lpstr">
      <vt:lpstr>Arial</vt:lpstr>
      <vt:lpstr>Calibri</vt:lpstr>
      <vt:lpstr>Calibri Light</vt:lpstr>
      <vt:lpstr>Times New Roman</vt:lpstr>
      <vt:lpstr>MỞ ĐẦU KHTN 7-HIỀN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Bùi Thị Thu Hiền</dc:creator>
  <cp:lastModifiedBy>Administrator</cp:lastModifiedBy>
  <cp:revision>410</cp:revision>
  <dcterms:created xsi:type="dcterms:W3CDTF">2022-07-11T10:05:56Z</dcterms:created>
  <dcterms:modified xsi:type="dcterms:W3CDTF">2024-12-18T01:16:46Z</dcterms:modified>
</cp:coreProperties>
</file>