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3"/>
    <p:sldId id="259" r:id="rId4"/>
    <p:sldId id="260" r:id="rId5"/>
    <p:sldId id="264" r:id="rId6"/>
    <p:sldId id="265" r:id="rId7"/>
    <p:sldId id="266" r:id="rId8"/>
    <p:sldId id="273" r:id="rId9"/>
    <p:sldId id="274" r:id="rId10"/>
    <p:sldId id="267" r:id="rId11"/>
    <p:sldId id="276" r:id="rId12"/>
    <p:sldId id="268" r:id="rId13"/>
    <p:sldId id="277" r:id="rId14"/>
    <p:sldId id="269" r:id="rId15"/>
    <p:sldId id="270" r:id="rId16"/>
    <p:sldId id="278" r:id="rId17"/>
    <p:sldId id="262" r:id="rId18"/>
    <p:sldId id="272" r:id="rId19"/>
    <p:sldId id="279" r:id="rId20"/>
    <p:sldId id="261" r:id="rId21"/>
    <p:sldId id="280" r:id="rId22"/>
    <p:sldId id="281"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9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727" autoAdjust="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6C924-D7F2-4BFD-9D8E-D166195DD29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D9D06-81EE-4C7A-AB5A-5F3945FAF7C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fld>
            <a:endParaRPr lang="en-SG"/>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4.png"/><Relationship Id="rId15" Type="http://schemas.openxmlformats.org/officeDocument/2006/relationships/image" Target="../media/image3.png"/><Relationship Id="rId14" Type="http://schemas.openxmlformats.org/officeDocument/2006/relationships/hyperlink" Target="https://www.facebook.com/groups/629898828017053" TargetMode="External"/><Relationship Id="rId13" Type="http://schemas.microsoft.com/office/2007/relationships/hdphoto" Target="../media/image2.wdp"/><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each with a lighthouse and a sailboat&#10;&#10;Description automatically generated"/>
          <p:cNvPicPr>
            <a:picLocks noChangeAspect="1"/>
          </p:cNvPicPr>
          <p:nvPr userDrawn="1"/>
        </p:nvPicPr>
        <p:blipFill>
          <a:blip r:embed="rId12" cstate="email">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3"/>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6" name="Picture 1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9" name="Picture 6"/>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a:fillRect/>
          </a:stretch>
        </p:blipFill>
        <p:spPr>
          <a:xfrm>
            <a:off x="-35258828" y="-14364868"/>
            <a:ext cx="1706580" cy="1808962"/>
          </a:xfrm>
          <a:prstGeom prst="rect">
            <a:avLst/>
          </a:prstGeom>
        </p:spPr>
      </p:pic>
      <p:pic>
        <p:nvPicPr>
          <p:cNvPr id="20" name="Picture 6"/>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a:fillRect/>
          </a:stretch>
        </p:blipFill>
        <p:spPr>
          <a:xfrm>
            <a:off x="56181172" y="-14364868"/>
            <a:ext cx="1706580" cy="1808962"/>
          </a:xfrm>
          <a:prstGeom prst="rect">
            <a:avLst/>
          </a:prstGeom>
        </p:spPr>
      </p:pic>
      <p:pic>
        <p:nvPicPr>
          <p:cNvPr id="21" name="Picture 6"/>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a:fillRect/>
          </a:stretch>
        </p:blipFill>
        <p:spPr>
          <a:xfrm>
            <a:off x="-35258828" y="25487732"/>
            <a:ext cx="1706580" cy="1808962"/>
          </a:xfrm>
          <a:prstGeom prst="rect">
            <a:avLst/>
          </a:prstGeom>
        </p:spPr>
      </p:pic>
      <p:pic>
        <p:nvPicPr>
          <p:cNvPr id="22" name="Picture 6"/>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a:fillRect/>
          </a:stretch>
        </p:blipFill>
        <p:spPr>
          <a:xfrm>
            <a:off x="56181172" y="25487732"/>
            <a:ext cx="1706580" cy="1808962"/>
          </a:xfrm>
          <a:prstGeom prst="rect">
            <a:avLst/>
          </a:prstGeom>
        </p:spPr>
      </p:pic>
      <p:pic>
        <p:nvPicPr>
          <p:cNvPr id="23" name="Picture 6"/>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a:fillRect/>
          </a:stretch>
        </p:blipFill>
        <p:spPr>
          <a:xfrm>
            <a:off x="-23219228" y="-6211468"/>
            <a:ext cx="1706580" cy="1808962"/>
          </a:xfrm>
          <a:prstGeom prst="rect">
            <a:avLst/>
          </a:prstGeom>
        </p:spPr>
      </p:pic>
      <p:pic>
        <p:nvPicPr>
          <p:cNvPr id="24" name="Picture 6"/>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a:fillRect/>
          </a:stretch>
        </p:blipFill>
        <p:spPr>
          <a:xfrm>
            <a:off x="43531972" y="-5306987"/>
            <a:ext cx="1706580" cy="1808962"/>
          </a:xfrm>
          <a:prstGeom prst="rect">
            <a:avLst/>
          </a:prstGeom>
        </p:spPr>
      </p:pic>
      <p:pic>
        <p:nvPicPr>
          <p:cNvPr id="25" name="Picture 6"/>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a:fillRect/>
          </a:stretch>
        </p:blipFill>
        <p:spPr>
          <a:xfrm>
            <a:off x="-23219228" y="19163132"/>
            <a:ext cx="1706580" cy="1808962"/>
          </a:xfrm>
          <a:prstGeom prst="rect">
            <a:avLst/>
          </a:prstGeom>
        </p:spPr>
      </p:pic>
      <p:pic>
        <p:nvPicPr>
          <p:cNvPr id="26" name="Picture 6"/>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a:fillRect/>
          </a:stretch>
        </p:blipFill>
        <p:spPr>
          <a:xfrm>
            <a:off x="43531972" y="20067614"/>
            <a:ext cx="1706580" cy="18089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microsoft.com/office/2007/relationships/hdphoto" Target="../media/image11.wdp"/><Relationship Id="rId6" Type="http://schemas.openxmlformats.org/officeDocument/2006/relationships/image" Target="../media/image10.png"/><Relationship Id="rId5" Type="http://schemas.microsoft.com/office/2007/relationships/hdphoto" Target="../media/image9.wdp"/><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6" Type="http://schemas.openxmlformats.org/officeDocument/2006/relationships/slideLayout" Target="../slideLayouts/slideLayout1.xml"/><Relationship Id="rId15" Type="http://schemas.microsoft.com/office/2007/relationships/hdphoto" Target="../media/image19.wdp"/><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6.wdp"/><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6.wdp"/><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26.wdp"/><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0.wdp"/><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19" name="Picture 18" descr="A beach with a lighthouse and a sailboat&#10;&#10;Description automatically generated"/>
          <p:cNvPicPr>
            <a:picLocks noChangeAspect="1"/>
          </p:cNvPicPr>
          <p:nvPr/>
        </p:nvPicPr>
        <p:blipFill>
          <a:blip r:embed="rId2" cstate="email">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10886" y="-581186"/>
            <a:ext cx="12192000" cy="7439186"/>
          </a:xfrm>
          <a:prstGeom prst="rect">
            <a:avLst/>
          </a:prstGeom>
        </p:spPr>
      </p:pic>
      <p:pic>
        <p:nvPicPr>
          <p:cNvPr id="7" name="Picture 6" descr="A cartoon of a beach with a body of water and mountains&#10;&#10;Description automatically generated"/>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6650" b="63650" l="68600" r="98667">
                        <a14:foregroundMark x1="68633" y1="60300" x2="98667" y2="60950"/>
                        <a14:foregroundMark x1="67767" y1="62050" x2="79084" y2="63150"/>
                        <a14:foregroundMark x1="87306" y1="63292" x2="96667" y2="62200"/>
                        <a14:foregroundMark x1="76333" y1="37000" x2="83733" y2="36050"/>
                        <a14:foregroundMark x1="83733" y1="36050" x2="88533" y2="36650"/>
                        <a14:foregroundMark x1="88533" y1="36650" x2="88833" y2="37000"/>
                        <a14:backgroundMark x1="78767" y1="63950" x2="83433" y2="63150"/>
                        <a14:backgroundMark x1="83433" y1="63150" x2="87367" y2="63150"/>
                      </a14:backgroundRemoval>
                    </a14:imgEffect>
                  </a14:imgLayer>
                </a14:imgProps>
              </a:ext>
              <a:ext uri="{28A0092B-C50C-407E-A947-70E740481C1C}">
                <a14:useLocalDpi xmlns:a14="http://schemas.microsoft.com/office/drawing/2010/main" val="0"/>
              </a:ext>
            </a:extLst>
          </a:blip>
          <a:srcRect l="65979" t="33968" b="36984"/>
          <a:stretch>
            <a:fillRect/>
          </a:stretch>
        </p:blipFill>
        <p:spPr>
          <a:xfrm>
            <a:off x="7706438" y="1485965"/>
            <a:ext cx="1997528" cy="1137007"/>
          </a:xfrm>
          <a:prstGeom prst="rect">
            <a:avLst/>
          </a:prstGeom>
        </p:spPr>
      </p:pic>
      <p:pic>
        <p:nvPicPr>
          <p:cNvPr id="8" name="Picture 7" descr="A flag on a hill&#10;&#10;Description automatically generated"/>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980" b="99232" l="9980" r="89980">
                        <a14:foregroundMark x1="76404" y1="91758" x2="88485" y2="99232"/>
                        <a14:backgroundMark x1="17333" y1="86505" x2="67556" y2="98020"/>
                        <a14:backgroundMark x1="35475" y1="33293" x2="43596" y2="51273"/>
                        <a14:backgroundMark x1="43596" y1="51273" x2="31556" y2="49939"/>
                        <a14:backgroundMark x1="31556" y1="49939" x2="28040" y2="48040"/>
                        <a14:backgroundMark x1="50020" y1="48444" x2="88970" y2="60242"/>
                        <a14:backgroundMark x1="88970" y1="60242" x2="89293" y2="60525"/>
                      </a14:backgroundRemoval>
                    </a14:imgEffect>
                  </a14:imgLayer>
                </a14:imgProps>
              </a:ext>
              <a:ext uri="{28A0092B-C50C-407E-A947-70E740481C1C}">
                <a14:useLocalDpi xmlns:a14="http://schemas.microsoft.com/office/drawing/2010/main" val="0"/>
              </a:ext>
            </a:extLst>
          </a:blip>
          <a:srcRect l="36198" t="4635" b="44723"/>
          <a:stretch>
            <a:fillRect/>
          </a:stretch>
        </p:blipFill>
        <p:spPr>
          <a:xfrm>
            <a:off x="4299856" y="76365"/>
            <a:ext cx="1311729" cy="1131081"/>
          </a:xfrm>
          <a:prstGeom prst="rect">
            <a:avLst/>
          </a:prstGeom>
        </p:spPr>
      </p:pic>
      <p:pic>
        <p:nvPicPr>
          <p:cNvPr id="9" name="Picture 8"/>
          <p:cNvPicPr>
            <a:picLocks noChangeAspect="1"/>
          </p:cNvPicPr>
          <p:nvPr/>
        </p:nvPicPr>
        <p:blipFill>
          <a:blip r:embed="rId8"/>
          <a:stretch>
            <a:fillRect/>
          </a:stretch>
        </p:blipFill>
        <p:spPr>
          <a:xfrm>
            <a:off x="5229290" y="895649"/>
            <a:ext cx="4249280" cy="969348"/>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7956" y="-214864"/>
            <a:ext cx="1403357" cy="1403357"/>
          </a:xfrm>
          <a:prstGeom prst="rect">
            <a:avLst/>
          </a:prstGeom>
        </p:spPr>
      </p:pic>
      <p:pic>
        <p:nvPicPr>
          <p:cNvPr id="14" name="Picture 13"/>
          <p:cNvPicPr>
            <a:picLocks noChangeAspect="1"/>
          </p:cNvPicPr>
          <p:nvPr/>
        </p:nvPicPr>
        <p:blipFill>
          <a:blip r:embed="rId10"/>
          <a:stretch>
            <a:fillRect/>
          </a:stretch>
        </p:blipFill>
        <p:spPr>
          <a:xfrm>
            <a:off x="2520692" y="2102446"/>
            <a:ext cx="8765703" cy="2038235"/>
          </a:xfrm>
          <a:prstGeom prst="rect">
            <a:avLst/>
          </a:prstGeom>
        </p:spPr>
      </p:pic>
      <p:pic>
        <p:nvPicPr>
          <p:cNvPr id="17" name="Picture 16"/>
          <p:cNvPicPr>
            <a:picLocks noChangeAspect="1"/>
          </p:cNvPicPr>
          <p:nvPr/>
        </p:nvPicPr>
        <p:blipFill>
          <a:blip r:embed="rId11"/>
          <a:stretch>
            <a:fillRect/>
          </a:stretch>
        </p:blipFill>
        <p:spPr>
          <a:xfrm>
            <a:off x="6331715" y="4132190"/>
            <a:ext cx="7344512" cy="1862835"/>
          </a:xfrm>
          <a:prstGeom prst="rect">
            <a:avLst/>
          </a:prstGeom>
        </p:spPr>
      </p:pic>
      <p:sp>
        <p:nvSpPr>
          <p:cNvPr id="22" name="TextBox 21"/>
          <p:cNvSpPr txBox="1"/>
          <p:nvPr/>
        </p:nvSpPr>
        <p:spPr>
          <a:xfrm>
            <a:off x="3355440" y="4195732"/>
            <a:ext cx="6935790" cy="553998"/>
          </a:xfrm>
          <a:prstGeom prst="rect">
            <a:avLst/>
          </a:prstGeom>
          <a:noFill/>
        </p:spPr>
        <p:txBody>
          <a:bodyPr wrap="square">
            <a:spAutoFit/>
          </a:bodyPr>
          <a:lstStyle/>
          <a:p>
            <a:r>
              <a:rPr lang="vi-VN" altLang="en-GB" sz="3000" b="1" dirty="0">
                <a:ln>
                  <a:solidFill>
                    <a:schemeClr val="bg1"/>
                  </a:solidFill>
                </a:ln>
                <a:solidFill>
                  <a:schemeClr val="bg1"/>
                </a:solidFill>
                <a:latin typeface="#9Slide05 Great Vibes" panose="02000507080000020002" pitchFamily="2" charset="0"/>
                <a:cs typeface="Times New Roman" panose="02020603050405020304" pitchFamily="18" charset="0"/>
                <a:sym typeface="Arial" panose="020B0604020202020204"/>
              </a:rPr>
              <a:t>(Tiết 2 – </a:t>
            </a:r>
            <a:r>
              <a:rPr lang="vi-VN" altLang="en-GB" sz="3000" b="1">
                <a:ln>
                  <a:solidFill>
                    <a:schemeClr val="bg1"/>
                  </a:solidFill>
                </a:ln>
                <a:solidFill>
                  <a:schemeClr val="bg1"/>
                </a:solidFill>
                <a:latin typeface="#9Slide05 Great Vibes" panose="02000507080000020002" pitchFamily="2" charset="0"/>
                <a:cs typeface="Times New Roman" panose="02020603050405020304" pitchFamily="18" charset="0"/>
                <a:sym typeface="Arial" panose="020B0604020202020204"/>
              </a:rPr>
              <a:t>Trang </a:t>
            </a:r>
            <a:r>
              <a:rPr lang="vi-VN" altLang="en-GB" sz="3000" b="1" smtClean="0">
                <a:ln>
                  <a:solidFill>
                    <a:schemeClr val="bg1"/>
                  </a:solidFill>
                </a:ln>
                <a:solidFill>
                  <a:schemeClr val="bg1"/>
                </a:solidFill>
                <a:latin typeface="#9Slide05 Great Vibes" panose="02000507080000020002" pitchFamily="2" charset="0"/>
                <a:cs typeface="Times New Roman" panose="02020603050405020304" pitchFamily="18" charset="0"/>
                <a:sym typeface="Arial" panose="020B0604020202020204"/>
              </a:rPr>
              <a:t>17</a:t>
            </a:r>
            <a:r>
              <a:rPr lang="en-US" altLang="en-GB" sz="3000" b="1" smtClean="0">
                <a:ln>
                  <a:solidFill>
                    <a:schemeClr val="bg1"/>
                  </a:solidFill>
                </a:ln>
                <a:solidFill>
                  <a:schemeClr val="bg1"/>
                </a:solidFill>
                <a:latin typeface="#9Slide05 Great Vibes" panose="02000507080000020002" pitchFamily="2" charset="0"/>
                <a:cs typeface="Times New Roman" panose="02020603050405020304" pitchFamily="18" charset="0"/>
                <a:sym typeface="Arial" panose="020B0604020202020204"/>
              </a:rPr>
              <a:t>)</a:t>
            </a:r>
            <a:r>
              <a:rPr lang="vi-VN" altLang="en-GB" sz="3000" b="1" smtClean="0">
                <a:ln>
                  <a:solidFill>
                    <a:schemeClr val="bg1"/>
                  </a:solidFill>
                </a:ln>
                <a:solidFill>
                  <a:schemeClr val="bg1"/>
                </a:solidFill>
                <a:latin typeface="#9Slide05 Great Vibes" panose="02000507080000020002" pitchFamily="2" charset="0"/>
                <a:cs typeface="Times New Roman" panose="02020603050405020304" pitchFamily="18" charset="0"/>
                <a:sym typeface="Arial" panose="020B0604020202020204"/>
              </a:rPr>
              <a:t>)</a:t>
            </a:r>
            <a:r>
              <a:rPr lang="en-US" altLang="en-GB" sz="3000" b="1" smtClean="0">
                <a:ln>
                  <a:solidFill>
                    <a:schemeClr val="bg1"/>
                  </a:solidFill>
                </a:ln>
                <a:solidFill>
                  <a:schemeClr val="bg1"/>
                </a:solidFill>
                <a:latin typeface="#9Slide05 Great Vibes" panose="02000507080000020002" pitchFamily="2" charset="0"/>
                <a:cs typeface="Times New Roman" panose="02020603050405020304" pitchFamily="18" charset="0"/>
                <a:sym typeface="Arial" panose="020B0604020202020204"/>
              </a:rPr>
              <a:t> </a:t>
            </a:r>
            <a:endParaRPr lang="en-SG" sz="3000" dirty="0">
              <a:ln>
                <a:solidFill>
                  <a:schemeClr val="bg1"/>
                </a:solidFill>
              </a:ln>
              <a:solidFill>
                <a:schemeClr val="bg1"/>
              </a:solidFill>
              <a:latin typeface="#9Slide05 Great Vibes" panose="02000507080000020002" pitchFamily="2" charset="0"/>
            </a:endParaRPr>
          </a:p>
        </p:txBody>
      </p:sp>
      <p:pic>
        <p:nvPicPr>
          <p:cNvPr id="23" name="Picture 22"/>
          <p:cNvPicPr>
            <a:picLocks noChangeAspect="1"/>
          </p:cNvPicPr>
          <p:nvPr/>
        </p:nvPicPr>
        <p:blipFill rotWithShape="1">
          <a:blip r:embed="rId12" cstate="email">
            <a:extLst>
              <a:ext uri="{28A0092B-C50C-407E-A947-70E740481C1C}">
                <a14:useLocalDpi xmlns:a14="http://schemas.microsoft.com/office/drawing/2010/main" val="0"/>
              </a:ext>
            </a:extLst>
          </a:blip>
          <a:srcRect t="37667"/>
          <a:stretch>
            <a:fillRect/>
          </a:stretch>
        </p:blipFill>
        <p:spPr>
          <a:xfrm>
            <a:off x="449060" y="3593566"/>
            <a:ext cx="483466" cy="512471"/>
          </a:xfrm>
          <a:prstGeom prst="rect">
            <a:avLst/>
          </a:prstGeom>
        </p:spPr>
      </p:pic>
      <p:pic>
        <p:nvPicPr>
          <p:cNvPr id="25" name="Picture 24" descr="A logo with a cartoon face and bamboo&#10;&#10;Description automatically generated"/>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6019" y="5425754"/>
            <a:ext cx="1279382" cy="1319129"/>
          </a:xfrm>
          <a:prstGeom prst="rect">
            <a:avLst/>
          </a:prstGeom>
        </p:spPr>
      </p:pic>
      <p:pic>
        <p:nvPicPr>
          <p:cNvPr id="2" name="Picture 1" descr="A couple of kids holding flags&#10;&#10;Description automatically generated"/>
          <p:cNvPicPr>
            <a:picLocks noChangeAspect="1"/>
          </p:cNvPicPr>
          <p:nvPr/>
        </p:nvPicPr>
        <p:blipFill>
          <a:blip r:embed="rId14" cstate="email">
            <a:extLst>
              <a:ext uri="{BEBA8EAE-BF5A-486C-A8C5-ECC9F3942E4B}">
                <a14:imgProps xmlns:a14="http://schemas.microsoft.com/office/drawing/2010/main">
                  <a14:imgLayer r:embed="rId15">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10886" y="3796227"/>
            <a:ext cx="3633302" cy="3075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7"/>
          <p:cNvSpPr/>
          <p:nvPr/>
        </p:nvSpPr>
        <p:spPr>
          <a:xfrm>
            <a:off x="1012373" y="1293672"/>
            <a:ext cx="10896600" cy="265956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pic>
        <p:nvPicPr>
          <p:cNvPr id="7" name="Picture 6"/>
          <p:cNvPicPr>
            <a:picLocks noChangeAspect="1"/>
          </p:cNvPicPr>
          <p:nvPr/>
        </p:nvPicPr>
        <p:blipFill>
          <a:blip r:embed="rId1"/>
          <a:stretch>
            <a:fillRect/>
          </a:stretch>
        </p:blipFill>
        <p:spPr>
          <a:xfrm>
            <a:off x="3416423" y="247159"/>
            <a:ext cx="8231291" cy="983962"/>
          </a:xfrm>
          <a:prstGeom prst="rect">
            <a:avLst/>
          </a:prstGeom>
        </p:spPr>
      </p:pic>
      <p:sp>
        <p:nvSpPr>
          <p:cNvPr id="9" name="TextBox 8"/>
          <p:cNvSpPr txBox="1"/>
          <p:nvPr/>
        </p:nvSpPr>
        <p:spPr>
          <a:xfrm>
            <a:off x="1132114" y="1321751"/>
            <a:ext cx="10668000" cy="2631490"/>
          </a:xfrm>
          <a:prstGeom prst="rect">
            <a:avLst/>
          </a:prstGeom>
          <a:noFill/>
        </p:spPr>
        <p:txBody>
          <a:bodyPr wrap="square">
            <a:spAutoFit/>
          </a:bodyPr>
          <a:lstStyle/>
          <a:p>
            <a:pPr algn="just"/>
            <a:r>
              <a:rPr lang="en-SG" sz="3200" b="1" dirty="0" err="1">
                <a:solidFill>
                  <a:srgbClr val="002060"/>
                </a:solidFill>
                <a:latin typeface="Cambria" panose="02040503050406030204" pitchFamily="18" charset="0"/>
                <a:ea typeface="Cambria" panose="02040503050406030204" pitchFamily="18" charset="0"/>
              </a:rPr>
              <a:t>Các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vua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Triều</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Nguyễn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tiếp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tục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xác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lập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thực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chủ</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quyền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bằng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việc</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cắm</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cờ</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dựng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mốc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trên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Hoàng Sa. </a:t>
            </a:r>
            <a:r>
              <a:rPr lang="en-SG" sz="3200" b="1" dirty="0" err="1">
                <a:solidFill>
                  <a:srgbClr val="002060"/>
                </a:solidFill>
                <a:latin typeface="Cambria" panose="02040503050406030204" pitchFamily="18" charset="0"/>
                <a:ea typeface="Cambria" panose="02040503050406030204" pitchFamily="18" charset="0"/>
              </a:rPr>
              <a:t>Vua</a:t>
            </a:r>
            <a:r>
              <a:rPr lang="en-SG" sz="3200" b="1" dirty="0">
                <a:solidFill>
                  <a:srgbClr val="002060"/>
                </a:solidFill>
                <a:latin typeface="Cambria" panose="02040503050406030204" pitchFamily="18" charset="0"/>
                <a:ea typeface="Cambria" panose="02040503050406030204" pitchFamily="18" charset="0"/>
              </a:rPr>
              <a:t> Minh </a:t>
            </a:r>
            <a:r>
              <a:rPr lang="en-SG" sz="3200" b="1" dirty="0" err="1">
                <a:solidFill>
                  <a:srgbClr val="002060"/>
                </a:solidFill>
                <a:latin typeface="Cambria" panose="02040503050406030204" pitchFamily="18" charset="0"/>
                <a:ea typeface="Cambria" panose="02040503050406030204" pitchFamily="18" charset="0"/>
              </a:rPr>
              <a:t>Mạng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cho</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vẽ</a:t>
            </a:r>
            <a:r>
              <a:rPr lang="en-SG" sz="3200" b="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Đại</a:t>
            </a:r>
            <a:r>
              <a:rPr lang="en-SG" sz="3200" b="1" i="1" dirty="0">
                <a:solidFill>
                  <a:srgbClr val="C00000"/>
                </a:solidFill>
                <a:latin typeface="Cambria" panose="02040503050406030204" pitchFamily="18" charset="0"/>
                <a:ea typeface="Cambria" panose="02040503050406030204" pitchFamily="18" charset="0"/>
              </a:rPr>
              <a:t> Nam </a:t>
            </a:r>
            <a:r>
              <a:rPr lang="en-SG" sz="3200" b="1" i="1" dirty="0" err="1">
                <a:solidFill>
                  <a:srgbClr val="C00000"/>
                </a:solidFill>
                <a:latin typeface="Cambria" panose="02040503050406030204" pitchFamily="18" charset="0"/>
                <a:ea typeface="Cambria" panose="02040503050406030204" pitchFamily="18" charset="0"/>
              </a:rPr>
              <a:t>nhất</a:t>
            </a:r>
            <a:r>
              <a:rPr lang="en-SG" sz="3200" b="1" i="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thống</a:t>
            </a:r>
            <a:r>
              <a:rPr lang="en-SG" sz="3200" b="1" i="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toàn</a:t>
            </a:r>
            <a:r>
              <a:rPr lang="en-SG" sz="3200" b="1" i="1" dirty="0">
                <a:solidFill>
                  <a:srgbClr val="C00000"/>
                </a:solidFill>
                <a:latin typeface="Cambria" panose="02040503050406030204" pitchFamily="18" charset="0"/>
                <a:ea typeface="Cambria" panose="02040503050406030204" pitchFamily="18" charset="0"/>
              </a:rPr>
              <a:t> </a:t>
            </a:r>
            <a:r>
              <a:rPr lang="vi-VN" sz="3200" b="1" i="1" dirty="0">
                <a:solidFill>
                  <a:srgbClr val="C00000"/>
                </a:solidFill>
                <a:latin typeface="Cambria" panose="02040503050406030204" pitchFamily="18" charset="0"/>
                <a:ea typeface="Cambria" panose="02040503050406030204" pitchFamily="18" charset="0"/>
              </a:rPr>
              <a:t>đồ</a:t>
            </a:r>
            <a:r>
              <a:rPr lang="vi-VN" sz="3200" b="1" i="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thể</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hiện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rõ</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Hoàng Sa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Trường</a:t>
            </a:r>
            <a:r>
              <a:rPr lang="en-SG" sz="3200" b="1" dirty="0">
                <a:solidFill>
                  <a:srgbClr val="002060"/>
                </a:solidFill>
                <a:latin typeface="Cambria" panose="02040503050406030204" pitchFamily="18" charset="0"/>
                <a:ea typeface="Cambria" panose="02040503050406030204" pitchFamily="18" charset="0"/>
              </a:rPr>
              <a:t> Sa </a:t>
            </a:r>
            <a:r>
              <a:rPr lang="en-SG" sz="3200" b="1" dirty="0" err="1">
                <a:solidFill>
                  <a:srgbClr val="002060"/>
                </a:solidFill>
                <a:latin typeface="Cambria" panose="02040503050406030204" pitchFamily="18" charset="0"/>
                <a:ea typeface="Cambria" panose="02040503050406030204" pitchFamily="18" charset="0"/>
              </a:rPr>
              <a:t>thuộc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chủ</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quyền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của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Việt</a:t>
            </a:r>
            <a:r>
              <a:rPr lang="en-SG" sz="3200" b="1" dirty="0">
                <a:solidFill>
                  <a:srgbClr val="002060"/>
                </a:solidFill>
                <a:latin typeface="Cambria" panose="02040503050406030204" pitchFamily="18" charset="0"/>
                <a:ea typeface="Cambria" panose="02040503050406030204" pitchFamily="18" charset="0"/>
              </a:rPr>
              <a:t> Nam.</a:t>
            </a:r>
            <a:endParaRPr lang="en-SG" sz="3200" b="1" dirty="0">
              <a:solidFill>
                <a:srgbClr val="002060"/>
              </a:solidFill>
              <a:latin typeface="Cambria" panose="02040503050406030204" pitchFamily="18" charset="0"/>
              <a:ea typeface="Cambria" panose="02040503050406030204" pitchFamily="18" charset="0"/>
            </a:endParaRPr>
          </a:p>
        </p:txBody>
      </p:sp>
      <p:sp>
        <p:nvSpPr>
          <p:cNvPr id="11" name="圆角矩形 17"/>
          <p:cNvSpPr/>
          <p:nvPr/>
        </p:nvSpPr>
        <p:spPr>
          <a:xfrm>
            <a:off x="2177142" y="4234542"/>
            <a:ext cx="9579429" cy="231725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12" name="TextBox 11"/>
          <p:cNvSpPr txBox="1"/>
          <p:nvPr/>
        </p:nvSpPr>
        <p:spPr>
          <a:xfrm>
            <a:off x="2373085" y="4300564"/>
            <a:ext cx="9187542" cy="2185214"/>
          </a:xfrm>
          <a:prstGeom prst="rect">
            <a:avLst/>
          </a:prstGeom>
          <a:noFill/>
        </p:spPr>
        <p:txBody>
          <a:bodyPr wrap="square">
            <a:spAutoFit/>
          </a:bodyPr>
          <a:lstStyle/>
          <a:p>
            <a:pPr algn="just"/>
            <a:r>
              <a:rPr lang="vi-VN" sz="3400" b="1" dirty="0">
                <a:solidFill>
                  <a:srgbClr val="002060"/>
                </a:solidFill>
                <a:latin typeface="Cambria" panose="02040503050406030204" pitchFamily="18" charset="0"/>
                <a:ea typeface="Cambria" panose="02040503050406030204" pitchFamily="18" charset="0"/>
              </a:rPr>
              <a:t>Năm 1836, vua Minh Mạng cử Phạm Hữu Nhật chỉ huy đội bình thuyền ra quần đảo Hoàng Sa, mang theo 10 cái bài gỗ (cột mốc) khắc chữ lưu dấu để ghi nhớ.</a:t>
            </a:r>
            <a:endParaRPr lang="en-SG" sz="34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p:cNvSpPr/>
          <p:nvPr/>
        </p:nvSpPr>
        <p:spPr>
          <a:xfrm>
            <a:off x="3929743" y="1084428"/>
            <a:ext cx="8262257" cy="5780315"/>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p:cNvSpPr txBox="1"/>
          <p:nvPr/>
        </p:nvSpPr>
        <p:spPr>
          <a:xfrm>
            <a:off x="4265385" y="1217557"/>
            <a:ext cx="7761516" cy="5509200"/>
          </a:xfrm>
          <a:prstGeom prst="rect">
            <a:avLst/>
          </a:prstGeom>
          <a:noFill/>
        </p:spPr>
        <p:txBody>
          <a:bodyPr wrap="square">
            <a:spAutoFit/>
          </a:bodyPr>
          <a:lstStyle/>
          <a:p>
            <a:pPr algn="just"/>
            <a:r>
              <a:rPr lang="en-SG" sz="3200" b="1" dirty="0" err="1">
                <a:latin typeface="Cambria" panose="02040503050406030204" pitchFamily="18" charset="0"/>
                <a:ea typeface="Cambria" panose="02040503050406030204" pitchFamily="18" charset="0"/>
              </a:rPr>
              <a:t>Hình</a:t>
            </a:r>
            <a:r>
              <a:rPr lang="en-SG" sz="3200" b="1" dirty="0">
                <a:latin typeface="Cambria" panose="02040503050406030204" pitchFamily="18" charset="0"/>
                <a:ea typeface="Cambria" panose="02040503050406030204" pitchFamily="18" charset="0"/>
              </a:rPr>
              <a:t> 6. </a:t>
            </a:r>
            <a:r>
              <a:rPr lang="en-SG" sz="3200" b="1" dirty="0">
                <a:solidFill>
                  <a:schemeClr val="accent2">
                    <a:lumMod val="75000"/>
                  </a:schemeClr>
                </a:solidFill>
                <a:latin typeface="Cambria" panose="02040503050406030204" pitchFamily="18" charset="0"/>
                <a:ea typeface="Cambria" panose="02040503050406030204" pitchFamily="18" charset="0"/>
              </a:rPr>
              <a:t>Bia </a:t>
            </a:r>
            <a:r>
              <a:rPr lang="en-SG" sz="3200" b="1" dirty="0" err="1">
                <a:solidFill>
                  <a:schemeClr val="accent2">
                    <a:lumMod val="75000"/>
                  </a:schemeClr>
                </a:solidFill>
                <a:latin typeface="Cambria" panose="02040503050406030204" pitchFamily="18" charset="0"/>
                <a:ea typeface="Cambria" panose="02040503050406030204" pitchFamily="18" charset="0"/>
              </a:rPr>
              <a:t>chủ</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quyền</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của</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Việt</a:t>
            </a:r>
            <a:r>
              <a:rPr lang="en-SG" sz="3200" b="1" dirty="0">
                <a:solidFill>
                  <a:schemeClr val="accent2">
                    <a:lumMod val="75000"/>
                  </a:schemeClr>
                </a:solidFill>
                <a:latin typeface="Cambria" panose="02040503050406030204" pitchFamily="18" charset="0"/>
                <a:ea typeface="Cambria" panose="02040503050406030204" pitchFamily="18" charset="0"/>
              </a:rPr>
              <a:t> Nam </a:t>
            </a:r>
            <a:r>
              <a:rPr lang="en-SG" sz="3200" b="1" dirty="0" err="1">
                <a:solidFill>
                  <a:schemeClr val="accent2">
                    <a:lumMod val="75000"/>
                  </a:schemeClr>
                </a:solidFill>
                <a:latin typeface="Cambria" panose="02040503050406030204" pitchFamily="18" charset="0"/>
                <a:ea typeface="Cambria" panose="02040503050406030204" pitchFamily="18" charset="0"/>
              </a:rPr>
              <a:t>trên</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đảo</a:t>
            </a:r>
            <a:r>
              <a:rPr lang="en-SG" sz="3200" b="1" dirty="0">
                <a:solidFill>
                  <a:schemeClr val="accent2">
                    <a:lumMod val="75000"/>
                  </a:schemeClr>
                </a:solidFill>
                <a:latin typeface="Cambria" panose="02040503050406030204" pitchFamily="18" charset="0"/>
                <a:ea typeface="Cambria" panose="02040503050406030204" pitchFamily="18" charset="0"/>
              </a:rPr>
              <a:t> Hoàng Sa </a:t>
            </a:r>
            <a:r>
              <a:rPr lang="en-SG" sz="3200" b="1" dirty="0" err="1">
                <a:solidFill>
                  <a:schemeClr val="accent2">
                    <a:lumMod val="75000"/>
                  </a:schemeClr>
                </a:solidFill>
                <a:latin typeface="Cambria" panose="02040503050406030204" pitchFamily="18" charset="0"/>
                <a:ea typeface="Cambria" panose="02040503050406030204" pitchFamily="18" charset="0"/>
              </a:rPr>
              <a:t>được</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xây</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dựng</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năm</a:t>
            </a:r>
            <a:r>
              <a:rPr lang="en-SG" sz="3200" b="1" dirty="0">
                <a:solidFill>
                  <a:schemeClr val="accent2">
                    <a:lumMod val="75000"/>
                  </a:schemeClr>
                </a:solidFill>
                <a:latin typeface="Cambria" panose="02040503050406030204" pitchFamily="18" charset="0"/>
                <a:ea typeface="Cambria" panose="02040503050406030204" pitchFamily="18" charset="0"/>
              </a:rPr>
              <a:t> 1938</a:t>
            </a:r>
            <a:r>
              <a:rPr lang="en-SG" sz="3200" b="1" dirty="0">
                <a:latin typeface="Cambria" panose="02040503050406030204" pitchFamily="18" charset="0"/>
                <a:ea typeface="Cambria" panose="02040503050406030204" pitchFamily="18" charset="0"/>
              </a:rPr>
              <a:t>: Bia </a:t>
            </a:r>
            <a:r>
              <a:rPr lang="en-SG" sz="3200" b="1" dirty="0" err="1">
                <a:latin typeface="Cambria" panose="02040503050406030204" pitchFamily="18" charset="0"/>
                <a:ea typeface="Cambria" panose="02040503050406030204" pitchFamily="18" charset="0"/>
              </a:rPr>
              <a:t>chủ</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viết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bằng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tiếng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République</a:t>
            </a:r>
            <a:r>
              <a:rPr lang="en-SG" sz="3200" b="1" dirty="0">
                <a:latin typeface="Cambria" panose="02040503050406030204" pitchFamily="18" charset="0"/>
                <a:ea typeface="Cambria" panose="02040503050406030204" pitchFamily="18" charset="0"/>
              </a:rPr>
              <a:t> Française. Empire </a:t>
            </a:r>
            <a:r>
              <a:rPr lang="en-SG" sz="3200" b="1" dirty="0" err="1">
                <a:latin typeface="Cambria" panose="02040503050406030204" pitchFamily="18" charset="0"/>
                <a:ea typeface="Cambria" panose="02040503050406030204" pitchFamily="18" charset="0"/>
              </a:rPr>
              <a:t>d'Annam</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Archipel</a:t>
            </a:r>
            <a:r>
              <a:rPr lang="en-SG" sz="3200" b="1" dirty="0">
                <a:latin typeface="Cambria" panose="02040503050406030204" pitchFamily="18" charset="0"/>
                <a:ea typeface="Cambria" panose="02040503050406030204" pitchFamily="18" charset="0"/>
              </a:rPr>
              <a:t> des Paracels. 1816 </a:t>
            </a:r>
            <a:r>
              <a:rPr lang="en-SG" sz="3200" b="1" dirty="0" err="1">
                <a:latin typeface="Cambria" panose="02040503050406030204" pitchFamily="18" charset="0"/>
                <a:ea typeface="Cambria" panose="02040503050406030204" pitchFamily="18" charset="0"/>
              </a:rPr>
              <a:t>ile</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Pattle</a:t>
            </a:r>
            <a:r>
              <a:rPr lang="en-SG" sz="3200" b="1" dirty="0">
                <a:latin typeface="Cambria" panose="02040503050406030204" pitchFamily="18" charset="0"/>
                <a:ea typeface="Cambria" panose="02040503050406030204" pitchFamily="18" charset="0"/>
              </a:rPr>
              <a:t> 1938" (</a:t>
            </a:r>
            <a:r>
              <a:rPr lang="en-SG" sz="3200" b="1" dirty="0" err="1">
                <a:latin typeface="Cambria" panose="02040503050406030204" pitchFamily="18" charset="0"/>
                <a:ea typeface="Cambria" panose="02040503050406030204" pitchFamily="18" charset="0"/>
              </a:rPr>
              <a:t>dịch</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nghĩa</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hoà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 </a:t>
            </a:r>
            <a:r>
              <a:rPr lang="en-SG" sz="3200" b="1" dirty="0" err="1">
                <a:latin typeface="Cambria" panose="02040503050406030204" pitchFamily="18" charset="0"/>
                <a:ea typeface="Cambria" panose="02040503050406030204" pitchFamily="18" charset="0"/>
              </a:rPr>
              <a:t>Vương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quốc</a:t>
            </a:r>
            <a:r>
              <a:rPr lang="en-SG" sz="3200" b="1" dirty="0">
                <a:latin typeface="Cambria" panose="02040503050406030204" pitchFamily="18" charset="0"/>
                <a:ea typeface="Cambria" panose="02040503050406030204" pitchFamily="18" charset="0"/>
              </a:rPr>
              <a:t> An Nam – </a:t>
            </a:r>
            <a:r>
              <a:rPr lang="en-SG" sz="3200" b="1" dirty="0" err="1">
                <a:latin typeface="Cambria" panose="02040503050406030204" pitchFamily="18" charset="0"/>
                <a:ea typeface="Cambria" panose="02040503050406030204" pitchFamily="18" charset="0"/>
              </a:rPr>
              <a:t>quần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1816 -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1938). </a:t>
            </a:r>
            <a:r>
              <a:rPr lang="en-SG" sz="3200" b="1" dirty="0" err="1">
                <a:latin typeface="Cambria" panose="02040503050406030204" pitchFamily="18" charset="0"/>
                <a:ea typeface="Cambria" panose="02040503050406030204" pitchFamily="18" charset="0"/>
              </a:rPr>
              <a:t>Đây</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bằng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chứng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chứng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minh</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hoạt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thực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chủ</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của</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Việt</a:t>
            </a:r>
            <a:r>
              <a:rPr lang="en-SG" sz="3200" b="1" dirty="0">
                <a:latin typeface="Cambria" panose="02040503050406030204" pitchFamily="18" charset="0"/>
                <a:ea typeface="Cambria" panose="02040503050406030204" pitchFamily="18" charset="0"/>
              </a:rPr>
              <a:t> Nam </a:t>
            </a:r>
            <a:r>
              <a:rPr lang="en-SG" sz="3200" b="1" dirty="0" err="1">
                <a:latin typeface="Cambria" panose="02040503050406030204" pitchFamily="18" charset="0"/>
                <a:ea typeface="Cambria" panose="02040503050406030204" pitchFamily="18" charset="0"/>
              </a:rPr>
              <a:t>trên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quần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a:t>
            </a:r>
            <a:r>
              <a:rPr lang="en-SG" sz="3200" b="1" dirty="0" err="1">
                <a:latin typeface="Cambria" panose="02040503050406030204" pitchFamily="18" charset="0"/>
                <a:ea typeface="Cambria" panose="02040503050406030204" pitchFamily="18" charset="0"/>
              </a:rPr>
              <a:t>thời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thuộc</a:t>
            </a:r>
            <a:r>
              <a:rPr lang="en-SG" sz="3200" b="1" dirty="0">
                <a:latin typeface="Cambria" panose="02040503050406030204" pitchFamily="18" charset="0"/>
                <a:ea typeface="Cambria" panose="02040503050406030204" pitchFamily="18" charset="0"/>
              </a:rPr>
              <a:t>.</a:t>
            </a:r>
            <a:endParaRPr lang="en-SG" sz="3200" b="1" dirty="0">
              <a:latin typeface="Cambria" panose="02040503050406030204" pitchFamily="18" charset="0"/>
              <a:ea typeface="Cambria" panose="02040503050406030204" pitchFamily="18" charset="0"/>
            </a:endParaRPr>
          </a:p>
        </p:txBody>
      </p:sp>
      <p:pic>
        <p:nvPicPr>
          <p:cNvPr id="7" name="Picture 6" descr="A cartoon of a child raising his hand and holding a pencil and a book&#10;&#10;Description automatically generated"/>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0" y="4314885"/>
            <a:ext cx="2246084" cy="2290126"/>
          </a:xfrm>
          <a:prstGeom prst="rect">
            <a:avLst/>
          </a:prstGeom>
        </p:spPr>
      </p:pic>
      <p:pic>
        <p:nvPicPr>
          <p:cNvPr id="8" name="Picture 7"/>
          <p:cNvPicPr>
            <a:picLocks noChangeAspect="1"/>
          </p:cNvPicPr>
          <p:nvPr/>
        </p:nvPicPr>
        <p:blipFill>
          <a:blip r:embed="rId2"/>
          <a:stretch>
            <a:fillRect/>
          </a:stretch>
        </p:blipFill>
        <p:spPr>
          <a:xfrm>
            <a:off x="600202" y="960574"/>
            <a:ext cx="3161720" cy="3354311"/>
          </a:xfrm>
          <a:prstGeom prst="rect">
            <a:avLst/>
          </a:prstGeom>
        </p:spPr>
      </p:pic>
      <p:pic>
        <p:nvPicPr>
          <p:cNvPr id="12" name="Picture 11"/>
          <p:cNvPicPr>
            <a:picLocks noChangeAspect="1"/>
          </p:cNvPicPr>
          <p:nvPr/>
        </p:nvPicPr>
        <p:blipFill>
          <a:blip r:embed="rId3"/>
          <a:stretch>
            <a:fillRect/>
          </a:stretch>
        </p:blipFill>
        <p:spPr>
          <a:xfrm>
            <a:off x="234893" y="0"/>
            <a:ext cx="9429226" cy="1024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1208315" y="1017235"/>
            <a:ext cx="10722428" cy="566343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Thời Pháp thuộc, người Pháp cho dThời Pháp thuộc, người Pháp cho dựng bia chủ quyền, lập đơn vị hành chính ở quần đảo Hoàng Sa và quần đảo Trường Sa,...ựng bia chủ quyền, lập đơn vị hành chính ở quần đảo Hoàng Sa và quần đảo Trường Sa,...</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p:cNvSpPr txBox="1"/>
          <p:nvPr/>
        </p:nvSpPr>
        <p:spPr>
          <a:xfrm>
            <a:off x="1587955" y="1171294"/>
            <a:ext cx="10244818" cy="5355312"/>
          </a:xfrm>
          <a:prstGeom prst="rect">
            <a:avLst/>
          </a:prstGeom>
          <a:noFill/>
        </p:spPr>
        <p:txBody>
          <a:bodyPr wrap="square" rtlCol="0">
            <a:spAutoFit/>
          </a:bodyPr>
          <a:lstStyle/>
          <a:p>
            <a:pPr algn="just"/>
            <a:r>
              <a:rPr lang="vi-VN" sz="3800" b="1" dirty="0">
                <a:solidFill>
                  <a:srgbClr val="002060"/>
                </a:solidFill>
                <a:latin typeface="Cambria" panose="02040503050406030204" pitchFamily="18" charset="0"/>
                <a:ea typeface="Cambria" panose="02040503050406030204" pitchFamily="18" charset="0"/>
              </a:rPr>
              <a:t>Đến nay, Nhà nước Cộng hoà xã hội chủ nghĩa Việt Nam: </a:t>
            </a:r>
            <a:r>
              <a:rPr lang="vi-VN" sz="3800" b="1" i="1" dirty="0">
                <a:solidFill>
                  <a:srgbClr val="002060"/>
                </a:solidFill>
                <a:latin typeface="Cambria" panose="02040503050406030204" pitchFamily="18" charset="0"/>
                <a:ea typeface="Cambria" panose="02040503050406030204" pitchFamily="18" charset="0"/>
              </a:rPr>
              <a:t>thành lập các đơn vị hành chính ở quần đảo Trường Sa và quần đảo Hoàng Sa</a:t>
            </a:r>
            <a:r>
              <a:rPr lang="vi-VN" sz="3800" b="1" dirty="0">
                <a:solidFill>
                  <a:srgbClr val="002060"/>
                </a:solidFill>
                <a:latin typeface="Cambria" panose="02040503050406030204" pitchFamily="18" charset="0"/>
                <a:ea typeface="Cambria" panose="02040503050406030204" pitchFamily="18" charset="0"/>
              </a:rPr>
              <a:t>; </a:t>
            </a:r>
            <a:r>
              <a:rPr lang="vi-VN" sz="3800" b="1" i="1" dirty="0">
                <a:solidFill>
                  <a:srgbClr val="002060"/>
                </a:solidFill>
                <a:latin typeface="Cambria" panose="02040503050406030204" pitchFamily="18" charset="0"/>
                <a:ea typeface="Cambria" panose="02040503050406030204" pitchFamily="18" charset="0"/>
              </a:rPr>
              <a:t>ban hành các văn bản pháp luật khẳng định chủ quyền biển đảo</a:t>
            </a:r>
            <a:r>
              <a:rPr lang="vi-VN" sz="3800" b="1" dirty="0">
                <a:solidFill>
                  <a:srgbClr val="002060"/>
                </a:solidFill>
                <a:latin typeface="Cambria" panose="02040503050406030204" pitchFamily="18" charset="0"/>
                <a:ea typeface="Cambria" panose="02040503050406030204" pitchFamily="18" charset="0"/>
              </a:rPr>
              <a:t>; </a:t>
            </a:r>
            <a:r>
              <a:rPr lang="vi-VN" sz="3800" b="1" i="1" dirty="0">
                <a:solidFill>
                  <a:srgbClr val="002060"/>
                </a:solidFill>
                <a:latin typeface="Cambria" panose="02040503050406030204" pitchFamily="18" charset="0"/>
                <a:ea typeface="Cambria" panose="02040503050406030204" pitchFamily="18" charset="0"/>
              </a:rPr>
              <a:t>tham gia Công ước của Liên hợp quốc về Luật Biển năm 1982</a:t>
            </a:r>
            <a:r>
              <a:rPr lang="vi-VN" sz="3800" b="1" dirty="0">
                <a:solidFill>
                  <a:srgbClr val="002060"/>
                </a:solidFill>
                <a:latin typeface="Cambria" panose="02040503050406030204" pitchFamily="18" charset="0"/>
                <a:ea typeface="Cambria" panose="02040503050406030204" pitchFamily="18" charset="0"/>
              </a:rPr>
              <a:t>;... đồng thời thực hiện </a:t>
            </a:r>
            <a:r>
              <a:rPr lang="vi-VN" sz="3800" b="1" i="1" dirty="0">
                <a:solidFill>
                  <a:srgbClr val="C00000"/>
                </a:solidFill>
                <a:latin typeface="Cambria" panose="02040503050406030204" pitchFamily="18" charset="0"/>
                <a:ea typeface="Cambria" panose="02040503050406030204" pitchFamily="18" charset="0"/>
              </a:rPr>
              <a:t>phát triển kinh tế biển gắn với tăng cường tiềm lực quốc phòng, góp phần bảo vệ biển, đảo quê hương.</a:t>
            </a:r>
            <a:endParaRPr lang="en-SG" sz="3800" b="1" i="1" dirty="0">
              <a:solidFill>
                <a:srgbClr val="C0000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1"/>
          <a:stretch>
            <a:fillRect/>
          </a:stretch>
        </p:blipFill>
        <p:spPr>
          <a:xfrm>
            <a:off x="87084" y="116106"/>
            <a:ext cx="13551063" cy="9011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p:cNvSpPr/>
          <p:nvPr/>
        </p:nvSpPr>
        <p:spPr>
          <a:xfrm>
            <a:off x="3156856" y="76201"/>
            <a:ext cx="8958943" cy="667294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p:cNvSpPr txBox="1"/>
          <p:nvPr/>
        </p:nvSpPr>
        <p:spPr>
          <a:xfrm>
            <a:off x="3422195" y="408946"/>
            <a:ext cx="8509907" cy="6340197"/>
          </a:xfrm>
          <a:prstGeom prst="rect">
            <a:avLst/>
          </a:prstGeom>
          <a:noFill/>
        </p:spPr>
        <p:txBody>
          <a:bodyPr wrap="square">
            <a:spAutoFit/>
          </a:bodyPr>
          <a:lstStyle/>
          <a:p>
            <a:pPr algn="just"/>
            <a:r>
              <a:rPr lang="en-SG" sz="2900" b="1" dirty="0" err="1">
                <a:solidFill>
                  <a:schemeClr val="accent2">
                    <a:lumMod val="75000"/>
                  </a:schemeClr>
                </a:solidFill>
                <a:latin typeface="Cambria" panose="02040503050406030204" pitchFamily="18" charset="0"/>
                <a:ea typeface="Cambria" panose="02040503050406030204" pitchFamily="18" charset="0"/>
              </a:rPr>
              <a:t>Hình</a:t>
            </a:r>
            <a:r>
              <a:rPr lang="en-SG" sz="2900" b="1" dirty="0">
                <a:solidFill>
                  <a:schemeClr val="accent2">
                    <a:lumMod val="75000"/>
                  </a:schemeClr>
                </a:solidFill>
                <a:latin typeface="Cambria" panose="02040503050406030204" pitchFamily="18" charset="0"/>
                <a:ea typeface="Cambria" panose="02040503050406030204" pitchFamily="18" charset="0"/>
              </a:rPr>
              <a:t> 7. </a:t>
            </a:r>
            <a:r>
              <a:rPr lang="en-SG" sz="2900" b="1" dirty="0" err="1">
                <a:solidFill>
                  <a:schemeClr val="accent2">
                    <a:lumMod val="75000"/>
                  </a:schemeClr>
                </a:solidFill>
                <a:latin typeface="Cambria" panose="02040503050406030204" pitchFamily="18" charset="0"/>
                <a:ea typeface="Cambria" panose="02040503050406030204" pitchFamily="18" charset="0"/>
              </a:rPr>
              <a:t>Các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em</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học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sinh</a:t>
            </a:r>
            <a:r>
              <a:rPr lang="en-SG" sz="2900" b="1" dirty="0">
                <a:solidFill>
                  <a:schemeClr val="accent2">
                    <a:lumMod val="75000"/>
                  </a:schemeClr>
                </a:solidFill>
                <a:latin typeface="Cambria" panose="02040503050406030204" pitchFamily="18" charset="0"/>
                <a:ea typeface="Cambria" panose="02040503050406030204" pitchFamily="18" charset="0"/>
              </a:rPr>
              <a:t> ở </a:t>
            </a:r>
            <a:r>
              <a:rPr lang="en-SG" sz="2900" b="1" dirty="0" err="1">
                <a:solidFill>
                  <a:schemeClr val="accent2">
                    <a:lumMod val="75000"/>
                  </a:schemeClr>
                </a:solidFill>
                <a:latin typeface="Cambria" panose="02040503050406030204" pitchFamily="18" charset="0"/>
                <a:ea typeface="Cambria" panose="02040503050406030204" pitchFamily="18" charset="0"/>
              </a:rPr>
              <a:t>Trường</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Tiểu</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học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Xã</a:t>
            </a:r>
            <a:r>
              <a:rPr lang="en-SG" sz="2900" b="1" dirty="0">
                <a:solidFill>
                  <a:schemeClr val="accent2">
                    <a:lumMod val="75000"/>
                  </a:schemeClr>
                </a:solidFill>
                <a:latin typeface="Cambria" panose="02040503050406030204" pitchFamily="18" charset="0"/>
                <a:ea typeface="Cambria" panose="02040503050406030204" pitchFamily="18" charset="0"/>
              </a:rPr>
              <a:t> Sinh </a:t>
            </a:r>
            <a:r>
              <a:rPr lang="en-SG" sz="2900" b="1" dirty="0" err="1">
                <a:solidFill>
                  <a:schemeClr val="accent2">
                    <a:lumMod val="75000"/>
                  </a:schemeClr>
                </a:solidFill>
                <a:latin typeface="Cambria" panose="02040503050406030204" pitchFamily="18" charset="0"/>
                <a:ea typeface="Cambria" panose="02040503050406030204" pitchFamily="18" charset="0"/>
              </a:rPr>
              <a:t>Tồn</a:t>
            </a:r>
            <a:r>
              <a:rPr lang="en-SG" sz="2900" b="1" dirty="0">
                <a:solidFill>
                  <a:schemeClr val="accent2">
                    <a:lumMod val="75000"/>
                  </a:schemeClr>
                </a:solidFill>
                <a:latin typeface="Cambria" panose="02040503050406030204" pitchFamily="18" charset="0"/>
                <a:ea typeface="Cambria" panose="02040503050406030204" pitchFamily="18" charset="0"/>
              </a:rPr>
              <a:t> (Khánh </a:t>
            </a:r>
            <a:r>
              <a:rPr lang="en-SG" sz="2900" b="1" dirty="0" err="1">
                <a:solidFill>
                  <a:schemeClr val="accent2">
                    <a:lumMod val="75000"/>
                  </a:schemeClr>
                </a:solidFill>
                <a:latin typeface="Cambria" panose="02040503050406030204" pitchFamily="18" charset="0"/>
                <a:ea typeface="Cambria" panose="02040503050406030204" pitchFamily="18" charset="0"/>
              </a:rPr>
              <a:t>Hoà</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Tiểu</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Xã</a:t>
            </a:r>
            <a:r>
              <a:rPr lang="en-SG" sz="2900" b="1" dirty="0">
                <a:latin typeface="Cambria" panose="02040503050406030204" pitchFamily="18" charset="0"/>
                <a:ea typeface="Cambria" panose="02040503050406030204" pitchFamily="18" charset="0"/>
              </a:rPr>
              <a:t> Sinh </a:t>
            </a:r>
            <a:r>
              <a:rPr lang="en-SG" sz="2900" b="1" dirty="0" err="1">
                <a:latin typeface="Cambria" panose="02040503050406030204" pitchFamily="18" charset="0"/>
                <a:ea typeface="Cambria" panose="02040503050406030204" pitchFamily="18" charset="0"/>
              </a:rPr>
              <a:t>Tồn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Sinh </a:t>
            </a:r>
            <a:r>
              <a:rPr lang="en-SG" sz="2900" b="1" dirty="0" err="1">
                <a:latin typeface="Cambria" panose="02040503050406030204" pitchFamily="18" charset="0"/>
                <a:ea typeface="Cambria" panose="02040503050406030204" pitchFamily="18" charset="0"/>
              </a:rPr>
              <a:t>Tồn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huyện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Sa, </a:t>
            </a:r>
            <a:r>
              <a:rPr lang="en-SG" sz="2900" b="1" dirty="0" err="1">
                <a:latin typeface="Cambria" panose="02040503050406030204" pitchFamily="18" charset="0"/>
                <a:ea typeface="Cambria" panose="02040503050406030204" pitchFamily="18" charset="0"/>
              </a:rPr>
              <a:t>tỉnh</a:t>
            </a:r>
            <a:r>
              <a:rPr lang="en-SG" sz="2900" b="1" dirty="0">
                <a:latin typeface="Cambria" panose="02040503050406030204" pitchFamily="18" charset="0"/>
                <a:ea typeface="Cambria" panose="02040503050406030204" pitchFamily="18" charset="0"/>
              </a:rPr>
              <a:t> Khánh </a:t>
            </a:r>
            <a:r>
              <a:rPr lang="en-SG" sz="2900" b="1" dirty="0" err="1">
                <a:latin typeface="Cambria" panose="02040503050406030204" pitchFamily="18" charset="0"/>
                <a:ea typeface="Cambria" panose="02040503050406030204" pitchFamily="18" charset="0"/>
              </a:rPr>
              <a:t>Hoà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được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năm</a:t>
            </a:r>
            <a:r>
              <a:rPr lang="en-SG" sz="2900" b="1" dirty="0">
                <a:latin typeface="Cambria" panose="02040503050406030204" pitchFamily="18" charset="0"/>
                <a:ea typeface="Cambria" panose="02040503050406030204" pitchFamily="18" charset="0"/>
              </a:rPr>
              <a:t> 2013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sử</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dụng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từ</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năm</a:t>
            </a:r>
            <a:r>
              <a:rPr lang="en-SG" sz="2900" b="1" dirty="0">
                <a:latin typeface="Cambria" panose="02040503050406030204" pitchFamily="18" charset="0"/>
                <a:ea typeface="Cambria" panose="02040503050406030204" pitchFamily="18" charset="0"/>
              </a:rPr>
              <a:t> 2014.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có</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tổng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diện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tích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hơn</a:t>
            </a:r>
            <a:r>
              <a:rPr lang="en-SG" sz="2900" b="1" dirty="0">
                <a:latin typeface="Cambria" panose="02040503050406030204" pitchFamily="18" charset="0"/>
                <a:ea typeface="Cambria" panose="02040503050406030204" pitchFamily="18" charset="0"/>
              </a:rPr>
              <a:t> 300 m², </a:t>
            </a:r>
            <a:r>
              <a:rPr lang="en-SG" sz="2900" b="1" dirty="0" err="1">
                <a:latin typeface="Cambria" panose="02040503050406030204" pitchFamily="18" charset="0"/>
                <a:ea typeface="Cambria" panose="02040503050406030204" pitchFamily="18" charset="0"/>
              </a:rPr>
              <a:t>gồm</a:t>
            </a:r>
            <a:r>
              <a:rPr lang="en-SG" sz="2900" b="1" dirty="0">
                <a:latin typeface="Cambria" panose="02040503050406030204" pitchFamily="18" charset="0"/>
                <a:ea typeface="Cambria" panose="02040503050406030204" pitchFamily="18" charset="0"/>
              </a:rPr>
              <a:t> 6 </a:t>
            </a:r>
            <a:r>
              <a:rPr lang="en-SG" sz="2900" b="1" dirty="0" err="1">
                <a:latin typeface="Cambria" panose="02040503050406030204" pitchFamily="18" charset="0"/>
                <a:ea typeface="Cambria" panose="02040503050406030204" pitchFamily="18" charset="0"/>
              </a:rPr>
              <a:t>phòng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thư</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dành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lớp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từ</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mầm</a:t>
            </a:r>
            <a:r>
              <a:rPr lang="en-SG" sz="2900" b="1" dirty="0">
                <a:latin typeface="Cambria" panose="02040503050406030204" pitchFamily="18" charset="0"/>
                <a:ea typeface="Cambria" panose="02040503050406030204" pitchFamily="18" charset="0"/>
              </a:rPr>
              <a:t> non </a:t>
            </a:r>
            <a:r>
              <a:rPr lang="en-SG" sz="2900" b="1" dirty="0" err="1">
                <a:latin typeface="Cambria" panose="02040503050406030204" pitchFamily="18" charset="0"/>
                <a:ea typeface="Cambria" panose="02040503050406030204" pitchFamily="18" charset="0"/>
              </a:rPr>
              <a:t>đến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lớp</a:t>
            </a:r>
            <a:r>
              <a:rPr lang="en-SG" sz="2900" b="1" dirty="0">
                <a:latin typeface="Cambria" panose="02040503050406030204" pitchFamily="18" charset="0"/>
                <a:ea typeface="Cambria" panose="02040503050406030204" pitchFamily="18" charset="0"/>
              </a:rPr>
              <a:t> 5,...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ra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sinh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huyện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Sa </a:t>
            </a:r>
            <a:r>
              <a:rPr lang="en-SG" sz="2900" b="1" dirty="0" err="1">
                <a:latin typeface="Cambria" panose="02040503050406030204" pitchFamily="18" charset="0"/>
                <a:ea typeface="Cambria" panose="02040503050406030204" pitchFamily="18" charset="0"/>
              </a:rPr>
              <a:t>là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sách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quan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trọng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của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nước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Việt</a:t>
            </a:r>
            <a:r>
              <a:rPr lang="en-SG" sz="2900" b="1" dirty="0">
                <a:latin typeface="Cambria" panose="02040503050406030204" pitchFamily="18" charset="0"/>
                <a:ea typeface="Cambria" panose="02040503050406030204" pitchFamily="18" charset="0"/>
              </a:rPr>
              <a:t> Nam </a:t>
            </a:r>
            <a:r>
              <a:rPr lang="en-SG" sz="2900" b="1" dirty="0" err="1">
                <a:latin typeface="Cambria" panose="02040503050406030204" pitchFamily="18" charset="0"/>
                <a:ea typeface="Cambria" panose="02040503050406030204" pitchFamily="18" charset="0"/>
              </a:rPr>
              <a:t>hiện</a:t>
            </a:r>
            <a:r>
              <a:rPr lang="en-SG" sz="2900" b="1" dirty="0">
                <a:latin typeface="Cambria" panose="02040503050406030204" pitchFamily="18" charset="0"/>
                <a:ea typeface="Cambria" panose="02040503050406030204" pitchFamily="18" charset="0"/>
              </a:rPr>
              <a:t> nay </a:t>
            </a:r>
            <a:r>
              <a:rPr lang="en-SG" sz="2900" b="1" dirty="0" err="1">
                <a:latin typeface="Cambria" panose="02040503050406030204" pitchFamily="18" charset="0"/>
                <a:ea typeface="Cambria" panose="02040503050406030204" pitchFamily="18" charset="0"/>
              </a:rPr>
              <a:t>để</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thực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chủ</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Chăm</a:t>
            </a:r>
            <a:r>
              <a:rPr lang="en-SG" sz="2900" b="1" dirty="0">
                <a:latin typeface="Cambria" panose="02040503050406030204" pitchFamily="18" charset="0"/>
                <a:ea typeface="Cambria" panose="02040503050406030204" pitchFamily="18" charset="0"/>
              </a:rPr>
              <a:t> lo </a:t>
            </a:r>
            <a:r>
              <a:rPr lang="en-SG" sz="2900" b="1" dirty="0" err="1">
                <a:latin typeface="Cambria" panose="02040503050406030204" pitchFamily="18" charset="0"/>
                <a:ea typeface="Cambria" panose="02040503050406030204" pitchFamily="18" charset="0"/>
              </a:rPr>
              <a:t>đời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trạm</a:t>
            </a:r>
            <a:r>
              <a:rPr lang="en-SG" sz="2900" b="1" dirty="0">
                <a:latin typeface="Cambria" panose="02040503050406030204" pitchFamily="18" charset="0"/>
                <a:ea typeface="Cambria" panose="02040503050406030204" pitchFamily="18" charset="0"/>
              </a:rPr>
              <a:t> y </a:t>
            </a:r>
            <a:r>
              <a:rPr lang="en-SG" sz="2900" b="1" dirty="0" err="1">
                <a:latin typeface="Cambria" panose="02040503050406030204" pitchFamily="18" charset="0"/>
                <a:ea typeface="Cambria" panose="02040503050406030204" pitchFamily="18" charset="0"/>
              </a:rPr>
              <a:t>tế</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góp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phần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ổn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định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giúp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yên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tâm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cuộc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quê</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hương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mới</a:t>
            </a:r>
            <a:r>
              <a:rPr lang="en-SG" sz="2900" b="1" dirty="0">
                <a:latin typeface="Cambria" panose="02040503050406030204" pitchFamily="18" charset="0"/>
                <a:ea typeface="Cambria" panose="02040503050406030204" pitchFamily="18" charset="0"/>
              </a:rPr>
              <a:t>.</a:t>
            </a:r>
            <a:endParaRPr lang="en-SG" sz="2900" b="1"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7200"/>
                    </a14:imgEffect>
                  </a14:imgLayer>
                </a14:imgProps>
              </a:ext>
            </a:extLst>
          </a:blip>
          <a:srcRect t="617" r="51032"/>
          <a:stretch>
            <a:fillRect/>
          </a:stretch>
        </p:blipFill>
        <p:spPr>
          <a:xfrm>
            <a:off x="-104775" y="2383971"/>
            <a:ext cx="3526970" cy="268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3897086" y="803789"/>
            <a:ext cx="8294913" cy="547842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p:cNvSpPr txBox="1"/>
          <p:nvPr/>
        </p:nvSpPr>
        <p:spPr>
          <a:xfrm>
            <a:off x="4288971" y="861781"/>
            <a:ext cx="7605486" cy="5478423"/>
          </a:xfrm>
          <a:prstGeom prst="rect">
            <a:avLst/>
          </a:prstGeom>
          <a:noFill/>
        </p:spPr>
        <p:txBody>
          <a:bodyPr wrap="square">
            <a:spAutoFit/>
          </a:bodyPr>
          <a:lstStyle/>
          <a:p>
            <a:pPr algn="just"/>
            <a:r>
              <a:rPr lang="en-SG" sz="3500" b="1" i="1" dirty="0" err="1">
                <a:solidFill>
                  <a:schemeClr val="accent2">
                    <a:lumMod val="75000"/>
                  </a:schemeClr>
                </a:solidFill>
                <a:latin typeface="Cambria" panose="02040503050406030204" pitchFamily="18" charset="0"/>
                <a:ea typeface="Cambria" panose="02040503050406030204" pitchFamily="18" charset="0"/>
              </a:rPr>
              <a:t>Hình</a:t>
            </a:r>
            <a:r>
              <a:rPr lang="en-SG" sz="3500" b="1" i="1" dirty="0">
                <a:solidFill>
                  <a:schemeClr val="accent2">
                    <a:lumMod val="75000"/>
                  </a:schemeClr>
                </a:solidFill>
                <a:latin typeface="Cambria" panose="02040503050406030204" pitchFamily="18" charset="0"/>
                <a:ea typeface="Cambria" panose="02040503050406030204" pitchFamily="18" charset="0"/>
              </a:rPr>
              <a:t> 8. </a:t>
            </a:r>
            <a:r>
              <a:rPr lang="en-SG" sz="3500" b="1" i="1" dirty="0" err="1">
                <a:solidFill>
                  <a:schemeClr val="accent2">
                    <a:lumMod val="75000"/>
                  </a:schemeClr>
                </a:solidFill>
                <a:latin typeface="Cambria" panose="02040503050406030204" pitchFamily="18" charset="0"/>
                <a:ea typeface="Cambria" panose="02040503050406030204" pitchFamily="18" charset="0"/>
              </a:rPr>
              <a:t>Bộ</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đội</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hải</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quân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tuần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tra</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bảo</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vệ</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biển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đảo</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Bộ</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hải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quân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Việt</a:t>
            </a:r>
            <a:r>
              <a:rPr lang="en-SG" sz="3500" b="1" dirty="0">
                <a:latin typeface="Cambria" panose="02040503050406030204" pitchFamily="18" charset="0"/>
                <a:ea typeface="Cambria" panose="02040503050406030204" pitchFamily="18" charset="0"/>
              </a:rPr>
              <a:t> Nam </a:t>
            </a:r>
            <a:r>
              <a:rPr lang="en-SG" sz="3500" b="1" dirty="0" err="1">
                <a:latin typeface="Cambria" panose="02040503050406030204" pitchFamily="18" charset="0"/>
                <a:ea typeface="Cambria" panose="02040503050406030204" pitchFamily="18" charset="0"/>
              </a:rPr>
              <a:t>là</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lực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lượng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quan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trọng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chốt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trong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quá</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trình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quyền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Hoạt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tuần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diễn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ra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liên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tục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thường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xuyên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giúp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việc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thực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và</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quyền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luôn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góp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phần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giữ</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vững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quê</a:t>
            </a:r>
            <a:r>
              <a:rPr lang="en-SG" sz="35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hương.</a:t>
            </a:r>
            <a:endParaRPr lang="en-SG" sz="35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7200"/>
                    </a14:imgEffect>
                  </a14:imgLayer>
                </a14:imgProps>
              </a:ext>
            </a:extLst>
          </a:blip>
          <a:srcRect l="48916" t="-3004"/>
          <a:stretch>
            <a:fillRect/>
          </a:stretch>
        </p:blipFill>
        <p:spPr>
          <a:xfrm>
            <a:off x="163249" y="2149628"/>
            <a:ext cx="3679409" cy="27867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p:cNvSpPr/>
          <p:nvPr/>
        </p:nvSpPr>
        <p:spPr>
          <a:xfrm>
            <a:off x="1349829" y="1273629"/>
            <a:ext cx="10559144" cy="529065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9" name="TextBox 8"/>
          <p:cNvSpPr txBox="1"/>
          <p:nvPr/>
        </p:nvSpPr>
        <p:spPr>
          <a:xfrm>
            <a:off x="1487261" y="1553568"/>
            <a:ext cx="10284280" cy="4662815"/>
          </a:xfrm>
          <a:prstGeom prst="rect">
            <a:avLst/>
          </a:prstGeom>
          <a:noFill/>
        </p:spPr>
        <p:txBody>
          <a:bodyPr wrap="square">
            <a:spAutoFit/>
          </a:bodyPr>
          <a:lstStyle/>
          <a:p>
            <a:pPr algn="just"/>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Từ</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xưa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đến</a:t>
            </a:r>
            <a:r>
              <a:rPr lang="en-SG" sz="3300" b="1" dirty="0">
                <a:latin typeface="Cambria" panose="02040503050406030204" pitchFamily="18" charset="0"/>
                <a:ea typeface="Cambria" panose="02040503050406030204" pitchFamily="18" charset="0"/>
              </a:rPr>
              <a:t> nay, </a:t>
            </a:r>
            <a:r>
              <a:rPr lang="en-SG" sz="3300" b="1" dirty="0" err="1">
                <a:latin typeface="Cambria" panose="02040503050406030204" pitchFamily="18" charset="0"/>
                <a:ea typeface="Cambria" panose="02040503050406030204" pitchFamily="18" charset="0"/>
              </a:rPr>
              <a:t>các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thế</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người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Việt</a:t>
            </a:r>
            <a:r>
              <a:rPr lang="en-SG" sz="3300" b="1" dirty="0">
                <a:latin typeface="Cambria" panose="02040503050406030204" pitchFamily="18" charset="0"/>
                <a:ea typeface="Cambria" panose="02040503050406030204" pitchFamily="18" charset="0"/>
              </a:rPr>
              <a:t> Nam </a:t>
            </a:r>
            <a:r>
              <a:rPr lang="en-SG" sz="3300" b="1" dirty="0" err="1">
                <a:latin typeface="Cambria" panose="02040503050406030204" pitchFamily="18" charset="0"/>
                <a:ea typeface="Cambria" panose="02040503050406030204" pitchFamily="18" charset="0"/>
              </a:rPr>
              <a:t>đã</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dành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nhiều</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công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sức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khai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lập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biển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bằng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những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hoạt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động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cụ</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thể</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đã</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góp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từng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bước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lập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thực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đối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với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Hoàng Sa, </a:t>
            </a:r>
            <a:r>
              <a:rPr lang="en-SG" sz="3300" b="1" dirty="0" err="1">
                <a:latin typeface="Cambria" panose="02040503050406030204" pitchFamily="18" charset="0"/>
                <a:ea typeface="Cambria" panose="02040503050406030204" pitchFamily="18" charset="0"/>
              </a:rPr>
              <a:t>quần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Trường</a:t>
            </a:r>
            <a:r>
              <a:rPr lang="en-SG" sz="3300" b="1" dirty="0">
                <a:latin typeface="Cambria" panose="02040503050406030204" pitchFamily="18" charset="0"/>
                <a:ea typeface="Cambria" panose="02040503050406030204" pitchFamily="18" charset="0"/>
              </a:rPr>
              <a:t> Sa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trình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diễn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ra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liên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tục</a:t>
            </a:r>
            <a:r>
              <a:rPr lang="en-SG" sz="3300" b="1" dirty="0">
                <a:latin typeface="Cambria" panose="02040503050406030204" pitchFamily="18" charset="0"/>
                <a:ea typeface="Cambria" panose="02040503050406030204" pitchFamily="18" charset="0"/>
              </a:rPr>
              <a:t>. Trong </a:t>
            </a:r>
            <a:r>
              <a:rPr lang="en-SG" sz="3300" b="1" dirty="0" err="1">
                <a:latin typeface="Cambria" panose="02040503050406030204" pitchFamily="18" charset="0"/>
                <a:ea typeface="Cambria" panose="02040503050406030204" pitchFamily="18" charset="0"/>
              </a:rPr>
              <a:t>suốt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trình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nước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Việt</a:t>
            </a:r>
            <a:r>
              <a:rPr lang="en-SG" sz="3300" b="1" dirty="0">
                <a:latin typeface="Cambria" panose="02040503050406030204" pitchFamily="18" charset="0"/>
                <a:ea typeface="Cambria" panose="02040503050406030204" pitchFamily="18" charset="0"/>
              </a:rPr>
              <a:t> Nam </a:t>
            </a:r>
            <a:r>
              <a:rPr lang="en-SG" sz="3300" b="1" dirty="0" err="1">
                <a:latin typeface="Cambria" panose="02040503050406030204" pitchFamily="18" charset="0"/>
                <a:ea typeface="Cambria" panose="02040503050406030204" pitchFamily="18" charset="0"/>
              </a:rPr>
              <a:t>luôn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hành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động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quyết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liệt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tích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cực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để</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lợi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ích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hợp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pháp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của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quốc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gia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trên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biển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hải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a:t>
            </a:r>
            <a:endParaRPr lang="en-SG" sz="3300" b="1"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
          <a:stretch>
            <a:fillRect/>
          </a:stretch>
        </p:blipFill>
        <p:spPr>
          <a:xfrm>
            <a:off x="4293162" y="8769"/>
            <a:ext cx="5347383" cy="1544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286000" y="2462325"/>
            <a:ext cx="10030317" cy="2288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7"/>
          <p:cNvSpPr/>
          <p:nvPr/>
        </p:nvSpPr>
        <p:spPr>
          <a:xfrm>
            <a:off x="435429" y="36063"/>
            <a:ext cx="11593288" cy="170815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2" name="TextBox 1"/>
          <p:cNvSpPr txBox="1"/>
          <p:nvPr/>
        </p:nvSpPr>
        <p:spPr>
          <a:xfrm>
            <a:off x="566057" y="36063"/>
            <a:ext cx="11332031" cy="1708160"/>
          </a:xfrm>
          <a:prstGeom prst="rect">
            <a:avLst/>
          </a:prstGeom>
          <a:noFill/>
        </p:spPr>
        <p:txBody>
          <a:bodyPr wrap="square" rtlCol="0">
            <a:spAutoFit/>
          </a:bodyPr>
          <a:lstStyle/>
          <a:p>
            <a:pPr algn="just"/>
            <a:r>
              <a:rPr lang="vi-VN" sz="3500" b="1" dirty="0">
                <a:solidFill>
                  <a:srgbClr val="C00000"/>
                </a:solidFill>
                <a:latin typeface="Cambria" panose="02040503050406030204" pitchFamily="18" charset="0"/>
                <a:ea typeface="Cambria" panose="02040503050406030204" pitchFamily="18" charset="0"/>
              </a:rPr>
              <a:t>1. Hoàn thành bảng về những hoạt động chính trong công cuộc bảo vệ chủ quyền, các quyền lợi và lợi ích hợp pháp của Việt Nam ở Biển Đông.</a:t>
            </a:r>
            <a:endParaRPr lang="en-SG" sz="3500" b="1" dirty="0">
              <a:solidFill>
                <a:srgbClr val="C00000"/>
              </a:solidFill>
              <a:latin typeface="Cambria" panose="02040503050406030204" pitchFamily="18" charset="0"/>
              <a:ea typeface="Cambria" panose="02040503050406030204" pitchFamily="18" charset="0"/>
            </a:endParaRPr>
          </a:p>
        </p:txBody>
      </p:sp>
      <p:graphicFrame>
        <p:nvGraphicFramePr>
          <p:cNvPr id="7" name="Table 6"/>
          <p:cNvGraphicFramePr>
            <a:graphicFrameLocks noGrp="1"/>
          </p:cNvGraphicFramePr>
          <p:nvPr/>
        </p:nvGraphicFramePr>
        <p:xfrm>
          <a:off x="566057" y="2068287"/>
          <a:ext cx="10461172" cy="4727777"/>
        </p:xfrm>
        <a:graphic>
          <a:graphicData uri="http://schemas.openxmlformats.org/drawingml/2006/table">
            <a:tbl>
              <a:tblPr firstRow="1" bandRow="1">
                <a:tableStyleId>{F5AB1C69-6EDB-4FF4-983F-18BD219EF322}</a:tableStyleId>
              </a:tblPr>
              <a:tblGrid>
                <a:gridCol w="3409867"/>
                <a:gridCol w="7051305"/>
              </a:tblGrid>
              <a:tr h="724260">
                <a:tc>
                  <a:txBody>
                    <a:bodyPr/>
                    <a:lstStyle/>
                    <a:p>
                      <a:pPr algn="ctr"/>
                      <a:r>
                        <a:rPr lang="vi-VN" sz="3000" dirty="0">
                          <a:latin typeface="Cambria" panose="02040503050406030204" pitchFamily="18" charset="0"/>
                          <a:ea typeface="Cambria" panose="02040503050406030204" pitchFamily="18" charset="0"/>
                        </a:rPr>
                        <a:t>THỜI KÌ</a:t>
                      </a:r>
                      <a:endParaRPr lang="en-SG" sz="3000" dirty="0">
                        <a:latin typeface="Cambria" panose="02040503050406030204" pitchFamily="18" charset="0"/>
                        <a:ea typeface="Cambria" panose="02040503050406030204" pitchFamily="18" charset="0"/>
                      </a:endParaRPr>
                    </a:p>
                  </a:txBody>
                  <a:tcPr/>
                </a:tc>
                <a:tc>
                  <a:txBody>
                    <a:bodyPr/>
                    <a:lstStyle/>
                    <a:p>
                      <a:pPr algn="ctr"/>
                      <a:r>
                        <a:rPr lang="vi-VN" sz="4000" dirty="0">
                          <a:latin typeface="Cambria" panose="02040503050406030204" pitchFamily="18" charset="0"/>
                          <a:ea typeface="Cambria" panose="02040503050406030204" pitchFamily="18" charset="0"/>
                        </a:rPr>
                        <a:t>HOẠT ĐỘNG</a:t>
                      </a:r>
                      <a:endParaRPr lang="en-SG" sz="4000" dirty="0">
                        <a:latin typeface="Cambria" panose="02040503050406030204" pitchFamily="18" charset="0"/>
                        <a:ea typeface="Cambria" panose="02040503050406030204" pitchFamily="18" charset="0"/>
                      </a:endParaRPr>
                    </a:p>
                  </a:txBody>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Các chúa Nguyễn</a:t>
                      </a:r>
                      <a:endParaRPr lang="en-SG"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en-SG"/>
                    </a:p>
                  </a:txBody>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Triều Nguyễn</a:t>
                      </a:r>
                      <a:endParaRPr lang="vi-VN"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vi-VN" dirty="0"/>
                    </a:p>
                    <a:p>
                      <a:endParaRPr lang="vi-VN" dirty="0"/>
                    </a:p>
                    <a:p>
                      <a:endParaRPr lang="en-SG" dirty="0"/>
                    </a:p>
                  </a:txBody>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Thời Pháp thuộc</a:t>
                      </a:r>
                      <a:endParaRPr lang="en-SG"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vi-VN" dirty="0"/>
                    </a:p>
                    <a:p>
                      <a:endParaRPr lang="vi-VN" dirty="0"/>
                    </a:p>
                    <a:p>
                      <a:endParaRPr lang="en-SG" dirty="0"/>
                    </a:p>
                  </a:txBody>
                  <a:tcPr/>
                </a:tc>
              </a:tr>
              <a:tr h="1586956">
                <a:tc>
                  <a:txBody>
                    <a:bodyPr/>
                    <a:lstStyle/>
                    <a:p>
                      <a:pPr algn="ctr"/>
                      <a:r>
                        <a:rPr lang="vi-VN" sz="3000" b="1" dirty="0">
                          <a:solidFill>
                            <a:srgbClr val="002060"/>
                          </a:solidFill>
                          <a:latin typeface="Cambria" panose="02040503050406030204" pitchFamily="18" charset="0"/>
                          <a:ea typeface="Cambria" panose="02040503050406030204" pitchFamily="18" charset="0"/>
                        </a:rPr>
                        <a:t>Nhà nước Cộng hòa xã hội chủ nghĩa Việt Nam</a:t>
                      </a:r>
                      <a:endParaRPr lang="vi-VN"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en-SG" dirty="0"/>
                    </a:p>
                  </a:txBody>
                  <a:tcPr/>
                </a:tc>
              </a:tr>
            </a:tbl>
          </a:graphicData>
        </a:graphic>
      </p:graphicFrame>
      <p:sp>
        <p:nvSpPr>
          <p:cNvPr id="8" name="TextBox 7"/>
          <p:cNvSpPr txBox="1"/>
          <p:nvPr/>
        </p:nvSpPr>
        <p:spPr>
          <a:xfrm>
            <a:off x="4544333" y="2813295"/>
            <a:ext cx="6482896"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Lập đội Hoàng Sa, đội Bắc Hải</a:t>
            </a:r>
            <a:endParaRPr lang="en-SG" sz="3000"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4326617" y="3367293"/>
            <a:ext cx="5786211"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Vẽ Đại Nam thống nhất toàn đồ, cắm cờ, dựng cột mốc</a:t>
            </a:r>
            <a:endParaRPr lang="en-SG" sz="3000" b="1"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4233636" y="4293795"/>
            <a:ext cx="6798582"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Xây dựng</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chủ</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quyền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của</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Việt</a:t>
            </a:r>
            <a:r>
              <a:rPr lang="en-SG" sz="3000" b="1" dirty="0">
                <a:solidFill>
                  <a:srgbClr val="C00000"/>
                </a:solidFill>
                <a:latin typeface="Cambria" panose="02040503050406030204" pitchFamily="18" charset="0"/>
                <a:ea typeface="Cambria" panose="02040503050406030204" pitchFamily="18" charset="0"/>
              </a:rPr>
              <a:t> Nam </a:t>
            </a:r>
            <a:r>
              <a:rPr lang="en-SG" sz="3000" b="1" dirty="0" err="1">
                <a:solidFill>
                  <a:srgbClr val="C00000"/>
                </a:solidFill>
                <a:latin typeface="Cambria" panose="02040503050406030204" pitchFamily="18" charset="0"/>
                <a:ea typeface="Cambria" panose="02040503050406030204" pitchFamily="18" charset="0"/>
              </a:rPr>
              <a:t>trên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đảo</a:t>
            </a:r>
            <a:r>
              <a:rPr lang="en-SG" sz="3000" b="1" dirty="0">
                <a:solidFill>
                  <a:srgbClr val="C00000"/>
                </a:solidFill>
                <a:latin typeface="Cambria" panose="02040503050406030204" pitchFamily="18" charset="0"/>
                <a:ea typeface="Cambria" panose="02040503050406030204" pitchFamily="18" charset="0"/>
              </a:rPr>
              <a:t> Hoàng Sa </a:t>
            </a:r>
            <a:r>
              <a:rPr lang="en-SG" sz="3000" b="1" dirty="0" err="1">
                <a:solidFill>
                  <a:srgbClr val="C00000"/>
                </a:solidFill>
                <a:latin typeface="Cambria" panose="02040503050406030204" pitchFamily="18" charset="0"/>
                <a:ea typeface="Cambria" panose="02040503050406030204" pitchFamily="18" charset="0"/>
              </a:rPr>
              <a:t>năm</a:t>
            </a:r>
            <a:r>
              <a:rPr lang="en-SG" sz="3000" b="1" dirty="0">
                <a:solidFill>
                  <a:srgbClr val="C00000"/>
                </a:solidFill>
                <a:latin typeface="Cambria" panose="02040503050406030204" pitchFamily="18" charset="0"/>
                <a:ea typeface="Cambria" panose="02040503050406030204" pitchFamily="18" charset="0"/>
              </a:rPr>
              <a:t> 1938</a:t>
            </a:r>
            <a:endParaRPr lang="en-SG" sz="3000" b="1" dirty="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3760560" y="5318736"/>
            <a:ext cx="7136039" cy="1477328"/>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Thành lập đơn vị hành chính, ban văn bản khẳng định chủ quyền, tham gia Công ước LHQ về Luật biển,...</a:t>
            </a:r>
            <a:endParaRPr lang="en-SG" sz="30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4223656" y="2398593"/>
            <a:ext cx="7565571" cy="303337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p:cNvSpPr txBox="1"/>
          <p:nvPr/>
        </p:nvSpPr>
        <p:spPr>
          <a:xfrm>
            <a:off x="4348840" y="2391443"/>
            <a:ext cx="7315201" cy="2985433"/>
          </a:xfrm>
          <a:prstGeom prst="rect">
            <a:avLst/>
          </a:prstGeom>
          <a:noFill/>
        </p:spPr>
        <p:txBody>
          <a:bodyPr wrap="square" rtlCol="0">
            <a:spAutoFit/>
          </a:bodyPr>
          <a:lstStyle/>
          <a:p>
            <a:pPr algn="ctr"/>
            <a:r>
              <a:rPr lang="vi-VN" sz="4700" b="1" dirty="0">
                <a:solidFill>
                  <a:srgbClr val="C00000"/>
                </a:solidFill>
                <a:latin typeface="Cambria" panose="02040503050406030204" pitchFamily="18" charset="0"/>
                <a:ea typeface="Cambria" panose="02040503050406030204" pitchFamily="18" charset="0"/>
              </a:rPr>
              <a:t>2. Giới thiệu với bạn,</a:t>
            </a:r>
            <a:endParaRPr lang="vi-VN" sz="4700" b="1" dirty="0">
              <a:solidFill>
                <a:srgbClr val="C00000"/>
              </a:solidFill>
              <a:latin typeface="Cambria" panose="02040503050406030204" pitchFamily="18" charset="0"/>
              <a:ea typeface="Cambria" panose="02040503050406030204" pitchFamily="18" charset="0"/>
            </a:endParaRPr>
          </a:p>
          <a:p>
            <a:pPr algn="ctr"/>
            <a:r>
              <a:rPr lang="vi-VN" sz="4700" b="1" dirty="0">
                <a:solidFill>
                  <a:srgbClr val="C00000"/>
                </a:solidFill>
                <a:latin typeface="Cambria" panose="02040503050406030204" pitchFamily="18" charset="0"/>
                <a:ea typeface="Cambria" panose="02040503050406030204" pitchFamily="18" charset="0"/>
              </a:rPr>
              <a:t> thầy cô bài hát, bài thơ hoặc câu chuyện về biển, đảo mà em sưu tầm được.</a:t>
            </a:r>
            <a:endParaRPr lang="en-SG" sz="4700" b="1" dirty="0">
              <a:solidFill>
                <a:srgbClr val="C0000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1"/>
          <a:stretch>
            <a:fillRect/>
          </a:stretch>
        </p:blipFill>
        <p:spPr>
          <a:xfrm>
            <a:off x="2630248" y="344604"/>
            <a:ext cx="10236664" cy="2053989"/>
          </a:xfrm>
          <a:prstGeom prst="rect">
            <a:avLst/>
          </a:prstGeom>
        </p:spPr>
      </p:pic>
      <p:pic>
        <p:nvPicPr>
          <p:cNvPr id="11" name="Picture 10" descr="A couple of kids holding flags&#10;&#10;Description automatically generated"/>
          <p:cNvPicPr>
            <a:picLocks noChangeAspect="1"/>
          </p:cNvPicPr>
          <p:nvPr/>
        </p:nvPicPr>
        <p:blipFill>
          <a:blip r:embed="rId2" cstate="email">
            <a:extLst>
              <a:ext uri="{BEBA8EAE-BF5A-486C-A8C5-ECC9F3942E4B}">
                <a14:imgProps xmlns:a14="http://schemas.microsoft.com/office/drawing/2010/main">
                  <a14:imgLayer r:embed="rId3">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62983" y="2890407"/>
            <a:ext cx="4280417" cy="362298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422476" y="1139785"/>
            <a:ext cx="9919052" cy="1908213"/>
          </a:xfrm>
          <a:prstGeom prst="rect">
            <a:avLst/>
          </a:prstGeom>
        </p:spPr>
      </p:pic>
      <p:sp>
        <p:nvSpPr>
          <p:cNvPr id="5" name="圆角矩形 17"/>
          <p:cNvSpPr/>
          <p:nvPr/>
        </p:nvSpPr>
        <p:spPr>
          <a:xfrm>
            <a:off x="2852058" y="3041908"/>
            <a:ext cx="9013371" cy="317009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p:cNvSpPr txBox="1"/>
          <p:nvPr/>
        </p:nvSpPr>
        <p:spPr>
          <a:xfrm>
            <a:off x="3053442" y="3041908"/>
            <a:ext cx="8479971" cy="3170099"/>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Tìm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hiểu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chia </a:t>
            </a:r>
            <a:r>
              <a:rPr lang="en-SG" sz="4000" b="1" dirty="0" err="1">
                <a:latin typeface="Cambria" panose="02040503050406030204" pitchFamily="18" charset="0"/>
                <a:ea typeface="Cambria" panose="02040503050406030204" pitchFamily="18" charset="0"/>
              </a:rPr>
              <a:t>sẻ</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với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bạn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một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số</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góp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bảo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vệ</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chủ</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quyền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biển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đảo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tỉnh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hoặc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thành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phố</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hoặc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khác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mà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biết.</a:t>
            </a:r>
            <a:endParaRPr lang="en-SG"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383695" y="2316430"/>
            <a:ext cx="10905066" cy="250816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Những tác phẩm các thí sinh thể hiện sẽ được triển lãm tranh tại Quảng trường Bảo Ninh (Tp. Đồng Hới - Quảng Bình) nhằm góp phần nâng cao hiểu biết, nhận thức của các tầng lớp nhân dân, nhất là thế hệ trẻ, thiếu niên nhi đồng về biển, đảo Việt Nam và vị trí, vai trò của biển, đảo trong sự nghiệp xây dựng và bảo vệ Tổ quốc"/>
          <p:cNvPicPr>
            <a:picLocks noChangeAspect="1" noChangeArrowheads="1"/>
          </p:cNvPicPr>
          <p:nvPr/>
        </p:nvPicPr>
        <p:blipFill rotWithShape="1">
          <a:blip r:embed="rId1" cstate="email">
            <a:extLst>
              <a:ext uri="{28A0092B-C50C-407E-A947-70E740481C1C}">
                <a14:useLocalDpi xmlns:a14="http://schemas.microsoft.com/office/drawing/2010/main" val="0"/>
              </a:ext>
            </a:extLst>
          </a:blip>
          <a:srcRect t="9787" r="-2" b="19317"/>
          <a:stretch>
            <a:fillRect/>
          </a:stretch>
        </p:blipFill>
        <p:spPr bwMode="auto">
          <a:xfrm>
            <a:off x="261000" y="0"/>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ộc thi vẽ tranh về Chủ quyền biển đảo năm 2022 với chủ đề “Học sinh với biển  đảo quê hươn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844" r="22343" b="-2"/>
          <a:stretch>
            <a:fillRect/>
          </a:stretch>
        </p:blipFill>
        <p:spPr bwMode="auto">
          <a:xfrm>
            <a:off x="6096000" y="0"/>
            <a:ext cx="5674897" cy="59790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93161" y="3044396"/>
            <a:ext cx="4610573" cy="3786613"/>
          </a:xfrm>
          <a:prstGeom prst="rect">
            <a:avLst/>
          </a:prstGeom>
        </p:spPr>
      </p:pic>
      <p:sp>
        <p:nvSpPr>
          <p:cNvPr id="5" name="圆角矩形 17"/>
          <p:cNvSpPr/>
          <p:nvPr/>
        </p:nvSpPr>
        <p:spPr>
          <a:xfrm>
            <a:off x="5515748" y="5842338"/>
            <a:ext cx="6712066" cy="95410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p:cNvSpPr txBox="1"/>
          <p:nvPr/>
        </p:nvSpPr>
        <p:spPr>
          <a:xfrm>
            <a:off x="5344886" y="5842338"/>
            <a:ext cx="6847114" cy="954107"/>
          </a:xfrm>
          <a:prstGeom prst="rect">
            <a:avLst/>
          </a:prstGeom>
          <a:noFill/>
        </p:spPr>
        <p:txBody>
          <a:bodyPr wrap="square">
            <a:spAutoFit/>
          </a:bodyPr>
          <a:lstStyle/>
          <a:p>
            <a:pPr algn="ctr"/>
            <a:r>
              <a:rPr lang="vi-VN" sz="2800" b="1" dirty="0">
                <a:latin typeface="Cambria" panose="02040503050406030204" pitchFamily="18" charset="0"/>
                <a:ea typeface="Cambria" panose="02040503050406030204" pitchFamily="18" charset="0"/>
              </a:rPr>
              <a:t>Tham gia các cuộc thi vẽ tranh,</a:t>
            </a:r>
            <a:endParaRPr lang="vi-VN" sz="2800" b="1" dirty="0">
              <a:latin typeface="Cambria" panose="02040503050406030204" pitchFamily="18" charset="0"/>
              <a:ea typeface="Cambria" panose="02040503050406030204" pitchFamily="18" charset="0"/>
            </a:endParaRPr>
          </a:p>
          <a:p>
            <a:pPr algn="ctr"/>
            <a:r>
              <a:rPr lang="vi-VN" sz="2800" b="1" dirty="0">
                <a:latin typeface="Cambria" panose="02040503050406030204" pitchFamily="18" charset="0"/>
                <a:ea typeface="Cambria" panose="02040503050406030204" pitchFamily="18" charset="0"/>
              </a:rPr>
              <a:t> tuyên truyền bảo vệ chủ quyền biển đảo.</a:t>
            </a:r>
            <a:endParaRPr lang="en-SG" sz="28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2883523" y="1765408"/>
            <a:ext cx="8840392" cy="3124432"/>
          </a:xfrm>
          <a:prstGeom prst="rect">
            <a:avLst/>
          </a:prstGeom>
        </p:spPr>
      </p:pic>
      <p:pic>
        <p:nvPicPr>
          <p:cNvPr id="11" name="Picture 10" descr="A couple of kids holding flags&#10;&#10;Description automatically generated"/>
          <p:cNvPicPr>
            <a:picLocks noChangeAspect="1"/>
          </p:cNvPicPr>
          <p:nvPr/>
        </p:nvPicPr>
        <p:blipFill>
          <a:blip r:embed="rId2" cstate="email">
            <a:extLst>
              <a:ext uri="{BEBA8EAE-BF5A-486C-A8C5-ECC9F3942E4B}">
                <a14:imgProps xmlns:a14="http://schemas.microsoft.com/office/drawing/2010/main">
                  <a14:imgLayer r:embed="rId3">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0" y="3129893"/>
            <a:ext cx="4280417" cy="362298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66057" y="2068287"/>
          <a:ext cx="10461172" cy="4727777"/>
        </p:xfrm>
        <a:graphic>
          <a:graphicData uri="http://schemas.openxmlformats.org/drawingml/2006/table">
            <a:tbl>
              <a:tblPr firstRow="1" bandRow="1">
                <a:tableStyleId>{F5AB1C69-6EDB-4FF4-983F-18BD219EF322}</a:tableStyleId>
              </a:tblPr>
              <a:tblGrid>
                <a:gridCol w="3409867"/>
                <a:gridCol w="7051305"/>
              </a:tblGrid>
              <a:tr h="724260">
                <a:tc>
                  <a:txBody>
                    <a:bodyPr/>
                    <a:lstStyle/>
                    <a:p>
                      <a:pPr algn="ctr"/>
                      <a:r>
                        <a:rPr lang="vi-VN" sz="3000" dirty="0">
                          <a:latin typeface="Cambria" panose="02040503050406030204" pitchFamily="18" charset="0"/>
                          <a:ea typeface="Cambria" panose="02040503050406030204" pitchFamily="18" charset="0"/>
                        </a:rPr>
                        <a:t>THỜI KÌ</a:t>
                      </a:r>
                      <a:endParaRPr lang="en-SG" sz="3000" dirty="0">
                        <a:latin typeface="Cambria" panose="02040503050406030204" pitchFamily="18" charset="0"/>
                        <a:ea typeface="Cambria" panose="02040503050406030204" pitchFamily="18" charset="0"/>
                      </a:endParaRPr>
                    </a:p>
                  </a:txBody>
                  <a:tcPr/>
                </a:tc>
                <a:tc>
                  <a:txBody>
                    <a:bodyPr/>
                    <a:lstStyle/>
                    <a:p>
                      <a:pPr algn="ctr"/>
                      <a:r>
                        <a:rPr lang="vi-VN" sz="4000" dirty="0">
                          <a:latin typeface="Cambria" panose="02040503050406030204" pitchFamily="18" charset="0"/>
                          <a:ea typeface="Cambria" panose="02040503050406030204" pitchFamily="18" charset="0"/>
                        </a:rPr>
                        <a:t>HOẠT ĐỘNG</a:t>
                      </a:r>
                      <a:endParaRPr lang="en-SG" sz="4000" dirty="0">
                        <a:latin typeface="Cambria" panose="02040503050406030204" pitchFamily="18" charset="0"/>
                        <a:ea typeface="Cambria" panose="02040503050406030204" pitchFamily="18" charset="0"/>
                      </a:endParaRPr>
                    </a:p>
                  </a:txBody>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Các chúa Nguyễn</a:t>
                      </a:r>
                      <a:endParaRPr lang="en-SG"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en-SG"/>
                    </a:p>
                  </a:txBody>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Triều Nguyễn</a:t>
                      </a:r>
                      <a:endParaRPr lang="vi-VN"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vi-VN" dirty="0"/>
                    </a:p>
                    <a:p>
                      <a:endParaRPr lang="vi-VN" dirty="0"/>
                    </a:p>
                    <a:p>
                      <a:endParaRPr lang="en-SG" dirty="0"/>
                    </a:p>
                  </a:txBody>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Thời Pháp thuộc</a:t>
                      </a:r>
                      <a:endParaRPr lang="en-SG"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vi-VN" dirty="0"/>
                    </a:p>
                    <a:p>
                      <a:endParaRPr lang="vi-VN" dirty="0"/>
                    </a:p>
                    <a:p>
                      <a:endParaRPr lang="en-SG" dirty="0"/>
                    </a:p>
                  </a:txBody>
                  <a:tcPr/>
                </a:tc>
              </a:tr>
              <a:tr h="1586956">
                <a:tc>
                  <a:txBody>
                    <a:bodyPr/>
                    <a:lstStyle/>
                    <a:p>
                      <a:pPr algn="ctr"/>
                      <a:r>
                        <a:rPr lang="vi-VN" sz="3000" b="1" dirty="0">
                          <a:solidFill>
                            <a:srgbClr val="002060"/>
                          </a:solidFill>
                          <a:latin typeface="Cambria" panose="02040503050406030204" pitchFamily="18" charset="0"/>
                          <a:ea typeface="Cambria" panose="02040503050406030204" pitchFamily="18" charset="0"/>
                        </a:rPr>
                        <a:t>Nhà nước Cộng hòa xã hội chủ nghĩa Việt Nam</a:t>
                      </a:r>
                      <a:endParaRPr lang="vi-VN"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en-SG" dirty="0"/>
                    </a:p>
                  </a:txBody>
                  <a:tcPr/>
                </a:tc>
              </a:tr>
            </a:tbl>
          </a:graphicData>
        </a:graphic>
      </p:graphicFrame>
      <p:sp>
        <p:nvSpPr>
          <p:cNvPr id="8" name="TextBox 7"/>
          <p:cNvSpPr txBox="1"/>
          <p:nvPr/>
        </p:nvSpPr>
        <p:spPr>
          <a:xfrm>
            <a:off x="4544333" y="2813295"/>
            <a:ext cx="6482896"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Lập đội Hoàng Sa, đội Bắc Hải</a:t>
            </a:r>
            <a:endParaRPr lang="en-SG" sz="3000"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4326617" y="3367293"/>
            <a:ext cx="5786211"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Vẽ Đại Nam thống nhất toàn đồ, cắm cờ, dựng cột mốc</a:t>
            </a:r>
            <a:endParaRPr lang="en-SG" sz="3000" b="1"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4233636" y="4293795"/>
            <a:ext cx="6798582"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Xây dựng</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chủ</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quyền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của</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Việt</a:t>
            </a:r>
            <a:r>
              <a:rPr lang="en-SG" sz="3000" b="1" dirty="0">
                <a:solidFill>
                  <a:srgbClr val="C00000"/>
                </a:solidFill>
                <a:latin typeface="Cambria" panose="02040503050406030204" pitchFamily="18" charset="0"/>
                <a:ea typeface="Cambria" panose="02040503050406030204" pitchFamily="18" charset="0"/>
              </a:rPr>
              <a:t> Nam </a:t>
            </a:r>
            <a:r>
              <a:rPr lang="en-SG" sz="3000" b="1" dirty="0" err="1">
                <a:solidFill>
                  <a:srgbClr val="C00000"/>
                </a:solidFill>
                <a:latin typeface="Cambria" panose="02040503050406030204" pitchFamily="18" charset="0"/>
                <a:ea typeface="Cambria" panose="02040503050406030204" pitchFamily="18" charset="0"/>
              </a:rPr>
              <a:t>trên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đảo</a:t>
            </a:r>
            <a:r>
              <a:rPr lang="en-SG" sz="3000" b="1" dirty="0">
                <a:solidFill>
                  <a:srgbClr val="C00000"/>
                </a:solidFill>
                <a:latin typeface="Cambria" panose="02040503050406030204" pitchFamily="18" charset="0"/>
                <a:ea typeface="Cambria" panose="02040503050406030204" pitchFamily="18" charset="0"/>
              </a:rPr>
              <a:t> Hoàng Sa </a:t>
            </a:r>
            <a:r>
              <a:rPr lang="en-SG" sz="3000" b="1" dirty="0" err="1">
                <a:solidFill>
                  <a:srgbClr val="C00000"/>
                </a:solidFill>
                <a:latin typeface="Cambria" panose="02040503050406030204" pitchFamily="18" charset="0"/>
                <a:ea typeface="Cambria" panose="02040503050406030204" pitchFamily="18" charset="0"/>
              </a:rPr>
              <a:t>năm</a:t>
            </a:r>
            <a:r>
              <a:rPr lang="en-SG" sz="3000" b="1" dirty="0">
                <a:solidFill>
                  <a:srgbClr val="C00000"/>
                </a:solidFill>
                <a:latin typeface="Cambria" panose="02040503050406030204" pitchFamily="18" charset="0"/>
                <a:ea typeface="Cambria" panose="02040503050406030204" pitchFamily="18" charset="0"/>
              </a:rPr>
              <a:t> 1938</a:t>
            </a:r>
            <a:endParaRPr lang="en-SG" sz="3000" b="1" dirty="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3760560" y="5318736"/>
            <a:ext cx="7136039" cy="1477328"/>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Thành lập đơn vị hành chính, ban văn bản khẳng định chủ quyền, tham gia Công ước LHQ về Luật biển,...</a:t>
            </a:r>
            <a:endParaRPr lang="en-SG" sz="3000" b="1" dirty="0">
              <a:solidFill>
                <a:srgbClr val="C00000"/>
              </a:solidFill>
              <a:latin typeface="Cambria" panose="02040503050406030204" pitchFamily="18" charset="0"/>
              <a:ea typeface="Cambria" panose="02040503050406030204" pitchFamily="18" charset="0"/>
            </a:endParaRPr>
          </a:p>
        </p:txBody>
      </p:sp>
      <p:sp>
        <p:nvSpPr>
          <p:cNvPr id="4" name="Rectangle 3"/>
          <p:cNvSpPr/>
          <p:nvPr/>
        </p:nvSpPr>
        <p:spPr>
          <a:xfrm>
            <a:off x="457200" y="71006"/>
            <a:ext cx="10570029" cy="2012859"/>
          </a:xfrm>
          <a:prstGeom prst="rect">
            <a:avLst/>
          </a:prstGeom>
        </p:spPr>
        <p:txBody>
          <a:bodyPr wrap="square">
            <a:spAutoFit/>
          </a:bodyPr>
          <a:lstStyle/>
          <a:p>
            <a:pPr algn="ctr" defTabSz="609600">
              <a:lnSpc>
                <a:spcPct val="130000"/>
              </a:lnSpc>
            </a:pPr>
            <a:r>
              <a:rPr lang="en-US" sz="3200" b="1">
                <a:solidFill>
                  <a:srgbClr val="002060"/>
                </a:solidFill>
                <a:latin typeface="Cambria" panose="02040503050406030204" pitchFamily="18" charset="0"/>
                <a:ea typeface="Cambria" panose="02040503050406030204" pitchFamily="18" charset="0"/>
              </a:rPr>
              <a:t>Bài 3: Biển, đảo Việt Nam (Tiết 2)</a:t>
            </a:r>
            <a:endParaRPr lang="en-US" sz="3200" b="1">
              <a:solidFill>
                <a:srgbClr val="002060"/>
              </a:solidFill>
              <a:latin typeface="Cambria" panose="02040503050406030204" pitchFamily="18" charset="0"/>
              <a:ea typeface="Cambria" panose="02040503050406030204" pitchFamily="18" charset="0"/>
            </a:endParaRPr>
          </a:p>
          <a:p>
            <a:pPr algn="just" defTabSz="609600">
              <a:lnSpc>
                <a:spcPct val="130000"/>
              </a:lnSpc>
            </a:pPr>
            <a:r>
              <a:rPr lang="en-US" sz="3200" b="1">
                <a:solidFill>
                  <a:srgbClr val="002060"/>
                </a:solidFill>
                <a:latin typeface="Cambria" panose="02040503050406030204" pitchFamily="18" charset="0"/>
                <a:ea typeface="Cambria" panose="02040503050406030204" pitchFamily="18" charset="0"/>
              </a:rPr>
              <a:t>     2. Công cuộc bảo vệ chủ quyền, các quyền và lợi ích hợp pháp của Việt Nam ở Biển Đông.</a:t>
            </a:r>
            <a:endParaRPr lang="en-US" sz="32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nvGraphicFramePr>
        <p:xfrm>
          <a:off x="566057" y="2068287"/>
          <a:ext cx="11146972" cy="4727777"/>
        </p:xfrm>
        <a:graphic>
          <a:graphicData uri="http://schemas.openxmlformats.org/drawingml/2006/table">
            <a:tbl>
              <a:tblPr firstRow="1" bandRow="1">
                <a:tableStyleId>{F5AB1C69-6EDB-4FF4-983F-18BD219EF322}</a:tableStyleId>
              </a:tblPr>
              <a:tblGrid>
                <a:gridCol w="3409867"/>
                <a:gridCol w="7737105"/>
              </a:tblGrid>
              <a:tr h="724260">
                <a:tc>
                  <a:txBody>
                    <a:bodyPr/>
                    <a:lstStyle/>
                    <a:p>
                      <a:pPr algn="ctr"/>
                      <a:r>
                        <a:rPr lang="en-US" sz="3000" smtClean="0">
                          <a:solidFill>
                            <a:schemeClr val="tx1"/>
                          </a:solidFill>
                          <a:latin typeface="Cambria" panose="02040503050406030204" pitchFamily="18" charset="0"/>
                          <a:ea typeface="Cambria" panose="02040503050406030204" pitchFamily="18" charset="0"/>
                        </a:rPr>
                        <a:t>Thời</a:t>
                      </a:r>
                      <a:r>
                        <a:rPr lang="en-US" sz="3000" baseline="0" smtClean="0">
                          <a:solidFill>
                            <a:schemeClr val="tx1"/>
                          </a:solidFill>
                          <a:latin typeface="Cambria" panose="02040503050406030204" pitchFamily="18" charset="0"/>
                          <a:ea typeface="Cambria" panose="02040503050406030204" pitchFamily="18" charset="0"/>
                        </a:rPr>
                        <a:t> kì</a:t>
                      </a:r>
                      <a:endParaRPr lang="en-SG" sz="30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smtClean="0">
                          <a:solidFill>
                            <a:schemeClr val="tx1"/>
                          </a:solidFill>
                          <a:latin typeface="Cambria" panose="02040503050406030204" pitchFamily="18" charset="0"/>
                          <a:ea typeface="Cambria" panose="02040503050406030204" pitchFamily="18" charset="0"/>
                        </a:rPr>
                        <a:t>Hoạt</a:t>
                      </a:r>
                      <a:r>
                        <a:rPr lang="en-US" sz="4000" baseline="0" smtClean="0">
                          <a:solidFill>
                            <a:schemeClr val="tx1"/>
                          </a:solidFill>
                          <a:latin typeface="Cambria" panose="02040503050406030204" pitchFamily="18" charset="0"/>
                          <a:ea typeface="Cambria" panose="02040503050406030204" pitchFamily="18" charset="0"/>
                        </a:rPr>
                        <a:t>  động</a:t>
                      </a:r>
                      <a:endParaRPr lang="en-SG" sz="40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Các chúa Nguyễn</a:t>
                      </a:r>
                      <a:endParaRPr lang="en-SG" sz="3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Triều Nguyễn</a:t>
                      </a:r>
                      <a:endParaRPr lang="vi-VN" sz="3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dirty="0"/>
                    </a:p>
                    <a:p>
                      <a:endParaRPr lang="vi-VN" dirty="0"/>
                    </a:p>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Thời Pháp thuộc</a:t>
                      </a:r>
                      <a:endParaRPr lang="en-SG" sz="3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dirty="0"/>
                    </a:p>
                    <a:p>
                      <a:endParaRPr lang="vi-VN" dirty="0"/>
                    </a:p>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86956">
                <a:tc>
                  <a:txBody>
                    <a:bodyPr/>
                    <a:lstStyle/>
                    <a:p>
                      <a:pPr algn="ctr"/>
                      <a:r>
                        <a:rPr lang="vi-VN" sz="3000" b="1" dirty="0">
                          <a:solidFill>
                            <a:srgbClr val="002060"/>
                          </a:solidFill>
                          <a:latin typeface="Cambria" panose="02040503050406030204" pitchFamily="18" charset="0"/>
                          <a:ea typeface="Cambria" panose="02040503050406030204" pitchFamily="18" charset="0"/>
                        </a:rPr>
                        <a:t>Nhà nước Cộng hòa xã hội chủ nghĩa Việt Nam</a:t>
                      </a:r>
                      <a:endParaRPr lang="vi-VN" sz="3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4051526" y="2813295"/>
            <a:ext cx="7302273"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Lập đội Hoàng Sa, đội Bắc Hải</a:t>
            </a:r>
            <a:endParaRPr lang="en-SG" sz="3000" b="1" dirty="0">
              <a:solidFill>
                <a:srgbClr val="C00000"/>
              </a:solidFill>
              <a:latin typeface="Cambria" panose="02040503050406030204" pitchFamily="18" charset="0"/>
              <a:ea typeface="Cambria" panose="02040503050406030204" pitchFamily="18" charset="0"/>
            </a:endParaRPr>
          </a:p>
        </p:txBody>
      </p:sp>
      <p:sp>
        <p:nvSpPr>
          <p:cNvPr id="7" name="TextBox 6"/>
          <p:cNvSpPr txBox="1"/>
          <p:nvPr/>
        </p:nvSpPr>
        <p:spPr>
          <a:xfrm>
            <a:off x="4051526" y="3377032"/>
            <a:ext cx="7381421" cy="954107"/>
          </a:xfrm>
          <a:prstGeom prst="rect">
            <a:avLst/>
          </a:prstGeom>
          <a:noFill/>
        </p:spPr>
        <p:txBody>
          <a:bodyPr wrap="square" rtlCol="0">
            <a:spAutoFit/>
          </a:bodyPr>
          <a:lstStyle/>
          <a:p>
            <a:pPr algn="just"/>
            <a:r>
              <a:rPr lang="vi-VN" sz="2800" b="1">
                <a:solidFill>
                  <a:srgbClr val="C00000"/>
                </a:solidFill>
                <a:latin typeface="Cambria" panose="02040503050406030204" pitchFamily="18" charset="0"/>
                <a:ea typeface="Cambria" panose="02040503050406030204" pitchFamily="18" charset="0"/>
              </a:rPr>
              <a:t>Cắm cờ, dựng cột mốc, vẽ Đại Nam nhất thống toàn </a:t>
            </a:r>
            <a:r>
              <a:rPr lang="vi-VN" sz="2800" b="1" smtClean="0">
                <a:solidFill>
                  <a:srgbClr val="C00000"/>
                </a:solidFill>
                <a:latin typeface="Cambria" panose="02040503050406030204" pitchFamily="18" charset="0"/>
                <a:ea typeface="Cambria" panose="02040503050406030204" pitchFamily="18" charset="0"/>
              </a:rPr>
              <a:t>đồ</a:t>
            </a:r>
            <a:r>
              <a:rPr lang="en-US" sz="2800" b="1" smtClean="0">
                <a:solidFill>
                  <a:srgbClr val="C00000"/>
                </a:solidFill>
                <a:latin typeface="Cambria" panose="02040503050406030204" pitchFamily="18" charset="0"/>
                <a:ea typeface="Cambria" panose="02040503050406030204" pitchFamily="18" charset="0"/>
              </a:rPr>
              <a:t>.</a:t>
            </a:r>
            <a:endParaRPr lang="en-SG" sz="2800" b="1" dirty="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4051527" y="4381423"/>
            <a:ext cx="7468507" cy="523220"/>
          </a:xfrm>
          <a:prstGeom prst="rect">
            <a:avLst/>
          </a:prstGeom>
          <a:noFill/>
        </p:spPr>
        <p:txBody>
          <a:bodyPr wrap="square" rtlCol="0">
            <a:spAutoFit/>
          </a:bodyPr>
          <a:lstStyle/>
          <a:p>
            <a:pPr algn="just"/>
            <a:r>
              <a:rPr lang="vi-VN" sz="2800" b="1">
                <a:solidFill>
                  <a:srgbClr val="C00000"/>
                </a:solidFill>
                <a:latin typeface="Cambria" panose="02040503050406030204" pitchFamily="18" charset="0"/>
                <a:ea typeface="Cambria" panose="02040503050406030204" pitchFamily="18" charset="0"/>
              </a:rPr>
              <a:t>Dựng bia chủ quyền, lập đơn vị hành chính.</a:t>
            </a:r>
            <a:endParaRPr lang="en-SG" sz="2800"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4000047" y="5238056"/>
            <a:ext cx="7712982" cy="1569660"/>
          </a:xfrm>
          <a:prstGeom prst="rect">
            <a:avLst/>
          </a:prstGeom>
          <a:noFill/>
        </p:spPr>
        <p:txBody>
          <a:bodyPr wrap="square" rtlCol="0">
            <a:spAutoFit/>
          </a:bodyPr>
          <a:lstStyle/>
          <a:p>
            <a:pPr algn="just"/>
            <a:r>
              <a:rPr lang="vi-VN" sz="2400" b="1">
                <a:solidFill>
                  <a:srgbClr val="C00000"/>
                </a:solidFill>
                <a:latin typeface="Cambria" panose="02040503050406030204" pitchFamily="18" charset="0"/>
                <a:ea typeface="Cambria" panose="02040503050406030204" pitchFamily="18" charset="0"/>
              </a:rPr>
              <a:t>-  </a:t>
            </a:r>
            <a:r>
              <a:rPr lang="vi-VN" sz="2400" b="1" smtClean="0">
                <a:solidFill>
                  <a:srgbClr val="C00000"/>
                </a:solidFill>
                <a:latin typeface="Cambria" panose="02040503050406030204" pitchFamily="18" charset="0"/>
                <a:ea typeface="Cambria" panose="02040503050406030204" pitchFamily="18" charset="0"/>
              </a:rPr>
              <a:t>Thành </a:t>
            </a:r>
            <a:r>
              <a:rPr lang="vi-VN" sz="2400" b="1">
                <a:solidFill>
                  <a:srgbClr val="C00000"/>
                </a:solidFill>
                <a:latin typeface="Cambria" panose="02040503050406030204" pitchFamily="18" charset="0"/>
                <a:ea typeface="Cambria" panose="02040503050406030204" pitchFamily="18" charset="0"/>
              </a:rPr>
              <a:t>lập các đơn vị hành chính.</a:t>
            </a:r>
            <a:endParaRPr lang="vi-VN" sz="2400" b="1">
              <a:solidFill>
                <a:srgbClr val="C00000"/>
              </a:solidFill>
              <a:latin typeface="Cambria" panose="02040503050406030204" pitchFamily="18" charset="0"/>
              <a:ea typeface="Cambria" panose="02040503050406030204" pitchFamily="18" charset="0"/>
            </a:endParaRPr>
          </a:p>
          <a:p>
            <a:pPr algn="just"/>
            <a:r>
              <a:rPr lang="vi-VN" sz="2400" b="1">
                <a:solidFill>
                  <a:srgbClr val="C00000"/>
                </a:solidFill>
                <a:latin typeface="Cambria" panose="02040503050406030204" pitchFamily="18" charset="0"/>
                <a:ea typeface="Cambria" panose="02040503050406030204" pitchFamily="18" charset="0"/>
              </a:rPr>
              <a:t>-  </a:t>
            </a:r>
            <a:r>
              <a:rPr lang="vi-VN" sz="2400" b="1" smtClean="0">
                <a:solidFill>
                  <a:srgbClr val="C00000"/>
                </a:solidFill>
                <a:latin typeface="Cambria" panose="02040503050406030204" pitchFamily="18" charset="0"/>
                <a:ea typeface="Cambria" panose="02040503050406030204" pitchFamily="18" charset="0"/>
              </a:rPr>
              <a:t>Ban </a:t>
            </a:r>
            <a:r>
              <a:rPr lang="vi-VN" sz="2400" b="1">
                <a:solidFill>
                  <a:srgbClr val="C00000"/>
                </a:solidFill>
                <a:latin typeface="Cambria" panose="02040503050406030204" pitchFamily="18" charset="0"/>
                <a:ea typeface="Cambria" panose="02040503050406030204" pitchFamily="18" charset="0"/>
              </a:rPr>
              <a:t>hành các văn bản pháp luật, tham gia Công ước </a:t>
            </a:r>
            <a:r>
              <a:rPr lang="vi-VN" sz="2400" b="1" smtClean="0">
                <a:solidFill>
                  <a:srgbClr val="C00000"/>
                </a:solidFill>
                <a:latin typeface="Cambria" panose="02040503050406030204" pitchFamily="18" charset="0"/>
                <a:ea typeface="Cambria" panose="02040503050406030204" pitchFamily="18" charset="0"/>
              </a:rPr>
              <a:t>L</a:t>
            </a:r>
            <a:r>
              <a:rPr lang="en-US" sz="2400" b="1" smtClean="0">
                <a:solidFill>
                  <a:srgbClr val="C00000"/>
                </a:solidFill>
                <a:latin typeface="Cambria" panose="02040503050406030204" pitchFamily="18" charset="0"/>
                <a:ea typeface="Cambria" panose="02040503050406030204" pitchFamily="18" charset="0"/>
              </a:rPr>
              <a:t>iên </a:t>
            </a:r>
            <a:r>
              <a:rPr lang="en-US" sz="2400" b="1" smtClean="0">
                <a:solidFill>
                  <a:srgbClr val="C00000"/>
                </a:solidFill>
                <a:latin typeface="Cambria" panose="02040503050406030204" pitchFamily="18" charset="0"/>
                <a:ea typeface="Cambria" panose="02040503050406030204" pitchFamily="18" charset="0"/>
              </a:rPr>
              <a:t>hợp </a:t>
            </a:r>
            <a:r>
              <a:rPr lang="en-US" sz="2400" b="1" smtClean="0">
                <a:solidFill>
                  <a:srgbClr val="C00000"/>
                </a:solidFill>
                <a:latin typeface="Cambria" panose="02040503050406030204" pitchFamily="18" charset="0"/>
                <a:ea typeface="Cambria" panose="02040503050406030204" pitchFamily="18" charset="0"/>
              </a:rPr>
              <a:t>quốc</a:t>
            </a:r>
            <a:r>
              <a:rPr lang="vi-VN" sz="2400" b="1" smtClean="0">
                <a:solidFill>
                  <a:srgbClr val="C00000"/>
                </a:solidFill>
                <a:latin typeface="Cambria" panose="02040503050406030204" pitchFamily="18" charset="0"/>
                <a:ea typeface="Cambria" panose="02040503050406030204" pitchFamily="18" charset="0"/>
              </a:rPr>
              <a:t> </a:t>
            </a:r>
            <a:r>
              <a:rPr lang="vi-VN" sz="2400" b="1">
                <a:solidFill>
                  <a:srgbClr val="C00000"/>
                </a:solidFill>
                <a:latin typeface="Cambria" panose="02040503050406030204" pitchFamily="18" charset="0"/>
                <a:ea typeface="Cambria" panose="02040503050406030204" pitchFamily="18" charset="0"/>
              </a:rPr>
              <a:t>về Luật </a:t>
            </a:r>
            <a:r>
              <a:rPr lang="en-US" sz="2400" b="1" smtClean="0">
                <a:solidFill>
                  <a:srgbClr val="C00000"/>
                </a:solidFill>
                <a:latin typeface="Cambria" panose="02040503050406030204" pitchFamily="18" charset="0"/>
                <a:ea typeface="Cambria" panose="02040503050406030204" pitchFamily="18" charset="0"/>
              </a:rPr>
              <a:t>B</a:t>
            </a:r>
            <a:r>
              <a:rPr lang="vi-VN" sz="2400" b="1" smtClean="0">
                <a:solidFill>
                  <a:srgbClr val="C00000"/>
                </a:solidFill>
                <a:latin typeface="Cambria" panose="02040503050406030204" pitchFamily="18" charset="0"/>
                <a:ea typeface="Cambria" panose="02040503050406030204" pitchFamily="18" charset="0"/>
              </a:rPr>
              <a:t>iển </a:t>
            </a:r>
            <a:r>
              <a:rPr lang="vi-VN" sz="2400" b="1">
                <a:solidFill>
                  <a:srgbClr val="C00000"/>
                </a:solidFill>
                <a:latin typeface="Cambria" panose="02040503050406030204" pitchFamily="18" charset="0"/>
                <a:ea typeface="Cambria" panose="02040503050406030204" pitchFamily="18" charset="0"/>
              </a:rPr>
              <a:t>năm </a:t>
            </a:r>
            <a:r>
              <a:rPr lang="vi-VN" sz="2400" b="1" smtClean="0">
                <a:solidFill>
                  <a:srgbClr val="C00000"/>
                </a:solidFill>
                <a:latin typeface="Cambria" panose="02040503050406030204" pitchFamily="18" charset="0"/>
                <a:ea typeface="Cambria" panose="02040503050406030204" pitchFamily="18" charset="0"/>
              </a:rPr>
              <a:t>19</a:t>
            </a:r>
            <a:r>
              <a:rPr lang="en-US" sz="2400" b="1" smtClean="0">
                <a:solidFill>
                  <a:srgbClr val="C00000"/>
                </a:solidFill>
                <a:latin typeface="Cambria" panose="02040503050406030204" pitchFamily="18" charset="0"/>
                <a:ea typeface="Cambria" panose="02040503050406030204" pitchFamily="18" charset="0"/>
              </a:rPr>
              <a:t>8</a:t>
            </a:r>
            <a:r>
              <a:rPr lang="vi-VN" sz="2400" b="1" smtClean="0">
                <a:solidFill>
                  <a:srgbClr val="C00000"/>
                </a:solidFill>
                <a:latin typeface="Cambria" panose="02040503050406030204" pitchFamily="18" charset="0"/>
                <a:ea typeface="Cambria" panose="02040503050406030204" pitchFamily="18" charset="0"/>
              </a:rPr>
              <a:t>2</a:t>
            </a:r>
            <a:r>
              <a:rPr lang="vi-VN" sz="2400" b="1">
                <a:solidFill>
                  <a:srgbClr val="C00000"/>
                </a:solidFill>
                <a:latin typeface="Cambria" panose="02040503050406030204" pitchFamily="18" charset="0"/>
                <a:ea typeface="Cambria" panose="02040503050406030204" pitchFamily="18" charset="0"/>
              </a:rPr>
              <a:t>.</a:t>
            </a:r>
            <a:endParaRPr lang="vi-VN" sz="2400" b="1">
              <a:solidFill>
                <a:srgbClr val="C00000"/>
              </a:solidFill>
              <a:latin typeface="Cambria" panose="02040503050406030204" pitchFamily="18" charset="0"/>
              <a:ea typeface="Cambria" panose="02040503050406030204" pitchFamily="18" charset="0"/>
            </a:endParaRPr>
          </a:p>
          <a:p>
            <a:pPr algn="just"/>
            <a:r>
              <a:rPr lang="vi-VN" sz="2400" b="1">
                <a:solidFill>
                  <a:srgbClr val="C00000"/>
                </a:solidFill>
                <a:latin typeface="Cambria" panose="02040503050406030204" pitchFamily="18" charset="0"/>
                <a:ea typeface="Cambria" panose="02040503050406030204" pitchFamily="18" charset="0"/>
              </a:rPr>
              <a:t>-   </a:t>
            </a:r>
            <a:r>
              <a:rPr lang="vi-VN" sz="2400" b="1" smtClean="0">
                <a:solidFill>
                  <a:srgbClr val="C00000"/>
                </a:solidFill>
                <a:latin typeface="Cambria" panose="02040503050406030204" pitchFamily="18" charset="0"/>
                <a:ea typeface="Cambria" panose="02040503050406030204" pitchFamily="18" charset="0"/>
              </a:rPr>
              <a:t>Tăng </a:t>
            </a:r>
            <a:r>
              <a:rPr lang="vi-VN" sz="2400" b="1">
                <a:solidFill>
                  <a:srgbClr val="C00000"/>
                </a:solidFill>
                <a:latin typeface="Cambria" panose="02040503050406030204" pitchFamily="18" charset="0"/>
                <a:ea typeface="Cambria" panose="02040503050406030204" pitchFamily="18" charset="0"/>
              </a:rPr>
              <a:t>cường tiềm lực quốc phòng</a:t>
            </a:r>
            <a:endParaRPr lang="vi-VN" sz="2400" b="1">
              <a:solidFill>
                <a:srgbClr val="C00000"/>
              </a:solidFill>
              <a:latin typeface="Cambria" panose="02040503050406030204" pitchFamily="18" charset="0"/>
              <a:ea typeface="Cambria" panose="02040503050406030204" pitchFamily="18" charset="0"/>
            </a:endParaRPr>
          </a:p>
        </p:txBody>
      </p:sp>
      <p:sp>
        <p:nvSpPr>
          <p:cNvPr id="10" name="Rectangle 9"/>
          <p:cNvSpPr/>
          <p:nvPr/>
        </p:nvSpPr>
        <p:spPr>
          <a:xfrm>
            <a:off x="457200" y="71006"/>
            <a:ext cx="11009086" cy="1852815"/>
          </a:xfrm>
          <a:prstGeom prst="rect">
            <a:avLst/>
          </a:prstGeom>
        </p:spPr>
        <p:txBody>
          <a:bodyPr wrap="square">
            <a:spAutoFit/>
          </a:bodyPr>
          <a:lstStyle/>
          <a:p>
            <a:pPr algn="ctr" defTabSz="609600">
              <a:lnSpc>
                <a:spcPct val="130000"/>
              </a:lnSpc>
            </a:pPr>
            <a:r>
              <a:rPr lang="en-US" sz="3200" b="1">
                <a:solidFill>
                  <a:srgbClr val="002060"/>
                </a:solidFill>
                <a:latin typeface="Cambria" panose="02040503050406030204" pitchFamily="18" charset="0"/>
                <a:ea typeface="Cambria" panose="02040503050406030204" pitchFamily="18" charset="0"/>
              </a:rPr>
              <a:t>Bài 3: Biển, đảo Việt Nam (Tiết 2)</a:t>
            </a:r>
            <a:endParaRPr lang="en-US" sz="3200" b="1">
              <a:solidFill>
                <a:srgbClr val="002060"/>
              </a:solidFill>
              <a:latin typeface="Cambria" panose="02040503050406030204" pitchFamily="18" charset="0"/>
              <a:ea typeface="Cambria" panose="02040503050406030204" pitchFamily="18" charset="0"/>
            </a:endParaRPr>
          </a:p>
          <a:p>
            <a:pPr algn="just" defTabSz="609600">
              <a:lnSpc>
                <a:spcPct val="130000"/>
              </a:lnSpc>
            </a:pPr>
            <a:r>
              <a:rPr lang="en-US" sz="2800" b="1" smtClean="0">
                <a:solidFill>
                  <a:srgbClr val="002060"/>
                </a:solidFill>
                <a:latin typeface="Cambria" panose="02040503050406030204" pitchFamily="18" charset="0"/>
                <a:ea typeface="Cambria" panose="02040503050406030204" pitchFamily="18" charset="0"/>
              </a:rPr>
              <a:t>2</a:t>
            </a:r>
            <a:r>
              <a:rPr lang="en-US" sz="2800" b="1">
                <a:solidFill>
                  <a:srgbClr val="002060"/>
                </a:solidFill>
                <a:latin typeface="Cambria" panose="02040503050406030204" pitchFamily="18" charset="0"/>
                <a:ea typeface="Cambria" panose="02040503050406030204" pitchFamily="18" charset="0"/>
              </a:rPr>
              <a:t>. Công cuộc bảo vệ chủ quyền, các quyền và lợi ích hợp pháp của Việt Nam ở Biển Đông.</a:t>
            </a:r>
            <a:endParaRPr lang="en-US" sz="28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down)">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down)">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332623" y="2140090"/>
            <a:ext cx="11300825" cy="257781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94361" y="2708321"/>
            <a:ext cx="12380722" cy="144135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p:cNvSpPr/>
          <p:nvPr/>
        </p:nvSpPr>
        <p:spPr>
          <a:xfrm>
            <a:off x="726620" y="189003"/>
            <a:ext cx="10738759" cy="865098"/>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TextBox 4"/>
          <p:cNvSpPr txBox="1"/>
          <p:nvPr/>
        </p:nvSpPr>
        <p:spPr>
          <a:xfrm>
            <a:off x="830393" y="189003"/>
            <a:ext cx="10891158" cy="707886"/>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Đọc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thông</a:t>
            </a:r>
            <a:r>
              <a:rPr lang="en-SG" sz="4000" b="1" dirty="0">
                <a:latin typeface="Cambria" panose="02040503050406030204" pitchFamily="18" charset="0"/>
                <a:ea typeface="Cambria" panose="02040503050406030204" pitchFamily="18" charset="0"/>
              </a:rPr>
              <a:t> tin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quan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sát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các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a:t>
            </a:r>
            <a:r>
              <a:rPr lang="en-SG" sz="4000" b="1" dirty="0">
                <a:latin typeface="Cambria" panose="02040503050406030204" pitchFamily="18" charset="0"/>
                <a:ea typeface="Cambria" panose="02040503050406030204" pitchFamily="18" charset="0"/>
              </a:rPr>
              <a:t> 5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8 </a:t>
            </a:r>
            <a:endParaRPr lang="en-SG" sz="4000" b="1"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1"/>
          <a:stretch>
            <a:fillRect/>
          </a:stretch>
        </p:blipFill>
        <p:spPr>
          <a:xfrm>
            <a:off x="2876356" y="1067798"/>
            <a:ext cx="3485309" cy="3053876"/>
          </a:xfrm>
          <a:prstGeom prst="rect">
            <a:avLst/>
          </a:prstGeom>
        </p:spPr>
      </p:pic>
      <p:pic>
        <p:nvPicPr>
          <p:cNvPr id="10" name="Picture 9"/>
          <p:cNvPicPr>
            <a:picLocks noChangeAspect="1"/>
          </p:cNvPicPr>
          <p:nvPr/>
        </p:nvPicPr>
        <p:blipFill>
          <a:blip r:embed="rId2"/>
          <a:stretch>
            <a:fillRect/>
          </a:stretch>
        </p:blipFill>
        <p:spPr>
          <a:xfrm>
            <a:off x="6558024" y="1073254"/>
            <a:ext cx="2889577" cy="3065591"/>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2494673" y="4152543"/>
            <a:ext cx="7202654" cy="2705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p:cNvSpPr/>
          <p:nvPr/>
        </p:nvSpPr>
        <p:spPr>
          <a:xfrm>
            <a:off x="580571" y="850900"/>
            <a:ext cx="11462658" cy="5954486"/>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5" name="Picture 4" descr="A cartoon of two girls&#10;&#10;Description automatically generated"/>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12700" y="0"/>
            <a:ext cx="3015524" cy="1377572"/>
          </a:xfrm>
          <a:prstGeom prst="rect">
            <a:avLst/>
          </a:prstGeom>
        </p:spPr>
      </p:pic>
      <p:sp>
        <p:nvSpPr>
          <p:cNvPr id="7" name="TextBox 6"/>
          <p:cNvSpPr txBox="1"/>
          <p:nvPr/>
        </p:nvSpPr>
        <p:spPr>
          <a:xfrm>
            <a:off x="979714" y="1225689"/>
            <a:ext cx="10951029" cy="5632311"/>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 Nhóm 1: Tìm hiểu nét chính về công cuộc bảo vệ chủ quyền, các quyền và lợi ích hợp pháp của Việt Nam ở Biển Đông thời các chúa Nguyễn.</a:t>
            </a:r>
            <a:endParaRPr lang="vi-VN" sz="3000" b="1" dirty="0">
              <a:latin typeface="Cambria" panose="02040503050406030204" pitchFamily="18" charset="0"/>
              <a:ea typeface="Cambria" panose="02040503050406030204" pitchFamily="18" charset="0"/>
            </a:endParaRPr>
          </a:p>
          <a:p>
            <a:pPr algn="just"/>
            <a:r>
              <a:rPr lang="vi-VN" sz="3000" b="1" dirty="0">
                <a:latin typeface="Cambria" panose="02040503050406030204" pitchFamily="18" charset="0"/>
                <a:ea typeface="Cambria" panose="02040503050406030204" pitchFamily="18" charset="0"/>
              </a:rPr>
              <a:t>+ Nhóm 2: Tìm hiểu nét chính về công cuộc bảo vệ chủ quyền, các quyền và lợi ích hợp pháp của Việt Nam ở Biển Đông dưới Triều Nguyễn.</a:t>
            </a:r>
            <a:endParaRPr lang="vi-VN" sz="3000" b="1" dirty="0">
              <a:latin typeface="Cambria" panose="02040503050406030204" pitchFamily="18" charset="0"/>
              <a:ea typeface="Cambria" panose="02040503050406030204" pitchFamily="18" charset="0"/>
            </a:endParaRPr>
          </a:p>
          <a:p>
            <a:pPr algn="just"/>
            <a:r>
              <a:rPr lang="vi-VN" sz="3000" b="1" dirty="0">
                <a:latin typeface="Cambria" panose="02040503050406030204" pitchFamily="18" charset="0"/>
                <a:ea typeface="Cambria" panose="02040503050406030204" pitchFamily="18" charset="0"/>
              </a:rPr>
              <a:t>+ Nhóm 3: Tìm hiểu nét chính về công cuộc bảo vệ chủ quyền, các quyền và lợi ích hợp pháp của Việt Nam ở Biển Đông thời Pháp thuộc.</a:t>
            </a:r>
            <a:endParaRPr lang="vi-VN" sz="3000" b="1" dirty="0">
              <a:latin typeface="Cambria" panose="02040503050406030204" pitchFamily="18" charset="0"/>
              <a:ea typeface="Cambria" panose="02040503050406030204" pitchFamily="18" charset="0"/>
            </a:endParaRPr>
          </a:p>
          <a:p>
            <a:pPr algn="just"/>
            <a:r>
              <a:rPr lang="vi-VN" sz="3000" b="1" dirty="0">
                <a:latin typeface="Cambria" panose="02040503050406030204" pitchFamily="18" charset="0"/>
                <a:ea typeface="Cambria" panose="02040503050406030204" pitchFamily="18" charset="0"/>
              </a:rPr>
              <a:t>+ Nhóm 4: Tìm hiểu nét chính về công cuộc bảo vệ chủ quyền, các quyền và lợi ích hợp pháp của Việt Nam ở Biển Đông của Nhà nước Cộng hoà xã hội chủ nghĩa Việt Nam.</a:t>
            </a:r>
            <a:endParaRPr lang="vi-VN" sz="3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3147738" y="86796"/>
            <a:ext cx="10470290" cy="1328636"/>
          </a:xfrm>
          <a:prstGeom prst="rect">
            <a:avLst/>
          </a:prstGeom>
        </p:spPr>
      </p:pic>
      <p:sp>
        <p:nvSpPr>
          <p:cNvPr id="11" name="圆角矩形 17"/>
          <p:cNvSpPr/>
          <p:nvPr/>
        </p:nvSpPr>
        <p:spPr>
          <a:xfrm>
            <a:off x="2275115" y="1502229"/>
            <a:ext cx="9764485" cy="460465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13" name="TextBox 12"/>
          <p:cNvSpPr txBox="1"/>
          <p:nvPr/>
        </p:nvSpPr>
        <p:spPr>
          <a:xfrm>
            <a:off x="2473778" y="1677162"/>
            <a:ext cx="9489622" cy="4247317"/>
          </a:xfrm>
          <a:prstGeom prst="rect">
            <a:avLst/>
          </a:prstGeom>
          <a:noFill/>
        </p:spPr>
        <p:txBody>
          <a:bodyPr wrap="square">
            <a:spAutoFit/>
          </a:bodyPr>
          <a:lstStyle/>
          <a:p>
            <a:pPr algn="just"/>
            <a:r>
              <a:rPr lang="en-SG" sz="4500" b="1" dirty="0" err="1">
                <a:solidFill>
                  <a:srgbClr val="002060"/>
                </a:solidFill>
                <a:latin typeface="Cambria" panose="02040503050406030204" pitchFamily="18" charset="0"/>
                <a:ea typeface="Cambria" panose="02040503050406030204" pitchFamily="18" charset="0"/>
              </a:rPr>
              <a:t>Thế</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kỉ</a:t>
            </a:r>
            <a:r>
              <a:rPr lang="en-SG" sz="4500" b="1" dirty="0">
                <a:solidFill>
                  <a:srgbClr val="002060"/>
                </a:solidFill>
                <a:latin typeface="Cambria" panose="02040503050406030204" pitchFamily="18" charset="0"/>
                <a:ea typeface="Cambria" panose="02040503050406030204" pitchFamily="18" charset="0"/>
              </a:rPr>
              <a:t> XVII, </a:t>
            </a:r>
            <a:r>
              <a:rPr lang="en-SG" sz="4500" b="1" dirty="0" err="1">
                <a:solidFill>
                  <a:srgbClr val="002060"/>
                </a:solidFill>
                <a:latin typeface="Cambria" panose="02040503050406030204" pitchFamily="18" charset="0"/>
                <a:ea typeface="Cambria" panose="02040503050406030204" pitchFamily="18" charset="0"/>
              </a:rPr>
              <a:t>các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chúa</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Nguyễn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đã</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lập</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đội</a:t>
            </a:r>
            <a:r>
              <a:rPr lang="en-SG" sz="4500" b="1" dirty="0">
                <a:solidFill>
                  <a:srgbClr val="002060"/>
                </a:solidFill>
                <a:latin typeface="Cambria" panose="02040503050406030204" pitchFamily="18" charset="0"/>
                <a:ea typeface="Cambria" panose="02040503050406030204" pitchFamily="18" charset="0"/>
              </a:rPr>
              <a:t> Hoàng Sa </a:t>
            </a:r>
            <a:r>
              <a:rPr lang="en-SG" sz="4500" b="1" dirty="0" err="1">
                <a:solidFill>
                  <a:srgbClr val="002060"/>
                </a:solidFill>
                <a:latin typeface="Cambria" panose="02040503050406030204" pitchFamily="18" charset="0"/>
                <a:ea typeface="Cambria" panose="02040503050406030204" pitchFamily="18" charset="0"/>
              </a:rPr>
              <a:t>và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sau</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đó</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đội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Bắc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Hải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để</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thu</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lượm</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sản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vật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đánh</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bắt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hải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sản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đồng</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thời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từng</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bước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thực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chủ</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quyền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trên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quần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đảo</a:t>
            </a:r>
            <a:r>
              <a:rPr lang="en-SG" sz="4500" b="1" dirty="0">
                <a:solidFill>
                  <a:srgbClr val="002060"/>
                </a:solidFill>
                <a:latin typeface="Cambria" panose="02040503050406030204" pitchFamily="18" charset="0"/>
                <a:ea typeface="Cambria" panose="02040503050406030204" pitchFamily="18" charset="0"/>
              </a:rPr>
              <a:t> Hoàng Sa </a:t>
            </a:r>
            <a:r>
              <a:rPr lang="en-SG" sz="4500" b="1" dirty="0" err="1">
                <a:solidFill>
                  <a:srgbClr val="002060"/>
                </a:solidFill>
                <a:latin typeface="Cambria" panose="02040503050406030204" pitchFamily="18" charset="0"/>
                <a:ea typeface="Cambria" panose="02040503050406030204" pitchFamily="18" charset="0"/>
              </a:rPr>
              <a:t>và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quần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đảo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Trường</a:t>
            </a:r>
            <a:r>
              <a:rPr lang="en-SG" sz="4500" b="1" dirty="0">
                <a:solidFill>
                  <a:srgbClr val="002060"/>
                </a:solidFill>
                <a:latin typeface="Cambria" panose="02040503050406030204" pitchFamily="18" charset="0"/>
                <a:ea typeface="Cambria" panose="02040503050406030204" pitchFamily="18" charset="0"/>
              </a:rPr>
              <a:t> </a:t>
            </a:r>
            <a:r>
              <a:rPr lang="vi-VN" sz="4500" b="1" dirty="0">
                <a:solidFill>
                  <a:srgbClr val="002060"/>
                </a:solidFill>
                <a:latin typeface="Cambria" panose="02040503050406030204" pitchFamily="18" charset="0"/>
                <a:ea typeface="Cambria" panose="02040503050406030204" pitchFamily="18" charset="0"/>
              </a:rPr>
              <a:t>Sa.</a:t>
            </a:r>
            <a:endParaRPr lang="en-SG" sz="45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838200" y="0"/>
            <a:ext cx="9517224"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p:cNvSpPr/>
          <p:nvPr/>
        </p:nvSpPr>
        <p:spPr>
          <a:xfrm>
            <a:off x="3494314" y="234950"/>
            <a:ext cx="8697686" cy="600709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p:cNvSpPr txBox="1"/>
          <p:nvPr/>
        </p:nvSpPr>
        <p:spPr>
          <a:xfrm>
            <a:off x="3824514" y="348128"/>
            <a:ext cx="8037285" cy="5893921"/>
          </a:xfrm>
          <a:prstGeom prst="rect">
            <a:avLst/>
          </a:prstGeom>
          <a:noFill/>
        </p:spPr>
        <p:txBody>
          <a:bodyPr wrap="square">
            <a:spAutoFit/>
          </a:bodyPr>
          <a:lstStyle/>
          <a:p>
            <a:pPr algn="just"/>
            <a:r>
              <a:rPr lang="en-SG" sz="2900" b="1" i="1" dirty="0" err="1">
                <a:solidFill>
                  <a:schemeClr val="accent2">
                    <a:lumMod val="75000"/>
                  </a:schemeClr>
                </a:solidFill>
                <a:latin typeface="Cambria" panose="02040503050406030204" pitchFamily="18" charset="0"/>
                <a:ea typeface="Cambria" panose="02040503050406030204" pitchFamily="18" charset="0"/>
              </a:rPr>
              <a:t>Hình</a:t>
            </a:r>
            <a:r>
              <a:rPr lang="en-SG" sz="2900" b="1" i="1" dirty="0">
                <a:solidFill>
                  <a:schemeClr val="accent2">
                    <a:lumMod val="75000"/>
                  </a:schemeClr>
                </a:solidFill>
                <a:latin typeface="Cambria" panose="02040503050406030204" pitchFamily="18" charset="0"/>
                <a:ea typeface="Cambria" panose="02040503050406030204" pitchFamily="18" charset="0"/>
              </a:rPr>
              <a:t> 5. </a:t>
            </a:r>
            <a:r>
              <a:rPr lang="en-SG" sz="2900" b="1" i="1" dirty="0" err="1">
                <a:solidFill>
                  <a:schemeClr val="accent2">
                    <a:lumMod val="75000"/>
                  </a:schemeClr>
                </a:solidFill>
                <a:latin typeface="Cambria" panose="02040503050406030204" pitchFamily="18" charset="0"/>
                <a:ea typeface="Cambria" panose="02040503050406030204" pitchFamily="18" charset="0"/>
              </a:rPr>
              <a:t>Tem</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về</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đội</a:t>
            </a:r>
            <a:r>
              <a:rPr lang="en-SG" sz="2900" b="1" i="1" dirty="0">
                <a:solidFill>
                  <a:schemeClr val="accent2">
                    <a:lumMod val="75000"/>
                  </a:schemeClr>
                </a:solidFill>
                <a:latin typeface="Cambria" panose="02040503050406030204" pitchFamily="18" charset="0"/>
                <a:ea typeface="Cambria" panose="02040503050406030204" pitchFamily="18" charset="0"/>
              </a:rPr>
              <a:t> Hoàng Sa (</a:t>
            </a:r>
            <a:r>
              <a:rPr lang="en-SG" sz="2900" b="1" i="1" dirty="0" err="1">
                <a:solidFill>
                  <a:schemeClr val="accent2">
                    <a:lumMod val="75000"/>
                  </a:schemeClr>
                </a:solidFill>
                <a:latin typeface="Cambria" panose="02040503050406030204" pitchFamily="18" charset="0"/>
                <a:ea typeface="Cambria" panose="02040503050406030204" pitchFamily="18" charset="0"/>
              </a:rPr>
              <a:t>phát</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hành</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năm</a:t>
            </a:r>
            <a:r>
              <a:rPr lang="en-SG" sz="2900" b="1" i="1" dirty="0">
                <a:solidFill>
                  <a:schemeClr val="accent2">
                    <a:lumMod val="75000"/>
                  </a:schemeClr>
                </a:solidFill>
                <a:latin typeface="Cambria" panose="02040503050406030204" pitchFamily="18" charset="0"/>
                <a:ea typeface="Cambria" panose="02040503050406030204" pitchFamily="18" charset="0"/>
              </a:rPr>
              <a:t> 1988): </a:t>
            </a:r>
            <a:r>
              <a:rPr lang="en-SG" sz="2900" b="1" dirty="0" err="1">
                <a:latin typeface="Cambria" panose="02040503050406030204" pitchFamily="18" charset="0"/>
                <a:ea typeface="Cambria" panose="02040503050406030204" pitchFamily="18" charset="0"/>
              </a:rPr>
              <a:t>khắc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hoạ</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ảnh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chiếc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chở</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đội</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giong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buồm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vượt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ra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để</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thu</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lượm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khai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sản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vật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Có</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tay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cầm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chèo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tay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cầm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chiếc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tù</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miệng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thổi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ảnh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này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khiến</a:t>
            </a:r>
            <a:r>
              <a:rPr lang="en-SG" sz="2900" b="1" dirty="0">
                <a:latin typeface="Cambria" panose="02040503050406030204" pitchFamily="18" charset="0"/>
                <a:ea typeface="Cambria" panose="02040503050406030204" pitchFamily="18" charset="0"/>
              </a:rPr>
              <a:t> ta </a:t>
            </a:r>
            <a:r>
              <a:rPr lang="en-SG" sz="2900" b="1" dirty="0" err="1">
                <a:latin typeface="Cambria" panose="02040503050406030204" pitchFamily="18" charset="0"/>
                <a:ea typeface="Cambria" panose="02040503050406030204" pitchFamily="18" charset="0"/>
              </a:rPr>
              <a:t>liên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tưởng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tiếng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tù</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gióng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liên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hồi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như</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thúc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giục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cổ</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vũ</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hành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giữ</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gìn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quê</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hương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Đội</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là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chứng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hùng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về</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sự</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lập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thực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chủ</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của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Việt</a:t>
            </a:r>
            <a:r>
              <a:rPr lang="en-SG" sz="2900" b="1" dirty="0">
                <a:latin typeface="Cambria" panose="02040503050406030204" pitchFamily="18" charset="0"/>
                <a:ea typeface="Cambria" panose="02040503050406030204" pitchFamily="18" charset="0"/>
              </a:rPr>
              <a:t> ở </a:t>
            </a:r>
            <a:r>
              <a:rPr lang="en-SG" sz="2900" b="1" dirty="0" err="1">
                <a:latin typeface="Cambria" panose="02040503050406030204" pitchFamily="18" charset="0"/>
                <a:ea typeface="Cambria" panose="02040503050406030204" pitchFamily="18" charset="0"/>
              </a:rPr>
              <a:t>Đàng</a:t>
            </a:r>
            <a:r>
              <a:rPr lang="en-SG" sz="2900" b="1" dirty="0">
                <a:latin typeface="Cambria" panose="02040503050406030204" pitchFamily="18" charset="0"/>
                <a:ea typeface="Cambria" panose="02040503050406030204" pitchFamily="18" charset="0"/>
              </a:rPr>
              <a:t> Trong </a:t>
            </a:r>
            <a:r>
              <a:rPr lang="en-SG" sz="2900" b="1" dirty="0" err="1">
                <a:latin typeface="Cambria" panose="02040503050406030204" pitchFamily="18" charset="0"/>
                <a:ea typeface="Cambria" panose="02040503050406030204" pitchFamily="18" charset="0"/>
              </a:rPr>
              <a:t>đối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với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Hoàng Sa.</a:t>
            </a:r>
            <a:endParaRPr lang="en-SG" sz="2900" b="1" dirty="0">
              <a:latin typeface="Cambria" panose="02040503050406030204" pitchFamily="18" charset="0"/>
              <a:ea typeface="Cambria" panose="02040503050406030204" pitchFamily="18" charset="0"/>
            </a:endParaRPr>
          </a:p>
        </p:txBody>
      </p:sp>
      <p:pic>
        <p:nvPicPr>
          <p:cNvPr id="8" name="Picture 7" descr="A cartoon of a child raising his hand and holding a pencil and a book&#10;&#10;Description automatically generated"/>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99783" y="4904549"/>
            <a:ext cx="1915884" cy="1953451"/>
          </a:xfrm>
          <a:prstGeom prst="rect">
            <a:avLst/>
          </a:prstGeom>
        </p:spPr>
      </p:pic>
      <p:pic>
        <p:nvPicPr>
          <p:cNvPr id="9" name="Picture 8"/>
          <p:cNvPicPr>
            <a:picLocks noChangeAspect="1"/>
          </p:cNvPicPr>
          <p:nvPr/>
        </p:nvPicPr>
        <p:blipFill>
          <a:blip r:embed="rId2"/>
          <a:stretch>
            <a:fillRect/>
          </a:stretch>
        </p:blipFill>
        <p:spPr>
          <a:xfrm>
            <a:off x="9005" y="1380010"/>
            <a:ext cx="3485309" cy="30538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6958</Words>
  <Application>WPS Presentation</Application>
  <PresentationFormat>Widescreen</PresentationFormat>
  <Paragraphs>131</Paragraphs>
  <Slides>23</Slides>
  <Notes>1</Notes>
  <HiddenSlides>0</HiddenSlides>
  <MMClips>3</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23</vt:i4>
      </vt:variant>
    </vt:vector>
  </HeadingPairs>
  <TitlesOfParts>
    <vt:vector size="40" baseType="lpstr">
      <vt:lpstr>Arial</vt:lpstr>
      <vt:lpstr>SimSun</vt:lpstr>
      <vt:lpstr>Wingdings</vt:lpstr>
      <vt:lpstr>SVN-Newton</vt:lpstr>
      <vt:lpstr>Segoe Print</vt:lpstr>
      <vt:lpstr>Times New Roman</vt:lpstr>
      <vt:lpstr>#9Slide05 Great Vibes</vt:lpstr>
      <vt:lpstr>Yu Gothic UI</vt:lpstr>
      <vt:lpstr>Arial</vt:lpstr>
      <vt:lpstr>思源黑体 CN Bold</vt:lpstr>
      <vt:lpstr>Cambria</vt:lpstr>
      <vt:lpstr>Aptos</vt:lpstr>
      <vt:lpstr>Microsoft YaHei</vt:lpstr>
      <vt:lpstr>Arial Unicode MS</vt:lpstr>
      <vt:lpstr>Aptos Display</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Bích Đào Cao Thị</cp:lastModifiedBy>
  <cp:revision>26</cp:revision>
  <dcterms:created xsi:type="dcterms:W3CDTF">2024-07-03T09:10:00Z</dcterms:created>
  <dcterms:modified xsi:type="dcterms:W3CDTF">2024-09-26T05:39:31Z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142F6AEF6D134FF5A26BFF8DCF9874C0_12</vt:lpwstr>
  </property>
  <property fmtid="{D5CDD505-2E9C-101B-9397-08002B2CF9AE}" pid="3" name="KSOProductBuildVer">
    <vt:lpwstr>1033-12.2.0.18283</vt:lpwstr>
  </property>
</Properties>
</file>