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9.svg" ContentType="image/svg+xml"/>
  <Override PartName="/ppt/media/image3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Lst>
  <p:notesMasterIdLst>
    <p:notesMasterId r:id="rId34"/>
  </p:notesMasterIdLst>
  <p:sldIdLst>
    <p:sldId id="446" r:id="rId7"/>
    <p:sldId id="256" r:id="rId8"/>
    <p:sldId id="257" r:id="rId9"/>
    <p:sldId id="444" r:id="rId10"/>
    <p:sldId id="632" r:id="rId11"/>
    <p:sldId id="496" r:id="rId12"/>
    <p:sldId id="261" r:id="rId13"/>
    <p:sldId id="262" r:id="rId14"/>
    <p:sldId id="275" r:id="rId15"/>
    <p:sldId id="266" r:id="rId16"/>
    <p:sldId id="620" r:id="rId17"/>
    <p:sldId id="4411" r:id="rId18"/>
    <p:sldId id="621" r:id="rId19"/>
    <p:sldId id="622" r:id="rId20"/>
    <p:sldId id="623" r:id="rId21"/>
    <p:sldId id="624" r:id="rId22"/>
    <p:sldId id="265" r:id="rId23"/>
    <p:sldId id="625" r:id="rId24"/>
    <p:sldId id="626" r:id="rId25"/>
    <p:sldId id="627" r:id="rId26"/>
    <p:sldId id="629" r:id="rId27"/>
    <p:sldId id="628" r:id="rId28"/>
    <p:sldId id="630" r:id="rId29"/>
    <p:sldId id="488" r:id="rId30"/>
    <p:sldId id="631" r:id="rId31"/>
    <p:sldId id="634" r:id="rId32"/>
    <p:sldId id="636" r:id="rId33"/>
    <p:sldId id="4412" r:id="rId35"/>
    <p:sldId id="494" r:id="rId36"/>
    <p:sldId id="495" r:id="rId37"/>
    <p:sldId id="441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576" y="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notesMaster" Target="notesMasters/notesMaster1.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DEFC98F-EB4A-44BE-8C63-8CA280C0D2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DEFC98F-EB4A-44BE-8C63-8CA280C0D2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DEFC98F-EB4A-44BE-8C63-8CA280C0D2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DEFC98F-EB4A-44BE-8C63-8CA280C0D25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DEFC98F-EB4A-44BE-8C63-8CA280C0D25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DEFC98F-EB4A-44BE-8C63-8CA280C0D25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DEFC98F-EB4A-44BE-8C63-8CA280C0D25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DEFC98F-EB4A-44BE-8C63-8CA280C0D25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DEFC98F-EB4A-44BE-8C63-8CA280C0D2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DEFC98F-EB4A-44BE-8C63-8CA280C0D2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1"/>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4" y="1"/>
            <a:ext cx="2080857" cy="1878281"/>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1" y="910414"/>
            <a:ext cx="12191999" cy="5947587"/>
          </a:xfrm>
          <a:prstGeom prst="rect">
            <a:avLst/>
          </a:prstGeom>
        </p:spPr>
      </p:pic>
      <p:sp>
        <p:nvSpPr>
          <p:cNvPr id="13" name="矩形 12"/>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a:fillRect/>
          </a:stretch>
        </p:blipFill>
        <p:spPr>
          <a:xfrm>
            <a:off x="0" y="1"/>
            <a:ext cx="2493818" cy="3636293"/>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a:fillRect/>
          </a:stretch>
        </p:blipFill>
        <p:spPr>
          <a:xfrm>
            <a:off x="10111144" y="1"/>
            <a:ext cx="2080857" cy="1878281"/>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a:fillRect/>
          </a:stretch>
        </p:blipFill>
        <p:spPr>
          <a:xfrm flipH="1">
            <a:off x="1" y="910414"/>
            <a:ext cx="12191999" cy="5947587"/>
          </a:xfrm>
          <a:prstGeom prst="rect">
            <a:avLst/>
          </a:prstGeom>
        </p:spPr>
      </p:pic>
      <p:sp>
        <p:nvSpPr>
          <p:cNvPr id="11" name="矩形 10"/>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6"/>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6"/>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6"/>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697F36E-A47A-4D45-8559-5E0803DB904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4CBA4-4EAB-42A3-A7CF-561DD9993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image" Target="../media/image39.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6.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8.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52.wdp"/><Relationship Id="rId5" Type="http://schemas.openxmlformats.org/officeDocument/2006/relationships/image" Target="../media/image51.png"/><Relationship Id="rId4" Type="http://schemas.openxmlformats.org/officeDocument/2006/relationships/image" Target="../media/image50.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image" Target="../media/image39.png"/><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49.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png"/><Relationship Id="rId5" Type="http://schemas.microsoft.com/office/2007/relationships/hdphoto" Target="../media/image22.wdp"/><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0" Type="http://schemas.openxmlformats.org/officeDocument/2006/relationships/slideLayout" Target="../slideLayouts/slideLayout7.xml"/><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2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descr="A red and green text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4732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Mỗi tranh nói về sự khác biệt ở khía cạnh nào?</a:t>
              </a:r>
              <a:endParaRPr lang="vi-VN" sz="3400"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Nêu biểu hiện tôn trọng sự khác biệt của người khác trong mỗi trường hợp trên.</a:t>
              </a:r>
              <a:endParaRPr kumimoji="0" lang="vi-VN" sz="34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5"/>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sz="3400" b="1" i="0" dirty="0">
                  <a:solidFill>
                    <a:srgbClr val="FF0000"/>
                  </a:solidFill>
                  <a:effectLst/>
                </a:rPr>
                <a:t>Mỗi trường hợp nói về sự khác biệt ở các khía cạnh khác nhau: về ngoại hình (tranh 1), về hoàn cảnh (tranh 2), về dân tộc ( tranh 3), về giới tính ( tranh 4).</a:t>
              </a:r>
              <a:endParaRPr sz="3400" b="1" i="0" dirty="0">
                <a:solidFill>
                  <a:srgbClr val="FF0000"/>
                </a:solidFill>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endParaRPr lang="vi-VN" sz="4800" b="1" i="0" u="none" strike="noStrike" dirty="0">
                <a:solidFill>
                  <a:srgbClr val="FF0000"/>
                </a:solidFill>
                <a:effectLst/>
                <a:latin typeface="Calibri" panose="020F0502020204030204" pitchFamily="34" charset="0"/>
                <a:cs typeface="Calibri" panose="020F0502020204030204" pitchFamily="34" charset="0"/>
              </a:endParaRPr>
            </a:p>
          </p:txBody>
        </p:sp>
      </p:grpSp>
      <p:pic>
        <p:nvPicPr>
          <p:cNvPr id="15" name="Picture 14"/>
          <p:cNvPicPr>
            <a:picLocks noChangeAspect="1"/>
          </p:cNvPicPr>
          <p:nvPr/>
        </p:nvPicPr>
        <p:blipFill>
          <a:blip r:embed="rId4"/>
          <a:stretch>
            <a:fillRect/>
          </a:stretch>
        </p:blipFill>
        <p:spPr>
          <a:xfrm>
            <a:off x="442913" y="1314450"/>
            <a:ext cx="6034087" cy="21867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endPar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2" name="Picture 1"/>
          <p:cNvPicPr>
            <a:picLocks noChangeAspect="1"/>
          </p:cNvPicPr>
          <p:nvPr/>
        </p:nvPicPr>
        <p:blipFill>
          <a:blip r:embed="rId4"/>
          <a:stretch>
            <a:fillRect/>
          </a:stretch>
        </p:blipFill>
        <p:spPr>
          <a:xfrm>
            <a:off x="304799" y="1245127"/>
            <a:ext cx="5753101" cy="247667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4" name="Picture 3"/>
          <p:cNvPicPr>
            <a:picLocks noChangeAspect="1"/>
          </p:cNvPicPr>
          <p:nvPr/>
        </p:nvPicPr>
        <p:blipFill>
          <a:blip r:embed="rId4"/>
          <a:stretch>
            <a:fillRect/>
          </a:stretch>
        </p:blipFill>
        <p:spPr>
          <a:xfrm>
            <a:off x="428625" y="1277118"/>
            <a:ext cx="5848350" cy="234996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endPar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2" name="Picture 1"/>
          <p:cNvPicPr>
            <a:picLocks noChangeAspect="1"/>
          </p:cNvPicPr>
          <p:nvPr/>
        </p:nvPicPr>
        <p:blipFill>
          <a:blip r:embed="rId4"/>
          <a:stretch>
            <a:fillRect/>
          </a:stretch>
        </p:blipFill>
        <p:spPr>
          <a:xfrm>
            <a:off x="409576" y="1257299"/>
            <a:ext cx="5624512" cy="223164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endPar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endPar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876300" y="1272369"/>
            <a:ext cx="4748212" cy="5342743"/>
          </a:xfrm>
          <a:prstGeom prst="rect">
            <a:avLst/>
          </a:prstGeom>
        </p:spPr>
      </p:pic>
      <p:grpSp>
        <p:nvGrpSpPr>
          <p:cNvPr id="8" name="Group 7"/>
          <p:cNvGrpSpPr/>
          <p:nvPr/>
        </p:nvGrpSpPr>
        <p:grpSpPr>
          <a:xfrm>
            <a:off x="5852012" y="14192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p:cNvGrpSpPr/>
          <p:nvPr/>
        </p:nvGrpSpPr>
        <p:grpSpPr>
          <a:xfrm>
            <a:off x="5966312" y="3162300"/>
            <a:ext cx="5816113" cy="1447800"/>
            <a:chOff x="1594337" y="1602154"/>
            <a:chExt cx="9003323" cy="3477846"/>
          </a:xfrm>
        </p:grpSpPr>
        <p:sp>
          <p:nvSpPr>
            <p:cNvPr id="15"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p:cNvGrpSpPr/>
          <p:nvPr/>
        </p:nvGrpSpPr>
        <p:grpSpPr>
          <a:xfrm>
            <a:off x="5956787" y="4905375"/>
            <a:ext cx="6006613" cy="1409700"/>
            <a:chOff x="1594337" y="1602154"/>
            <a:chExt cx="9003323" cy="3477846"/>
          </a:xfrm>
        </p:grpSpPr>
        <p:sp>
          <p:nvSpPr>
            <p:cNvPr id="2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2"/>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3"/>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3"/>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4"/>
            <a:stretch>
              <a:fillRect b="-7409"/>
            </a:stretch>
          </a:blipFill>
        </p:spPr>
        <p:txBody>
          <a:bodyPr/>
          <a:lstStyle/>
          <a:p>
            <a:endParaRPr lang="en-US"/>
          </a:p>
        </p:txBody>
      </p:sp>
      <p:pic>
        <p:nvPicPr>
          <p:cNvPr id="14" name="Picture 13"/>
          <p:cNvPicPr>
            <a:picLocks noChangeAspect="1"/>
          </p:cNvPicPr>
          <p:nvPr/>
        </p:nvPicPr>
        <p:blipFill>
          <a:blip r:embed="rId5"/>
          <a:stretch>
            <a:fillRect/>
          </a:stretch>
        </p:blipFill>
        <p:spPr>
          <a:xfrm>
            <a:off x="3819280" y="-458473"/>
            <a:ext cx="5639289" cy="2993395"/>
          </a:xfrm>
          <a:prstGeom prst="rect">
            <a:avLst/>
          </a:prstGeom>
        </p:spPr>
      </p:pic>
      <p:pic>
        <p:nvPicPr>
          <p:cNvPr id="16" name="Picture 15"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p:cNvPicPr>
            <a:picLocks noChangeAspect="1"/>
          </p:cNvPicPr>
          <p:nvPr/>
        </p:nvPicPr>
        <p:blipFill>
          <a:blip r:embed="rId8"/>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5"/>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876300" y="1272369"/>
            <a:ext cx="4748212" cy="5342743"/>
          </a:xfrm>
          <a:prstGeom prst="rect">
            <a:avLst/>
          </a:prstGeom>
        </p:spPr>
      </p:pic>
      <p:grpSp>
        <p:nvGrpSpPr>
          <p:cNvPr id="8" name="Group 7"/>
          <p:cNvGrpSpPr/>
          <p:nvPr/>
        </p:nvGrpSpPr>
        <p:grpSpPr>
          <a:xfrm>
            <a:off x="5871062" y="447675"/>
            <a:ext cx="6006613" cy="11430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endPar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791200" y="-1019597"/>
            <a:ext cx="609600" cy="609600"/>
          </a:xfrm>
          <a:prstGeom prst="rect">
            <a:avLst/>
          </a:prstGeom>
        </p:spPr>
      </p:pic>
      <p:grpSp>
        <p:nvGrpSpPr>
          <p:cNvPr id="6" name="Nhóm 5"/>
          <p:cNvGrpSpPr/>
          <p:nvPr/>
        </p:nvGrpSpPr>
        <p:grpSpPr>
          <a:xfrm>
            <a:off x="2689891" y="1000565"/>
            <a:ext cx="7250368" cy="893302"/>
            <a:chOff x="3183001" y="1988840"/>
            <a:chExt cx="7250368" cy="893302"/>
          </a:xfrm>
        </p:grpSpPr>
        <p:sp>
          <p:nvSpPr>
            <p:cNvPr id="7" name="TextBox 12"/>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p:cNvGrpSpPr/>
          <p:nvPr/>
        </p:nvGrpSpPr>
        <p:grpSpPr>
          <a:xfrm>
            <a:off x="-249287" y="1666460"/>
            <a:ext cx="12227586" cy="4710938"/>
            <a:chOff x="-462988" y="2657696"/>
            <a:chExt cx="12227586" cy="3809801"/>
          </a:xfrm>
        </p:grpSpPr>
        <p:grpSp>
          <p:nvGrpSpPr>
            <p:cNvPr id="20" name="Nhóm 19"/>
            <p:cNvGrpSpPr/>
            <p:nvPr/>
          </p:nvGrpSpPr>
          <p:grpSpPr>
            <a:xfrm>
              <a:off x="1234288" y="2657696"/>
              <a:ext cx="10530310" cy="3449530"/>
              <a:chOff x="1225414" y="337973"/>
              <a:chExt cx="10530310" cy="3589822"/>
            </a:xfrm>
          </p:grpSpPr>
          <p:sp>
            <p:nvSpPr>
              <p:cNvPr id="11" name="Hình chữ nhật: Góc Tròn 10"/>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1" fmla="*/ 0 w 10530310"/>
                  <a:gd name="connsiteY0-2" fmla="*/ 593394 h 3560294"/>
                  <a:gd name="connsiteX1-3" fmla="*/ 570204 w 10530310"/>
                  <a:gd name="connsiteY1-4" fmla="*/ 0 h 3560294"/>
                  <a:gd name="connsiteX2-5" fmla="*/ 1053113 w 10530310"/>
                  <a:gd name="connsiteY2-6" fmla="*/ 0 h 3560294"/>
                  <a:gd name="connsiteX3-7" fmla="*/ 1536022 w 10530310"/>
                  <a:gd name="connsiteY3-8" fmla="*/ 0 h 3560294"/>
                  <a:gd name="connsiteX4-9" fmla="*/ 2300629 w 10530310"/>
                  <a:gd name="connsiteY4-10" fmla="*/ 0 h 3560294"/>
                  <a:gd name="connsiteX5-11" fmla="*/ 3159134 w 10530310"/>
                  <a:gd name="connsiteY5-12" fmla="*/ 0 h 3560294"/>
                  <a:gd name="connsiteX6-13" fmla="*/ 3829841 w 10530310"/>
                  <a:gd name="connsiteY6-14" fmla="*/ 0 h 3560294"/>
                  <a:gd name="connsiteX7-15" fmla="*/ 4406650 w 10530310"/>
                  <a:gd name="connsiteY7-16" fmla="*/ 0 h 3560294"/>
                  <a:gd name="connsiteX8-17" fmla="*/ 4795660 w 10530310"/>
                  <a:gd name="connsiteY8-18" fmla="*/ 0 h 3560294"/>
                  <a:gd name="connsiteX9-19" fmla="*/ 5466367 w 10530310"/>
                  <a:gd name="connsiteY9-20" fmla="*/ 0 h 3560294"/>
                  <a:gd name="connsiteX10-21" fmla="*/ 6137074 w 10530310"/>
                  <a:gd name="connsiteY10-22" fmla="*/ 0 h 3560294"/>
                  <a:gd name="connsiteX11-23" fmla="*/ 6619984 w 10530310"/>
                  <a:gd name="connsiteY11-24" fmla="*/ 0 h 3560294"/>
                  <a:gd name="connsiteX12-25" fmla="*/ 7008994 w 10530310"/>
                  <a:gd name="connsiteY12-26" fmla="*/ 0 h 3560294"/>
                  <a:gd name="connsiteX13-27" fmla="*/ 7398004 w 10530310"/>
                  <a:gd name="connsiteY13-28" fmla="*/ 0 h 3560294"/>
                  <a:gd name="connsiteX14-29" fmla="*/ 8256509 w 10530310"/>
                  <a:gd name="connsiteY14-30" fmla="*/ 0 h 3560294"/>
                  <a:gd name="connsiteX15-31" fmla="*/ 8833318 w 10530310"/>
                  <a:gd name="connsiteY15-32" fmla="*/ 0 h 3560294"/>
                  <a:gd name="connsiteX16-33" fmla="*/ 9316227 w 10530310"/>
                  <a:gd name="connsiteY16-34" fmla="*/ 0 h 3560294"/>
                  <a:gd name="connsiteX17-35" fmla="*/ 9960106 w 10530310"/>
                  <a:gd name="connsiteY17-36" fmla="*/ 0 h 3560294"/>
                  <a:gd name="connsiteX18-37" fmla="*/ 10530310 w 10530310"/>
                  <a:gd name="connsiteY18-38" fmla="*/ 593394 h 3560294"/>
                  <a:gd name="connsiteX19-39" fmla="*/ 10530310 w 10530310"/>
                  <a:gd name="connsiteY19-40" fmla="*/ 1234240 h 3560294"/>
                  <a:gd name="connsiteX20-41" fmla="*/ 10530310 w 10530310"/>
                  <a:gd name="connsiteY20-42" fmla="*/ 1875087 h 3560294"/>
                  <a:gd name="connsiteX21-43" fmla="*/ 10530310 w 10530310"/>
                  <a:gd name="connsiteY21-44" fmla="*/ 2420993 h 3560294"/>
                  <a:gd name="connsiteX22-45" fmla="*/ 10530310 w 10530310"/>
                  <a:gd name="connsiteY22-46" fmla="*/ 2966899 h 3560294"/>
                  <a:gd name="connsiteX23-47" fmla="*/ 9960106 w 10530310"/>
                  <a:gd name="connsiteY23-48" fmla="*/ 3560294 h 3560294"/>
                  <a:gd name="connsiteX24-49" fmla="*/ 9195500 w 10530310"/>
                  <a:gd name="connsiteY24-50" fmla="*/ 3560294 h 3560294"/>
                  <a:gd name="connsiteX25-51" fmla="*/ 8430893 w 10530310"/>
                  <a:gd name="connsiteY25-52" fmla="*/ 3560294 h 3560294"/>
                  <a:gd name="connsiteX26-53" fmla="*/ 7854085 w 10530310"/>
                  <a:gd name="connsiteY26-54" fmla="*/ 3560294 h 3560294"/>
                  <a:gd name="connsiteX27-55" fmla="*/ 7089479 w 10530310"/>
                  <a:gd name="connsiteY27-56" fmla="*/ 3560294 h 3560294"/>
                  <a:gd name="connsiteX28-57" fmla="*/ 6512671 w 10530310"/>
                  <a:gd name="connsiteY28-58" fmla="*/ 3560294 h 3560294"/>
                  <a:gd name="connsiteX29-59" fmla="*/ 5654165 w 10530310"/>
                  <a:gd name="connsiteY29-60" fmla="*/ 3560294 h 3560294"/>
                  <a:gd name="connsiteX30-61" fmla="*/ 5265155 w 10530310"/>
                  <a:gd name="connsiteY30-62" fmla="*/ 3560294 h 3560294"/>
                  <a:gd name="connsiteX31-63" fmla="*/ 4782246 w 10530310"/>
                  <a:gd name="connsiteY31-64" fmla="*/ 3560294 h 3560294"/>
                  <a:gd name="connsiteX32-65" fmla="*/ 4111538 w 10530310"/>
                  <a:gd name="connsiteY32-66" fmla="*/ 3560294 h 3560294"/>
                  <a:gd name="connsiteX33-67" fmla="*/ 3534730 w 10530310"/>
                  <a:gd name="connsiteY33-68" fmla="*/ 3560294 h 3560294"/>
                  <a:gd name="connsiteX34-69" fmla="*/ 3051821 w 10530310"/>
                  <a:gd name="connsiteY34-70" fmla="*/ 3560294 h 3560294"/>
                  <a:gd name="connsiteX35-71" fmla="*/ 2193316 w 10530310"/>
                  <a:gd name="connsiteY35-72" fmla="*/ 3560294 h 3560294"/>
                  <a:gd name="connsiteX36-73" fmla="*/ 1804305 w 10530310"/>
                  <a:gd name="connsiteY36-74" fmla="*/ 3560294 h 3560294"/>
                  <a:gd name="connsiteX37-75" fmla="*/ 1321396 w 10530310"/>
                  <a:gd name="connsiteY37-76" fmla="*/ 3560294 h 3560294"/>
                  <a:gd name="connsiteX38-77" fmla="*/ 570204 w 10530310"/>
                  <a:gd name="connsiteY38-78" fmla="*/ 3560294 h 3560294"/>
                  <a:gd name="connsiteX39-79" fmla="*/ 0 w 10530310"/>
                  <a:gd name="connsiteY39-80" fmla="*/ 2966899 h 3560294"/>
                  <a:gd name="connsiteX40-81" fmla="*/ 0 w 10530310"/>
                  <a:gd name="connsiteY40-82" fmla="*/ 2373523 h 3560294"/>
                  <a:gd name="connsiteX41-83" fmla="*/ 0 w 10530310"/>
                  <a:gd name="connsiteY41-84" fmla="*/ 1827617 h 3560294"/>
                  <a:gd name="connsiteX42" fmla="*/ 0 w 10530310"/>
                  <a:gd name="connsiteY42" fmla="*/ 1210505 h 3560294"/>
                  <a:gd name="connsiteX43" fmla="*/ 0 w 10530310"/>
                  <a:gd name="connsiteY43" fmla="*/ 593394 h 35602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endPar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endPar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a:fillRect/>
            </a:stretch>
          </p:blipFill>
          <p:spPr>
            <a:xfrm>
              <a:off x="-462988" y="3382113"/>
              <a:ext cx="2661314" cy="308538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561975" y="947737"/>
            <a:ext cx="11194342" cy="3043238"/>
          </a:xfrm>
          <a:prstGeom prst="rect">
            <a:avLst/>
          </a:prstGeom>
        </p:spPr>
      </p:pic>
      <p:sp>
        <p:nvSpPr>
          <p:cNvPr id="9" name="Rectangle: Rounded Corners 8"/>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99137" y="933450"/>
            <a:ext cx="9003323" cy="1752600"/>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105275"/>
            <a:ext cx="3981450" cy="20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94642" y="933450"/>
            <a:ext cx="10079990" cy="3975100"/>
            <a:chOff x="1189842" y="1602154"/>
            <a:chExt cx="10079990" cy="5336107"/>
          </a:xfrm>
        </p:grpSpPr>
        <p:sp>
          <p:nvSpPr>
            <p:cNvPr id="9" name="Rounded Rectangle 8"/>
            <p:cNvSpPr/>
            <p:nvPr/>
          </p:nvSpPr>
          <p:spPr>
            <a:xfrm>
              <a:off x="1189842" y="1602154"/>
              <a:ext cx="10079990" cy="533610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302872" y="1895384"/>
              <a:ext cx="9966960" cy="49192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Biết tôn trọng sự khác biệt mang lại điều gì tốt? </a:t>
              </a:r>
              <a:endParaRPr sz="3400" b="1" i="0" dirty="0">
                <a:solidFill>
                  <a:schemeClr val="tx1"/>
                </a:solidFill>
                <a:effectLst/>
              </a:endParaRP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Nêu việc làm thể hiện tôn trọng sự khác biệt.</a:t>
              </a:r>
              <a:endParaRPr sz="3400" b="1" i="0" dirty="0">
                <a:solidFill>
                  <a:schemeClr val="tx1"/>
                </a:solidFill>
                <a:effectLst/>
              </a:endParaRP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Có khi nào bạn chứng kiến những lời nói, việc làm chưa thể hiện tôn trọng sự khác biệt? </a:t>
              </a:r>
              <a:endParaRPr sz="3400" b="1" i="0" dirty="0">
                <a:solidFill>
                  <a:schemeClr val="tx1"/>
                </a:solidFill>
                <a:effectLst/>
              </a:endParaRP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Bạn có suy nghĩ gì về điều đó? </a:t>
              </a:r>
              <a:endParaRPr sz="3400" b="1" i="0" dirty="0">
                <a:solidFill>
                  <a:schemeClr val="tx1"/>
                </a:solidFill>
                <a:effectLs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p:cNvPicPr>
            <a:picLocks noChangeAspect="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prstClr val="black"/>
                </a:solidFill>
                <a:effectLst/>
                <a:uLnTx/>
                <a:uFillTx/>
                <a:latin typeface="Arial" panose="020B0604020202020204"/>
                <a:ea typeface="Arial" panose="020B0604020202020204"/>
                <a:cs typeface="Arial" panose="020B0604020202020204"/>
                <a:sym typeface="Arial" panose="020B0604020202020204"/>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2"/>
          <a:srcRect/>
          <a:stretch>
            <a:fill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2"/>
          <a:srcRect/>
          <a:stretch>
            <a:fill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2"/>
          <a:srcRect/>
          <a:stretch>
            <a:fill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2"/>
          <a:srcRect/>
          <a:stretch>
            <a:fill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3"/>
          <a:srcRect/>
          <a:stretch>
            <a:fill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375" lvl="1" indent="-230505" algn="just" defTabSz="609600">
              <a:buFont typeface="Arial" panose="020B0604020202020204"/>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endParaRPr lang="en-US" sz="4400" b="1" dirty="0">
              <a:solidFill>
                <a:srgbClr val="FEFAD3"/>
              </a:solidFill>
              <a:ea typeface="Glacial Indifference"/>
              <a:cs typeface="Glacial Indifference"/>
              <a:sym typeface="Glacial Indifference"/>
            </a:endParaRPr>
          </a:p>
        </p:txBody>
      </p:sp>
      <p:pic>
        <p:nvPicPr>
          <p:cNvPr id="10" name="Picture 9"/>
          <p:cNvPicPr>
            <a:picLocks noChangeAspect="1"/>
          </p:cNvPicPr>
          <p:nvPr/>
        </p:nvPicPr>
        <p:blipFill>
          <a:blip r:embed="rId3"/>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p:cNvPicPr>
            <a:picLocks noChangeAspect="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descr="A cartoon of a child with a megaphon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p:cNvPicPr>
            <a:picLocks noChangeAspect="1"/>
          </p:cNvPicPr>
          <p:nvPr/>
        </p:nvPicPr>
        <p:blipFill>
          <a:blip r:embed="rId3"/>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p:cNvSpPr txBox="1"/>
          <p:nvPr/>
        </p:nvSpPr>
        <p:spPr>
          <a:xfrm>
            <a:off x="447620"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endPar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1"/>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1">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endParaRPr kumimoji="0" lang="en-US" sz="3600" b="1" i="0" u="none" strike="noStrike" kern="1200" cap="none" spc="0" normalizeH="0" baseline="0" noProof="0" dirty="0">
              <a:ln>
                <a:noFill/>
              </a:ln>
              <a:solidFill>
                <a:srgbClr val="44546A"/>
              </a:solidFill>
              <a:effectLst/>
              <a:uLnTx/>
              <a:uFillTx/>
            </a:endParaRPr>
          </a:p>
        </p:txBody>
      </p:sp>
      <p:pic>
        <p:nvPicPr>
          <p:cNvPr id="15" name="Hình ảnh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7"/>
          <a:stretch>
            <a:fillRect/>
          </a:stretch>
        </p:blipFill>
        <p:spPr>
          <a:xfrm>
            <a:off x="4550134" y="2050219"/>
            <a:ext cx="3664014" cy="1012024"/>
          </a:xfrm>
          <a:prstGeom prst="rect">
            <a:avLst/>
          </a:prstGeom>
        </p:spPr>
      </p:pic>
      <p:pic>
        <p:nvPicPr>
          <p:cNvPr id="8" name="Picture 7"/>
          <p:cNvPicPr>
            <a:picLocks noChangeAspect="1"/>
          </p:cNvPicPr>
          <p:nvPr/>
        </p:nvPicPr>
        <p:blipFill>
          <a:blip r:embed="rId8"/>
          <a:stretch>
            <a:fillRect/>
          </a:stretch>
        </p:blipFill>
        <p:spPr>
          <a:xfrm>
            <a:off x="2464376" y="3013623"/>
            <a:ext cx="7206097" cy="2011854"/>
          </a:xfrm>
          <a:prstGeom prst="rect">
            <a:avLst/>
          </a:prstGeom>
        </p:spPr>
      </p:pic>
      <p:pic>
        <p:nvPicPr>
          <p:cNvPr id="11" name="Picture 10"/>
          <p:cNvPicPr>
            <a:picLocks noChangeAspect="1"/>
          </p:cNvPicPr>
          <p:nvPr/>
        </p:nvPicPr>
        <p:blipFill>
          <a:blip r:embed="rId9"/>
          <a:stretch>
            <a:fillRect/>
          </a:stretch>
        </p:blipFill>
        <p:spPr>
          <a:xfrm>
            <a:off x="2351088" y="2332444"/>
            <a:ext cx="1450974" cy="859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96123" y="291470"/>
            <a:ext cx="450721" cy="476724"/>
          </a:xfrm>
          <a:prstGeom prst="rect">
            <a:avLst/>
          </a:prstGeom>
        </p:spPr>
      </p:pic>
      <p:sp>
        <p:nvSpPr>
          <p:cNvPr id="11" name="Rounded Rectangle 14"/>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endParaRPr lang="vi-VN" sz="2700" dirty="0">
              <a:solidFill>
                <a:prstClr val="black"/>
              </a:solidFill>
              <a:latin typeface="Cambria" panose="02040503050406030204" pitchFamily="18" charset="0"/>
              <a:ea typeface="Cambria" panose="02040503050406030204" pitchFamily="18" charset="0"/>
            </a:endParaRPr>
          </a:p>
        </p:txBody>
      </p:sp>
      <p:sp>
        <p:nvSpPr>
          <p:cNvPr id="12" name="Rounded Rectangle 14"/>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endParaRPr lang="vi-VN" sz="2800" dirty="0">
              <a:solidFill>
                <a:prstClr val="black"/>
              </a:solidFill>
              <a:latin typeface="Cambria" panose="02040503050406030204" pitchFamily="18" charset="0"/>
              <a:ea typeface="Cambria" panose="02040503050406030204" pitchFamily="18" charset="0"/>
            </a:endParaRPr>
          </a:p>
        </p:txBody>
      </p:sp>
      <p:pic>
        <p:nvPicPr>
          <p:cNvPr id="13"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88206" y="0"/>
            <a:ext cx="1161476" cy="766574"/>
          </a:xfrm>
          <a:prstGeom prst="rect">
            <a:avLst/>
          </a:prstGeom>
        </p:spPr>
      </p:pic>
      <p:pic>
        <p:nvPicPr>
          <p:cNvPr id="14" name="Picture 13"/>
          <p:cNvPicPr>
            <a:picLocks noChangeAspect="1"/>
          </p:cNvPicPr>
          <p:nvPr/>
        </p:nvPicPr>
        <p:blipFill>
          <a:blip r:embed="rId6"/>
          <a:stretch>
            <a:fillRect/>
          </a:stretch>
        </p:blipFill>
        <p:spPr>
          <a:xfrm>
            <a:off x="3245479" y="381000"/>
            <a:ext cx="5986791" cy="944962"/>
          </a:xfrm>
          <a:prstGeom prst="rect">
            <a:avLst/>
          </a:prstGeom>
        </p:spPr>
      </p:pic>
      <p:sp>
        <p:nvSpPr>
          <p:cNvPr id="15" name="Rounded Rectangle 14"/>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endParaRPr lang="vi-VN" sz="2800" dirty="0">
              <a:solidFill>
                <a:prstClr val="black"/>
              </a:solidFill>
              <a:latin typeface="Cambria" panose="02040503050406030204" pitchFamily="18" charset="0"/>
              <a:ea typeface="Cambria" panose="02040503050406030204" pitchFamily="18" charset="0"/>
            </a:endParaRPr>
          </a:p>
        </p:txBody>
      </p:sp>
      <p:sp>
        <p:nvSpPr>
          <p:cNvPr id="16" name="Rounded Rectangle 14"/>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endParaRPr lang="vi-VN" sz="2700"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709613" y="1609725"/>
            <a:ext cx="6700838" cy="2428390"/>
          </a:xfrm>
          <a:prstGeom prst="rect">
            <a:avLst/>
          </a:prstGeom>
        </p:spPr>
      </p:pic>
      <p:pic>
        <p:nvPicPr>
          <p:cNvPr id="9" name="Picture 8"/>
          <p:cNvPicPr>
            <a:picLocks noChangeAspect="1"/>
          </p:cNvPicPr>
          <p:nvPr/>
        </p:nvPicPr>
        <p:blipFill>
          <a:blip r:embed="rId3"/>
          <a:stretch>
            <a:fillRect/>
          </a:stretch>
        </p:blipFill>
        <p:spPr>
          <a:xfrm>
            <a:off x="5114924" y="3931177"/>
            <a:ext cx="6334125" cy="27267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585787" y="352425"/>
            <a:ext cx="7319963" cy="2941279"/>
          </a:xfrm>
          <a:prstGeom prst="rect">
            <a:avLst/>
          </a:prstGeom>
        </p:spPr>
      </p:pic>
      <p:pic>
        <p:nvPicPr>
          <p:cNvPr id="8" name="Picture 7"/>
          <p:cNvPicPr>
            <a:picLocks noChangeAspect="1"/>
          </p:cNvPicPr>
          <p:nvPr/>
        </p:nvPicPr>
        <p:blipFill>
          <a:blip r:embed="rId3"/>
          <a:stretch>
            <a:fillRect/>
          </a:stretch>
        </p:blipFill>
        <p:spPr>
          <a:xfrm>
            <a:off x="3524250" y="3491204"/>
            <a:ext cx="8053387" cy="3195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3656</Words>
  <Application>WPS Presentation</Application>
  <PresentationFormat>Widescreen</PresentationFormat>
  <Paragraphs>104</Paragraphs>
  <Slides>31</Slides>
  <Notes>3</Notes>
  <HiddenSlides>0</HiddenSlides>
  <MMClips>3</MMClips>
  <ScaleCrop>false</ScaleCrop>
  <HeadingPairs>
    <vt:vector size="6" baseType="variant">
      <vt:variant>
        <vt:lpstr>已用的字体</vt:lpstr>
      </vt:variant>
      <vt:variant>
        <vt:i4>19</vt:i4>
      </vt:variant>
      <vt:variant>
        <vt:lpstr>主题</vt:lpstr>
      </vt:variant>
      <vt:variant>
        <vt:i4>5</vt:i4>
      </vt:variant>
      <vt:variant>
        <vt:lpstr>幻灯片标题</vt:lpstr>
      </vt:variant>
      <vt:variant>
        <vt:i4>31</vt:i4>
      </vt:variant>
    </vt:vector>
  </HeadingPairs>
  <TitlesOfParts>
    <vt:vector size="55" baseType="lpstr">
      <vt:lpstr>Arial</vt:lpstr>
      <vt:lpstr>SimSun</vt:lpstr>
      <vt:lpstr>Wingdings</vt:lpstr>
      <vt:lpstr>Arial</vt:lpstr>
      <vt:lpstr>Glacial Indifference</vt:lpstr>
      <vt:lpstr>Segoe Print</vt:lpstr>
      <vt:lpstr>Calibri</vt:lpstr>
      <vt:lpstr>Cambria</vt:lpstr>
      <vt:lpstr>Calibri</vt:lpstr>
      <vt:lpstr>Microsoft YaHei</vt:lpstr>
      <vt:lpstr>Arial Unicode MS</vt:lpstr>
      <vt:lpstr>Calibri Light</vt:lpstr>
      <vt:lpstr>Open Sans</vt:lpstr>
      <vt:lpstr>Calibri (Body)</vt:lpstr>
      <vt:lpstr>LNTH-LuoLuoNotangYuanTi 1</vt:lpstr>
      <vt:lpstr>Yu Gothic</vt:lpstr>
      <vt:lpstr>Times New Roman</vt:lpstr>
      <vt:lpstr>DFPOP1-W9</vt:lpstr>
      <vt:lpstr>等线</vt:lpstr>
      <vt:lpstr>1_Custom Design</vt:lpstr>
      <vt:lpstr>Office Theme</vt:lpstr>
      <vt:lpstr>Custom Design</vt:lpstr>
      <vt:lpstr>2_Office 主题​​</vt:lpstr>
      <vt:lpstr>2_Custom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Bích Đào Cao Thị</cp:lastModifiedBy>
  <cp:revision>40</cp:revision>
  <dcterms:created xsi:type="dcterms:W3CDTF">2024-07-09T12:35:00Z</dcterms:created>
  <dcterms:modified xsi:type="dcterms:W3CDTF">2024-09-26T05:45:58Z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359DD8BF9DC9487BB79589EC70643664_12</vt:lpwstr>
  </property>
  <property fmtid="{D5CDD505-2E9C-101B-9397-08002B2CF9AE}" pid="3" name="KSOProductBuildVer">
    <vt:lpwstr>1033-12.2.0.18283</vt:lpwstr>
  </property>
</Properties>
</file>