
<file path=[Content_Types].xml><?xml version="1.0" encoding="utf-8"?>
<Types xmlns="http://schemas.openxmlformats.org/package/2006/content-types">
  <Default Extension="jpeg" ContentType="image/jpeg"/>
  <Default Extension="JPG" ContentType="image/.jpg"/>
  <Default Extension="gif" ContentType="image/gif"/>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media/image6.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8"/>
  </p:notesMasterIdLst>
  <p:sldIdLst>
    <p:sldId id="256" r:id="rId4"/>
    <p:sldId id="321" r:id="rId5"/>
    <p:sldId id="270" r:id="rId6"/>
    <p:sldId id="263" r:id="rId7"/>
    <p:sldId id="262" r:id="rId9"/>
    <p:sldId id="258" r:id="rId10"/>
    <p:sldId id="260" r:id="rId11"/>
    <p:sldId id="261" r:id="rId12"/>
    <p:sldId id="264" r:id="rId13"/>
    <p:sldId id="272" r:id="rId14"/>
    <p:sldId id="273" r:id="rId15"/>
    <p:sldId id="266" r:id="rId16"/>
    <p:sldId id="274" r:id="rId17"/>
    <p:sldId id="275" r:id="rId18"/>
    <p:sldId id="276" r:id="rId19"/>
    <p:sldId id="277" r:id="rId20"/>
    <p:sldId id="278" r:id="rId21"/>
    <p:sldId id="279" r:id="rId22"/>
    <p:sldId id="282" r:id="rId23"/>
    <p:sldId id="280" r:id="rId24"/>
    <p:sldId id="281" r:id="rId25"/>
    <p:sldId id="283" r:id="rId26"/>
    <p:sldId id="285" r:id="rId27"/>
    <p:sldId id="320" r:id="rId28"/>
    <p:sldId id="284" r:id="rId29"/>
  </p:sldIdLst>
  <p:sldSz cx="18288000" cy="10287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71504" autoAdjust="0"/>
  </p:normalViewPr>
  <p:slideViewPr>
    <p:cSldViewPr showGuides="1">
      <p:cViewPr varScale="1">
        <p:scale>
          <a:sx n="39" d="100"/>
          <a:sy n="39" d="100"/>
        </p:scale>
        <p:origin x="1618" y="101"/>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notesMaster" Target="notesMasters/notesMaster1.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2" Type="http://schemas.openxmlformats.org/officeDocument/2006/relationships/tableStyles" Target="tableStyles.xml"/><Relationship Id="rId31" Type="http://schemas.openxmlformats.org/officeDocument/2006/relationships/viewProps" Target="viewProps.xml"/><Relationship Id="rId30" Type="http://schemas.openxmlformats.org/officeDocument/2006/relationships/presProps" Target="presProps.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50F8B1-9E7B-4184-A7DB-91BF58908C3E}" type="datetimeFigureOut">
              <a:rPr lang="en-US" smtClean="0"/>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CCA782-E093-4229-AF97-C92E964E76B8}"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HS ghi vở tên mục 2</a:t>
            </a:r>
            <a:endParaRPr lang="en-US"/>
          </a:p>
        </p:txBody>
      </p:sp>
      <p:sp>
        <p:nvSpPr>
          <p:cNvPr id="4" name="Slide Number Placeholder 3"/>
          <p:cNvSpPr>
            <a:spLocks noGrp="1"/>
          </p:cNvSpPr>
          <p:nvPr>
            <p:ph type="sldNum" sz="quarter" idx="5"/>
          </p:nvPr>
        </p:nvSpPr>
        <p:spPr/>
        <p:txBody>
          <a:bodyPr/>
          <a:lstStyle/>
          <a:p>
            <a:fld id="{18CCA782-E093-4229-AF97-C92E964E76B8}" type="slidenum">
              <a:rPr lang="en-US" smtClean="0"/>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HS đọc thông tin</a:t>
            </a:r>
            <a:endParaRPr lang="en-US"/>
          </a:p>
        </p:txBody>
      </p:sp>
      <p:sp>
        <p:nvSpPr>
          <p:cNvPr id="4" name="Slide Number Placeholder 3"/>
          <p:cNvSpPr>
            <a:spLocks noGrp="1"/>
          </p:cNvSpPr>
          <p:nvPr>
            <p:ph type="sldNum" sz="quarter" idx="5"/>
          </p:nvPr>
        </p:nvSpPr>
        <p:spPr/>
        <p:txBody>
          <a:bodyPr/>
          <a:lstStyle/>
          <a:p>
            <a:fld id="{18CCA782-E093-4229-AF97-C92E964E76B8}" type="slidenum">
              <a:rPr lang="en-US" smtClean="0"/>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HS thảo luận nhóm 2: </a:t>
            </a:r>
            <a:endParaRPr lang="en-US"/>
          </a:p>
          <a:p>
            <a:r>
              <a:rPr lang="en-US"/>
              <a:t>Cá nhân/ thảo luạn nhóm 2.</a:t>
            </a:r>
            <a:endParaRPr lang="en-US"/>
          </a:p>
        </p:txBody>
      </p:sp>
      <p:sp>
        <p:nvSpPr>
          <p:cNvPr id="4" name="Slide Number Placeholder 3"/>
          <p:cNvSpPr>
            <a:spLocks noGrp="1"/>
          </p:cNvSpPr>
          <p:nvPr>
            <p:ph type="sldNum" sz="quarter" idx="5"/>
          </p:nvPr>
        </p:nvSpPr>
        <p:spPr/>
        <p:txBody>
          <a:bodyPr/>
          <a:lstStyle/>
          <a:p>
            <a:fld id="{18CCA782-E093-4229-AF97-C92E964E76B8}" type="slidenum">
              <a:rPr lang="en-US" smtClean="0"/>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vi-VN" sz="1200" kern="1200">
                <a:solidFill>
                  <a:schemeClr val="tx1"/>
                </a:solidFill>
                <a:effectLst/>
                <a:latin typeface="+mn-lt"/>
                <a:ea typeface="+mn-ea"/>
                <a:cs typeface="+mn-cs"/>
              </a:rPr>
              <a:t>https://youtu.be/zXxIa9TuN8c.</a:t>
            </a:r>
            <a:endParaRPr lang="en-US" sz="1200" kern="1200">
              <a:solidFill>
                <a:schemeClr val="tx1"/>
              </a:solidFill>
              <a:effectLst/>
              <a:latin typeface="+mn-lt"/>
              <a:ea typeface="+mn-ea"/>
              <a:cs typeface="+mn-cs"/>
            </a:endParaRPr>
          </a:p>
          <a:p>
            <a:r>
              <a:rPr lang="en-US"/>
              <a:t>GV mở cho HS xemm video vai trò của đất</a:t>
            </a:r>
            <a:endParaRPr lang="en-US"/>
          </a:p>
        </p:txBody>
      </p:sp>
      <p:sp>
        <p:nvSpPr>
          <p:cNvPr id="4" name="Slide Number Placeholder 3"/>
          <p:cNvSpPr>
            <a:spLocks noGrp="1"/>
          </p:cNvSpPr>
          <p:nvPr>
            <p:ph type="sldNum" sz="quarter" idx="5"/>
          </p:nvPr>
        </p:nvSpPr>
        <p:spPr/>
        <p:txBody>
          <a:bodyPr/>
          <a:lstStyle/>
          <a:p>
            <a:fld id="{18CCA782-E093-4229-AF97-C92E964E76B8}" type="slidenum">
              <a:rPr lang="en-US" smtClean="0"/>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HS ghi vở</a:t>
            </a:r>
            <a:endParaRPr lang="en-US"/>
          </a:p>
        </p:txBody>
      </p:sp>
      <p:sp>
        <p:nvSpPr>
          <p:cNvPr id="4" name="Slide Number Placeholder 3"/>
          <p:cNvSpPr>
            <a:spLocks noGrp="1"/>
          </p:cNvSpPr>
          <p:nvPr>
            <p:ph type="sldNum" sz="quarter" idx="5"/>
          </p:nvPr>
        </p:nvSpPr>
        <p:spPr/>
        <p:txBody>
          <a:bodyPr/>
          <a:lstStyle/>
          <a:p>
            <a:fld id="{18CCA782-E093-4229-AF97-C92E964E76B8}" type="slidenum">
              <a:rPr lang="en-US" smtClean="0"/>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showMasterSp="0">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showMasterSp="0">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showMasterSp="0">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showMasterSp="0">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showMasterSp="0">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showMasterSp="0">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showMasterSp="0">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showMasterSp="0">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showMasterSp="0">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showMasterSp="0">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showMasterSp="0">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showMasterSp="0">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showMasterSp="0">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showMasterSp="0">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showMasterSp="0">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showMasterSp="0">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showMasterSp="0">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showMasterSp="0">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showMasterSp="0">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showMasterSp="0">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showMasterSp="0">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2" Type="http://schemas.openxmlformats.org/officeDocument/2006/relationships/theme" Target="../theme/theme2.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8" name="9Slide.vn - 2019"/>
          <p:cNvSpPr txBox="1"/>
          <p:nvPr userDrawn="1"/>
        </p:nvSpPr>
        <p:spPr>
          <a:xfrm>
            <a:off x="0" y="-1789331"/>
            <a:ext cx="18288000" cy="646331"/>
          </a:xfrm>
          <a:prstGeom prst="rect">
            <a:avLst/>
          </a:prstGeom>
          <a:noFill/>
        </p:spPr>
        <p:txBody>
          <a:bodyPr vert="horz" rtlCol="0">
            <a:spAutoFit/>
          </a:bodyPr>
          <a:lstStyle/>
          <a:p>
            <a:pPr algn="ctr"/>
            <a:r>
              <a:rPr lang="en-US" sz="3600">
                <a:solidFill>
                  <a:srgbClr val="CFCFCF"/>
                </a:solidFill>
              </a:rPr>
              <a:t>www.9slide.vn</a:t>
            </a:r>
            <a:endParaRPr lang="en-US" sz="3600">
              <a:solidFill>
                <a:srgbClr val="CFCFCF"/>
              </a:solidFill>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8" name="9Slide.vn - 2019"/>
          <p:cNvSpPr txBox="1"/>
          <p:nvPr userDrawn="1"/>
        </p:nvSpPr>
        <p:spPr>
          <a:xfrm>
            <a:off x="0" y="-1789331"/>
            <a:ext cx="18288000" cy="646331"/>
          </a:xfrm>
          <a:prstGeom prst="rect">
            <a:avLst/>
          </a:prstGeom>
          <a:noFill/>
        </p:spPr>
        <p:txBody>
          <a:bodyPr vert="horz" rtlCol="0">
            <a:spAutoFit/>
          </a:bodyPr>
          <a:lstStyle/>
          <a:p>
            <a:pPr algn="ctr"/>
            <a:r>
              <a:rPr lang="en-US" sz="3600">
                <a:solidFill>
                  <a:srgbClr val="CFCFCF"/>
                </a:solidFill>
              </a:rPr>
              <a:t>www.9slide.vn</a:t>
            </a:r>
            <a:endParaRPr lang="en-US" sz="3600">
              <a:solidFill>
                <a:srgbClr val="CFCFCF"/>
              </a:solidFill>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GIF"/></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image" Target="../media/image11.jpeg"/></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image" Target="../media/image1.GIF"/></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GIF"/></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4.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5.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6.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GIF"/></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7.jpe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9.jpe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0.jpeg"/></Relationships>
</file>

<file path=ppt/slides/_rels/slide22.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21.jpeg"/><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image" Target="../media/image1.GI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GIF"/></Relationships>
</file>

<file path=ppt/slides/_rels/slide25.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22.png"/><Relationship Id="rId2" Type="http://schemas.openxmlformats.org/officeDocument/2006/relationships/image" Target="../media/image5.png"/><Relationship Id="rId1" Type="http://schemas.openxmlformats.org/officeDocument/2006/relationships/image" Target="../media/image1.GIF"/></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image" Target="../media/image1.GIF"/></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1.GIF"/></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image" Target="../media/image1.GIF"/></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GIF"/></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image" Target="../media/image1.GIF"/></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2"/>
          <p:cNvGrpSpPr/>
          <p:nvPr/>
        </p:nvGrpSpPr>
        <p:grpSpPr>
          <a:xfrm>
            <a:off x="795962" y="1333500"/>
            <a:ext cx="11548437" cy="6705600"/>
            <a:chOff x="0" y="0"/>
            <a:chExt cx="13032566" cy="5817070"/>
          </a:xfrm>
        </p:grpSpPr>
        <p:sp>
          <p:nvSpPr>
            <p:cNvPr id="3" name="Freeform 3"/>
            <p:cNvSpPr/>
            <p:nvPr/>
          </p:nvSpPr>
          <p:spPr>
            <a:xfrm>
              <a:off x="72390" y="72390"/>
              <a:ext cx="12887786" cy="5672290"/>
            </a:xfrm>
            <a:custGeom>
              <a:avLst/>
              <a:gdLst/>
              <a:ahLst/>
              <a:cxnLst/>
              <a:rect l="l" t="t" r="r" b="b"/>
              <a:pathLst>
                <a:path w="12887786" h="5672290">
                  <a:moveTo>
                    <a:pt x="0" y="0"/>
                  </a:moveTo>
                  <a:lnTo>
                    <a:pt x="12887786" y="0"/>
                  </a:lnTo>
                  <a:lnTo>
                    <a:pt x="12887786" y="5672290"/>
                  </a:lnTo>
                  <a:lnTo>
                    <a:pt x="0" y="5672290"/>
                  </a:lnTo>
                  <a:lnTo>
                    <a:pt x="0" y="0"/>
                  </a:lnTo>
                  <a:close/>
                </a:path>
              </a:pathLst>
            </a:custGeom>
            <a:solidFill>
              <a:srgbClr val="EBF094">
                <a:alpha val="83922"/>
              </a:srgbClr>
            </a:solidFill>
          </p:spPr>
          <p:txBody>
            <a:bodyPr/>
            <a:lstStyle/>
            <a:p>
              <a:endParaRPr lang="en-US"/>
            </a:p>
          </p:txBody>
        </p:sp>
        <p:sp>
          <p:nvSpPr>
            <p:cNvPr id="4" name="Freeform 4"/>
            <p:cNvSpPr/>
            <p:nvPr/>
          </p:nvSpPr>
          <p:spPr>
            <a:xfrm>
              <a:off x="0" y="0"/>
              <a:ext cx="13032566" cy="5817070"/>
            </a:xfrm>
            <a:custGeom>
              <a:avLst/>
              <a:gdLst/>
              <a:ahLst/>
              <a:cxnLst/>
              <a:rect l="l" t="t" r="r" b="b"/>
              <a:pathLst>
                <a:path w="13032566" h="5817070">
                  <a:moveTo>
                    <a:pt x="12887786" y="5672290"/>
                  </a:moveTo>
                  <a:lnTo>
                    <a:pt x="13032566" y="5672290"/>
                  </a:lnTo>
                  <a:lnTo>
                    <a:pt x="13032566" y="5817070"/>
                  </a:lnTo>
                  <a:lnTo>
                    <a:pt x="12887786" y="5817070"/>
                  </a:lnTo>
                  <a:lnTo>
                    <a:pt x="12887786" y="5672290"/>
                  </a:lnTo>
                  <a:close/>
                  <a:moveTo>
                    <a:pt x="0" y="144780"/>
                  </a:moveTo>
                  <a:lnTo>
                    <a:pt x="144780" y="144780"/>
                  </a:lnTo>
                  <a:lnTo>
                    <a:pt x="144780" y="5672290"/>
                  </a:lnTo>
                  <a:lnTo>
                    <a:pt x="0" y="5672290"/>
                  </a:lnTo>
                  <a:lnTo>
                    <a:pt x="0" y="144780"/>
                  </a:lnTo>
                  <a:close/>
                  <a:moveTo>
                    <a:pt x="0" y="5672290"/>
                  </a:moveTo>
                  <a:lnTo>
                    <a:pt x="144780" y="5672290"/>
                  </a:lnTo>
                  <a:lnTo>
                    <a:pt x="144780" y="5817070"/>
                  </a:lnTo>
                  <a:lnTo>
                    <a:pt x="0" y="5817070"/>
                  </a:lnTo>
                  <a:lnTo>
                    <a:pt x="0" y="5672290"/>
                  </a:lnTo>
                  <a:close/>
                  <a:moveTo>
                    <a:pt x="12887786" y="144780"/>
                  </a:moveTo>
                  <a:lnTo>
                    <a:pt x="13032566" y="144780"/>
                  </a:lnTo>
                  <a:lnTo>
                    <a:pt x="13032566" y="5672290"/>
                  </a:lnTo>
                  <a:lnTo>
                    <a:pt x="12887786" y="5672290"/>
                  </a:lnTo>
                  <a:lnTo>
                    <a:pt x="12887786" y="144780"/>
                  </a:lnTo>
                  <a:close/>
                  <a:moveTo>
                    <a:pt x="144780" y="5672290"/>
                  </a:moveTo>
                  <a:lnTo>
                    <a:pt x="12887786" y="5672290"/>
                  </a:lnTo>
                  <a:lnTo>
                    <a:pt x="12887786" y="5817070"/>
                  </a:lnTo>
                  <a:lnTo>
                    <a:pt x="144780" y="5817070"/>
                  </a:lnTo>
                  <a:lnTo>
                    <a:pt x="144780" y="5672290"/>
                  </a:lnTo>
                  <a:close/>
                  <a:moveTo>
                    <a:pt x="12887786" y="0"/>
                  </a:moveTo>
                  <a:lnTo>
                    <a:pt x="13032566" y="0"/>
                  </a:lnTo>
                  <a:lnTo>
                    <a:pt x="13032566" y="144780"/>
                  </a:lnTo>
                  <a:lnTo>
                    <a:pt x="12887786" y="144780"/>
                  </a:lnTo>
                  <a:lnTo>
                    <a:pt x="12887786" y="0"/>
                  </a:lnTo>
                  <a:close/>
                  <a:moveTo>
                    <a:pt x="0" y="0"/>
                  </a:moveTo>
                  <a:lnTo>
                    <a:pt x="144780" y="0"/>
                  </a:lnTo>
                  <a:lnTo>
                    <a:pt x="144780" y="144780"/>
                  </a:lnTo>
                  <a:lnTo>
                    <a:pt x="0" y="144780"/>
                  </a:lnTo>
                  <a:lnTo>
                    <a:pt x="0" y="0"/>
                  </a:lnTo>
                  <a:close/>
                  <a:moveTo>
                    <a:pt x="144780" y="0"/>
                  </a:moveTo>
                  <a:lnTo>
                    <a:pt x="12887786" y="0"/>
                  </a:lnTo>
                  <a:lnTo>
                    <a:pt x="12887786" y="144780"/>
                  </a:lnTo>
                  <a:lnTo>
                    <a:pt x="144780" y="144780"/>
                  </a:lnTo>
                  <a:lnTo>
                    <a:pt x="144780" y="0"/>
                  </a:lnTo>
                  <a:close/>
                </a:path>
              </a:pathLst>
            </a:custGeom>
            <a:solidFill>
              <a:srgbClr val="C37A63">
                <a:alpha val="83922"/>
              </a:srgbClr>
            </a:solidFill>
          </p:spPr>
          <p:txBody>
            <a:bodyPr/>
            <a:lstStyle/>
            <a:p>
              <a:endParaRPr lang="en-US"/>
            </a:p>
          </p:txBody>
        </p:sp>
      </p:grpSp>
      <p:pic>
        <p:nvPicPr>
          <p:cNvPr id="7" name="Picture 7"/>
          <p:cNvPicPr>
            <a:picLocks noChangeAspect="1"/>
          </p:cNvPicPr>
          <p:nvPr/>
        </p:nvPicPr>
        <p:blipFill>
          <a:blip r:embed="rId1"/>
          <a:srcRect/>
          <a:stretch>
            <a:fillRect/>
          </a:stretch>
        </p:blipFill>
        <p:spPr>
          <a:xfrm>
            <a:off x="10833454" y="295016"/>
            <a:ext cx="1460031" cy="1467368"/>
          </a:xfrm>
          <a:prstGeom prst="rect">
            <a:avLst/>
          </a:prstGeom>
        </p:spPr>
      </p:pic>
      <p:pic>
        <p:nvPicPr>
          <p:cNvPr id="8" name="Picture 8"/>
          <p:cNvPicPr>
            <a:picLocks noChangeAspect="1"/>
          </p:cNvPicPr>
          <p:nvPr/>
        </p:nvPicPr>
        <p:blipFill>
          <a:blip r:embed="rId1"/>
          <a:srcRect/>
          <a:stretch>
            <a:fillRect/>
          </a:stretch>
        </p:blipFill>
        <p:spPr>
          <a:xfrm>
            <a:off x="0" y="4204488"/>
            <a:ext cx="1460031" cy="1467368"/>
          </a:xfrm>
          <a:prstGeom prst="rect">
            <a:avLst/>
          </a:prstGeom>
        </p:spPr>
      </p:pic>
      <p:pic>
        <p:nvPicPr>
          <p:cNvPr id="18" name="Picture 17"/>
          <p:cNvPicPr>
            <a:picLocks noChangeAspect="1"/>
          </p:cNvPicPr>
          <p:nvPr/>
        </p:nvPicPr>
        <p:blipFill>
          <a:blip r:embed="rId2"/>
          <a:stretch>
            <a:fillRect/>
          </a:stretch>
        </p:blipFill>
        <p:spPr>
          <a:xfrm>
            <a:off x="4724400" y="571500"/>
            <a:ext cx="4255377" cy="1993565"/>
          </a:xfrm>
          <a:prstGeom prst="rect">
            <a:avLst/>
          </a:prstGeom>
        </p:spPr>
      </p:pic>
      <p:pic>
        <p:nvPicPr>
          <p:cNvPr id="23" name="Picture 22"/>
          <p:cNvPicPr>
            <a:picLocks noChangeAspect="1"/>
          </p:cNvPicPr>
          <p:nvPr/>
        </p:nvPicPr>
        <p:blipFill>
          <a:blip r:embed="rId3"/>
          <a:stretch>
            <a:fillRect/>
          </a:stretch>
        </p:blipFill>
        <p:spPr>
          <a:xfrm>
            <a:off x="1143000" y="3619500"/>
            <a:ext cx="11241998" cy="3176291"/>
          </a:xfrm>
          <a:prstGeom prst="rect">
            <a:avLst/>
          </a:prstGeom>
        </p:spPr>
      </p:pic>
      <p:pic>
        <p:nvPicPr>
          <p:cNvPr id="25" name="Picture 24"/>
          <p:cNvPicPr>
            <a:picLocks noChangeAspect="1"/>
          </p:cNvPicPr>
          <p:nvPr/>
        </p:nvPicPr>
        <p:blipFill>
          <a:blip r:embed="rId4"/>
          <a:stretch>
            <a:fillRect/>
          </a:stretch>
        </p:blipFill>
        <p:spPr>
          <a:xfrm>
            <a:off x="4876800" y="2552700"/>
            <a:ext cx="4365114" cy="1182727"/>
          </a:xfrm>
          <a:prstGeom prst="rect">
            <a:avLst/>
          </a:prstGeom>
        </p:spPr>
      </p:pic>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5" name="Group 3"/>
          <p:cNvGrpSpPr/>
          <p:nvPr/>
        </p:nvGrpSpPr>
        <p:grpSpPr>
          <a:xfrm>
            <a:off x="5867400" y="8267700"/>
            <a:ext cx="6858000" cy="1524000"/>
            <a:chOff x="0" y="0"/>
            <a:chExt cx="13005989" cy="2412933"/>
          </a:xfrm>
        </p:grpSpPr>
        <p:sp>
          <p:nvSpPr>
            <p:cNvPr id="16" name="Freeform 4"/>
            <p:cNvSpPr/>
            <p:nvPr/>
          </p:nvSpPr>
          <p:spPr>
            <a:xfrm>
              <a:off x="72390" y="72390"/>
              <a:ext cx="12861209" cy="2268153"/>
            </a:xfrm>
            <a:custGeom>
              <a:avLst/>
              <a:gdLst/>
              <a:ahLst/>
              <a:cxnLst/>
              <a:rect l="l" t="t" r="r" b="b"/>
              <a:pathLst>
                <a:path w="12861209" h="2268153">
                  <a:moveTo>
                    <a:pt x="0" y="0"/>
                  </a:moveTo>
                  <a:lnTo>
                    <a:pt x="12861209" y="0"/>
                  </a:lnTo>
                  <a:lnTo>
                    <a:pt x="12861209" y="2268153"/>
                  </a:lnTo>
                  <a:lnTo>
                    <a:pt x="0" y="2268153"/>
                  </a:lnTo>
                  <a:lnTo>
                    <a:pt x="0" y="0"/>
                  </a:lnTo>
                  <a:close/>
                </a:path>
              </a:pathLst>
            </a:custGeom>
            <a:solidFill>
              <a:srgbClr val="AD795B">
                <a:alpha val="83922"/>
              </a:srgbClr>
            </a:solidFill>
          </p:spPr>
          <p:txBody>
            <a:bodyPr/>
            <a:lstStyle/>
            <a:p>
              <a:endParaRPr lang="en-US"/>
            </a:p>
          </p:txBody>
        </p:sp>
        <p:sp>
          <p:nvSpPr>
            <p:cNvPr id="17" name="Freeform 5"/>
            <p:cNvSpPr/>
            <p:nvPr/>
          </p:nvSpPr>
          <p:spPr>
            <a:xfrm>
              <a:off x="0" y="0"/>
              <a:ext cx="13005989" cy="2412933"/>
            </a:xfrm>
            <a:custGeom>
              <a:avLst/>
              <a:gdLst/>
              <a:ahLst/>
              <a:cxnLst/>
              <a:rect l="l" t="t" r="r" b="b"/>
              <a:pathLst>
                <a:path w="13005989" h="2412933">
                  <a:moveTo>
                    <a:pt x="12861209" y="2268153"/>
                  </a:moveTo>
                  <a:lnTo>
                    <a:pt x="13005989" y="2268153"/>
                  </a:lnTo>
                  <a:lnTo>
                    <a:pt x="13005989" y="2412933"/>
                  </a:lnTo>
                  <a:lnTo>
                    <a:pt x="12861209" y="2412933"/>
                  </a:lnTo>
                  <a:lnTo>
                    <a:pt x="12861209" y="2268153"/>
                  </a:lnTo>
                  <a:close/>
                  <a:moveTo>
                    <a:pt x="0" y="144780"/>
                  </a:moveTo>
                  <a:lnTo>
                    <a:pt x="144780" y="144780"/>
                  </a:lnTo>
                  <a:lnTo>
                    <a:pt x="144780" y="2268153"/>
                  </a:lnTo>
                  <a:lnTo>
                    <a:pt x="0" y="2268153"/>
                  </a:lnTo>
                  <a:lnTo>
                    <a:pt x="0" y="144780"/>
                  </a:lnTo>
                  <a:close/>
                  <a:moveTo>
                    <a:pt x="0" y="2268153"/>
                  </a:moveTo>
                  <a:lnTo>
                    <a:pt x="144780" y="2268153"/>
                  </a:lnTo>
                  <a:lnTo>
                    <a:pt x="144780" y="2412933"/>
                  </a:lnTo>
                  <a:lnTo>
                    <a:pt x="0" y="2412933"/>
                  </a:lnTo>
                  <a:lnTo>
                    <a:pt x="0" y="2268153"/>
                  </a:lnTo>
                  <a:close/>
                  <a:moveTo>
                    <a:pt x="12861209" y="144780"/>
                  </a:moveTo>
                  <a:lnTo>
                    <a:pt x="13005989" y="144780"/>
                  </a:lnTo>
                  <a:lnTo>
                    <a:pt x="13005989" y="2268153"/>
                  </a:lnTo>
                  <a:lnTo>
                    <a:pt x="12861209" y="2268153"/>
                  </a:lnTo>
                  <a:lnTo>
                    <a:pt x="12861209" y="144780"/>
                  </a:lnTo>
                  <a:close/>
                  <a:moveTo>
                    <a:pt x="144780" y="2268153"/>
                  </a:moveTo>
                  <a:lnTo>
                    <a:pt x="12861209" y="2268153"/>
                  </a:lnTo>
                  <a:lnTo>
                    <a:pt x="12861209" y="2412933"/>
                  </a:lnTo>
                  <a:lnTo>
                    <a:pt x="144780" y="2412933"/>
                  </a:lnTo>
                  <a:lnTo>
                    <a:pt x="144780" y="2268153"/>
                  </a:lnTo>
                  <a:close/>
                  <a:moveTo>
                    <a:pt x="12861209" y="0"/>
                  </a:moveTo>
                  <a:lnTo>
                    <a:pt x="13005989" y="0"/>
                  </a:lnTo>
                  <a:lnTo>
                    <a:pt x="13005989" y="144780"/>
                  </a:lnTo>
                  <a:lnTo>
                    <a:pt x="12861209" y="144780"/>
                  </a:lnTo>
                  <a:lnTo>
                    <a:pt x="12861209" y="0"/>
                  </a:lnTo>
                  <a:close/>
                  <a:moveTo>
                    <a:pt x="0" y="0"/>
                  </a:moveTo>
                  <a:lnTo>
                    <a:pt x="144780" y="0"/>
                  </a:lnTo>
                  <a:lnTo>
                    <a:pt x="144780" y="144780"/>
                  </a:lnTo>
                  <a:lnTo>
                    <a:pt x="0" y="144780"/>
                  </a:lnTo>
                  <a:lnTo>
                    <a:pt x="0" y="0"/>
                  </a:lnTo>
                  <a:close/>
                  <a:moveTo>
                    <a:pt x="144780" y="0"/>
                  </a:moveTo>
                  <a:lnTo>
                    <a:pt x="12861209" y="0"/>
                  </a:lnTo>
                  <a:lnTo>
                    <a:pt x="12861209" y="144780"/>
                  </a:lnTo>
                  <a:lnTo>
                    <a:pt x="144780" y="144780"/>
                  </a:lnTo>
                  <a:lnTo>
                    <a:pt x="144780" y="0"/>
                  </a:lnTo>
                  <a:close/>
                </a:path>
              </a:pathLst>
            </a:custGeom>
            <a:solidFill>
              <a:srgbClr val="C37A63">
                <a:alpha val="83922"/>
              </a:srgbClr>
            </a:solidFill>
          </p:spPr>
          <p:txBody>
            <a:bodyPr/>
            <a:lstStyle/>
            <a:p>
              <a:endParaRPr lang="en-US"/>
            </a:p>
          </p:txBody>
        </p:sp>
      </p:grpSp>
      <p:sp>
        <p:nvSpPr>
          <p:cNvPr id="18" name="TextBox 13"/>
          <p:cNvSpPr txBox="1"/>
          <p:nvPr/>
        </p:nvSpPr>
        <p:spPr>
          <a:xfrm>
            <a:off x="4267200" y="8191500"/>
            <a:ext cx="10327144" cy="1416350"/>
          </a:xfrm>
          <a:prstGeom prst="rect">
            <a:avLst/>
          </a:prstGeom>
        </p:spPr>
        <p:txBody>
          <a:bodyPr lIns="0" tIns="0" rIns="0" bIns="0" rtlCol="0" anchor="t">
            <a:spAutoFit/>
          </a:bodyPr>
          <a:lstStyle/>
          <a:p>
            <a:pPr marL="0" marR="0" lvl="0" indent="0" algn="ctr" defTabSz="914400" rtl="0" eaLnBrk="1" fontAlgn="auto" latinLnBrk="0" hangingPunct="1">
              <a:lnSpc>
                <a:spcPts val="12320"/>
              </a:lnSpc>
              <a:spcBef>
                <a:spcPts val="0"/>
              </a:spcBef>
              <a:spcAft>
                <a:spcPts val="0"/>
              </a:spcAft>
              <a:buClrTx/>
              <a:buSzTx/>
              <a:buFontTx/>
              <a:buNone/>
              <a:defRPr/>
            </a:pPr>
            <a:r>
              <a:rPr kumimoji="0" lang="en-US" sz="80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Đất</a:t>
            </a:r>
            <a:r>
              <a:rPr kumimoji="0" lang="en-US" sz="8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80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phù</a:t>
            </a:r>
            <a:r>
              <a:rPr kumimoji="0" lang="en-US" sz="8000" b="0" i="0" u="none" strike="noStrike" kern="1200" cap="none" spc="0" normalizeH="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8000" b="0" i="0" u="none" strike="noStrike" kern="1200" cap="none" spc="0" normalizeH="0" noProof="0" dirty="0" err="1">
                <a:ln>
                  <a:noFill/>
                </a:ln>
                <a:solidFill>
                  <a:srgbClr val="000000"/>
                </a:solidFill>
                <a:effectLst/>
                <a:uLnTx/>
                <a:uFillTx/>
                <a:latin typeface="Cambria" panose="02040503050406030204" pitchFamily="18" charset="0"/>
                <a:ea typeface="Cambria" panose="02040503050406030204" pitchFamily="18" charset="0"/>
                <a:cs typeface="+mn-cs"/>
              </a:rPr>
              <a:t>sa</a:t>
            </a:r>
            <a:endParaRPr kumimoji="0" lang="en-US" sz="8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pic>
        <p:nvPicPr>
          <p:cNvPr id="2050" name="Picture 2" descr="Đất phù sa sông hồng - Công ty bán đất phù sa sông hồng - Vinatap"/>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971800" y="419100"/>
            <a:ext cx="12344400" cy="759655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3"/>
          <p:cNvPicPr>
            <a:picLocks noChangeAspect="1"/>
          </p:cNvPicPr>
          <p:nvPr/>
        </p:nvPicPr>
        <p:blipFill>
          <a:blip r:embed="rId1"/>
          <a:srcRect/>
          <a:stretch>
            <a:fillRect/>
          </a:stretch>
        </p:blipFill>
        <p:spPr>
          <a:xfrm>
            <a:off x="12669292" y="670259"/>
            <a:ext cx="1460031" cy="1467368"/>
          </a:xfrm>
          <a:prstGeom prst="rect">
            <a:avLst/>
          </a:prstGeom>
        </p:spPr>
      </p:pic>
      <p:pic>
        <p:nvPicPr>
          <p:cNvPr id="4" name="Picture 4"/>
          <p:cNvPicPr>
            <a:picLocks noChangeAspect="1"/>
          </p:cNvPicPr>
          <p:nvPr/>
        </p:nvPicPr>
        <p:blipFill>
          <a:blip r:embed="rId1"/>
          <a:srcRect/>
          <a:stretch>
            <a:fillRect/>
          </a:stretch>
        </p:blipFill>
        <p:spPr>
          <a:xfrm>
            <a:off x="17259300" y="9174564"/>
            <a:ext cx="1460031" cy="1467368"/>
          </a:xfrm>
          <a:prstGeom prst="rect">
            <a:avLst/>
          </a:prstGeom>
        </p:spPr>
      </p:pic>
      <p:grpSp>
        <p:nvGrpSpPr>
          <p:cNvPr id="10" name="Group 10"/>
          <p:cNvGrpSpPr/>
          <p:nvPr/>
        </p:nvGrpSpPr>
        <p:grpSpPr>
          <a:xfrm>
            <a:off x="3048000" y="3009900"/>
            <a:ext cx="11492200" cy="2782611"/>
            <a:chOff x="0" y="0"/>
            <a:chExt cx="13909707" cy="2537898"/>
          </a:xfrm>
        </p:grpSpPr>
        <p:sp>
          <p:nvSpPr>
            <p:cNvPr id="11" name="Freeform 11"/>
            <p:cNvSpPr/>
            <p:nvPr/>
          </p:nvSpPr>
          <p:spPr>
            <a:xfrm>
              <a:off x="72390" y="72390"/>
              <a:ext cx="13764927" cy="2393118"/>
            </a:xfrm>
            <a:custGeom>
              <a:avLst/>
              <a:gdLst/>
              <a:ahLst/>
              <a:cxnLst/>
              <a:rect l="l" t="t" r="r" b="b"/>
              <a:pathLst>
                <a:path w="13764927" h="2393118">
                  <a:moveTo>
                    <a:pt x="0" y="0"/>
                  </a:moveTo>
                  <a:lnTo>
                    <a:pt x="13764927" y="0"/>
                  </a:lnTo>
                  <a:lnTo>
                    <a:pt x="13764927" y="2393118"/>
                  </a:lnTo>
                  <a:lnTo>
                    <a:pt x="0" y="2393118"/>
                  </a:lnTo>
                  <a:lnTo>
                    <a:pt x="0" y="0"/>
                  </a:lnTo>
                  <a:close/>
                </a:path>
              </a:pathLst>
            </a:custGeom>
            <a:solidFill>
              <a:srgbClr val="AD795B">
                <a:alpha val="83922"/>
              </a:srgbClr>
            </a:solidFill>
          </p:spPr>
          <p:txBody>
            <a:bodyPr/>
            <a:lstStyle/>
            <a:p>
              <a:endParaRPr lang="en-US"/>
            </a:p>
          </p:txBody>
        </p:sp>
        <p:sp>
          <p:nvSpPr>
            <p:cNvPr id="12" name="Freeform 12"/>
            <p:cNvSpPr/>
            <p:nvPr/>
          </p:nvSpPr>
          <p:spPr>
            <a:xfrm>
              <a:off x="0" y="0"/>
              <a:ext cx="13909706" cy="2537898"/>
            </a:xfrm>
            <a:custGeom>
              <a:avLst/>
              <a:gdLst/>
              <a:ahLst/>
              <a:cxnLst/>
              <a:rect l="l" t="t" r="r" b="b"/>
              <a:pathLst>
                <a:path w="13909706" h="2537898">
                  <a:moveTo>
                    <a:pt x="13764927" y="2393118"/>
                  </a:moveTo>
                  <a:lnTo>
                    <a:pt x="13909706" y="2393118"/>
                  </a:lnTo>
                  <a:lnTo>
                    <a:pt x="13909706" y="2537898"/>
                  </a:lnTo>
                  <a:lnTo>
                    <a:pt x="13764927" y="2537898"/>
                  </a:lnTo>
                  <a:lnTo>
                    <a:pt x="13764927" y="2393118"/>
                  </a:lnTo>
                  <a:close/>
                  <a:moveTo>
                    <a:pt x="0" y="144780"/>
                  </a:moveTo>
                  <a:lnTo>
                    <a:pt x="144780" y="144780"/>
                  </a:lnTo>
                  <a:lnTo>
                    <a:pt x="144780" y="2393118"/>
                  </a:lnTo>
                  <a:lnTo>
                    <a:pt x="0" y="2393118"/>
                  </a:lnTo>
                  <a:lnTo>
                    <a:pt x="0" y="144780"/>
                  </a:lnTo>
                  <a:close/>
                  <a:moveTo>
                    <a:pt x="0" y="2393118"/>
                  </a:moveTo>
                  <a:lnTo>
                    <a:pt x="144780" y="2393118"/>
                  </a:lnTo>
                  <a:lnTo>
                    <a:pt x="144780" y="2537898"/>
                  </a:lnTo>
                  <a:lnTo>
                    <a:pt x="0" y="2537898"/>
                  </a:lnTo>
                  <a:lnTo>
                    <a:pt x="0" y="2393118"/>
                  </a:lnTo>
                  <a:close/>
                  <a:moveTo>
                    <a:pt x="13764927" y="144780"/>
                  </a:moveTo>
                  <a:lnTo>
                    <a:pt x="13909706" y="144780"/>
                  </a:lnTo>
                  <a:lnTo>
                    <a:pt x="13909706" y="2393118"/>
                  </a:lnTo>
                  <a:lnTo>
                    <a:pt x="13764927" y="2393118"/>
                  </a:lnTo>
                  <a:lnTo>
                    <a:pt x="13764927" y="144780"/>
                  </a:lnTo>
                  <a:close/>
                  <a:moveTo>
                    <a:pt x="144780" y="2393118"/>
                  </a:moveTo>
                  <a:lnTo>
                    <a:pt x="13764927" y="2393118"/>
                  </a:lnTo>
                  <a:lnTo>
                    <a:pt x="13764927" y="2537898"/>
                  </a:lnTo>
                  <a:lnTo>
                    <a:pt x="144780" y="2537898"/>
                  </a:lnTo>
                  <a:lnTo>
                    <a:pt x="144780" y="2393118"/>
                  </a:lnTo>
                  <a:close/>
                  <a:moveTo>
                    <a:pt x="13764927" y="0"/>
                  </a:moveTo>
                  <a:lnTo>
                    <a:pt x="13909706" y="0"/>
                  </a:lnTo>
                  <a:lnTo>
                    <a:pt x="13909706" y="144780"/>
                  </a:lnTo>
                  <a:lnTo>
                    <a:pt x="13764927" y="144780"/>
                  </a:lnTo>
                  <a:lnTo>
                    <a:pt x="13764927" y="0"/>
                  </a:lnTo>
                  <a:close/>
                  <a:moveTo>
                    <a:pt x="0" y="0"/>
                  </a:moveTo>
                  <a:lnTo>
                    <a:pt x="144780" y="0"/>
                  </a:lnTo>
                  <a:lnTo>
                    <a:pt x="144780" y="144780"/>
                  </a:lnTo>
                  <a:lnTo>
                    <a:pt x="0" y="144780"/>
                  </a:lnTo>
                  <a:lnTo>
                    <a:pt x="0" y="0"/>
                  </a:lnTo>
                  <a:close/>
                  <a:moveTo>
                    <a:pt x="144780" y="0"/>
                  </a:moveTo>
                  <a:lnTo>
                    <a:pt x="13764927" y="0"/>
                  </a:lnTo>
                  <a:lnTo>
                    <a:pt x="13764927" y="144780"/>
                  </a:lnTo>
                  <a:lnTo>
                    <a:pt x="144780" y="144780"/>
                  </a:lnTo>
                  <a:lnTo>
                    <a:pt x="144780" y="0"/>
                  </a:lnTo>
                  <a:close/>
                </a:path>
              </a:pathLst>
            </a:custGeom>
            <a:solidFill>
              <a:srgbClr val="C37A63">
                <a:alpha val="83922"/>
              </a:srgbClr>
            </a:solidFill>
          </p:spPr>
          <p:txBody>
            <a:bodyPr/>
            <a:lstStyle/>
            <a:p>
              <a:endParaRPr lang="en-US"/>
            </a:p>
          </p:txBody>
        </p:sp>
      </p:grpSp>
      <p:sp>
        <p:nvSpPr>
          <p:cNvPr id="14" name="Freeform 14"/>
          <p:cNvSpPr/>
          <p:nvPr/>
        </p:nvSpPr>
        <p:spPr>
          <a:xfrm>
            <a:off x="-652112" y="5671855"/>
            <a:ext cx="5784182" cy="5784182"/>
          </a:xfrm>
          <a:custGeom>
            <a:avLst/>
            <a:gdLst/>
            <a:ahLst/>
            <a:cxnLst/>
            <a:rect l="l" t="t" r="r" b="b"/>
            <a:pathLst>
              <a:path w="5784182" h="5784182">
                <a:moveTo>
                  <a:pt x="0" y="0"/>
                </a:moveTo>
                <a:lnTo>
                  <a:pt x="5784181" y="0"/>
                </a:lnTo>
                <a:lnTo>
                  <a:pt x="5784181" y="5784182"/>
                </a:lnTo>
                <a:lnTo>
                  <a:pt x="0" y="5784182"/>
                </a:lnTo>
                <a:lnTo>
                  <a:pt x="0" y="0"/>
                </a:lnTo>
                <a:close/>
              </a:path>
            </a:pathLst>
          </a:custGeom>
          <a:blipFill>
            <a:blip r:embed="rId2"/>
            <a:stretch>
              <a:fillRect/>
            </a:stretch>
          </a:blipFill>
        </p:spPr>
        <p:txBody>
          <a:bodyPr/>
          <a:lstStyle/>
          <a:p>
            <a:endParaRPr lang="en-US"/>
          </a:p>
        </p:txBody>
      </p:sp>
      <p:sp>
        <p:nvSpPr>
          <p:cNvPr id="15" name="Freeform 15"/>
          <p:cNvSpPr/>
          <p:nvPr/>
        </p:nvSpPr>
        <p:spPr>
          <a:xfrm>
            <a:off x="14367209" y="-4177415"/>
            <a:ext cx="5784182" cy="5784182"/>
          </a:xfrm>
          <a:custGeom>
            <a:avLst/>
            <a:gdLst/>
            <a:ahLst/>
            <a:cxnLst/>
            <a:rect l="l" t="t" r="r" b="b"/>
            <a:pathLst>
              <a:path w="5784182" h="5784182">
                <a:moveTo>
                  <a:pt x="0" y="0"/>
                </a:moveTo>
                <a:lnTo>
                  <a:pt x="5784182" y="0"/>
                </a:lnTo>
                <a:lnTo>
                  <a:pt x="5784182" y="5784181"/>
                </a:lnTo>
                <a:lnTo>
                  <a:pt x="0" y="5784181"/>
                </a:lnTo>
                <a:lnTo>
                  <a:pt x="0" y="0"/>
                </a:lnTo>
                <a:close/>
              </a:path>
            </a:pathLst>
          </a:custGeom>
          <a:blipFill>
            <a:blip r:embed="rId2"/>
            <a:stretch>
              <a:fillRect/>
            </a:stretch>
          </a:blipFill>
        </p:spPr>
        <p:txBody>
          <a:bodyPr/>
          <a:lstStyle/>
          <a:p>
            <a:endParaRPr lang="en-US"/>
          </a:p>
        </p:txBody>
      </p:sp>
      <p:pic>
        <p:nvPicPr>
          <p:cNvPr id="6" name="Picture 5"/>
          <p:cNvPicPr>
            <a:picLocks noChangeAspect="1"/>
          </p:cNvPicPr>
          <p:nvPr/>
        </p:nvPicPr>
        <p:blipFill>
          <a:blip r:embed="rId3"/>
          <a:stretch>
            <a:fillRect/>
          </a:stretch>
        </p:blipFill>
        <p:spPr>
          <a:xfrm>
            <a:off x="2971800" y="3009900"/>
            <a:ext cx="11522439" cy="3078747"/>
          </a:xfrm>
          <a:prstGeom prst="rect">
            <a:avLst/>
          </a:prstGeom>
        </p:spPr>
      </p:pic>
    </p:spTree>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2"/>
          <p:cNvGrpSpPr/>
          <p:nvPr/>
        </p:nvGrpSpPr>
        <p:grpSpPr>
          <a:xfrm>
            <a:off x="3395239" y="1950013"/>
            <a:ext cx="11497522" cy="6386973"/>
            <a:chOff x="0" y="0"/>
            <a:chExt cx="13916148" cy="7730541"/>
          </a:xfrm>
        </p:grpSpPr>
        <p:sp>
          <p:nvSpPr>
            <p:cNvPr id="3" name="Freeform 3"/>
            <p:cNvSpPr/>
            <p:nvPr/>
          </p:nvSpPr>
          <p:spPr>
            <a:xfrm>
              <a:off x="72390" y="72390"/>
              <a:ext cx="13771368" cy="7585762"/>
            </a:xfrm>
            <a:custGeom>
              <a:avLst/>
              <a:gdLst/>
              <a:ahLst/>
              <a:cxnLst/>
              <a:rect l="l" t="t" r="r" b="b"/>
              <a:pathLst>
                <a:path w="13771368" h="7585762">
                  <a:moveTo>
                    <a:pt x="0" y="0"/>
                  </a:moveTo>
                  <a:lnTo>
                    <a:pt x="13771368" y="0"/>
                  </a:lnTo>
                  <a:lnTo>
                    <a:pt x="13771368" y="7585762"/>
                  </a:lnTo>
                  <a:lnTo>
                    <a:pt x="0" y="7585762"/>
                  </a:lnTo>
                  <a:lnTo>
                    <a:pt x="0" y="0"/>
                  </a:lnTo>
                  <a:close/>
                </a:path>
              </a:pathLst>
            </a:custGeom>
            <a:solidFill>
              <a:srgbClr val="EBF094">
                <a:alpha val="83922"/>
              </a:srgbClr>
            </a:solidFill>
          </p:spPr>
          <p:txBody>
            <a:bodyPr/>
            <a:lstStyle/>
            <a:p>
              <a:endParaRPr lang="en-US"/>
            </a:p>
          </p:txBody>
        </p:sp>
        <p:sp>
          <p:nvSpPr>
            <p:cNvPr id="4" name="Freeform 4"/>
            <p:cNvSpPr/>
            <p:nvPr/>
          </p:nvSpPr>
          <p:spPr>
            <a:xfrm>
              <a:off x="0" y="0"/>
              <a:ext cx="13916149" cy="7730541"/>
            </a:xfrm>
            <a:custGeom>
              <a:avLst/>
              <a:gdLst/>
              <a:ahLst/>
              <a:cxnLst/>
              <a:rect l="l" t="t" r="r" b="b"/>
              <a:pathLst>
                <a:path w="13916149" h="7730541">
                  <a:moveTo>
                    <a:pt x="13771369" y="7585762"/>
                  </a:moveTo>
                  <a:lnTo>
                    <a:pt x="13916149" y="7585762"/>
                  </a:lnTo>
                  <a:lnTo>
                    <a:pt x="13916149" y="7730541"/>
                  </a:lnTo>
                  <a:lnTo>
                    <a:pt x="13771369" y="7730541"/>
                  </a:lnTo>
                  <a:lnTo>
                    <a:pt x="13771369" y="7585762"/>
                  </a:lnTo>
                  <a:close/>
                  <a:moveTo>
                    <a:pt x="0" y="144780"/>
                  </a:moveTo>
                  <a:lnTo>
                    <a:pt x="144780" y="144780"/>
                  </a:lnTo>
                  <a:lnTo>
                    <a:pt x="144780" y="7585762"/>
                  </a:lnTo>
                  <a:lnTo>
                    <a:pt x="0" y="7585762"/>
                  </a:lnTo>
                  <a:lnTo>
                    <a:pt x="0" y="144780"/>
                  </a:lnTo>
                  <a:close/>
                  <a:moveTo>
                    <a:pt x="0" y="7585762"/>
                  </a:moveTo>
                  <a:lnTo>
                    <a:pt x="144780" y="7585762"/>
                  </a:lnTo>
                  <a:lnTo>
                    <a:pt x="144780" y="7730541"/>
                  </a:lnTo>
                  <a:lnTo>
                    <a:pt x="0" y="7730541"/>
                  </a:lnTo>
                  <a:lnTo>
                    <a:pt x="0" y="7585762"/>
                  </a:lnTo>
                  <a:close/>
                  <a:moveTo>
                    <a:pt x="13771369" y="144780"/>
                  </a:moveTo>
                  <a:lnTo>
                    <a:pt x="13916149" y="144780"/>
                  </a:lnTo>
                  <a:lnTo>
                    <a:pt x="13916149" y="7585762"/>
                  </a:lnTo>
                  <a:lnTo>
                    <a:pt x="13771369" y="7585762"/>
                  </a:lnTo>
                  <a:lnTo>
                    <a:pt x="13771369" y="144780"/>
                  </a:lnTo>
                  <a:close/>
                  <a:moveTo>
                    <a:pt x="144780" y="7585762"/>
                  </a:moveTo>
                  <a:lnTo>
                    <a:pt x="13771369" y="7585762"/>
                  </a:lnTo>
                  <a:lnTo>
                    <a:pt x="13771369" y="7730541"/>
                  </a:lnTo>
                  <a:lnTo>
                    <a:pt x="144780" y="7730541"/>
                  </a:lnTo>
                  <a:lnTo>
                    <a:pt x="144780" y="7585762"/>
                  </a:lnTo>
                  <a:close/>
                  <a:moveTo>
                    <a:pt x="13771369" y="0"/>
                  </a:moveTo>
                  <a:lnTo>
                    <a:pt x="13916149" y="0"/>
                  </a:lnTo>
                  <a:lnTo>
                    <a:pt x="13916149" y="144780"/>
                  </a:lnTo>
                  <a:lnTo>
                    <a:pt x="13771369" y="144780"/>
                  </a:lnTo>
                  <a:lnTo>
                    <a:pt x="13771369" y="0"/>
                  </a:lnTo>
                  <a:close/>
                  <a:moveTo>
                    <a:pt x="0" y="0"/>
                  </a:moveTo>
                  <a:lnTo>
                    <a:pt x="144780" y="0"/>
                  </a:lnTo>
                  <a:lnTo>
                    <a:pt x="144780" y="144780"/>
                  </a:lnTo>
                  <a:lnTo>
                    <a:pt x="0" y="144780"/>
                  </a:lnTo>
                  <a:lnTo>
                    <a:pt x="0" y="0"/>
                  </a:lnTo>
                  <a:close/>
                  <a:moveTo>
                    <a:pt x="144780" y="0"/>
                  </a:moveTo>
                  <a:lnTo>
                    <a:pt x="13771369" y="0"/>
                  </a:lnTo>
                  <a:lnTo>
                    <a:pt x="13771369" y="144780"/>
                  </a:lnTo>
                  <a:lnTo>
                    <a:pt x="144780" y="144780"/>
                  </a:lnTo>
                  <a:lnTo>
                    <a:pt x="144780" y="0"/>
                  </a:lnTo>
                  <a:close/>
                </a:path>
              </a:pathLst>
            </a:custGeom>
            <a:solidFill>
              <a:srgbClr val="C37A63">
                <a:alpha val="83922"/>
              </a:srgbClr>
            </a:solidFill>
          </p:spPr>
          <p:txBody>
            <a:bodyPr/>
            <a:lstStyle/>
            <a:p>
              <a:endParaRPr lang="en-US"/>
            </a:p>
          </p:txBody>
        </p:sp>
      </p:grpSp>
      <p:pic>
        <p:nvPicPr>
          <p:cNvPr id="9" name="Picture 9"/>
          <p:cNvPicPr>
            <a:picLocks noChangeAspect="1"/>
          </p:cNvPicPr>
          <p:nvPr/>
        </p:nvPicPr>
        <p:blipFill>
          <a:blip r:embed="rId1"/>
          <a:srcRect/>
          <a:stretch>
            <a:fillRect/>
          </a:stretch>
        </p:blipFill>
        <p:spPr>
          <a:xfrm>
            <a:off x="16529284" y="0"/>
            <a:ext cx="1460031" cy="1467368"/>
          </a:xfrm>
          <a:prstGeom prst="rect">
            <a:avLst/>
          </a:prstGeom>
        </p:spPr>
      </p:pic>
      <p:pic>
        <p:nvPicPr>
          <p:cNvPr id="10" name="Picture 10"/>
          <p:cNvPicPr>
            <a:picLocks noChangeAspect="1"/>
          </p:cNvPicPr>
          <p:nvPr/>
        </p:nvPicPr>
        <p:blipFill>
          <a:blip r:embed="rId1"/>
          <a:srcRect/>
          <a:stretch>
            <a:fillRect/>
          </a:stretch>
        </p:blipFill>
        <p:spPr>
          <a:xfrm>
            <a:off x="452992" y="295016"/>
            <a:ext cx="1460031" cy="1467368"/>
          </a:xfrm>
          <a:prstGeom prst="rect">
            <a:avLst/>
          </a:prstGeom>
        </p:spPr>
      </p:pic>
      <p:pic>
        <p:nvPicPr>
          <p:cNvPr id="11" name="Picture 11"/>
          <p:cNvPicPr>
            <a:picLocks noChangeAspect="1"/>
          </p:cNvPicPr>
          <p:nvPr/>
        </p:nvPicPr>
        <p:blipFill>
          <a:blip r:embed="rId1"/>
          <a:srcRect/>
          <a:stretch>
            <a:fillRect/>
          </a:stretch>
        </p:blipFill>
        <p:spPr>
          <a:xfrm>
            <a:off x="10833454" y="295016"/>
            <a:ext cx="1460031" cy="1467368"/>
          </a:xfrm>
          <a:prstGeom prst="rect">
            <a:avLst/>
          </a:prstGeom>
        </p:spPr>
      </p:pic>
      <p:pic>
        <p:nvPicPr>
          <p:cNvPr id="12" name="Picture 12"/>
          <p:cNvPicPr>
            <a:picLocks noChangeAspect="1"/>
          </p:cNvPicPr>
          <p:nvPr/>
        </p:nvPicPr>
        <p:blipFill>
          <a:blip r:embed="rId1"/>
          <a:srcRect/>
          <a:stretch>
            <a:fillRect/>
          </a:stretch>
        </p:blipFill>
        <p:spPr>
          <a:xfrm>
            <a:off x="3519963" y="5546800"/>
            <a:ext cx="1460031" cy="1467368"/>
          </a:xfrm>
          <a:prstGeom prst="rect">
            <a:avLst/>
          </a:prstGeom>
        </p:spPr>
      </p:pic>
      <p:sp>
        <p:nvSpPr>
          <p:cNvPr id="16" name="TextBox 15"/>
          <p:cNvSpPr txBox="1"/>
          <p:nvPr/>
        </p:nvSpPr>
        <p:spPr>
          <a:xfrm>
            <a:off x="3581400" y="3314700"/>
            <a:ext cx="10820400" cy="2800767"/>
          </a:xfrm>
          <a:prstGeom prst="rect">
            <a:avLst/>
          </a:prstGeom>
          <a:noFill/>
        </p:spPr>
        <p:txBody>
          <a:bodyPr wrap="square" rtlCol="0">
            <a:spAutoFit/>
          </a:bodyPr>
          <a:lstStyle/>
          <a:p>
            <a:pPr algn="ctr"/>
            <a:r>
              <a:rPr lang="en-US" sz="8800" b="1" i="0" dirty="0">
                <a:solidFill>
                  <a:srgbClr val="000000"/>
                </a:solidFill>
                <a:effectLst/>
                <a:latin typeface="+mj-lt"/>
              </a:rPr>
              <a:t>1. </a:t>
            </a:r>
            <a:r>
              <a:rPr lang="en-US" sz="8800" b="1" i="0" dirty="0" err="1">
                <a:solidFill>
                  <a:srgbClr val="000000"/>
                </a:solidFill>
                <a:effectLst/>
                <a:latin typeface="+mj-lt"/>
              </a:rPr>
              <a:t>Trình</a:t>
            </a:r>
            <a:r>
              <a:rPr lang="en-US" sz="8800" b="1" i="0" dirty="0">
                <a:solidFill>
                  <a:srgbClr val="000000"/>
                </a:solidFill>
                <a:effectLst/>
                <a:latin typeface="+mj-lt"/>
              </a:rPr>
              <a:t> </a:t>
            </a:r>
            <a:r>
              <a:rPr lang="en-US" sz="8800" b="1" i="0" dirty="0" err="1">
                <a:solidFill>
                  <a:srgbClr val="000000"/>
                </a:solidFill>
                <a:effectLst/>
                <a:latin typeface="+mj-lt"/>
              </a:rPr>
              <a:t>bày</a:t>
            </a:r>
            <a:r>
              <a:rPr lang="en-US" sz="8800" b="1" i="0" dirty="0">
                <a:solidFill>
                  <a:srgbClr val="000000"/>
                </a:solidFill>
                <a:effectLst/>
                <a:latin typeface="+mj-lt"/>
              </a:rPr>
              <a:t> </a:t>
            </a:r>
            <a:r>
              <a:rPr lang="en-US" sz="8800" b="1" i="0" dirty="0" err="1">
                <a:solidFill>
                  <a:srgbClr val="000000"/>
                </a:solidFill>
                <a:effectLst/>
                <a:latin typeface="+mj-lt"/>
              </a:rPr>
              <a:t>vai</a:t>
            </a:r>
            <a:r>
              <a:rPr lang="en-US" sz="8800" b="1" i="0" dirty="0">
                <a:solidFill>
                  <a:srgbClr val="000000"/>
                </a:solidFill>
                <a:effectLst/>
                <a:latin typeface="+mj-lt"/>
              </a:rPr>
              <a:t> </a:t>
            </a:r>
            <a:r>
              <a:rPr lang="en-US" sz="8800" b="1" i="0" dirty="0" err="1">
                <a:solidFill>
                  <a:srgbClr val="000000"/>
                </a:solidFill>
                <a:effectLst/>
                <a:latin typeface="+mj-lt"/>
              </a:rPr>
              <a:t>trò</a:t>
            </a:r>
            <a:r>
              <a:rPr lang="en-US" sz="8800" b="1" i="0" dirty="0">
                <a:solidFill>
                  <a:srgbClr val="000000"/>
                </a:solidFill>
                <a:effectLst/>
                <a:latin typeface="+mj-lt"/>
              </a:rPr>
              <a:t> </a:t>
            </a:r>
            <a:r>
              <a:rPr lang="en-US" sz="8800" b="1" i="0" dirty="0" err="1">
                <a:solidFill>
                  <a:srgbClr val="000000"/>
                </a:solidFill>
                <a:effectLst/>
                <a:latin typeface="+mj-lt"/>
              </a:rPr>
              <a:t>của</a:t>
            </a:r>
            <a:r>
              <a:rPr lang="en-US" sz="8800" b="1" i="0" dirty="0">
                <a:solidFill>
                  <a:srgbClr val="000000"/>
                </a:solidFill>
                <a:effectLst/>
                <a:latin typeface="+mj-lt"/>
              </a:rPr>
              <a:t> </a:t>
            </a:r>
            <a:r>
              <a:rPr lang="en-US" sz="8800" b="1" i="0" dirty="0" err="1">
                <a:solidFill>
                  <a:srgbClr val="000000"/>
                </a:solidFill>
                <a:effectLst/>
                <a:latin typeface="+mj-lt"/>
              </a:rPr>
              <a:t>đất</a:t>
            </a:r>
            <a:r>
              <a:rPr lang="en-US" sz="8800" b="1" i="0" dirty="0">
                <a:solidFill>
                  <a:srgbClr val="000000"/>
                </a:solidFill>
                <a:effectLst/>
                <a:latin typeface="+mj-lt"/>
              </a:rPr>
              <a:t> </a:t>
            </a:r>
            <a:r>
              <a:rPr lang="en-US" sz="8800" b="1" i="0" dirty="0" err="1">
                <a:solidFill>
                  <a:srgbClr val="000000"/>
                </a:solidFill>
                <a:effectLst/>
                <a:latin typeface="+mj-lt"/>
              </a:rPr>
              <a:t>đối</a:t>
            </a:r>
            <a:r>
              <a:rPr lang="en-US" sz="8800" b="1" i="0" dirty="0">
                <a:solidFill>
                  <a:srgbClr val="000000"/>
                </a:solidFill>
                <a:effectLst/>
                <a:latin typeface="+mj-lt"/>
              </a:rPr>
              <a:t> </a:t>
            </a:r>
            <a:r>
              <a:rPr lang="en-US" sz="8800" b="1" i="0" dirty="0" err="1">
                <a:solidFill>
                  <a:srgbClr val="000000"/>
                </a:solidFill>
                <a:effectLst/>
                <a:latin typeface="+mj-lt"/>
              </a:rPr>
              <a:t>với</a:t>
            </a:r>
            <a:r>
              <a:rPr lang="en-US" sz="8800" b="1" i="0" dirty="0">
                <a:solidFill>
                  <a:srgbClr val="000000"/>
                </a:solidFill>
                <a:effectLst/>
                <a:latin typeface="+mj-lt"/>
              </a:rPr>
              <a:t> </a:t>
            </a:r>
            <a:r>
              <a:rPr lang="en-US" sz="8800" b="1" i="0" dirty="0" err="1">
                <a:solidFill>
                  <a:srgbClr val="000000"/>
                </a:solidFill>
                <a:effectLst/>
                <a:latin typeface="+mj-lt"/>
              </a:rPr>
              <a:t>cây</a:t>
            </a:r>
            <a:r>
              <a:rPr lang="en-US" sz="8800" b="1" i="0" dirty="0">
                <a:solidFill>
                  <a:srgbClr val="000000"/>
                </a:solidFill>
                <a:effectLst/>
                <a:latin typeface="+mj-lt"/>
              </a:rPr>
              <a:t> </a:t>
            </a:r>
            <a:r>
              <a:rPr lang="en-US" sz="8800" b="1" i="0" dirty="0" err="1">
                <a:solidFill>
                  <a:srgbClr val="000000"/>
                </a:solidFill>
                <a:effectLst/>
                <a:latin typeface="+mj-lt"/>
              </a:rPr>
              <a:t>trồng</a:t>
            </a:r>
            <a:r>
              <a:rPr lang="en-US" sz="8800" b="1" i="0" dirty="0">
                <a:solidFill>
                  <a:srgbClr val="000000"/>
                </a:solidFill>
                <a:effectLst/>
                <a:latin typeface="+mj-lt"/>
              </a:rPr>
              <a:t>.</a:t>
            </a:r>
            <a:endParaRPr lang="en-US" sz="8800" b="1" dirty="0">
              <a:latin typeface="+mj-lt"/>
            </a:endParaRPr>
          </a:p>
        </p:txBody>
      </p:sp>
    </p:spTree>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5" name="Group 3"/>
          <p:cNvGrpSpPr/>
          <p:nvPr/>
        </p:nvGrpSpPr>
        <p:grpSpPr>
          <a:xfrm>
            <a:off x="9525000" y="2781300"/>
            <a:ext cx="8534400" cy="5715000"/>
            <a:chOff x="0" y="0"/>
            <a:chExt cx="13005989" cy="2412933"/>
          </a:xfrm>
          <a:solidFill>
            <a:schemeClr val="accent3">
              <a:lumMod val="20000"/>
              <a:lumOff val="80000"/>
            </a:schemeClr>
          </a:solidFill>
        </p:grpSpPr>
        <p:sp>
          <p:nvSpPr>
            <p:cNvPr id="16" name="Freeform 4"/>
            <p:cNvSpPr/>
            <p:nvPr/>
          </p:nvSpPr>
          <p:spPr>
            <a:xfrm>
              <a:off x="72390" y="72390"/>
              <a:ext cx="12861209" cy="2268153"/>
            </a:xfrm>
            <a:custGeom>
              <a:avLst/>
              <a:gdLst/>
              <a:ahLst/>
              <a:cxnLst/>
              <a:rect l="l" t="t" r="r" b="b"/>
              <a:pathLst>
                <a:path w="12861209" h="2268153">
                  <a:moveTo>
                    <a:pt x="0" y="0"/>
                  </a:moveTo>
                  <a:lnTo>
                    <a:pt x="12861209" y="0"/>
                  </a:lnTo>
                  <a:lnTo>
                    <a:pt x="12861209" y="2268153"/>
                  </a:lnTo>
                  <a:lnTo>
                    <a:pt x="0" y="2268153"/>
                  </a:lnTo>
                  <a:lnTo>
                    <a:pt x="0" y="0"/>
                  </a:lnTo>
                  <a:close/>
                </a:path>
              </a:pathLst>
            </a:custGeom>
            <a:grpFill/>
          </p:spPr>
          <p:txBody>
            <a:bodyPr/>
            <a:lstStyle/>
            <a:p>
              <a:endParaRPr lang="en-US"/>
            </a:p>
          </p:txBody>
        </p:sp>
        <p:sp>
          <p:nvSpPr>
            <p:cNvPr id="17" name="Freeform 5"/>
            <p:cNvSpPr/>
            <p:nvPr/>
          </p:nvSpPr>
          <p:spPr>
            <a:xfrm>
              <a:off x="0" y="0"/>
              <a:ext cx="13005989" cy="2412933"/>
            </a:xfrm>
            <a:custGeom>
              <a:avLst/>
              <a:gdLst/>
              <a:ahLst/>
              <a:cxnLst/>
              <a:rect l="l" t="t" r="r" b="b"/>
              <a:pathLst>
                <a:path w="13005989" h="2412933">
                  <a:moveTo>
                    <a:pt x="12861209" y="2268153"/>
                  </a:moveTo>
                  <a:lnTo>
                    <a:pt x="13005989" y="2268153"/>
                  </a:lnTo>
                  <a:lnTo>
                    <a:pt x="13005989" y="2412933"/>
                  </a:lnTo>
                  <a:lnTo>
                    <a:pt x="12861209" y="2412933"/>
                  </a:lnTo>
                  <a:lnTo>
                    <a:pt x="12861209" y="2268153"/>
                  </a:lnTo>
                  <a:close/>
                  <a:moveTo>
                    <a:pt x="0" y="144780"/>
                  </a:moveTo>
                  <a:lnTo>
                    <a:pt x="144780" y="144780"/>
                  </a:lnTo>
                  <a:lnTo>
                    <a:pt x="144780" y="2268153"/>
                  </a:lnTo>
                  <a:lnTo>
                    <a:pt x="0" y="2268153"/>
                  </a:lnTo>
                  <a:lnTo>
                    <a:pt x="0" y="144780"/>
                  </a:lnTo>
                  <a:close/>
                  <a:moveTo>
                    <a:pt x="0" y="2268153"/>
                  </a:moveTo>
                  <a:lnTo>
                    <a:pt x="144780" y="2268153"/>
                  </a:lnTo>
                  <a:lnTo>
                    <a:pt x="144780" y="2412933"/>
                  </a:lnTo>
                  <a:lnTo>
                    <a:pt x="0" y="2412933"/>
                  </a:lnTo>
                  <a:lnTo>
                    <a:pt x="0" y="2268153"/>
                  </a:lnTo>
                  <a:close/>
                  <a:moveTo>
                    <a:pt x="12861209" y="144780"/>
                  </a:moveTo>
                  <a:lnTo>
                    <a:pt x="13005989" y="144780"/>
                  </a:lnTo>
                  <a:lnTo>
                    <a:pt x="13005989" y="2268153"/>
                  </a:lnTo>
                  <a:lnTo>
                    <a:pt x="12861209" y="2268153"/>
                  </a:lnTo>
                  <a:lnTo>
                    <a:pt x="12861209" y="144780"/>
                  </a:lnTo>
                  <a:close/>
                  <a:moveTo>
                    <a:pt x="144780" y="2268153"/>
                  </a:moveTo>
                  <a:lnTo>
                    <a:pt x="12861209" y="2268153"/>
                  </a:lnTo>
                  <a:lnTo>
                    <a:pt x="12861209" y="2412933"/>
                  </a:lnTo>
                  <a:lnTo>
                    <a:pt x="144780" y="2412933"/>
                  </a:lnTo>
                  <a:lnTo>
                    <a:pt x="144780" y="2268153"/>
                  </a:lnTo>
                  <a:close/>
                  <a:moveTo>
                    <a:pt x="12861209" y="0"/>
                  </a:moveTo>
                  <a:lnTo>
                    <a:pt x="13005989" y="0"/>
                  </a:lnTo>
                  <a:lnTo>
                    <a:pt x="13005989" y="144780"/>
                  </a:lnTo>
                  <a:lnTo>
                    <a:pt x="12861209" y="144780"/>
                  </a:lnTo>
                  <a:lnTo>
                    <a:pt x="12861209" y="0"/>
                  </a:lnTo>
                  <a:close/>
                  <a:moveTo>
                    <a:pt x="0" y="0"/>
                  </a:moveTo>
                  <a:lnTo>
                    <a:pt x="144780" y="0"/>
                  </a:lnTo>
                  <a:lnTo>
                    <a:pt x="144780" y="144780"/>
                  </a:lnTo>
                  <a:lnTo>
                    <a:pt x="0" y="144780"/>
                  </a:lnTo>
                  <a:lnTo>
                    <a:pt x="0" y="0"/>
                  </a:lnTo>
                  <a:close/>
                  <a:moveTo>
                    <a:pt x="144780" y="0"/>
                  </a:moveTo>
                  <a:lnTo>
                    <a:pt x="12861209" y="0"/>
                  </a:lnTo>
                  <a:lnTo>
                    <a:pt x="12861209" y="144780"/>
                  </a:lnTo>
                  <a:lnTo>
                    <a:pt x="144780" y="144780"/>
                  </a:lnTo>
                  <a:lnTo>
                    <a:pt x="144780" y="0"/>
                  </a:lnTo>
                  <a:close/>
                </a:path>
              </a:pathLst>
            </a:custGeom>
            <a:grpFill/>
          </p:spPr>
          <p:txBody>
            <a:bodyPr/>
            <a:lstStyle/>
            <a:p>
              <a:endParaRPr lang="en-US"/>
            </a:p>
          </p:txBody>
        </p:sp>
      </p:grpSp>
      <p:sp>
        <p:nvSpPr>
          <p:cNvPr id="18" name="TextBox 13"/>
          <p:cNvSpPr txBox="1"/>
          <p:nvPr/>
        </p:nvSpPr>
        <p:spPr>
          <a:xfrm>
            <a:off x="9725152" y="3162300"/>
            <a:ext cx="8258048" cy="4616648"/>
          </a:xfrm>
          <a:prstGeom prst="rect">
            <a:avLst/>
          </a:prstGeom>
        </p:spPr>
        <p:txBody>
          <a:bodyPr wrap="square" lIns="0" tIns="0" rIns="0" bIns="0" rtlCol="0" anchor="t">
            <a:spAutoFit/>
          </a:bodyPr>
          <a:lstStyle/>
          <a:p>
            <a:pPr lvl="0" algn="just"/>
            <a:r>
              <a:rPr lang="vi-VN" sz="6000" b="1" dirty="0">
                <a:solidFill>
                  <a:srgbClr val="000000"/>
                </a:solidFill>
                <a:latin typeface="Cambria" panose="02040503050406030204" pitchFamily="18" charset="0"/>
                <a:ea typeface="Cambria" panose="02040503050406030204" pitchFamily="18" charset="0"/>
              </a:rPr>
              <a:t>Vai trò của đất đối với cây trồng: </a:t>
            </a:r>
            <a:r>
              <a:rPr lang="vi-VN" sz="6000" dirty="0">
                <a:solidFill>
                  <a:srgbClr val="000000"/>
                </a:solidFill>
                <a:latin typeface="Cambria" panose="02040503050406030204" pitchFamily="18" charset="0"/>
                <a:ea typeface="Cambria" panose="02040503050406030204" pitchFamily="18" charset="0"/>
              </a:rPr>
              <a:t>cung cấp nước, không khí, chất dinh dưỡng, cho cây và giữ cho cây đứng vững.</a:t>
            </a:r>
            <a:endParaRPr lang="vi-VN" sz="6000" dirty="0">
              <a:solidFill>
                <a:srgbClr val="000000"/>
              </a:solidFill>
              <a:latin typeface="Cambria" panose="02040503050406030204" pitchFamily="18" charset="0"/>
              <a:ea typeface="Cambria" panose="02040503050406030204" pitchFamily="18" charset="0"/>
            </a:endParaRPr>
          </a:p>
        </p:txBody>
      </p:sp>
      <p:pic>
        <p:nvPicPr>
          <p:cNvPr id="6" name="Picture 5"/>
          <p:cNvPicPr>
            <a:picLocks noChangeAspect="1"/>
          </p:cNvPicPr>
          <p:nvPr/>
        </p:nvPicPr>
        <p:blipFill>
          <a:blip r:embed="rId1"/>
          <a:stretch>
            <a:fillRect/>
          </a:stretch>
        </p:blipFill>
        <p:spPr>
          <a:xfrm>
            <a:off x="304800" y="1333500"/>
            <a:ext cx="8848486" cy="79057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 name="Rounded Rectangle 36"/>
          <p:cNvSpPr/>
          <p:nvPr/>
        </p:nvSpPr>
        <p:spPr>
          <a:xfrm>
            <a:off x="2408555" y="295275"/>
            <a:ext cx="14965045" cy="2943225"/>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en-US" sz="4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Quan </a:t>
            </a:r>
            <a:r>
              <a:rPr kumimoji="0" lang="en-US" sz="4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sát</a:t>
            </a:r>
            <a:r>
              <a:rPr kumimoji="0" lang="en-US" sz="4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Hình</a:t>
            </a:r>
            <a:r>
              <a:rPr kumimoji="0" lang="en-US" sz="4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9 </a:t>
            </a:r>
            <a:r>
              <a:rPr kumimoji="0" lang="en-US" sz="4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và</a:t>
            </a:r>
            <a:r>
              <a:rPr kumimoji="0" lang="en-US" sz="4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cho</a:t>
            </a:r>
            <a:r>
              <a:rPr kumimoji="0" lang="en-US" sz="4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biết</a:t>
            </a:r>
            <a:r>
              <a:rPr kumimoji="0" lang="en-US" sz="4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a:t>
            </a:r>
            <a:endParaRPr kumimoji="0" lang="en-US" sz="4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sz="4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Hoạt</a:t>
            </a:r>
            <a:r>
              <a:rPr kumimoji="0" lang="en-US" sz="4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động</a:t>
            </a:r>
            <a:r>
              <a:rPr kumimoji="0" lang="en-US" sz="4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đang</a:t>
            </a:r>
            <a:r>
              <a:rPr kumimoji="0" lang="en-US" sz="4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diễn</a:t>
            </a:r>
            <a:r>
              <a:rPr kumimoji="0" lang="en-US" sz="4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ra</a:t>
            </a:r>
            <a:r>
              <a:rPr kumimoji="0" lang="en-US" sz="4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trong</a:t>
            </a:r>
            <a:r>
              <a:rPr kumimoji="0" lang="en-US" sz="4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mỗi</a:t>
            </a:r>
            <a:r>
              <a:rPr kumimoji="0" lang="en-US" sz="4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hình</a:t>
            </a:r>
            <a:r>
              <a:rPr kumimoji="0" lang="en-US" sz="4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làm</a:t>
            </a:r>
            <a:r>
              <a:rPr kumimoji="0" lang="en-US" sz="4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thay</a:t>
            </a:r>
            <a:r>
              <a:rPr kumimoji="0" lang="en-US" sz="4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đổi</a:t>
            </a:r>
            <a:r>
              <a:rPr kumimoji="0" lang="en-US" sz="4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thành</a:t>
            </a:r>
            <a:r>
              <a:rPr kumimoji="0" lang="en-US" sz="4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phần</a:t>
            </a:r>
            <a:r>
              <a:rPr kumimoji="0" lang="en-US" sz="4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nào</a:t>
            </a:r>
            <a:r>
              <a:rPr kumimoji="0" lang="en-US" sz="4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của</a:t>
            </a:r>
            <a:r>
              <a:rPr kumimoji="0" lang="en-US" sz="4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đất</a:t>
            </a:r>
            <a:r>
              <a:rPr kumimoji="0" lang="en-US" sz="4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a:t>
            </a:r>
            <a:endParaRPr kumimoji="0" lang="en-US" sz="4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sz="4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Tác</a:t>
            </a:r>
            <a:r>
              <a:rPr kumimoji="0" lang="en-US" sz="4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dụng</a:t>
            </a:r>
            <a:r>
              <a:rPr kumimoji="0" lang="en-US" sz="4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của</a:t>
            </a:r>
            <a:r>
              <a:rPr kumimoji="0" lang="en-US" sz="4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từng</a:t>
            </a:r>
            <a:r>
              <a:rPr kumimoji="0" lang="en-US" sz="4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hoạt</a:t>
            </a:r>
            <a:r>
              <a:rPr kumimoji="0" lang="en-US" sz="4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động</a:t>
            </a:r>
            <a:r>
              <a:rPr kumimoji="0" lang="en-US" sz="4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đối</a:t>
            </a:r>
            <a:r>
              <a:rPr kumimoji="0" lang="en-US" sz="4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với</a:t>
            </a:r>
            <a:r>
              <a:rPr kumimoji="0" lang="en-US" sz="4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đất</a:t>
            </a:r>
            <a:r>
              <a:rPr kumimoji="0" lang="en-US" sz="4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a:t>
            </a:r>
            <a:endParaRPr kumimoji="0" lang="en-US" sz="4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pic>
        <p:nvPicPr>
          <p:cNvPr id="6" name="Picture 5"/>
          <p:cNvPicPr>
            <a:picLocks noChangeAspect="1"/>
          </p:cNvPicPr>
          <p:nvPr/>
        </p:nvPicPr>
        <p:blipFill>
          <a:blip r:embed="rId1"/>
          <a:stretch>
            <a:fillRect/>
          </a:stretch>
        </p:blipFill>
        <p:spPr>
          <a:xfrm>
            <a:off x="3200400" y="3543300"/>
            <a:ext cx="12040696" cy="600594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p:cNvPicPr>
            <a:picLocks noChangeAspect="1"/>
          </p:cNvPicPr>
          <p:nvPr/>
        </p:nvPicPr>
        <p:blipFill>
          <a:blip r:embed="rId1"/>
          <a:stretch>
            <a:fillRect/>
          </a:stretch>
        </p:blipFill>
        <p:spPr>
          <a:xfrm>
            <a:off x="990600" y="2247900"/>
            <a:ext cx="6210350" cy="57721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nvGrpSpPr>
          <p:cNvPr id="8" name="Group 3"/>
          <p:cNvGrpSpPr/>
          <p:nvPr/>
        </p:nvGrpSpPr>
        <p:grpSpPr>
          <a:xfrm>
            <a:off x="7543800" y="2019300"/>
            <a:ext cx="9525000" cy="2514600"/>
            <a:chOff x="0" y="0"/>
            <a:chExt cx="13005989" cy="6149321"/>
          </a:xfrm>
          <a:solidFill>
            <a:srgbClr val="FFFF00"/>
          </a:solidFill>
        </p:grpSpPr>
        <p:sp>
          <p:nvSpPr>
            <p:cNvPr id="9" name="Freeform 4"/>
            <p:cNvSpPr/>
            <p:nvPr/>
          </p:nvSpPr>
          <p:spPr>
            <a:xfrm>
              <a:off x="72390" y="72390"/>
              <a:ext cx="12861209" cy="6004541"/>
            </a:xfrm>
            <a:custGeom>
              <a:avLst/>
              <a:gdLst/>
              <a:ahLst/>
              <a:cxnLst/>
              <a:rect l="l" t="t" r="r" b="b"/>
              <a:pathLst>
                <a:path w="12861209" h="6004541">
                  <a:moveTo>
                    <a:pt x="0" y="0"/>
                  </a:moveTo>
                  <a:lnTo>
                    <a:pt x="12861209" y="0"/>
                  </a:lnTo>
                  <a:lnTo>
                    <a:pt x="12861209" y="6004541"/>
                  </a:lnTo>
                  <a:lnTo>
                    <a:pt x="0" y="6004541"/>
                  </a:lnTo>
                  <a:lnTo>
                    <a:pt x="0" y="0"/>
                  </a:lnTo>
                  <a:close/>
                </a:path>
              </a:pathLst>
            </a:custGeom>
            <a:grpFill/>
          </p:spPr>
          <p:txBody>
            <a:bodyPr/>
            <a:lstStyle/>
            <a:p>
              <a:endParaRPr lang="en-US"/>
            </a:p>
          </p:txBody>
        </p:sp>
        <p:sp>
          <p:nvSpPr>
            <p:cNvPr id="10" name="Freeform 5"/>
            <p:cNvSpPr/>
            <p:nvPr/>
          </p:nvSpPr>
          <p:spPr>
            <a:xfrm>
              <a:off x="0" y="0"/>
              <a:ext cx="13005989" cy="6149321"/>
            </a:xfrm>
            <a:custGeom>
              <a:avLst/>
              <a:gdLst/>
              <a:ahLst/>
              <a:cxnLst/>
              <a:rect l="l" t="t" r="r" b="b"/>
              <a:pathLst>
                <a:path w="13005989" h="6149321">
                  <a:moveTo>
                    <a:pt x="12861209" y="6004541"/>
                  </a:moveTo>
                  <a:lnTo>
                    <a:pt x="13005989" y="6004541"/>
                  </a:lnTo>
                  <a:lnTo>
                    <a:pt x="13005989" y="6149321"/>
                  </a:lnTo>
                  <a:lnTo>
                    <a:pt x="12861209" y="6149321"/>
                  </a:lnTo>
                  <a:lnTo>
                    <a:pt x="12861209" y="6004541"/>
                  </a:lnTo>
                  <a:close/>
                  <a:moveTo>
                    <a:pt x="0" y="144780"/>
                  </a:moveTo>
                  <a:lnTo>
                    <a:pt x="144780" y="144780"/>
                  </a:lnTo>
                  <a:lnTo>
                    <a:pt x="144780" y="6004541"/>
                  </a:lnTo>
                  <a:lnTo>
                    <a:pt x="0" y="6004541"/>
                  </a:lnTo>
                  <a:lnTo>
                    <a:pt x="0" y="144780"/>
                  </a:lnTo>
                  <a:close/>
                  <a:moveTo>
                    <a:pt x="0" y="6004541"/>
                  </a:moveTo>
                  <a:lnTo>
                    <a:pt x="144780" y="6004541"/>
                  </a:lnTo>
                  <a:lnTo>
                    <a:pt x="144780" y="6149321"/>
                  </a:lnTo>
                  <a:lnTo>
                    <a:pt x="0" y="6149321"/>
                  </a:lnTo>
                  <a:lnTo>
                    <a:pt x="0" y="6004541"/>
                  </a:lnTo>
                  <a:close/>
                  <a:moveTo>
                    <a:pt x="12861209" y="144780"/>
                  </a:moveTo>
                  <a:lnTo>
                    <a:pt x="13005989" y="144780"/>
                  </a:lnTo>
                  <a:lnTo>
                    <a:pt x="13005989" y="6004541"/>
                  </a:lnTo>
                  <a:lnTo>
                    <a:pt x="12861209" y="6004541"/>
                  </a:lnTo>
                  <a:lnTo>
                    <a:pt x="12861209" y="144780"/>
                  </a:lnTo>
                  <a:close/>
                  <a:moveTo>
                    <a:pt x="144780" y="6004541"/>
                  </a:moveTo>
                  <a:lnTo>
                    <a:pt x="12861209" y="6004541"/>
                  </a:lnTo>
                  <a:lnTo>
                    <a:pt x="12861209" y="6149321"/>
                  </a:lnTo>
                  <a:lnTo>
                    <a:pt x="144780" y="6149321"/>
                  </a:lnTo>
                  <a:lnTo>
                    <a:pt x="144780" y="6004541"/>
                  </a:lnTo>
                  <a:close/>
                  <a:moveTo>
                    <a:pt x="12861209" y="0"/>
                  </a:moveTo>
                  <a:lnTo>
                    <a:pt x="13005989" y="0"/>
                  </a:lnTo>
                  <a:lnTo>
                    <a:pt x="13005989" y="144780"/>
                  </a:lnTo>
                  <a:lnTo>
                    <a:pt x="12861209" y="144780"/>
                  </a:lnTo>
                  <a:lnTo>
                    <a:pt x="12861209" y="0"/>
                  </a:lnTo>
                  <a:close/>
                  <a:moveTo>
                    <a:pt x="0" y="0"/>
                  </a:moveTo>
                  <a:lnTo>
                    <a:pt x="144780" y="0"/>
                  </a:lnTo>
                  <a:lnTo>
                    <a:pt x="144780" y="144780"/>
                  </a:lnTo>
                  <a:lnTo>
                    <a:pt x="0" y="144780"/>
                  </a:lnTo>
                  <a:lnTo>
                    <a:pt x="0" y="0"/>
                  </a:lnTo>
                  <a:close/>
                  <a:moveTo>
                    <a:pt x="144780" y="0"/>
                  </a:moveTo>
                  <a:lnTo>
                    <a:pt x="12861209" y="0"/>
                  </a:lnTo>
                  <a:lnTo>
                    <a:pt x="12861209" y="144780"/>
                  </a:lnTo>
                  <a:lnTo>
                    <a:pt x="144780" y="144780"/>
                  </a:lnTo>
                  <a:lnTo>
                    <a:pt x="144780" y="0"/>
                  </a:lnTo>
                  <a:close/>
                </a:path>
              </a:pathLst>
            </a:custGeom>
            <a:grpFill/>
          </p:spPr>
          <p:txBody>
            <a:bodyPr/>
            <a:lstStyle/>
            <a:p>
              <a:endParaRPr lang="en-US"/>
            </a:p>
          </p:txBody>
        </p:sp>
      </p:grpSp>
      <p:sp>
        <p:nvSpPr>
          <p:cNvPr id="11" name="TextBox 6"/>
          <p:cNvSpPr txBox="1"/>
          <p:nvPr/>
        </p:nvSpPr>
        <p:spPr>
          <a:xfrm>
            <a:off x="7772400" y="2476500"/>
            <a:ext cx="9154121" cy="1477328"/>
          </a:xfrm>
          <a:prstGeom prst="rect">
            <a:avLst/>
          </a:prstGeom>
        </p:spPr>
        <p:txBody>
          <a:bodyPr wrap="square" lIns="0" tIns="0" rIns="0" bIns="0" rtlCol="0" anchor="t">
            <a:spAutoFit/>
          </a:bodyPr>
          <a:lstStyle/>
          <a:p>
            <a:pPr algn="just"/>
            <a:r>
              <a:rPr lang="vi-VN" sz="4800" b="1" dirty="0">
                <a:solidFill>
                  <a:srgbClr val="000000"/>
                </a:solidFill>
                <a:latin typeface="Cambria" panose="02040503050406030204" pitchFamily="18" charset="0"/>
                <a:ea typeface="Cambria" panose="02040503050406030204" pitchFamily="18" charset="0"/>
              </a:rPr>
              <a:t>Hoạt động hình 9a</a:t>
            </a:r>
            <a:r>
              <a:rPr lang="en-US" sz="4800" b="1" dirty="0">
                <a:solidFill>
                  <a:srgbClr val="000000"/>
                </a:solidFill>
                <a:latin typeface="Cambria" panose="02040503050406030204" pitchFamily="18" charset="0"/>
                <a:ea typeface="Cambria" panose="02040503050406030204" pitchFamily="18" charset="0"/>
              </a:rPr>
              <a:t>:</a:t>
            </a:r>
            <a:r>
              <a:rPr lang="vi-VN" sz="4800" b="1" dirty="0">
                <a:solidFill>
                  <a:srgbClr val="000000"/>
                </a:solidFill>
                <a:latin typeface="Cambria" panose="02040503050406030204" pitchFamily="18" charset="0"/>
                <a:ea typeface="Cambria" panose="02040503050406030204" pitchFamily="18" charset="0"/>
              </a:rPr>
              <a:t> </a:t>
            </a:r>
            <a:r>
              <a:rPr lang="vi-VN" sz="4800" dirty="0">
                <a:solidFill>
                  <a:srgbClr val="000000"/>
                </a:solidFill>
                <a:latin typeface="Cambria" panose="02040503050406030204" pitchFamily="18" charset="0"/>
                <a:ea typeface="Cambria" panose="02040503050406030204" pitchFamily="18" charset="0"/>
              </a:rPr>
              <a:t>làm thay đổi thành phần không khí trong đất</a:t>
            </a:r>
            <a:r>
              <a:rPr lang="en-US" sz="4800" dirty="0">
                <a:solidFill>
                  <a:srgbClr val="000000"/>
                </a:solidFill>
                <a:latin typeface="Cambria" panose="02040503050406030204" pitchFamily="18" charset="0"/>
                <a:ea typeface="Cambria" panose="02040503050406030204" pitchFamily="18" charset="0"/>
              </a:rPr>
              <a:t>.</a:t>
            </a:r>
            <a:endParaRPr lang="vi-VN" sz="4800" dirty="0">
              <a:solidFill>
                <a:srgbClr val="000000"/>
              </a:solidFill>
              <a:latin typeface="Cambria" panose="02040503050406030204" pitchFamily="18" charset="0"/>
              <a:ea typeface="Cambria" panose="02040503050406030204" pitchFamily="18" charset="0"/>
            </a:endParaRPr>
          </a:p>
        </p:txBody>
      </p:sp>
      <p:grpSp>
        <p:nvGrpSpPr>
          <p:cNvPr id="17" name="Group 3"/>
          <p:cNvGrpSpPr/>
          <p:nvPr/>
        </p:nvGrpSpPr>
        <p:grpSpPr>
          <a:xfrm>
            <a:off x="7543800" y="5219700"/>
            <a:ext cx="9525000" cy="2438400"/>
            <a:chOff x="0" y="0"/>
            <a:chExt cx="13005989" cy="6149321"/>
          </a:xfrm>
          <a:solidFill>
            <a:srgbClr val="FFFF00"/>
          </a:solidFill>
        </p:grpSpPr>
        <p:sp>
          <p:nvSpPr>
            <p:cNvPr id="21" name="Freeform 4"/>
            <p:cNvSpPr/>
            <p:nvPr/>
          </p:nvSpPr>
          <p:spPr>
            <a:xfrm>
              <a:off x="72390" y="72390"/>
              <a:ext cx="12861209" cy="6004541"/>
            </a:xfrm>
            <a:custGeom>
              <a:avLst/>
              <a:gdLst/>
              <a:ahLst/>
              <a:cxnLst/>
              <a:rect l="l" t="t" r="r" b="b"/>
              <a:pathLst>
                <a:path w="12861209" h="6004541">
                  <a:moveTo>
                    <a:pt x="0" y="0"/>
                  </a:moveTo>
                  <a:lnTo>
                    <a:pt x="12861209" y="0"/>
                  </a:lnTo>
                  <a:lnTo>
                    <a:pt x="12861209" y="6004541"/>
                  </a:lnTo>
                  <a:lnTo>
                    <a:pt x="0" y="6004541"/>
                  </a:lnTo>
                  <a:lnTo>
                    <a:pt x="0" y="0"/>
                  </a:lnTo>
                  <a:close/>
                </a:path>
              </a:pathLst>
            </a:custGeom>
            <a:grpFill/>
          </p:spPr>
          <p:txBody>
            <a:bodyPr/>
            <a:lstStyle/>
            <a:p>
              <a:endParaRPr lang="en-US"/>
            </a:p>
          </p:txBody>
        </p:sp>
        <p:sp>
          <p:nvSpPr>
            <p:cNvPr id="22" name="Freeform 5"/>
            <p:cNvSpPr/>
            <p:nvPr/>
          </p:nvSpPr>
          <p:spPr>
            <a:xfrm>
              <a:off x="0" y="0"/>
              <a:ext cx="13005989" cy="6149321"/>
            </a:xfrm>
            <a:custGeom>
              <a:avLst/>
              <a:gdLst/>
              <a:ahLst/>
              <a:cxnLst/>
              <a:rect l="l" t="t" r="r" b="b"/>
              <a:pathLst>
                <a:path w="13005989" h="6149321">
                  <a:moveTo>
                    <a:pt x="12861209" y="6004541"/>
                  </a:moveTo>
                  <a:lnTo>
                    <a:pt x="13005989" y="6004541"/>
                  </a:lnTo>
                  <a:lnTo>
                    <a:pt x="13005989" y="6149321"/>
                  </a:lnTo>
                  <a:lnTo>
                    <a:pt x="12861209" y="6149321"/>
                  </a:lnTo>
                  <a:lnTo>
                    <a:pt x="12861209" y="6004541"/>
                  </a:lnTo>
                  <a:close/>
                  <a:moveTo>
                    <a:pt x="0" y="144780"/>
                  </a:moveTo>
                  <a:lnTo>
                    <a:pt x="144780" y="144780"/>
                  </a:lnTo>
                  <a:lnTo>
                    <a:pt x="144780" y="6004541"/>
                  </a:lnTo>
                  <a:lnTo>
                    <a:pt x="0" y="6004541"/>
                  </a:lnTo>
                  <a:lnTo>
                    <a:pt x="0" y="144780"/>
                  </a:lnTo>
                  <a:close/>
                  <a:moveTo>
                    <a:pt x="0" y="6004541"/>
                  </a:moveTo>
                  <a:lnTo>
                    <a:pt x="144780" y="6004541"/>
                  </a:lnTo>
                  <a:lnTo>
                    <a:pt x="144780" y="6149321"/>
                  </a:lnTo>
                  <a:lnTo>
                    <a:pt x="0" y="6149321"/>
                  </a:lnTo>
                  <a:lnTo>
                    <a:pt x="0" y="6004541"/>
                  </a:lnTo>
                  <a:close/>
                  <a:moveTo>
                    <a:pt x="12861209" y="144780"/>
                  </a:moveTo>
                  <a:lnTo>
                    <a:pt x="13005989" y="144780"/>
                  </a:lnTo>
                  <a:lnTo>
                    <a:pt x="13005989" y="6004541"/>
                  </a:lnTo>
                  <a:lnTo>
                    <a:pt x="12861209" y="6004541"/>
                  </a:lnTo>
                  <a:lnTo>
                    <a:pt x="12861209" y="144780"/>
                  </a:lnTo>
                  <a:close/>
                  <a:moveTo>
                    <a:pt x="144780" y="6004541"/>
                  </a:moveTo>
                  <a:lnTo>
                    <a:pt x="12861209" y="6004541"/>
                  </a:lnTo>
                  <a:lnTo>
                    <a:pt x="12861209" y="6149321"/>
                  </a:lnTo>
                  <a:lnTo>
                    <a:pt x="144780" y="6149321"/>
                  </a:lnTo>
                  <a:lnTo>
                    <a:pt x="144780" y="6004541"/>
                  </a:lnTo>
                  <a:close/>
                  <a:moveTo>
                    <a:pt x="12861209" y="0"/>
                  </a:moveTo>
                  <a:lnTo>
                    <a:pt x="13005989" y="0"/>
                  </a:lnTo>
                  <a:lnTo>
                    <a:pt x="13005989" y="144780"/>
                  </a:lnTo>
                  <a:lnTo>
                    <a:pt x="12861209" y="144780"/>
                  </a:lnTo>
                  <a:lnTo>
                    <a:pt x="12861209" y="0"/>
                  </a:lnTo>
                  <a:close/>
                  <a:moveTo>
                    <a:pt x="0" y="0"/>
                  </a:moveTo>
                  <a:lnTo>
                    <a:pt x="144780" y="0"/>
                  </a:lnTo>
                  <a:lnTo>
                    <a:pt x="144780" y="144780"/>
                  </a:lnTo>
                  <a:lnTo>
                    <a:pt x="0" y="144780"/>
                  </a:lnTo>
                  <a:lnTo>
                    <a:pt x="0" y="0"/>
                  </a:lnTo>
                  <a:close/>
                  <a:moveTo>
                    <a:pt x="144780" y="0"/>
                  </a:moveTo>
                  <a:lnTo>
                    <a:pt x="12861209" y="0"/>
                  </a:lnTo>
                  <a:lnTo>
                    <a:pt x="12861209" y="144780"/>
                  </a:lnTo>
                  <a:lnTo>
                    <a:pt x="144780" y="144780"/>
                  </a:lnTo>
                  <a:lnTo>
                    <a:pt x="144780" y="0"/>
                  </a:lnTo>
                  <a:close/>
                </a:path>
              </a:pathLst>
            </a:custGeom>
            <a:grpFill/>
          </p:spPr>
          <p:txBody>
            <a:bodyPr/>
            <a:lstStyle/>
            <a:p>
              <a:endParaRPr lang="en-US"/>
            </a:p>
          </p:txBody>
        </p:sp>
      </p:grpSp>
      <p:sp>
        <p:nvSpPr>
          <p:cNvPr id="23" name="TextBox 6"/>
          <p:cNvSpPr txBox="1"/>
          <p:nvPr/>
        </p:nvSpPr>
        <p:spPr>
          <a:xfrm>
            <a:off x="7772400" y="5676900"/>
            <a:ext cx="9154121" cy="1477328"/>
          </a:xfrm>
          <a:prstGeom prst="rect">
            <a:avLst/>
          </a:prstGeom>
        </p:spPr>
        <p:txBody>
          <a:bodyPr wrap="square" lIns="0" tIns="0" rIns="0" bIns="0" rtlCol="0" anchor="t">
            <a:spAutoFit/>
          </a:bodyPr>
          <a:lstStyle/>
          <a:p>
            <a:pPr algn="just"/>
            <a:r>
              <a:rPr lang="en-US" sz="4800" b="1" dirty="0" err="1">
                <a:solidFill>
                  <a:srgbClr val="000000"/>
                </a:solidFill>
                <a:latin typeface="Cambria" panose="02040503050406030204" pitchFamily="18" charset="0"/>
                <a:ea typeface="Cambria" panose="02040503050406030204" pitchFamily="18" charset="0"/>
              </a:rPr>
              <a:t>Tác</a:t>
            </a:r>
            <a:r>
              <a:rPr lang="en-US" sz="4800" b="1" dirty="0">
                <a:solidFill>
                  <a:srgbClr val="000000"/>
                </a:solidFill>
                <a:latin typeface="Cambria" panose="02040503050406030204" pitchFamily="18" charset="0"/>
                <a:ea typeface="Cambria" panose="02040503050406030204" pitchFamily="18" charset="0"/>
              </a:rPr>
              <a:t> </a:t>
            </a:r>
            <a:r>
              <a:rPr lang="en-US" sz="4800" b="1" dirty="0" err="1">
                <a:solidFill>
                  <a:srgbClr val="000000"/>
                </a:solidFill>
                <a:latin typeface="Cambria" panose="02040503050406030204" pitchFamily="18" charset="0"/>
                <a:ea typeface="Cambria" panose="02040503050406030204" pitchFamily="18" charset="0"/>
              </a:rPr>
              <a:t>dụng</a:t>
            </a:r>
            <a:r>
              <a:rPr lang="en-US" sz="4800" b="1" dirty="0">
                <a:solidFill>
                  <a:srgbClr val="000000"/>
                </a:solidFill>
                <a:latin typeface="Cambria" panose="02040503050406030204" pitchFamily="18" charset="0"/>
                <a:ea typeface="Cambria" panose="02040503050406030204" pitchFamily="18" charset="0"/>
              </a:rPr>
              <a:t>: </a:t>
            </a:r>
            <a:r>
              <a:rPr lang="vi-VN" sz="4800" dirty="0">
                <a:latin typeface="Cambria" panose="02040503050406030204" pitchFamily="18" charset="0"/>
                <a:ea typeface="Cambria" panose="02040503050406030204" pitchFamily="18" charset="0"/>
              </a:rPr>
              <a:t>giúp đất tơi xốp hơn và tăng không khí trong đất.</a:t>
            </a:r>
            <a:endParaRPr lang="en-US" sz="4800" dirty="0">
              <a:solidFill>
                <a:srgbClr val="000000"/>
              </a:solidFill>
              <a:latin typeface="Cambria" panose="02040503050406030204" pitchFamily="18" charset="0"/>
              <a:ea typeface="Cambria" panose="02040503050406030204" pitchFamily="18"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00"/>
                                        <p:tgtEl>
                                          <p:spTgt spid="23"/>
                                        </p:tgtEl>
                                      </p:cBhvr>
                                    </p:animEffect>
                                  </p:childTnLst>
                                </p:cTn>
                              </p:par>
                              <p:par>
                                <p:cTn id="8" presetID="22" presetClass="entr" presetSubtype="4"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down)">
                                      <p:cBhvr>
                                        <p:cTn id="1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 name="Group 3"/>
          <p:cNvGrpSpPr/>
          <p:nvPr/>
        </p:nvGrpSpPr>
        <p:grpSpPr>
          <a:xfrm>
            <a:off x="7391400" y="1562100"/>
            <a:ext cx="9525000" cy="3429000"/>
            <a:chOff x="0" y="0"/>
            <a:chExt cx="13005989" cy="6149321"/>
          </a:xfrm>
          <a:solidFill>
            <a:srgbClr val="FFFF00"/>
          </a:solidFill>
        </p:grpSpPr>
        <p:sp>
          <p:nvSpPr>
            <p:cNvPr id="9" name="Freeform 4"/>
            <p:cNvSpPr/>
            <p:nvPr/>
          </p:nvSpPr>
          <p:spPr>
            <a:xfrm>
              <a:off x="72390" y="72390"/>
              <a:ext cx="12861209" cy="6004541"/>
            </a:xfrm>
            <a:custGeom>
              <a:avLst/>
              <a:gdLst/>
              <a:ahLst/>
              <a:cxnLst/>
              <a:rect l="l" t="t" r="r" b="b"/>
              <a:pathLst>
                <a:path w="12861209" h="6004541">
                  <a:moveTo>
                    <a:pt x="0" y="0"/>
                  </a:moveTo>
                  <a:lnTo>
                    <a:pt x="12861209" y="0"/>
                  </a:lnTo>
                  <a:lnTo>
                    <a:pt x="12861209" y="6004541"/>
                  </a:lnTo>
                  <a:lnTo>
                    <a:pt x="0" y="6004541"/>
                  </a:lnTo>
                  <a:lnTo>
                    <a:pt x="0" y="0"/>
                  </a:lnTo>
                  <a:close/>
                </a:path>
              </a:pathLst>
            </a:custGeom>
            <a:grpFill/>
          </p:spPr>
          <p:txBody>
            <a:bodyPr/>
            <a:lstStyle/>
            <a:p>
              <a:endParaRPr lang="en-US"/>
            </a:p>
          </p:txBody>
        </p:sp>
        <p:sp>
          <p:nvSpPr>
            <p:cNvPr id="10" name="Freeform 5"/>
            <p:cNvSpPr/>
            <p:nvPr/>
          </p:nvSpPr>
          <p:spPr>
            <a:xfrm>
              <a:off x="0" y="0"/>
              <a:ext cx="13005989" cy="6149321"/>
            </a:xfrm>
            <a:custGeom>
              <a:avLst/>
              <a:gdLst/>
              <a:ahLst/>
              <a:cxnLst/>
              <a:rect l="l" t="t" r="r" b="b"/>
              <a:pathLst>
                <a:path w="13005989" h="6149321">
                  <a:moveTo>
                    <a:pt x="12861209" y="6004541"/>
                  </a:moveTo>
                  <a:lnTo>
                    <a:pt x="13005989" y="6004541"/>
                  </a:lnTo>
                  <a:lnTo>
                    <a:pt x="13005989" y="6149321"/>
                  </a:lnTo>
                  <a:lnTo>
                    <a:pt x="12861209" y="6149321"/>
                  </a:lnTo>
                  <a:lnTo>
                    <a:pt x="12861209" y="6004541"/>
                  </a:lnTo>
                  <a:close/>
                  <a:moveTo>
                    <a:pt x="0" y="144780"/>
                  </a:moveTo>
                  <a:lnTo>
                    <a:pt x="144780" y="144780"/>
                  </a:lnTo>
                  <a:lnTo>
                    <a:pt x="144780" y="6004541"/>
                  </a:lnTo>
                  <a:lnTo>
                    <a:pt x="0" y="6004541"/>
                  </a:lnTo>
                  <a:lnTo>
                    <a:pt x="0" y="144780"/>
                  </a:lnTo>
                  <a:close/>
                  <a:moveTo>
                    <a:pt x="0" y="6004541"/>
                  </a:moveTo>
                  <a:lnTo>
                    <a:pt x="144780" y="6004541"/>
                  </a:lnTo>
                  <a:lnTo>
                    <a:pt x="144780" y="6149321"/>
                  </a:lnTo>
                  <a:lnTo>
                    <a:pt x="0" y="6149321"/>
                  </a:lnTo>
                  <a:lnTo>
                    <a:pt x="0" y="6004541"/>
                  </a:lnTo>
                  <a:close/>
                  <a:moveTo>
                    <a:pt x="12861209" y="144780"/>
                  </a:moveTo>
                  <a:lnTo>
                    <a:pt x="13005989" y="144780"/>
                  </a:lnTo>
                  <a:lnTo>
                    <a:pt x="13005989" y="6004541"/>
                  </a:lnTo>
                  <a:lnTo>
                    <a:pt x="12861209" y="6004541"/>
                  </a:lnTo>
                  <a:lnTo>
                    <a:pt x="12861209" y="144780"/>
                  </a:lnTo>
                  <a:close/>
                  <a:moveTo>
                    <a:pt x="144780" y="6004541"/>
                  </a:moveTo>
                  <a:lnTo>
                    <a:pt x="12861209" y="6004541"/>
                  </a:lnTo>
                  <a:lnTo>
                    <a:pt x="12861209" y="6149321"/>
                  </a:lnTo>
                  <a:lnTo>
                    <a:pt x="144780" y="6149321"/>
                  </a:lnTo>
                  <a:lnTo>
                    <a:pt x="144780" y="6004541"/>
                  </a:lnTo>
                  <a:close/>
                  <a:moveTo>
                    <a:pt x="12861209" y="0"/>
                  </a:moveTo>
                  <a:lnTo>
                    <a:pt x="13005989" y="0"/>
                  </a:lnTo>
                  <a:lnTo>
                    <a:pt x="13005989" y="144780"/>
                  </a:lnTo>
                  <a:lnTo>
                    <a:pt x="12861209" y="144780"/>
                  </a:lnTo>
                  <a:lnTo>
                    <a:pt x="12861209" y="0"/>
                  </a:lnTo>
                  <a:close/>
                  <a:moveTo>
                    <a:pt x="0" y="0"/>
                  </a:moveTo>
                  <a:lnTo>
                    <a:pt x="144780" y="0"/>
                  </a:lnTo>
                  <a:lnTo>
                    <a:pt x="144780" y="144780"/>
                  </a:lnTo>
                  <a:lnTo>
                    <a:pt x="0" y="144780"/>
                  </a:lnTo>
                  <a:lnTo>
                    <a:pt x="0" y="0"/>
                  </a:lnTo>
                  <a:close/>
                  <a:moveTo>
                    <a:pt x="144780" y="0"/>
                  </a:moveTo>
                  <a:lnTo>
                    <a:pt x="12861209" y="0"/>
                  </a:lnTo>
                  <a:lnTo>
                    <a:pt x="12861209" y="144780"/>
                  </a:lnTo>
                  <a:lnTo>
                    <a:pt x="144780" y="144780"/>
                  </a:lnTo>
                  <a:lnTo>
                    <a:pt x="144780" y="0"/>
                  </a:lnTo>
                  <a:close/>
                </a:path>
              </a:pathLst>
            </a:custGeom>
            <a:grpFill/>
          </p:spPr>
          <p:txBody>
            <a:bodyPr/>
            <a:lstStyle/>
            <a:p>
              <a:endParaRPr lang="en-US"/>
            </a:p>
          </p:txBody>
        </p:sp>
      </p:grpSp>
      <p:sp>
        <p:nvSpPr>
          <p:cNvPr id="11" name="TextBox 6"/>
          <p:cNvSpPr txBox="1"/>
          <p:nvPr/>
        </p:nvSpPr>
        <p:spPr>
          <a:xfrm>
            <a:off x="7620000" y="1943100"/>
            <a:ext cx="9154121" cy="2492990"/>
          </a:xfrm>
          <a:prstGeom prst="rect">
            <a:avLst/>
          </a:prstGeom>
        </p:spPr>
        <p:txBody>
          <a:bodyPr wrap="square" lIns="0" tIns="0" rIns="0" bIns="0" rtlCol="0" anchor="t">
            <a:spAutoFit/>
          </a:bodyPr>
          <a:lstStyle/>
          <a:p>
            <a:pPr lvl="0" algn="just"/>
            <a:r>
              <a:rPr lang="vi-VN" sz="5400" b="1" dirty="0">
                <a:solidFill>
                  <a:srgbClr val="000000"/>
                </a:solidFill>
                <a:latin typeface="Cambria" panose="02040503050406030204" pitchFamily="18" charset="0"/>
                <a:ea typeface="Cambria" panose="02040503050406030204" pitchFamily="18" charset="0"/>
              </a:rPr>
              <a:t>Hoạt động hình 9b</a:t>
            </a:r>
            <a:r>
              <a:rPr lang="en-US" sz="5400" b="1" dirty="0">
                <a:solidFill>
                  <a:srgbClr val="000000"/>
                </a:solidFill>
                <a:latin typeface="Cambria" panose="02040503050406030204" pitchFamily="18" charset="0"/>
                <a:ea typeface="Cambria" panose="02040503050406030204" pitchFamily="18" charset="0"/>
              </a:rPr>
              <a:t>:</a:t>
            </a:r>
            <a:r>
              <a:rPr lang="vi-VN" sz="5400" b="1" dirty="0">
                <a:solidFill>
                  <a:srgbClr val="000000"/>
                </a:solidFill>
                <a:latin typeface="Cambria" panose="02040503050406030204" pitchFamily="18" charset="0"/>
                <a:ea typeface="Cambria" panose="02040503050406030204" pitchFamily="18" charset="0"/>
              </a:rPr>
              <a:t> </a:t>
            </a:r>
            <a:r>
              <a:rPr lang="vi-VN" sz="5400" dirty="0">
                <a:solidFill>
                  <a:srgbClr val="000000"/>
                </a:solidFill>
                <a:latin typeface="Cambria" panose="02040503050406030204" pitchFamily="18" charset="0"/>
                <a:ea typeface="Cambria" panose="02040503050406030204" pitchFamily="18" charset="0"/>
              </a:rPr>
              <a:t>làm thay đổi chất dinh dưỡng làm tăng chất khoáng và mùn cho đất</a:t>
            </a:r>
            <a:r>
              <a:rPr lang="en-US" sz="5400" dirty="0">
                <a:solidFill>
                  <a:srgbClr val="000000"/>
                </a:solidFill>
                <a:latin typeface="Cambria" panose="02040503050406030204" pitchFamily="18" charset="0"/>
                <a:ea typeface="Cambria" panose="02040503050406030204" pitchFamily="18" charset="0"/>
              </a:rPr>
              <a:t>.</a:t>
            </a:r>
            <a:endParaRPr lang="vi-VN" sz="5400" dirty="0">
              <a:solidFill>
                <a:srgbClr val="000000"/>
              </a:solidFill>
              <a:latin typeface="Cambria" panose="02040503050406030204" pitchFamily="18" charset="0"/>
              <a:ea typeface="Cambria" panose="02040503050406030204" pitchFamily="18" charset="0"/>
            </a:endParaRPr>
          </a:p>
        </p:txBody>
      </p:sp>
      <p:pic>
        <p:nvPicPr>
          <p:cNvPr id="13" name="Picture 12"/>
          <p:cNvPicPr>
            <a:picLocks noChangeAspect="1"/>
          </p:cNvPicPr>
          <p:nvPr/>
        </p:nvPicPr>
        <p:blipFill>
          <a:blip r:embed="rId1"/>
          <a:stretch>
            <a:fillRect/>
          </a:stretch>
        </p:blipFill>
        <p:spPr>
          <a:xfrm>
            <a:off x="1066800" y="2324100"/>
            <a:ext cx="6019800" cy="564077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nvGrpSpPr>
          <p:cNvPr id="14" name="Group 3"/>
          <p:cNvGrpSpPr/>
          <p:nvPr/>
        </p:nvGrpSpPr>
        <p:grpSpPr>
          <a:xfrm>
            <a:off x="7467600" y="5676900"/>
            <a:ext cx="9525000" cy="2590800"/>
            <a:chOff x="0" y="0"/>
            <a:chExt cx="13005989" cy="6149321"/>
          </a:xfrm>
          <a:solidFill>
            <a:srgbClr val="FFFF00"/>
          </a:solidFill>
        </p:grpSpPr>
        <p:sp>
          <p:nvSpPr>
            <p:cNvPr id="15" name="Freeform 4"/>
            <p:cNvSpPr/>
            <p:nvPr/>
          </p:nvSpPr>
          <p:spPr>
            <a:xfrm>
              <a:off x="72390" y="72390"/>
              <a:ext cx="12861209" cy="6004541"/>
            </a:xfrm>
            <a:custGeom>
              <a:avLst/>
              <a:gdLst/>
              <a:ahLst/>
              <a:cxnLst/>
              <a:rect l="l" t="t" r="r" b="b"/>
              <a:pathLst>
                <a:path w="12861209" h="6004541">
                  <a:moveTo>
                    <a:pt x="0" y="0"/>
                  </a:moveTo>
                  <a:lnTo>
                    <a:pt x="12861209" y="0"/>
                  </a:lnTo>
                  <a:lnTo>
                    <a:pt x="12861209" y="6004541"/>
                  </a:lnTo>
                  <a:lnTo>
                    <a:pt x="0" y="6004541"/>
                  </a:lnTo>
                  <a:lnTo>
                    <a:pt x="0" y="0"/>
                  </a:lnTo>
                  <a:close/>
                </a:path>
              </a:pathLst>
            </a:custGeom>
            <a:grpFill/>
          </p:spPr>
          <p:txBody>
            <a:bodyPr/>
            <a:lstStyle/>
            <a:p>
              <a:endParaRPr lang="en-US"/>
            </a:p>
          </p:txBody>
        </p:sp>
        <p:sp>
          <p:nvSpPr>
            <p:cNvPr id="16" name="Freeform 5"/>
            <p:cNvSpPr/>
            <p:nvPr/>
          </p:nvSpPr>
          <p:spPr>
            <a:xfrm>
              <a:off x="0" y="0"/>
              <a:ext cx="13005989" cy="6149321"/>
            </a:xfrm>
            <a:custGeom>
              <a:avLst/>
              <a:gdLst/>
              <a:ahLst/>
              <a:cxnLst/>
              <a:rect l="l" t="t" r="r" b="b"/>
              <a:pathLst>
                <a:path w="13005989" h="6149321">
                  <a:moveTo>
                    <a:pt x="12861209" y="6004541"/>
                  </a:moveTo>
                  <a:lnTo>
                    <a:pt x="13005989" y="6004541"/>
                  </a:lnTo>
                  <a:lnTo>
                    <a:pt x="13005989" y="6149321"/>
                  </a:lnTo>
                  <a:lnTo>
                    <a:pt x="12861209" y="6149321"/>
                  </a:lnTo>
                  <a:lnTo>
                    <a:pt x="12861209" y="6004541"/>
                  </a:lnTo>
                  <a:close/>
                  <a:moveTo>
                    <a:pt x="0" y="144780"/>
                  </a:moveTo>
                  <a:lnTo>
                    <a:pt x="144780" y="144780"/>
                  </a:lnTo>
                  <a:lnTo>
                    <a:pt x="144780" y="6004541"/>
                  </a:lnTo>
                  <a:lnTo>
                    <a:pt x="0" y="6004541"/>
                  </a:lnTo>
                  <a:lnTo>
                    <a:pt x="0" y="144780"/>
                  </a:lnTo>
                  <a:close/>
                  <a:moveTo>
                    <a:pt x="0" y="6004541"/>
                  </a:moveTo>
                  <a:lnTo>
                    <a:pt x="144780" y="6004541"/>
                  </a:lnTo>
                  <a:lnTo>
                    <a:pt x="144780" y="6149321"/>
                  </a:lnTo>
                  <a:lnTo>
                    <a:pt x="0" y="6149321"/>
                  </a:lnTo>
                  <a:lnTo>
                    <a:pt x="0" y="6004541"/>
                  </a:lnTo>
                  <a:close/>
                  <a:moveTo>
                    <a:pt x="12861209" y="144780"/>
                  </a:moveTo>
                  <a:lnTo>
                    <a:pt x="13005989" y="144780"/>
                  </a:lnTo>
                  <a:lnTo>
                    <a:pt x="13005989" y="6004541"/>
                  </a:lnTo>
                  <a:lnTo>
                    <a:pt x="12861209" y="6004541"/>
                  </a:lnTo>
                  <a:lnTo>
                    <a:pt x="12861209" y="144780"/>
                  </a:lnTo>
                  <a:close/>
                  <a:moveTo>
                    <a:pt x="144780" y="6004541"/>
                  </a:moveTo>
                  <a:lnTo>
                    <a:pt x="12861209" y="6004541"/>
                  </a:lnTo>
                  <a:lnTo>
                    <a:pt x="12861209" y="6149321"/>
                  </a:lnTo>
                  <a:lnTo>
                    <a:pt x="144780" y="6149321"/>
                  </a:lnTo>
                  <a:lnTo>
                    <a:pt x="144780" y="6004541"/>
                  </a:lnTo>
                  <a:close/>
                  <a:moveTo>
                    <a:pt x="12861209" y="0"/>
                  </a:moveTo>
                  <a:lnTo>
                    <a:pt x="13005989" y="0"/>
                  </a:lnTo>
                  <a:lnTo>
                    <a:pt x="13005989" y="144780"/>
                  </a:lnTo>
                  <a:lnTo>
                    <a:pt x="12861209" y="144780"/>
                  </a:lnTo>
                  <a:lnTo>
                    <a:pt x="12861209" y="0"/>
                  </a:lnTo>
                  <a:close/>
                  <a:moveTo>
                    <a:pt x="0" y="0"/>
                  </a:moveTo>
                  <a:lnTo>
                    <a:pt x="144780" y="0"/>
                  </a:lnTo>
                  <a:lnTo>
                    <a:pt x="144780" y="144780"/>
                  </a:lnTo>
                  <a:lnTo>
                    <a:pt x="0" y="144780"/>
                  </a:lnTo>
                  <a:lnTo>
                    <a:pt x="0" y="0"/>
                  </a:lnTo>
                  <a:close/>
                  <a:moveTo>
                    <a:pt x="144780" y="0"/>
                  </a:moveTo>
                  <a:lnTo>
                    <a:pt x="12861209" y="0"/>
                  </a:lnTo>
                  <a:lnTo>
                    <a:pt x="12861209" y="144780"/>
                  </a:lnTo>
                  <a:lnTo>
                    <a:pt x="144780" y="144780"/>
                  </a:lnTo>
                  <a:lnTo>
                    <a:pt x="144780" y="0"/>
                  </a:lnTo>
                  <a:close/>
                </a:path>
              </a:pathLst>
            </a:custGeom>
            <a:grpFill/>
          </p:spPr>
          <p:txBody>
            <a:bodyPr/>
            <a:lstStyle/>
            <a:p>
              <a:endParaRPr lang="en-US"/>
            </a:p>
          </p:txBody>
        </p:sp>
      </p:grpSp>
      <p:sp>
        <p:nvSpPr>
          <p:cNvPr id="17" name="TextBox 6"/>
          <p:cNvSpPr txBox="1"/>
          <p:nvPr/>
        </p:nvSpPr>
        <p:spPr>
          <a:xfrm>
            <a:off x="7696200" y="6210300"/>
            <a:ext cx="9154121" cy="1846659"/>
          </a:xfrm>
          <a:prstGeom prst="rect">
            <a:avLst/>
          </a:prstGeom>
        </p:spPr>
        <p:txBody>
          <a:bodyPr wrap="square" lIns="0" tIns="0" rIns="0" bIns="0" rtlCol="0" anchor="t">
            <a:spAutoFit/>
          </a:bodyPr>
          <a:lstStyle/>
          <a:p>
            <a:pPr lvl="0" algn="just"/>
            <a:r>
              <a:rPr kumimoji="0" lang="en-US" sz="6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Tác</a:t>
            </a:r>
            <a:r>
              <a:rPr kumimoji="0" lang="en-US" sz="6000" b="1" i="0" u="none" strike="noStrike" kern="1200" cap="none" spc="0" normalizeH="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6000" b="1" i="0" u="none" strike="noStrike" kern="1200" cap="none" spc="0" normalizeH="0" noProof="0" dirty="0" err="1">
                <a:ln>
                  <a:noFill/>
                </a:ln>
                <a:solidFill>
                  <a:srgbClr val="000000"/>
                </a:solidFill>
                <a:effectLst/>
                <a:uLnTx/>
                <a:uFillTx/>
                <a:latin typeface="Cambria" panose="02040503050406030204" pitchFamily="18" charset="0"/>
                <a:ea typeface="Cambria" panose="02040503050406030204" pitchFamily="18" charset="0"/>
                <a:cs typeface="+mn-cs"/>
              </a:rPr>
              <a:t>dụng</a:t>
            </a:r>
            <a:r>
              <a:rPr kumimoji="0" lang="en-US" sz="6000" b="1" i="0" u="none" strike="noStrike" kern="1200" cap="none" spc="0" normalizeH="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lang="vi-VN" sz="6000" dirty="0">
                <a:solidFill>
                  <a:srgbClr val="000000"/>
                </a:solidFill>
                <a:latin typeface="Cambria" panose="02040503050406030204" pitchFamily="18" charset="0"/>
                <a:ea typeface="Cambria" panose="02040503050406030204" pitchFamily="18" charset="0"/>
              </a:rPr>
              <a:t>giúp cây trồng có thể sống và phát triển.</a:t>
            </a:r>
            <a:endParaRPr kumimoji="0" lang="en-US" sz="6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par>
                                <p:cTn id="8" presetID="22" presetClass="entr" presetSubtype="4"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down)">
                                      <p:cBhvr>
                                        <p:cTn id="1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2"/>
          <p:cNvGrpSpPr/>
          <p:nvPr/>
        </p:nvGrpSpPr>
        <p:grpSpPr>
          <a:xfrm>
            <a:off x="3395239" y="1950013"/>
            <a:ext cx="11497522" cy="6386973"/>
            <a:chOff x="0" y="0"/>
            <a:chExt cx="13916148" cy="7730541"/>
          </a:xfrm>
        </p:grpSpPr>
        <p:sp>
          <p:nvSpPr>
            <p:cNvPr id="3" name="Freeform 3"/>
            <p:cNvSpPr/>
            <p:nvPr/>
          </p:nvSpPr>
          <p:spPr>
            <a:xfrm>
              <a:off x="72390" y="72390"/>
              <a:ext cx="13771368" cy="7585762"/>
            </a:xfrm>
            <a:custGeom>
              <a:avLst/>
              <a:gdLst/>
              <a:ahLst/>
              <a:cxnLst/>
              <a:rect l="l" t="t" r="r" b="b"/>
              <a:pathLst>
                <a:path w="13771368" h="7585762">
                  <a:moveTo>
                    <a:pt x="0" y="0"/>
                  </a:moveTo>
                  <a:lnTo>
                    <a:pt x="13771368" y="0"/>
                  </a:lnTo>
                  <a:lnTo>
                    <a:pt x="13771368" y="7585762"/>
                  </a:lnTo>
                  <a:lnTo>
                    <a:pt x="0" y="7585762"/>
                  </a:lnTo>
                  <a:lnTo>
                    <a:pt x="0" y="0"/>
                  </a:lnTo>
                  <a:close/>
                </a:path>
              </a:pathLst>
            </a:custGeom>
            <a:solidFill>
              <a:srgbClr val="EBF094">
                <a:alpha val="83922"/>
              </a:srgbClr>
            </a:solidFill>
          </p:spPr>
          <p:txBody>
            <a:bodyPr/>
            <a:lstStyle/>
            <a:p>
              <a:endParaRPr lang="en-US"/>
            </a:p>
          </p:txBody>
        </p:sp>
        <p:sp>
          <p:nvSpPr>
            <p:cNvPr id="4" name="Freeform 4"/>
            <p:cNvSpPr/>
            <p:nvPr/>
          </p:nvSpPr>
          <p:spPr>
            <a:xfrm>
              <a:off x="0" y="0"/>
              <a:ext cx="13916149" cy="7730541"/>
            </a:xfrm>
            <a:custGeom>
              <a:avLst/>
              <a:gdLst/>
              <a:ahLst/>
              <a:cxnLst/>
              <a:rect l="l" t="t" r="r" b="b"/>
              <a:pathLst>
                <a:path w="13916149" h="7730541">
                  <a:moveTo>
                    <a:pt x="13771369" y="7585762"/>
                  </a:moveTo>
                  <a:lnTo>
                    <a:pt x="13916149" y="7585762"/>
                  </a:lnTo>
                  <a:lnTo>
                    <a:pt x="13916149" y="7730541"/>
                  </a:lnTo>
                  <a:lnTo>
                    <a:pt x="13771369" y="7730541"/>
                  </a:lnTo>
                  <a:lnTo>
                    <a:pt x="13771369" y="7585762"/>
                  </a:lnTo>
                  <a:close/>
                  <a:moveTo>
                    <a:pt x="0" y="144780"/>
                  </a:moveTo>
                  <a:lnTo>
                    <a:pt x="144780" y="144780"/>
                  </a:lnTo>
                  <a:lnTo>
                    <a:pt x="144780" y="7585762"/>
                  </a:lnTo>
                  <a:lnTo>
                    <a:pt x="0" y="7585762"/>
                  </a:lnTo>
                  <a:lnTo>
                    <a:pt x="0" y="144780"/>
                  </a:lnTo>
                  <a:close/>
                  <a:moveTo>
                    <a:pt x="0" y="7585762"/>
                  </a:moveTo>
                  <a:lnTo>
                    <a:pt x="144780" y="7585762"/>
                  </a:lnTo>
                  <a:lnTo>
                    <a:pt x="144780" y="7730541"/>
                  </a:lnTo>
                  <a:lnTo>
                    <a:pt x="0" y="7730541"/>
                  </a:lnTo>
                  <a:lnTo>
                    <a:pt x="0" y="7585762"/>
                  </a:lnTo>
                  <a:close/>
                  <a:moveTo>
                    <a:pt x="13771369" y="144780"/>
                  </a:moveTo>
                  <a:lnTo>
                    <a:pt x="13916149" y="144780"/>
                  </a:lnTo>
                  <a:lnTo>
                    <a:pt x="13916149" y="7585762"/>
                  </a:lnTo>
                  <a:lnTo>
                    <a:pt x="13771369" y="7585762"/>
                  </a:lnTo>
                  <a:lnTo>
                    <a:pt x="13771369" y="144780"/>
                  </a:lnTo>
                  <a:close/>
                  <a:moveTo>
                    <a:pt x="144780" y="7585762"/>
                  </a:moveTo>
                  <a:lnTo>
                    <a:pt x="13771369" y="7585762"/>
                  </a:lnTo>
                  <a:lnTo>
                    <a:pt x="13771369" y="7730541"/>
                  </a:lnTo>
                  <a:lnTo>
                    <a:pt x="144780" y="7730541"/>
                  </a:lnTo>
                  <a:lnTo>
                    <a:pt x="144780" y="7585762"/>
                  </a:lnTo>
                  <a:close/>
                  <a:moveTo>
                    <a:pt x="13771369" y="0"/>
                  </a:moveTo>
                  <a:lnTo>
                    <a:pt x="13916149" y="0"/>
                  </a:lnTo>
                  <a:lnTo>
                    <a:pt x="13916149" y="144780"/>
                  </a:lnTo>
                  <a:lnTo>
                    <a:pt x="13771369" y="144780"/>
                  </a:lnTo>
                  <a:lnTo>
                    <a:pt x="13771369" y="0"/>
                  </a:lnTo>
                  <a:close/>
                  <a:moveTo>
                    <a:pt x="0" y="0"/>
                  </a:moveTo>
                  <a:lnTo>
                    <a:pt x="144780" y="0"/>
                  </a:lnTo>
                  <a:lnTo>
                    <a:pt x="144780" y="144780"/>
                  </a:lnTo>
                  <a:lnTo>
                    <a:pt x="0" y="144780"/>
                  </a:lnTo>
                  <a:lnTo>
                    <a:pt x="0" y="0"/>
                  </a:lnTo>
                  <a:close/>
                  <a:moveTo>
                    <a:pt x="144780" y="0"/>
                  </a:moveTo>
                  <a:lnTo>
                    <a:pt x="13771369" y="0"/>
                  </a:lnTo>
                  <a:lnTo>
                    <a:pt x="13771369" y="144780"/>
                  </a:lnTo>
                  <a:lnTo>
                    <a:pt x="144780" y="144780"/>
                  </a:lnTo>
                  <a:lnTo>
                    <a:pt x="144780" y="0"/>
                  </a:lnTo>
                  <a:close/>
                </a:path>
              </a:pathLst>
            </a:custGeom>
            <a:solidFill>
              <a:srgbClr val="C37A63">
                <a:alpha val="83922"/>
              </a:srgbClr>
            </a:solidFill>
          </p:spPr>
          <p:txBody>
            <a:bodyPr/>
            <a:lstStyle/>
            <a:p>
              <a:endParaRPr lang="en-US"/>
            </a:p>
          </p:txBody>
        </p:sp>
      </p:grpSp>
      <p:pic>
        <p:nvPicPr>
          <p:cNvPr id="9" name="Picture 9"/>
          <p:cNvPicPr>
            <a:picLocks noChangeAspect="1"/>
          </p:cNvPicPr>
          <p:nvPr/>
        </p:nvPicPr>
        <p:blipFill>
          <a:blip r:embed="rId1"/>
          <a:srcRect/>
          <a:stretch>
            <a:fillRect/>
          </a:stretch>
        </p:blipFill>
        <p:spPr>
          <a:xfrm>
            <a:off x="16529284" y="0"/>
            <a:ext cx="1460031" cy="1467368"/>
          </a:xfrm>
          <a:prstGeom prst="rect">
            <a:avLst/>
          </a:prstGeom>
        </p:spPr>
      </p:pic>
      <p:pic>
        <p:nvPicPr>
          <p:cNvPr id="10" name="Picture 10"/>
          <p:cNvPicPr>
            <a:picLocks noChangeAspect="1"/>
          </p:cNvPicPr>
          <p:nvPr/>
        </p:nvPicPr>
        <p:blipFill>
          <a:blip r:embed="rId1"/>
          <a:srcRect/>
          <a:stretch>
            <a:fillRect/>
          </a:stretch>
        </p:blipFill>
        <p:spPr>
          <a:xfrm>
            <a:off x="452992" y="295016"/>
            <a:ext cx="1460031" cy="1467368"/>
          </a:xfrm>
          <a:prstGeom prst="rect">
            <a:avLst/>
          </a:prstGeom>
        </p:spPr>
      </p:pic>
      <p:pic>
        <p:nvPicPr>
          <p:cNvPr id="11" name="Picture 11"/>
          <p:cNvPicPr>
            <a:picLocks noChangeAspect="1"/>
          </p:cNvPicPr>
          <p:nvPr/>
        </p:nvPicPr>
        <p:blipFill>
          <a:blip r:embed="rId1"/>
          <a:srcRect/>
          <a:stretch>
            <a:fillRect/>
          </a:stretch>
        </p:blipFill>
        <p:spPr>
          <a:xfrm>
            <a:off x="10833454" y="295016"/>
            <a:ext cx="1460031" cy="1467368"/>
          </a:xfrm>
          <a:prstGeom prst="rect">
            <a:avLst/>
          </a:prstGeom>
        </p:spPr>
      </p:pic>
      <p:pic>
        <p:nvPicPr>
          <p:cNvPr id="12" name="Picture 12"/>
          <p:cNvPicPr>
            <a:picLocks noChangeAspect="1"/>
          </p:cNvPicPr>
          <p:nvPr/>
        </p:nvPicPr>
        <p:blipFill>
          <a:blip r:embed="rId1"/>
          <a:srcRect/>
          <a:stretch>
            <a:fillRect/>
          </a:stretch>
        </p:blipFill>
        <p:spPr>
          <a:xfrm>
            <a:off x="3519963" y="5546800"/>
            <a:ext cx="1460031" cy="1467368"/>
          </a:xfrm>
          <a:prstGeom prst="rect">
            <a:avLst/>
          </a:prstGeom>
        </p:spPr>
      </p:pic>
      <p:sp>
        <p:nvSpPr>
          <p:cNvPr id="16" name="TextBox 15"/>
          <p:cNvSpPr txBox="1"/>
          <p:nvPr/>
        </p:nvSpPr>
        <p:spPr>
          <a:xfrm>
            <a:off x="3581400" y="3314700"/>
            <a:ext cx="10820400" cy="3416320"/>
          </a:xfrm>
          <a:prstGeom prst="rect">
            <a:avLst/>
          </a:prstGeom>
          <a:noFill/>
        </p:spPr>
        <p:txBody>
          <a:bodyPr wrap="square" rtlCol="0">
            <a:spAutoFit/>
          </a:bodyPr>
          <a:lstStyle/>
          <a:p>
            <a:pPr lvl="0" algn="ctr"/>
            <a:r>
              <a:rPr lang="en-US" sz="7200" b="1" dirty="0">
                <a:solidFill>
                  <a:srgbClr val="000000"/>
                </a:solidFill>
              </a:rPr>
              <a:t>3. </a:t>
            </a:r>
            <a:r>
              <a:rPr lang="en-US" sz="7200" b="1" dirty="0" err="1">
                <a:solidFill>
                  <a:srgbClr val="000000"/>
                </a:solidFill>
              </a:rPr>
              <a:t>Kể</a:t>
            </a:r>
            <a:r>
              <a:rPr lang="en-US" sz="7200" b="1" dirty="0">
                <a:solidFill>
                  <a:srgbClr val="000000"/>
                </a:solidFill>
              </a:rPr>
              <a:t> </a:t>
            </a:r>
            <a:r>
              <a:rPr lang="en-US" sz="7200" b="1" dirty="0" err="1">
                <a:solidFill>
                  <a:srgbClr val="000000"/>
                </a:solidFill>
              </a:rPr>
              <a:t>những</a:t>
            </a:r>
            <a:r>
              <a:rPr lang="en-US" sz="7200" b="1" dirty="0">
                <a:solidFill>
                  <a:srgbClr val="000000"/>
                </a:solidFill>
              </a:rPr>
              <a:t> </a:t>
            </a:r>
            <a:r>
              <a:rPr lang="en-US" sz="7200" b="1" dirty="0" err="1">
                <a:solidFill>
                  <a:srgbClr val="000000"/>
                </a:solidFill>
              </a:rPr>
              <a:t>hoạt</a:t>
            </a:r>
            <a:r>
              <a:rPr lang="en-US" sz="7200" b="1" dirty="0">
                <a:solidFill>
                  <a:srgbClr val="000000"/>
                </a:solidFill>
              </a:rPr>
              <a:t> </a:t>
            </a:r>
            <a:r>
              <a:rPr lang="en-US" sz="7200" b="1" dirty="0" err="1">
                <a:solidFill>
                  <a:srgbClr val="000000"/>
                </a:solidFill>
              </a:rPr>
              <a:t>động</a:t>
            </a:r>
            <a:r>
              <a:rPr lang="en-US" sz="7200" b="1" dirty="0">
                <a:solidFill>
                  <a:srgbClr val="000000"/>
                </a:solidFill>
              </a:rPr>
              <a:t> </a:t>
            </a:r>
            <a:r>
              <a:rPr lang="en-US" sz="7200" b="1" dirty="0" err="1">
                <a:solidFill>
                  <a:srgbClr val="000000"/>
                </a:solidFill>
              </a:rPr>
              <a:t>làm</a:t>
            </a:r>
            <a:r>
              <a:rPr lang="en-US" sz="7200" b="1" dirty="0">
                <a:solidFill>
                  <a:srgbClr val="000000"/>
                </a:solidFill>
              </a:rPr>
              <a:t> </a:t>
            </a:r>
            <a:r>
              <a:rPr lang="en-US" sz="7200" b="1" dirty="0" err="1">
                <a:solidFill>
                  <a:srgbClr val="000000"/>
                </a:solidFill>
              </a:rPr>
              <a:t>tăng</a:t>
            </a:r>
            <a:r>
              <a:rPr lang="en-US" sz="7200" b="1" dirty="0">
                <a:solidFill>
                  <a:srgbClr val="000000"/>
                </a:solidFill>
              </a:rPr>
              <a:t> </a:t>
            </a:r>
            <a:r>
              <a:rPr lang="en-US" sz="7200" b="1" dirty="0" err="1">
                <a:solidFill>
                  <a:srgbClr val="000000"/>
                </a:solidFill>
              </a:rPr>
              <a:t>vai</a:t>
            </a:r>
            <a:r>
              <a:rPr lang="en-US" sz="7200" b="1" dirty="0">
                <a:solidFill>
                  <a:srgbClr val="000000"/>
                </a:solidFill>
              </a:rPr>
              <a:t> </a:t>
            </a:r>
            <a:r>
              <a:rPr lang="en-US" sz="7200" b="1" dirty="0" err="1">
                <a:solidFill>
                  <a:srgbClr val="000000"/>
                </a:solidFill>
              </a:rPr>
              <a:t>trò</a:t>
            </a:r>
            <a:r>
              <a:rPr lang="en-US" sz="7200" b="1" dirty="0">
                <a:solidFill>
                  <a:srgbClr val="000000"/>
                </a:solidFill>
              </a:rPr>
              <a:t> </a:t>
            </a:r>
            <a:r>
              <a:rPr lang="en-US" sz="7200" b="1" dirty="0" err="1">
                <a:solidFill>
                  <a:srgbClr val="000000"/>
                </a:solidFill>
              </a:rPr>
              <a:t>của</a:t>
            </a:r>
            <a:r>
              <a:rPr lang="en-US" sz="7200" b="1" dirty="0">
                <a:solidFill>
                  <a:srgbClr val="000000"/>
                </a:solidFill>
              </a:rPr>
              <a:t> </a:t>
            </a:r>
            <a:r>
              <a:rPr lang="en-US" sz="7200" b="1" dirty="0" err="1">
                <a:solidFill>
                  <a:srgbClr val="000000"/>
                </a:solidFill>
              </a:rPr>
              <a:t>đất</a:t>
            </a:r>
            <a:r>
              <a:rPr lang="en-US" sz="7200" b="1" dirty="0">
                <a:solidFill>
                  <a:srgbClr val="000000"/>
                </a:solidFill>
              </a:rPr>
              <a:t> </a:t>
            </a:r>
            <a:r>
              <a:rPr lang="en-US" sz="7200" b="1" dirty="0" err="1">
                <a:solidFill>
                  <a:srgbClr val="000000"/>
                </a:solidFill>
              </a:rPr>
              <a:t>đối</a:t>
            </a:r>
            <a:r>
              <a:rPr lang="en-US" sz="7200" b="1" dirty="0">
                <a:solidFill>
                  <a:srgbClr val="000000"/>
                </a:solidFill>
              </a:rPr>
              <a:t> </a:t>
            </a:r>
            <a:r>
              <a:rPr lang="en-US" sz="7200" b="1" dirty="0" err="1">
                <a:solidFill>
                  <a:srgbClr val="000000"/>
                </a:solidFill>
              </a:rPr>
              <a:t>với</a:t>
            </a:r>
            <a:r>
              <a:rPr lang="en-US" sz="7200" b="1" dirty="0">
                <a:solidFill>
                  <a:srgbClr val="000000"/>
                </a:solidFill>
              </a:rPr>
              <a:t> </a:t>
            </a:r>
            <a:r>
              <a:rPr lang="en-US" sz="7200" b="1" dirty="0" err="1">
                <a:solidFill>
                  <a:srgbClr val="000000"/>
                </a:solidFill>
              </a:rPr>
              <a:t>cây</a:t>
            </a:r>
            <a:r>
              <a:rPr lang="en-US" sz="7200" b="1" dirty="0">
                <a:solidFill>
                  <a:srgbClr val="000000"/>
                </a:solidFill>
              </a:rPr>
              <a:t> </a:t>
            </a:r>
            <a:r>
              <a:rPr lang="en-US" sz="7200" b="1" dirty="0" err="1">
                <a:solidFill>
                  <a:srgbClr val="000000"/>
                </a:solidFill>
              </a:rPr>
              <a:t>trồng</a:t>
            </a:r>
            <a:r>
              <a:rPr lang="en-US" sz="7200" b="1" dirty="0">
                <a:solidFill>
                  <a:srgbClr val="000000"/>
                </a:solidFill>
              </a:rPr>
              <a:t> </a:t>
            </a:r>
            <a:r>
              <a:rPr lang="en-US" sz="7200" b="1" dirty="0" err="1">
                <a:solidFill>
                  <a:srgbClr val="000000"/>
                </a:solidFill>
              </a:rPr>
              <a:t>mà</a:t>
            </a:r>
            <a:r>
              <a:rPr lang="en-US" sz="7200" b="1" dirty="0">
                <a:solidFill>
                  <a:srgbClr val="000000"/>
                </a:solidFill>
              </a:rPr>
              <a:t> </a:t>
            </a:r>
            <a:r>
              <a:rPr lang="en-US" sz="7200" b="1" dirty="0" err="1">
                <a:solidFill>
                  <a:srgbClr val="000000"/>
                </a:solidFill>
              </a:rPr>
              <a:t>em</a:t>
            </a:r>
            <a:r>
              <a:rPr lang="en-US" sz="7200" b="1" dirty="0">
                <a:solidFill>
                  <a:srgbClr val="000000"/>
                </a:solidFill>
              </a:rPr>
              <a:t> </a:t>
            </a:r>
            <a:r>
              <a:rPr lang="en-US" sz="7200" b="1" dirty="0" err="1">
                <a:solidFill>
                  <a:srgbClr val="000000"/>
                </a:solidFill>
              </a:rPr>
              <a:t>biết</a:t>
            </a:r>
            <a:r>
              <a:rPr lang="en-US" sz="7200" b="1" dirty="0">
                <a:solidFill>
                  <a:srgbClr val="000000"/>
                </a:solidFill>
              </a:rPr>
              <a:t>.</a:t>
            </a:r>
            <a:endParaRPr kumimoji="0" lang="en-US" sz="7200" b="1" i="0" u="none" strike="noStrike" kern="1200" cap="none" spc="0" normalizeH="0" baseline="0" noProof="0" dirty="0">
              <a:ln>
                <a:noFill/>
              </a:ln>
              <a:solidFill>
                <a:prstClr val="black"/>
              </a:solidFill>
              <a:effectLst/>
              <a:uLnTx/>
              <a:uFillTx/>
              <a:latin typeface="Calibri" panose="020F0502020204030204"/>
            </a:endParaRPr>
          </a:p>
        </p:txBody>
      </p:sp>
    </p:spTree>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2"/>
          <p:cNvGrpSpPr/>
          <p:nvPr/>
        </p:nvGrpSpPr>
        <p:grpSpPr>
          <a:xfrm>
            <a:off x="533400" y="495300"/>
            <a:ext cx="16992600" cy="9296400"/>
            <a:chOff x="0" y="0"/>
            <a:chExt cx="13916148" cy="7730541"/>
          </a:xfrm>
        </p:grpSpPr>
        <p:sp>
          <p:nvSpPr>
            <p:cNvPr id="3" name="Freeform 3"/>
            <p:cNvSpPr/>
            <p:nvPr/>
          </p:nvSpPr>
          <p:spPr>
            <a:xfrm>
              <a:off x="72390" y="72390"/>
              <a:ext cx="13771368" cy="7585762"/>
            </a:xfrm>
            <a:custGeom>
              <a:avLst/>
              <a:gdLst/>
              <a:ahLst/>
              <a:cxnLst/>
              <a:rect l="l" t="t" r="r" b="b"/>
              <a:pathLst>
                <a:path w="13771368" h="7585762">
                  <a:moveTo>
                    <a:pt x="0" y="0"/>
                  </a:moveTo>
                  <a:lnTo>
                    <a:pt x="13771368" y="0"/>
                  </a:lnTo>
                  <a:lnTo>
                    <a:pt x="13771368" y="7585762"/>
                  </a:lnTo>
                  <a:lnTo>
                    <a:pt x="0" y="7585762"/>
                  </a:lnTo>
                  <a:lnTo>
                    <a:pt x="0" y="0"/>
                  </a:lnTo>
                  <a:close/>
                </a:path>
              </a:pathLst>
            </a:custGeom>
            <a:solidFill>
              <a:srgbClr val="EBF094">
                <a:alpha val="83922"/>
              </a:srgbClr>
            </a:solidFill>
          </p:spPr>
          <p:txBody>
            <a:bodyPr/>
            <a:lstStyle/>
            <a:p>
              <a:endParaRPr lang="en-US"/>
            </a:p>
          </p:txBody>
        </p:sp>
        <p:sp>
          <p:nvSpPr>
            <p:cNvPr id="4" name="Freeform 4"/>
            <p:cNvSpPr/>
            <p:nvPr/>
          </p:nvSpPr>
          <p:spPr>
            <a:xfrm>
              <a:off x="0" y="0"/>
              <a:ext cx="13916149" cy="7730541"/>
            </a:xfrm>
            <a:custGeom>
              <a:avLst/>
              <a:gdLst/>
              <a:ahLst/>
              <a:cxnLst/>
              <a:rect l="l" t="t" r="r" b="b"/>
              <a:pathLst>
                <a:path w="13916149" h="7730541">
                  <a:moveTo>
                    <a:pt x="13771369" y="7585762"/>
                  </a:moveTo>
                  <a:lnTo>
                    <a:pt x="13916149" y="7585762"/>
                  </a:lnTo>
                  <a:lnTo>
                    <a:pt x="13916149" y="7730541"/>
                  </a:lnTo>
                  <a:lnTo>
                    <a:pt x="13771369" y="7730541"/>
                  </a:lnTo>
                  <a:lnTo>
                    <a:pt x="13771369" y="7585762"/>
                  </a:lnTo>
                  <a:close/>
                  <a:moveTo>
                    <a:pt x="0" y="144780"/>
                  </a:moveTo>
                  <a:lnTo>
                    <a:pt x="144780" y="144780"/>
                  </a:lnTo>
                  <a:lnTo>
                    <a:pt x="144780" y="7585762"/>
                  </a:lnTo>
                  <a:lnTo>
                    <a:pt x="0" y="7585762"/>
                  </a:lnTo>
                  <a:lnTo>
                    <a:pt x="0" y="144780"/>
                  </a:lnTo>
                  <a:close/>
                  <a:moveTo>
                    <a:pt x="0" y="7585762"/>
                  </a:moveTo>
                  <a:lnTo>
                    <a:pt x="144780" y="7585762"/>
                  </a:lnTo>
                  <a:lnTo>
                    <a:pt x="144780" y="7730541"/>
                  </a:lnTo>
                  <a:lnTo>
                    <a:pt x="0" y="7730541"/>
                  </a:lnTo>
                  <a:lnTo>
                    <a:pt x="0" y="7585762"/>
                  </a:lnTo>
                  <a:close/>
                  <a:moveTo>
                    <a:pt x="13771369" y="144780"/>
                  </a:moveTo>
                  <a:lnTo>
                    <a:pt x="13916149" y="144780"/>
                  </a:lnTo>
                  <a:lnTo>
                    <a:pt x="13916149" y="7585762"/>
                  </a:lnTo>
                  <a:lnTo>
                    <a:pt x="13771369" y="7585762"/>
                  </a:lnTo>
                  <a:lnTo>
                    <a:pt x="13771369" y="144780"/>
                  </a:lnTo>
                  <a:close/>
                  <a:moveTo>
                    <a:pt x="144780" y="7585762"/>
                  </a:moveTo>
                  <a:lnTo>
                    <a:pt x="13771369" y="7585762"/>
                  </a:lnTo>
                  <a:lnTo>
                    <a:pt x="13771369" y="7730541"/>
                  </a:lnTo>
                  <a:lnTo>
                    <a:pt x="144780" y="7730541"/>
                  </a:lnTo>
                  <a:lnTo>
                    <a:pt x="144780" y="7585762"/>
                  </a:lnTo>
                  <a:close/>
                  <a:moveTo>
                    <a:pt x="13771369" y="0"/>
                  </a:moveTo>
                  <a:lnTo>
                    <a:pt x="13916149" y="0"/>
                  </a:lnTo>
                  <a:lnTo>
                    <a:pt x="13916149" y="144780"/>
                  </a:lnTo>
                  <a:lnTo>
                    <a:pt x="13771369" y="144780"/>
                  </a:lnTo>
                  <a:lnTo>
                    <a:pt x="13771369" y="0"/>
                  </a:lnTo>
                  <a:close/>
                  <a:moveTo>
                    <a:pt x="0" y="0"/>
                  </a:moveTo>
                  <a:lnTo>
                    <a:pt x="144780" y="0"/>
                  </a:lnTo>
                  <a:lnTo>
                    <a:pt x="144780" y="144780"/>
                  </a:lnTo>
                  <a:lnTo>
                    <a:pt x="0" y="144780"/>
                  </a:lnTo>
                  <a:lnTo>
                    <a:pt x="0" y="0"/>
                  </a:lnTo>
                  <a:close/>
                  <a:moveTo>
                    <a:pt x="144780" y="0"/>
                  </a:moveTo>
                  <a:lnTo>
                    <a:pt x="13771369" y="0"/>
                  </a:lnTo>
                  <a:lnTo>
                    <a:pt x="13771369" y="144780"/>
                  </a:lnTo>
                  <a:lnTo>
                    <a:pt x="144780" y="144780"/>
                  </a:lnTo>
                  <a:lnTo>
                    <a:pt x="144780" y="0"/>
                  </a:lnTo>
                  <a:close/>
                </a:path>
              </a:pathLst>
            </a:custGeom>
            <a:solidFill>
              <a:srgbClr val="C37A63">
                <a:alpha val="83922"/>
              </a:srgbClr>
            </a:solidFill>
          </p:spPr>
          <p:txBody>
            <a:bodyPr/>
            <a:lstStyle/>
            <a:p>
              <a:endParaRPr lang="en-US"/>
            </a:p>
          </p:txBody>
        </p:sp>
      </p:grpSp>
      <p:pic>
        <p:nvPicPr>
          <p:cNvPr id="3074" name="Picture 2" descr="Cày ải, phơi đất: Lợi ích lớn, nhưng chưa được quan tâm - Máy nông nghiệp  đa năng Hòa Phát"/>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572000" y="952500"/>
            <a:ext cx="9245600" cy="6934200"/>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3"/>
          <p:cNvGrpSpPr/>
          <p:nvPr/>
        </p:nvGrpSpPr>
        <p:grpSpPr>
          <a:xfrm>
            <a:off x="5867400" y="8039100"/>
            <a:ext cx="6858000" cy="1524000"/>
            <a:chOff x="0" y="0"/>
            <a:chExt cx="13005989" cy="2412933"/>
          </a:xfrm>
          <a:solidFill>
            <a:schemeClr val="accent5">
              <a:lumMod val="20000"/>
              <a:lumOff val="80000"/>
            </a:schemeClr>
          </a:solidFill>
        </p:grpSpPr>
        <p:sp>
          <p:nvSpPr>
            <p:cNvPr id="7" name="Freeform 4"/>
            <p:cNvSpPr/>
            <p:nvPr/>
          </p:nvSpPr>
          <p:spPr>
            <a:xfrm>
              <a:off x="72390" y="72390"/>
              <a:ext cx="12861209" cy="2268153"/>
            </a:xfrm>
            <a:custGeom>
              <a:avLst/>
              <a:gdLst/>
              <a:ahLst/>
              <a:cxnLst/>
              <a:rect l="l" t="t" r="r" b="b"/>
              <a:pathLst>
                <a:path w="12861209" h="2268153">
                  <a:moveTo>
                    <a:pt x="0" y="0"/>
                  </a:moveTo>
                  <a:lnTo>
                    <a:pt x="12861209" y="0"/>
                  </a:lnTo>
                  <a:lnTo>
                    <a:pt x="12861209" y="2268153"/>
                  </a:lnTo>
                  <a:lnTo>
                    <a:pt x="0" y="2268153"/>
                  </a:lnTo>
                  <a:lnTo>
                    <a:pt x="0" y="0"/>
                  </a:lnTo>
                  <a:close/>
                </a:path>
              </a:pathLst>
            </a:custGeom>
            <a:grpFill/>
          </p:spPr>
          <p:txBody>
            <a:bodyPr/>
            <a:lstStyle/>
            <a:p>
              <a:endParaRPr lang="en-US"/>
            </a:p>
          </p:txBody>
        </p:sp>
        <p:sp>
          <p:nvSpPr>
            <p:cNvPr id="8" name="Freeform 5"/>
            <p:cNvSpPr/>
            <p:nvPr/>
          </p:nvSpPr>
          <p:spPr>
            <a:xfrm>
              <a:off x="0" y="0"/>
              <a:ext cx="13005989" cy="2412933"/>
            </a:xfrm>
            <a:custGeom>
              <a:avLst/>
              <a:gdLst/>
              <a:ahLst/>
              <a:cxnLst/>
              <a:rect l="l" t="t" r="r" b="b"/>
              <a:pathLst>
                <a:path w="13005989" h="2412933">
                  <a:moveTo>
                    <a:pt x="12861209" y="2268153"/>
                  </a:moveTo>
                  <a:lnTo>
                    <a:pt x="13005989" y="2268153"/>
                  </a:lnTo>
                  <a:lnTo>
                    <a:pt x="13005989" y="2412933"/>
                  </a:lnTo>
                  <a:lnTo>
                    <a:pt x="12861209" y="2412933"/>
                  </a:lnTo>
                  <a:lnTo>
                    <a:pt x="12861209" y="2268153"/>
                  </a:lnTo>
                  <a:close/>
                  <a:moveTo>
                    <a:pt x="0" y="144780"/>
                  </a:moveTo>
                  <a:lnTo>
                    <a:pt x="144780" y="144780"/>
                  </a:lnTo>
                  <a:lnTo>
                    <a:pt x="144780" y="2268153"/>
                  </a:lnTo>
                  <a:lnTo>
                    <a:pt x="0" y="2268153"/>
                  </a:lnTo>
                  <a:lnTo>
                    <a:pt x="0" y="144780"/>
                  </a:lnTo>
                  <a:close/>
                  <a:moveTo>
                    <a:pt x="0" y="2268153"/>
                  </a:moveTo>
                  <a:lnTo>
                    <a:pt x="144780" y="2268153"/>
                  </a:lnTo>
                  <a:lnTo>
                    <a:pt x="144780" y="2412933"/>
                  </a:lnTo>
                  <a:lnTo>
                    <a:pt x="0" y="2412933"/>
                  </a:lnTo>
                  <a:lnTo>
                    <a:pt x="0" y="2268153"/>
                  </a:lnTo>
                  <a:close/>
                  <a:moveTo>
                    <a:pt x="12861209" y="144780"/>
                  </a:moveTo>
                  <a:lnTo>
                    <a:pt x="13005989" y="144780"/>
                  </a:lnTo>
                  <a:lnTo>
                    <a:pt x="13005989" y="2268153"/>
                  </a:lnTo>
                  <a:lnTo>
                    <a:pt x="12861209" y="2268153"/>
                  </a:lnTo>
                  <a:lnTo>
                    <a:pt x="12861209" y="144780"/>
                  </a:lnTo>
                  <a:close/>
                  <a:moveTo>
                    <a:pt x="144780" y="2268153"/>
                  </a:moveTo>
                  <a:lnTo>
                    <a:pt x="12861209" y="2268153"/>
                  </a:lnTo>
                  <a:lnTo>
                    <a:pt x="12861209" y="2412933"/>
                  </a:lnTo>
                  <a:lnTo>
                    <a:pt x="144780" y="2412933"/>
                  </a:lnTo>
                  <a:lnTo>
                    <a:pt x="144780" y="2268153"/>
                  </a:lnTo>
                  <a:close/>
                  <a:moveTo>
                    <a:pt x="12861209" y="0"/>
                  </a:moveTo>
                  <a:lnTo>
                    <a:pt x="13005989" y="0"/>
                  </a:lnTo>
                  <a:lnTo>
                    <a:pt x="13005989" y="144780"/>
                  </a:lnTo>
                  <a:lnTo>
                    <a:pt x="12861209" y="144780"/>
                  </a:lnTo>
                  <a:lnTo>
                    <a:pt x="12861209" y="0"/>
                  </a:lnTo>
                  <a:close/>
                  <a:moveTo>
                    <a:pt x="0" y="0"/>
                  </a:moveTo>
                  <a:lnTo>
                    <a:pt x="144780" y="0"/>
                  </a:lnTo>
                  <a:lnTo>
                    <a:pt x="144780" y="144780"/>
                  </a:lnTo>
                  <a:lnTo>
                    <a:pt x="0" y="144780"/>
                  </a:lnTo>
                  <a:lnTo>
                    <a:pt x="0" y="0"/>
                  </a:lnTo>
                  <a:close/>
                  <a:moveTo>
                    <a:pt x="144780" y="0"/>
                  </a:moveTo>
                  <a:lnTo>
                    <a:pt x="12861209" y="0"/>
                  </a:lnTo>
                  <a:lnTo>
                    <a:pt x="12861209" y="144780"/>
                  </a:lnTo>
                  <a:lnTo>
                    <a:pt x="144780" y="144780"/>
                  </a:lnTo>
                  <a:lnTo>
                    <a:pt x="144780" y="0"/>
                  </a:lnTo>
                  <a:close/>
                </a:path>
              </a:pathLst>
            </a:custGeom>
            <a:grpFill/>
          </p:spPr>
          <p:txBody>
            <a:bodyPr/>
            <a:lstStyle/>
            <a:p>
              <a:endParaRPr lang="en-US"/>
            </a:p>
          </p:txBody>
        </p:sp>
      </p:grpSp>
      <p:sp>
        <p:nvSpPr>
          <p:cNvPr id="9" name="TextBox 13"/>
          <p:cNvSpPr txBox="1"/>
          <p:nvPr/>
        </p:nvSpPr>
        <p:spPr>
          <a:xfrm>
            <a:off x="4267200" y="7962900"/>
            <a:ext cx="10327144" cy="1416350"/>
          </a:xfrm>
          <a:prstGeom prst="rect">
            <a:avLst/>
          </a:prstGeom>
        </p:spPr>
        <p:txBody>
          <a:bodyPr lIns="0" tIns="0" rIns="0" bIns="0" rtlCol="0" anchor="t">
            <a:spAutoFit/>
          </a:bodyPr>
          <a:lstStyle/>
          <a:p>
            <a:pPr marL="0" marR="0" lvl="0" indent="0" algn="ctr" defTabSz="914400" rtl="0" eaLnBrk="1" fontAlgn="auto" latinLnBrk="0" hangingPunct="1">
              <a:lnSpc>
                <a:spcPts val="12320"/>
              </a:lnSpc>
              <a:spcBef>
                <a:spcPts val="0"/>
              </a:spcBef>
              <a:spcAft>
                <a:spcPts val="0"/>
              </a:spcAft>
              <a:buClrTx/>
              <a:buSzTx/>
              <a:buFontTx/>
              <a:buNone/>
              <a:defRPr/>
            </a:pPr>
            <a:r>
              <a:rPr kumimoji="0" lang="en-US" sz="80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Cày</a:t>
            </a:r>
            <a:r>
              <a:rPr kumimoji="0" lang="en-US" sz="8000" b="0" i="0" u="none" strike="noStrike" kern="1200" cap="none" spc="0" normalizeH="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8000" b="0" i="0" u="none" strike="noStrike" kern="1200" cap="none" spc="0" normalizeH="0" noProof="0" dirty="0" err="1">
                <a:ln>
                  <a:noFill/>
                </a:ln>
                <a:solidFill>
                  <a:srgbClr val="000000"/>
                </a:solidFill>
                <a:effectLst/>
                <a:uLnTx/>
                <a:uFillTx/>
                <a:latin typeface="Cambria" panose="02040503050406030204" pitchFamily="18" charset="0"/>
                <a:ea typeface="Cambria" panose="02040503050406030204" pitchFamily="18" charset="0"/>
                <a:cs typeface="+mn-cs"/>
              </a:rPr>
              <a:t>bừa</a:t>
            </a:r>
            <a:endParaRPr kumimoji="0" lang="en-US" sz="8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spTree>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2"/>
          <p:cNvGrpSpPr/>
          <p:nvPr/>
        </p:nvGrpSpPr>
        <p:grpSpPr>
          <a:xfrm>
            <a:off x="533400" y="495300"/>
            <a:ext cx="16992600" cy="9296400"/>
            <a:chOff x="0" y="0"/>
            <a:chExt cx="13916148" cy="7730541"/>
          </a:xfrm>
        </p:grpSpPr>
        <p:sp>
          <p:nvSpPr>
            <p:cNvPr id="3" name="Freeform 3"/>
            <p:cNvSpPr/>
            <p:nvPr/>
          </p:nvSpPr>
          <p:spPr>
            <a:xfrm>
              <a:off x="72390" y="72390"/>
              <a:ext cx="13771368" cy="7585762"/>
            </a:xfrm>
            <a:custGeom>
              <a:avLst/>
              <a:gdLst/>
              <a:ahLst/>
              <a:cxnLst/>
              <a:rect l="l" t="t" r="r" b="b"/>
              <a:pathLst>
                <a:path w="13771368" h="7585762">
                  <a:moveTo>
                    <a:pt x="0" y="0"/>
                  </a:moveTo>
                  <a:lnTo>
                    <a:pt x="13771368" y="0"/>
                  </a:lnTo>
                  <a:lnTo>
                    <a:pt x="13771368" y="7585762"/>
                  </a:lnTo>
                  <a:lnTo>
                    <a:pt x="0" y="7585762"/>
                  </a:lnTo>
                  <a:lnTo>
                    <a:pt x="0" y="0"/>
                  </a:lnTo>
                  <a:close/>
                </a:path>
              </a:pathLst>
            </a:custGeom>
            <a:solidFill>
              <a:srgbClr val="EBF094">
                <a:alpha val="83922"/>
              </a:srgbClr>
            </a:solidFill>
          </p:spPr>
          <p:txBody>
            <a:bodyPr/>
            <a:lstStyle/>
            <a:p>
              <a:endParaRPr lang="en-US"/>
            </a:p>
          </p:txBody>
        </p:sp>
        <p:sp>
          <p:nvSpPr>
            <p:cNvPr id="4" name="Freeform 4"/>
            <p:cNvSpPr/>
            <p:nvPr/>
          </p:nvSpPr>
          <p:spPr>
            <a:xfrm>
              <a:off x="0" y="0"/>
              <a:ext cx="13916149" cy="7730541"/>
            </a:xfrm>
            <a:custGeom>
              <a:avLst/>
              <a:gdLst/>
              <a:ahLst/>
              <a:cxnLst/>
              <a:rect l="l" t="t" r="r" b="b"/>
              <a:pathLst>
                <a:path w="13916149" h="7730541">
                  <a:moveTo>
                    <a:pt x="13771369" y="7585762"/>
                  </a:moveTo>
                  <a:lnTo>
                    <a:pt x="13916149" y="7585762"/>
                  </a:lnTo>
                  <a:lnTo>
                    <a:pt x="13916149" y="7730541"/>
                  </a:lnTo>
                  <a:lnTo>
                    <a:pt x="13771369" y="7730541"/>
                  </a:lnTo>
                  <a:lnTo>
                    <a:pt x="13771369" y="7585762"/>
                  </a:lnTo>
                  <a:close/>
                  <a:moveTo>
                    <a:pt x="0" y="144780"/>
                  </a:moveTo>
                  <a:lnTo>
                    <a:pt x="144780" y="144780"/>
                  </a:lnTo>
                  <a:lnTo>
                    <a:pt x="144780" y="7585762"/>
                  </a:lnTo>
                  <a:lnTo>
                    <a:pt x="0" y="7585762"/>
                  </a:lnTo>
                  <a:lnTo>
                    <a:pt x="0" y="144780"/>
                  </a:lnTo>
                  <a:close/>
                  <a:moveTo>
                    <a:pt x="0" y="7585762"/>
                  </a:moveTo>
                  <a:lnTo>
                    <a:pt x="144780" y="7585762"/>
                  </a:lnTo>
                  <a:lnTo>
                    <a:pt x="144780" y="7730541"/>
                  </a:lnTo>
                  <a:lnTo>
                    <a:pt x="0" y="7730541"/>
                  </a:lnTo>
                  <a:lnTo>
                    <a:pt x="0" y="7585762"/>
                  </a:lnTo>
                  <a:close/>
                  <a:moveTo>
                    <a:pt x="13771369" y="144780"/>
                  </a:moveTo>
                  <a:lnTo>
                    <a:pt x="13916149" y="144780"/>
                  </a:lnTo>
                  <a:lnTo>
                    <a:pt x="13916149" y="7585762"/>
                  </a:lnTo>
                  <a:lnTo>
                    <a:pt x="13771369" y="7585762"/>
                  </a:lnTo>
                  <a:lnTo>
                    <a:pt x="13771369" y="144780"/>
                  </a:lnTo>
                  <a:close/>
                  <a:moveTo>
                    <a:pt x="144780" y="7585762"/>
                  </a:moveTo>
                  <a:lnTo>
                    <a:pt x="13771369" y="7585762"/>
                  </a:lnTo>
                  <a:lnTo>
                    <a:pt x="13771369" y="7730541"/>
                  </a:lnTo>
                  <a:lnTo>
                    <a:pt x="144780" y="7730541"/>
                  </a:lnTo>
                  <a:lnTo>
                    <a:pt x="144780" y="7585762"/>
                  </a:lnTo>
                  <a:close/>
                  <a:moveTo>
                    <a:pt x="13771369" y="0"/>
                  </a:moveTo>
                  <a:lnTo>
                    <a:pt x="13916149" y="0"/>
                  </a:lnTo>
                  <a:lnTo>
                    <a:pt x="13916149" y="144780"/>
                  </a:lnTo>
                  <a:lnTo>
                    <a:pt x="13771369" y="144780"/>
                  </a:lnTo>
                  <a:lnTo>
                    <a:pt x="13771369" y="0"/>
                  </a:lnTo>
                  <a:close/>
                  <a:moveTo>
                    <a:pt x="0" y="0"/>
                  </a:moveTo>
                  <a:lnTo>
                    <a:pt x="144780" y="0"/>
                  </a:lnTo>
                  <a:lnTo>
                    <a:pt x="144780" y="144780"/>
                  </a:lnTo>
                  <a:lnTo>
                    <a:pt x="0" y="144780"/>
                  </a:lnTo>
                  <a:lnTo>
                    <a:pt x="0" y="0"/>
                  </a:lnTo>
                  <a:close/>
                  <a:moveTo>
                    <a:pt x="144780" y="0"/>
                  </a:moveTo>
                  <a:lnTo>
                    <a:pt x="13771369" y="0"/>
                  </a:lnTo>
                  <a:lnTo>
                    <a:pt x="13771369" y="144780"/>
                  </a:lnTo>
                  <a:lnTo>
                    <a:pt x="144780" y="144780"/>
                  </a:lnTo>
                  <a:lnTo>
                    <a:pt x="144780" y="0"/>
                  </a:lnTo>
                  <a:close/>
                </a:path>
              </a:pathLst>
            </a:custGeom>
            <a:solidFill>
              <a:srgbClr val="C37A63">
                <a:alpha val="83922"/>
              </a:srgbClr>
            </a:solidFill>
          </p:spPr>
          <p:txBody>
            <a:bodyPr/>
            <a:lstStyle/>
            <a:p>
              <a:endParaRPr lang="en-US"/>
            </a:p>
          </p:txBody>
        </p:sp>
      </p:grpSp>
      <p:grpSp>
        <p:nvGrpSpPr>
          <p:cNvPr id="5" name="Group 3"/>
          <p:cNvGrpSpPr/>
          <p:nvPr/>
        </p:nvGrpSpPr>
        <p:grpSpPr>
          <a:xfrm>
            <a:off x="5867400" y="8039100"/>
            <a:ext cx="6858000" cy="1524000"/>
            <a:chOff x="0" y="0"/>
            <a:chExt cx="13005989" cy="2412933"/>
          </a:xfrm>
          <a:solidFill>
            <a:schemeClr val="accent5">
              <a:lumMod val="20000"/>
              <a:lumOff val="80000"/>
            </a:schemeClr>
          </a:solidFill>
        </p:grpSpPr>
        <p:sp>
          <p:nvSpPr>
            <p:cNvPr id="7" name="Freeform 4"/>
            <p:cNvSpPr/>
            <p:nvPr/>
          </p:nvSpPr>
          <p:spPr>
            <a:xfrm>
              <a:off x="72390" y="72390"/>
              <a:ext cx="12861209" cy="2268153"/>
            </a:xfrm>
            <a:custGeom>
              <a:avLst/>
              <a:gdLst/>
              <a:ahLst/>
              <a:cxnLst/>
              <a:rect l="l" t="t" r="r" b="b"/>
              <a:pathLst>
                <a:path w="12861209" h="2268153">
                  <a:moveTo>
                    <a:pt x="0" y="0"/>
                  </a:moveTo>
                  <a:lnTo>
                    <a:pt x="12861209" y="0"/>
                  </a:lnTo>
                  <a:lnTo>
                    <a:pt x="12861209" y="2268153"/>
                  </a:lnTo>
                  <a:lnTo>
                    <a:pt x="0" y="2268153"/>
                  </a:lnTo>
                  <a:lnTo>
                    <a:pt x="0" y="0"/>
                  </a:lnTo>
                  <a:close/>
                </a:path>
              </a:pathLst>
            </a:custGeom>
            <a:grpFill/>
          </p:spPr>
          <p:txBody>
            <a:bodyPr/>
            <a:lstStyle/>
            <a:p>
              <a:endParaRPr lang="en-US"/>
            </a:p>
          </p:txBody>
        </p:sp>
        <p:sp>
          <p:nvSpPr>
            <p:cNvPr id="8" name="Freeform 5"/>
            <p:cNvSpPr/>
            <p:nvPr/>
          </p:nvSpPr>
          <p:spPr>
            <a:xfrm>
              <a:off x="0" y="0"/>
              <a:ext cx="13005989" cy="2412933"/>
            </a:xfrm>
            <a:custGeom>
              <a:avLst/>
              <a:gdLst/>
              <a:ahLst/>
              <a:cxnLst/>
              <a:rect l="l" t="t" r="r" b="b"/>
              <a:pathLst>
                <a:path w="13005989" h="2412933">
                  <a:moveTo>
                    <a:pt x="12861209" y="2268153"/>
                  </a:moveTo>
                  <a:lnTo>
                    <a:pt x="13005989" y="2268153"/>
                  </a:lnTo>
                  <a:lnTo>
                    <a:pt x="13005989" y="2412933"/>
                  </a:lnTo>
                  <a:lnTo>
                    <a:pt x="12861209" y="2412933"/>
                  </a:lnTo>
                  <a:lnTo>
                    <a:pt x="12861209" y="2268153"/>
                  </a:lnTo>
                  <a:close/>
                  <a:moveTo>
                    <a:pt x="0" y="144780"/>
                  </a:moveTo>
                  <a:lnTo>
                    <a:pt x="144780" y="144780"/>
                  </a:lnTo>
                  <a:lnTo>
                    <a:pt x="144780" y="2268153"/>
                  </a:lnTo>
                  <a:lnTo>
                    <a:pt x="0" y="2268153"/>
                  </a:lnTo>
                  <a:lnTo>
                    <a:pt x="0" y="144780"/>
                  </a:lnTo>
                  <a:close/>
                  <a:moveTo>
                    <a:pt x="0" y="2268153"/>
                  </a:moveTo>
                  <a:lnTo>
                    <a:pt x="144780" y="2268153"/>
                  </a:lnTo>
                  <a:lnTo>
                    <a:pt x="144780" y="2412933"/>
                  </a:lnTo>
                  <a:lnTo>
                    <a:pt x="0" y="2412933"/>
                  </a:lnTo>
                  <a:lnTo>
                    <a:pt x="0" y="2268153"/>
                  </a:lnTo>
                  <a:close/>
                  <a:moveTo>
                    <a:pt x="12861209" y="144780"/>
                  </a:moveTo>
                  <a:lnTo>
                    <a:pt x="13005989" y="144780"/>
                  </a:lnTo>
                  <a:lnTo>
                    <a:pt x="13005989" y="2268153"/>
                  </a:lnTo>
                  <a:lnTo>
                    <a:pt x="12861209" y="2268153"/>
                  </a:lnTo>
                  <a:lnTo>
                    <a:pt x="12861209" y="144780"/>
                  </a:lnTo>
                  <a:close/>
                  <a:moveTo>
                    <a:pt x="144780" y="2268153"/>
                  </a:moveTo>
                  <a:lnTo>
                    <a:pt x="12861209" y="2268153"/>
                  </a:lnTo>
                  <a:lnTo>
                    <a:pt x="12861209" y="2412933"/>
                  </a:lnTo>
                  <a:lnTo>
                    <a:pt x="144780" y="2412933"/>
                  </a:lnTo>
                  <a:lnTo>
                    <a:pt x="144780" y="2268153"/>
                  </a:lnTo>
                  <a:close/>
                  <a:moveTo>
                    <a:pt x="12861209" y="0"/>
                  </a:moveTo>
                  <a:lnTo>
                    <a:pt x="13005989" y="0"/>
                  </a:lnTo>
                  <a:lnTo>
                    <a:pt x="13005989" y="144780"/>
                  </a:lnTo>
                  <a:lnTo>
                    <a:pt x="12861209" y="144780"/>
                  </a:lnTo>
                  <a:lnTo>
                    <a:pt x="12861209" y="0"/>
                  </a:lnTo>
                  <a:close/>
                  <a:moveTo>
                    <a:pt x="0" y="0"/>
                  </a:moveTo>
                  <a:lnTo>
                    <a:pt x="144780" y="0"/>
                  </a:lnTo>
                  <a:lnTo>
                    <a:pt x="144780" y="144780"/>
                  </a:lnTo>
                  <a:lnTo>
                    <a:pt x="0" y="144780"/>
                  </a:lnTo>
                  <a:lnTo>
                    <a:pt x="0" y="0"/>
                  </a:lnTo>
                  <a:close/>
                  <a:moveTo>
                    <a:pt x="144780" y="0"/>
                  </a:moveTo>
                  <a:lnTo>
                    <a:pt x="12861209" y="0"/>
                  </a:lnTo>
                  <a:lnTo>
                    <a:pt x="12861209" y="144780"/>
                  </a:lnTo>
                  <a:lnTo>
                    <a:pt x="144780" y="144780"/>
                  </a:lnTo>
                  <a:lnTo>
                    <a:pt x="144780" y="0"/>
                  </a:lnTo>
                  <a:close/>
                </a:path>
              </a:pathLst>
            </a:custGeom>
            <a:grpFill/>
          </p:spPr>
          <p:txBody>
            <a:bodyPr/>
            <a:lstStyle/>
            <a:p>
              <a:endParaRPr lang="en-US"/>
            </a:p>
          </p:txBody>
        </p:sp>
      </p:grpSp>
      <p:sp>
        <p:nvSpPr>
          <p:cNvPr id="9" name="TextBox 13"/>
          <p:cNvSpPr txBox="1"/>
          <p:nvPr/>
        </p:nvSpPr>
        <p:spPr>
          <a:xfrm>
            <a:off x="4267200" y="7962900"/>
            <a:ext cx="10327144" cy="1416350"/>
          </a:xfrm>
          <a:prstGeom prst="rect">
            <a:avLst/>
          </a:prstGeom>
        </p:spPr>
        <p:txBody>
          <a:bodyPr lIns="0" tIns="0" rIns="0" bIns="0" rtlCol="0" anchor="t">
            <a:spAutoFit/>
          </a:bodyPr>
          <a:lstStyle/>
          <a:p>
            <a:pPr marL="0" marR="0" lvl="0" indent="0" algn="ctr" defTabSz="914400" rtl="0" eaLnBrk="1" fontAlgn="auto" latinLnBrk="0" hangingPunct="1">
              <a:lnSpc>
                <a:spcPts val="12320"/>
              </a:lnSpc>
              <a:spcBef>
                <a:spcPts val="0"/>
              </a:spcBef>
              <a:spcAft>
                <a:spcPts val="0"/>
              </a:spcAft>
              <a:buClrTx/>
              <a:buSzTx/>
              <a:buFontTx/>
              <a:buNone/>
              <a:defRPr/>
            </a:pPr>
            <a:r>
              <a:rPr lang="en-US" sz="8000" dirty="0" err="1">
                <a:solidFill>
                  <a:srgbClr val="000000"/>
                </a:solidFill>
                <a:latin typeface="Cambria" panose="02040503050406030204" pitchFamily="18" charset="0"/>
                <a:ea typeface="Cambria" panose="02040503050406030204" pitchFamily="18" charset="0"/>
              </a:rPr>
              <a:t>Đập</a:t>
            </a:r>
            <a:r>
              <a:rPr lang="en-US" sz="8000" dirty="0">
                <a:solidFill>
                  <a:srgbClr val="000000"/>
                </a:solidFill>
                <a:latin typeface="Cambria" panose="02040503050406030204" pitchFamily="18" charset="0"/>
                <a:ea typeface="Cambria" panose="02040503050406030204" pitchFamily="18" charset="0"/>
              </a:rPr>
              <a:t> </a:t>
            </a:r>
            <a:r>
              <a:rPr lang="en-US" sz="8000" dirty="0" err="1">
                <a:solidFill>
                  <a:srgbClr val="000000"/>
                </a:solidFill>
                <a:latin typeface="Cambria" panose="02040503050406030204" pitchFamily="18" charset="0"/>
                <a:ea typeface="Cambria" panose="02040503050406030204" pitchFamily="18" charset="0"/>
              </a:rPr>
              <a:t>đất</a:t>
            </a:r>
            <a:endParaRPr kumimoji="0" lang="en-US" sz="8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pic>
        <p:nvPicPr>
          <p:cNvPr id="10" name="Picture 9"/>
          <p:cNvPicPr>
            <a:picLocks noChangeAspect="1"/>
          </p:cNvPicPr>
          <p:nvPr/>
        </p:nvPicPr>
        <p:blipFill>
          <a:blip r:embed="rId1"/>
          <a:stretch>
            <a:fillRect/>
          </a:stretch>
        </p:blipFill>
        <p:spPr>
          <a:xfrm>
            <a:off x="5181600" y="800100"/>
            <a:ext cx="8305800" cy="6780666"/>
          </a:xfrm>
          <a:prstGeom prst="rect">
            <a:avLst/>
          </a:prstGeom>
        </p:spPr>
      </p:pic>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Group 3"/>
          <p:cNvGrpSpPr/>
          <p:nvPr/>
        </p:nvGrpSpPr>
        <p:grpSpPr>
          <a:xfrm>
            <a:off x="1111930" y="1037948"/>
            <a:ext cx="16064139" cy="8211104"/>
            <a:chOff x="0" y="0"/>
            <a:chExt cx="45219913" cy="23113930"/>
          </a:xfrm>
        </p:grpSpPr>
        <p:sp>
          <p:nvSpPr>
            <p:cNvPr id="4" name="Freeform 4"/>
            <p:cNvSpPr/>
            <p:nvPr/>
          </p:nvSpPr>
          <p:spPr>
            <a:xfrm>
              <a:off x="72390" y="72390"/>
              <a:ext cx="45075133" cy="22969151"/>
            </a:xfrm>
            <a:custGeom>
              <a:avLst/>
              <a:gdLst/>
              <a:ahLst/>
              <a:cxnLst/>
              <a:rect l="l" t="t" r="r" b="b"/>
              <a:pathLst>
                <a:path w="45075133" h="22969151">
                  <a:moveTo>
                    <a:pt x="0" y="0"/>
                  </a:moveTo>
                  <a:lnTo>
                    <a:pt x="45075133" y="0"/>
                  </a:lnTo>
                  <a:lnTo>
                    <a:pt x="45075133" y="22969151"/>
                  </a:lnTo>
                  <a:lnTo>
                    <a:pt x="0" y="22969151"/>
                  </a:lnTo>
                  <a:lnTo>
                    <a:pt x="0" y="0"/>
                  </a:lnTo>
                  <a:close/>
                </a:path>
              </a:pathLst>
            </a:custGeom>
            <a:solidFill>
              <a:srgbClr val="9B7C5C"/>
            </a:solid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reeform 5"/>
            <p:cNvSpPr/>
            <p:nvPr/>
          </p:nvSpPr>
          <p:spPr>
            <a:xfrm>
              <a:off x="0" y="0"/>
              <a:ext cx="45219913" cy="23113930"/>
            </a:xfrm>
            <a:custGeom>
              <a:avLst/>
              <a:gdLst/>
              <a:ahLst/>
              <a:cxnLst/>
              <a:rect l="l" t="t" r="r" b="b"/>
              <a:pathLst>
                <a:path w="45219913" h="23113930">
                  <a:moveTo>
                    <a:pt x="45075134" y="22969150"/>
                  </a:moveTo>
                  <a:lnTo>
                    <a:pt x="45219913" y="22969150"/>
                  </a:lnTo>
                  <a:lnTo>
                    <a:pt x="45219913" y="23113930"/>
                  </a:lnTo>
                  <a:lnTo>
                    <a:pt x="45075134" y="23113930"/>
                  </a:lnTo>
                  <a:lnTo>
                    <a:pt x="45075134" y="22969150"/>
                  </a:lnTo>
                  <a:close/>
                  <a:moveTo>
                    <a:pt x="0" y="144780"/>
                  </a:moveTo>
                  <a:lnTo>
                    <a:pt x="144780" y="144780"/>
                  </a:lnTo>
                  <a:lnTo>
                    <a:pt x="144780" y="22969150"/>
                  </a:lnTo>
                  <a:lnTo>
                    <a:pt x="0" y="22969150"/>
                  </a:lnTo>
                  <a:lnTo>
                    <a:pt x="0" y="144780"/>
                  </a:lnTo>
                  <a:close/>
                  <a:moveTo>
                    <a:pt x="0" y="22969150"/>
                  </a:moveTo>
                  <a:lnTo>
                    <a:pt x="144780" y="22969150"/>
                  </a:lnTo>
                  <a:lnTo>
                    <a:pt x="144780" y="23113930"/>
                  </a:lnTo>
                  <a:lnTo>
                    <a:pt x="0" y="23113930"/>
                  </a:lnTo>
                  <a:lnTo>
                    <a:pt x="0" y="22969150"/>
                  </a:lnTo>
                  <a:close/>
                  <a:moveTo>
                    <a:pt x="45075134" y="144780"/>
                  </a:moveTo>
                  <a:lnTo>
                    <a:pt x="45219913" y="144780"/>
                  </a:lnTo>
                  <a:lnTo>
                    <a:pt x="45219913" y="22969150"/>
                  </a:lnTo>
                  <a:lnTo>
                    <a:pt x="45075134" y="22969150"/>
                  </a:lnTo>
                  <a:lnTo>
                    <a:pt x="45075134" y="144780"/>
                  </a:lnTo>
                  <a:close/>
                  <a:moveTo>
                    <a:pt x="144780" y="22969150"/>
                  </a:moveTo>
                  <a:lnTo>
                    <a:pt x="45075134" y="22969150"/>
                  </a:lnTo>
                  <a:lnTo>
                    <a:pt x="45075134" y="23113930"/>
                  </a:lnTo>
                  <a:lnTo>
                    <a:pt x="144780" y="23113930"/>
                  </a:lnTo>
                  <a:lnTo>
                    <a:pt x="144780" y="22969150"/>
                  </a:lnTo>
                  <a:close/>
                  <a:moveTo>
                    <a:pt x="45075134" y="0"/>
                  </a:moveTo>
                  <a:lnTo>
                    <a:pt x="45219913" y="0"/>
                  </a:lnTo>
                  <a:lnTo>
                    <a:pt x="45219913" y="144780"/>
                  </a:lnTo>
                  <a:lnTo>
                    <a:pt x="45075134" y="144780"/>
                  </a:lnTo>
                  <a:lnTo>
                    <a:pt x="45075134" y="0"/>
                  </a:lnTo>
                  <a:close/>
                  <a:moveTo>
                    <a:pt x="0" y="0"/>
                  </a:moveTo>
                  <a:lnTo>
                    <a:pt x="144780" y="0"/>
                  </a:lnTo>
                  <a:lnTo>
                    <a:pt x="144780" y="144780"/>
                  </a:lnTo>
                  <a:lnTo>
                    <a:pt x="0" y="144780"/>
                  </a:lnTo>
                  <a:lnTo>
                    <a:pt x="0" y="0"/>
                  </a:lnTo>
                  <a:close/>
                  <a:moveTo>
                    <a:pt x="144780" y="0"/>
                  </a:moveTo>
                  <a:lnTo>
                    <a:pt x="45075134" y="0"/>
                  </a:lnTo>
                  <a:lnTo>
                    <a:pt x="45075134" y="144780"/>
                  </a:lnTo>
                  <a:lnTo>
                    <a:pt x="144780" y="144780"/>
                  </a:lnTo>
                  <a:lnTo>
                    <a:pt x="144780" y="0"/>
                  </a:lnTo>
                  <a:close/>
                </a:path>
              </a:pathLst>
            </a:custGeom>
            <a:solidFill>
              <a:srgbClr val="000000"/>
            </a:solid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6" name="Group 6"/>
          <p:cNvGrpSpPr/>
          <p:nvPr/>
        </p:nvGrpSpPr>
        <p:grpSpPr>
          <a:xfrm>
            <a:off x="1432645" y="1341148"/>
            <a:ext cx="15507744" cy="7604703"/>
            <a:chOff x="0" y="0"/>
            <a:chExt cx="41155827" cy="20182034"/>
          </a:xfrm>
        </p:grpSpPr>
        <p:sp>
          <p:nvSpPr>
            <p:cNvPr id="7" name="Freeform 7"/>
            <p:cNvSpPr/>
            <p:nvPr/>
          </p:nvSpPr>
          <p:spPr>
            <a:xfrm>
              <a:off x="72390" y="72390"/>
              <a:ext cx="41011047" cy="20037254"/>
            </a:xfrm>
            <a:custGeom>
              <a:avLst/>
              <a:gdLst/>
              <a:ahLst/>
              <a:cxnLst/>
              <a:rect l="l" t="t" r="r" b="b"/>
              <a:pathLst>
                <a:path w="41011047" h="20037254">
                  <a:moveTo>
                    <a:pt x="0" y="0"/>
                  </a:moveTo>
                  <a:lnTo>
                    <a:pt x="41011046" y="0"/>
                  </a:lnTo>
                  <a:lnTo>
                    <a:pt x="41011046" y="20037254"/>
                  </a:lnTo>
                  <a:lnTo>
                    <a:pt x="0" y="20037254"/>
                  </a:lnTo>
                  <a:lnTo>
                    <a:pt x="0" y="0"/>
                  </a:lnTo>
                  <a:close/>
                </a:path>
              </a:pathLst>
            </a:custGeom>
            <a:solidFill>
              <a:srgbClr val="FFFFFF"/>
            </a:solid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Freeform 8"/>
            <p:cNvSpPr/>
            <p:nvPr/>
          </p:nvSpPr>
          <p:spPr>
            <a:xfrm>
              <a:off x="0" y="0"/>
              <a:ext cx="41155826" cy="20182035"/>
            </a:xfrm>
            <a:custGeom>
              <a:avLst/>
              <a:gdLst/>
              <a:ahLst/>
              <a:cxnLst/>
              <a:rect l="l" t="t" r="r" b="b"/>
              <a:pathLst>
                <a:path w="41155826" h="20182035">
                  <a:moveTo>
                    <a:pt x="41011047" y="20037254"/>
                  </a:moveTo>
                  <a:lnTo>
                    <a:pt x="41155826" y="20037254"/>
                  </a:lnTo>
                  <a:lnTo>
                    <a:pt x="41155826" y="20182035"/>
                  </a:lnTo>
                  <a:lnTo>
                    <a:pt x="41011047" y="20182035"/>
                  </a:lnTo>
                  <a:lnTo>
                    <a:pt x="41011047" y="20037254"/>
                  </a:lnTo>
                  <a:close/>
                  <a:moveTo>
                    <a:pt x="0" y="144780"/>
                  </a:moveTo>
                  <a:lnTo>
                    <a:pt x="144780" y="144780"/>
                  </a:lnTo>
                  <a:lnTo>
                    <a:pt x="144780" y="20037254"/>
                  </a:lnTo>
                  <a:lnTo>
                    <a:pt x="0" y="20037254"/>
                  </a:lnTo>
                  <a:lnTo>
                    <a:pt x="0" y="144780"/>
                  </a:lnTo>
                  <a:close/>
                  <a:moveTo>
                    <a:pt x="0" y="20037254"/>
                  </a:moveTo>
                  <a:lnTo>
                    <a:pt x="144780" y="20037254"/>
                  </a:lnTo>
                  <a:lnTo>
                    <a:pt x="144780" y="20182035"/>
                  </a:lnTo>
                  <a:lnTo>
                    <a:pt x="0" y="20182035"/>
                  </a:lnTo>
                  <a:lnTo>
                    <a:pt x="0" y="20037254"/>
                  </a:lnTo>
                  <a:close/>
                  <a:moveTo>
                    <a:pt x="41011047" y="144780"/>
                  </a:moveTo>
                  <a:lnTo>
                    <a:pt x="41155826" y="144780"/>
                  </a:lnTo>
                  <a:lnTo>
                    <a:pt x="41155826" y="20037254"/>
                  </a:lnTo>
                  <a:lnTo>
                    <a:pt x="41011047" y="20037254"/>
                  </a:lnTo>
                  <a:lnTo>
                    <a:pt x="41011047" y="144780"/>
                  </a:lnTo>
                  <a:close/>
                  <a:moveTo>
                    <a:pt x="144780" y="20037254"/>
                  </a:moveTo>
                  <a:lnTo>
                    <a:pt x="41011047" y="20037254"/>
                  </a:lnTo>
                  <a:lnTo>
                    <a:pt x="41011047" y="20182035"/>
                  </a:lnTo>
                  <a:lnTo>
                    <a:pt x="144780" y="20182035"/>
                  </a:lnTo>
                  <a:lnTo>
                    <a:pt x="144780" y="20037254"/>
                  </a:lnTo>
                  <a:close/>
                  <a:moveTo>
                    <a:pt x="41011047" y="0"/>
                  </a:moveTo>
                  <a:lnTo>
                    <a:pt x="41155826" y="0"/>
                  </a:lnTo>
                  <a:lnTo>
                    <a:pt x="41155826" y="144780"/>
                  </a:lnTo>
                  <a:lnTo>
                    <a:pt x="41011047" y="144780"/>
                  </a:lnTo>
                  <a:lnTo>
                    <a:pt x="41011047" y="0"/>
                  </a:lnTo>
                  <a:close/>
                  <a:moveTo>
                    <a:pt x="0" y="0"/>
                  </a:moveTo>
                  <a:lnTo>
                    <a:pt x="144780" y="0"/>
                  </a:lnTo>
                  <a:lnTo>
                    <a:pt x="144780" y="144780"/>
                  </a:lnTo>
                  <a:lnTo>
                    <a:pt x="0" y="144780"/>
                  </a:lnTo>
                  <a:lnTo>
                    <a:pt x="0" y="0"/>
                  </a:lnTo>
                  <a:close/>
                  <a:moveTo>
                    <a:pt x="144780" y="0"/>
                  </a:moveTo>
                  <a:lnTo>
                    <a:pt x="41011047" y="0"/>
                  </a:lnTo>
                  <a:lnTo>
                    <a:pt x="41011047" y="144780"/>
                  </a:lnTo>
                  <a:lnTo>
                    <a:pt x="144780" y="144780"/>
                  </a:lnTo>
                  <a:lnTo>
                    <a:pt x="144780" y="0"/>
                  </a:lnTo>
                  <a:close/>
                </a:path>
              </a:pathLst>
            </a:custGeom>
            <a:solidFill>
              <a:srgbClr val="000000"/>
            </a:solid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3" name="TextBox 9"/>
          <p:cNvSpPr txBox="1"/>
          <p:nvPr/>
        </p:nvSpPr>
        <p:spPr>
          <a:xfrm>
            <a:off x="1828800" y="1473163"/>
            <a:ext cx="10895350" cy="1015663"/>
          </a:xfrm>
          <a:prstGeom prst="rect">
            <a:avLst/>
          </a:prstGeom>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6600" b="1" i="0" u="none" strike="noStrike" kern="1200" cap="none" spc="0" normalizeH="0" baseline="0" noProof="0">
                <a:ln>
                  <a:noFill/>
                </a:ln>
                <a:solidFill>
                  <a:srgbClr val="1F497D">
                    <a:lumMod val="75000"/>
                  </a:srgbClr>
                </a:solidFill>
                <a:effectLst/>
                <a:uLnTx/>
                <a:uFillTx/>
                <a:latin typeface="Cambria" panose="02040503050406030204" pitchFamily="18" charset="0"/>
                <a:ea typeface="Cambria" panose="02040503050406030204" pitchFamily="18" charset="0"/>
                <a:cs typeface="+mn-cs"/>
              </a:rPr>
              <a:t>Yêu cầu cần đạt</a:t>
            </a:r>
            <a:endParaRPr kumimoji="0" lang="en-US" sz="6600" b="1" i="0" u="none" strike="noStrike" kern="1200" cap="none" spc="0" normalizeH="0" baseline="0" noProof="0" dirty="0">
              <a:ln>
                <a:noFill/>
              </a:ln>
              <a:solidFill>
                <a:srgbClr val="1F497D">
                  <a:lumMod val="75000"/>
                </a:srgbClr>
              </a:solidFill>
              <a:effectLst/>
              <a:uLnTx/>
              <a:uFillTx/>
              <a:latin typeface="Cambria" panose="02040503050406030204" pitchFamily="18" charset="0"/>
              <a:ea typeface="Cambria" panose="02040503050406030204" pitchFamily="18" charset="0"/>
              <a:cs typeface="+mn-cs"/>
            </a:endParaRPr>
          </a:p>
        </p:txBody>
      </p:sp>
      <p:sp>
        <p:nvSpPr>
          <p:cNvPr id="11" name="TextBox 9"/>
          <p:cNvSpPr txBox="1"/>
          <p:nvPr/>
        </p:nvSpPr>
        <p:spPr>
          <a:xfrm>
            <a:off x="1432645" y="2804411"/>
            <a:ext cx="13106400" cy="1138517"/>
          </a:xfrm>
          <a:prstGeom prst="rect">
            <a:avLst/>
          </a:prstGeom>
        </p:spPr>
        <p:txBody>
          <a:bodyPr wrap="square" lIns="0" tIns="0" rIns="0" bIns="0" rtlCol="0" anchor="t">
            <a:spAutoFit/>
          </a:bodyPr>
          <a:lstStyle/>
          <a:p>
            <a:pPr marL="0" marR="0" lvl="0" indent="0" algn="ctr" defTabSz="914400" rtl="0" eaLnBrk="1" fontAlgn="auto" latinLnBrk="0" hangingPunct="1">
              <a:lnSpc>
                <a:spcPts val="10200"/>
              </a:lnSpc>
              <a:spcBef>
                <a:spcPts val="0"/>
              </a:spcBef>
              <a:spcAft>
                <a:spcPts val="0"/>
              </a:spcAft>
              <a:buClrTx/>
              <a:buSzTx/>
              <a:buFontTx/>
              <a:buNone/>
              <a:defRPr/>
            </a:pPr>
            <a:r>
              <a:rPr kumimoji="0" lang="en-US" sz="5400" b="1" i="0" u="none" strike="noStrike" kern="1200" cap="none" spc="0" normalizeH="0" baseline="0" noProof="0">
                <a:ln>
                  <a:noFill/>
                </a:ln>
                <a:solidFill>
                  <a:srgbClr val="5D2E1D"/>
                </a:solidFill>
                <a:effectLst/>
                <a:uLnTx/>
                <a:uFillTx/>
                <a:latin typeface="Cambria" panose="02040503050406030204" pitchFamily="18" charset="0"/>
                <a:ea typeface="Cambria" panose="02040503050406030204" pitchFamily="18" charset="0"/>
                <a:cs typeface="+mn-cs"/>
              </a:rPr>
              <a:t>1. Nêu được một số thành phần của đất</a:t>
            </a:r>
            <a:endParaRPr kumimoji="0" lang="en-US" sz="5400" b="1" i="0" u="none" strike="noStrike" kern="1200" cap="none" spc="0" normalizeH="0" baseline="0" noProof="0" dirty="0">
              <a:ln>
                <a:noFill/>
              </a:ln>
              <a:solidFill>
                <a:srgbClr val="5D2E1D"/>
              </a:solidFill>
              <a:effectLst/>
              <a:uLnTx/>
              <a:uFillTx/>
              <a:latin typeface="Cambria" panose="02040503050406030204" pitchFamily="18" charset="0"/>
              <a:ea typeface="Cambria" panose="02040503050406030204" pitchFamily="18" charset="0"/>
              <a:cs typeface="+mn-cs"/>
            </a:endParaRPr>
          </a:p>
        </p:txBody>
      </p:sp>
      <p:sp>
        <p:nvSpPr>
          <p:cNvPr id="14" name="TextBox 9"/>
          <p:cNvSpPr txBox="1"/>
          <p:nvPr/>
        </p:nvSpPr>
        <p:spPr>
          <a:xfrm>
            <a:off x="2590800" y="4467981"/>
            <a:ext cx="12862645" cy="1661993"/>
          </a:xfrm>
          <a:prstGeom prst="rect">
            <a:avLst/>
          </a:prstGeom>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vi-VN" sz="5400" b="1" i="0" u="none" strike="noStrike" kern="1200" cap="none" spc="0" normalizeH="0" baseline="0" noProof="0">
                <a:ln>
                  <a:noFill/>
                </a:ln>
                <a:solidFill>
                  <a:srgbClr val="5D2E1D"/>
                </a:solidFill>
                <a:effectLst/>
                <a:uLnTx/>
                <a:uFillTx/>
                <a:latin typeface="Cambria" panose="02040503050406030204" pitchFamily="18" charset="0"/>
                <a:ea typeface="Cambria" panose="02040503050406030204" pitchFamily="18" charset="0"/>
                <a:cs typeface="+mn-cs"/>
              </a:rPr>
              <a:t>Trình bày được vai trò của đất đối với </a:t>
            </a:r>
            <a:r>
              <a:rPr kumimoji="0" lang="en-US" sz="5400" b="1" i="0" u="none" strike="noStrike" kern="1200" cap="none" spc="0" normalizeH="0" baseline="0" noProof="0">
                <a:ln>
                  <a:noFill/>
                </a:ln>
                <a:solidFill>
                  <a:srgbClr val="5D2E1D"/>
                </a:solidFill>
                <a:effectLst/>
                <a:uLnTx/>
                <a:uFillTx/>
                <a:latin typeface="Cambria" panose="02040503050406030204" pitchFamily="18" charset="0"/>
                <a:ea typeface="Cambria" panose="02040503050406030204" pitchFamily="18" charset="0"/>
                <a:cs typeface="+mn-cs"/>
              </a:rPr>
              <a:t>    </a:t>
            </a:r>
            <a:r>
              <a:rPr kumimoji="0" lang="vi-VN" sz="5400" b="1" i="0" u="none" strike="noStrike" kern="1200" cap="none" spc="0" normalizeH="0" baseline="0" noProof="0">
                <a:ln>
                  <a:noFill/>
                </a:ln>
                <a:solidFill>
                  <a:srgbClr val="5D2E1D"/>
                </a:solidFill>
                <a:effectLst/>
                <a:uLnTx/>
                <a:uFillTx/>
                <a:latin typeface="Cambria" panose="02040503050406030204" pitchFamily="18" charset="0"/>
                <a:ea typeface="Cambria" panose="02040503050406030204" pitchFamily="18" charset="0"/>
                <a:cs typeface="+mn-cs"/>
              </a:rPr>
              <a:t>cây trồng.</a:t>
            </a:r>
            <a:endParaRPr kumimoji="0" lang="en-US" sz="5400" b="1" i="0" u="none" strike="noStrike" kern="1200" cap="none" spc="0" normalizeH="0" baseline="0" noProof="0" dirty="0">
              <a:ln>
                <a:noFill/>
              </a:ln>
              <a:solidFill>
                <a:srgbClr val="5D2E1D"/>
              </a:solidFill>
              <a:effectLst/>
              <a:uLnTx/>
              <a:uFillTx/>
              <a:latin typeface="Cambria" panose="02040503050406030204" pitchFamily="18" charset="0"/>
              <a:ea typeface="Cambria" panose="02040503050406030204" pitchFamily="18" charset="0"/>
              <a:cs typeface="+mn-cs"/>
            </a:endParaRPr>
          </a:p>
        </p:txBody>
      </p:sp>
      <p:sp>
        <p:nvSpPr>
          <p:cNvPr id="15" name="TextBox 9"/>
          <p:cNvSpPr txBox="1"/>
          <p:nvPr/>
        </p:nvSpPr>
        <p:spPr>
          <a:xfrm>
            <a:off x="1249958" y="4160460"/>
            <a:ext cx="1737275" cy="1138517"/>
          </a:xfrm>
          <a:prstGeom prst="rect">
            <a:avLst/>
          </a:prstGeom>
        </p:spPr>
        <p:txBody>
          <a:bodyPr wrap="square" lIns="0" tIns="0" rIns="0" bIns="0" rtlCol="0" anchor="t">
            <a:spAutoFit/>
          </a:bodyPr>
          <a:lstStyle/>
          <a:p>
            <a:pPr marL="0" marR="0" lvl="0" indent="0" algn="ctr" defTabSz="914400" rtl="0" eaLnBrk="1" fontAlgn="auto" latinLnBrk="0" hangingPunct="1">
              <a:lnSpc>
                <a:spcPts val="10200"/>
              </a:lnSpc>
              <a:spcBef>
                <a:spcPts val="0"/>
              </a:spcBef>
              <a:spcAft>
                <a:spcPts val="0"/>
              </a:spcAft>
              <a:buClrTx/>
              <a:buSzTx/>
              <a:buFontTx/>
              <a:buNone/>
              <a:defRPr/>
            </a:pPr>
            <a:r>
              <a:rPr kumimoji="0" lang="en-US" sz="5400" b="1" i="0" u="none" strike="noStrike" kern="1200" cap="none" spc="0" normalizeH="0" baseline="0" noProof="0">
                <a:ln>
                  <a:noFill/>
                </a:ln>
                <a:solidFill>
                  <a:srgbClr val="5D2E1D"/>
                </a:solidFill>
                <a:effectLst/>
                <a:uLnTx/>
                <a:uFillTx/>
                <a:latin typeface="Cambria" panose="02040503050406030204" pitchFamily="18" charset="0"/>
                <a:ea typeface="Cambria" panose="02040503050406030204" pitchFamily="18" charset="0"/>
                <a:cs typeface="+mn-cs"/>
              </a:rPr>
              <a:t>2.</a:t>
            </a:r>
            <a:endParaRPr kumimoji="0" lang="en-US" sz="5400" b="1" i="0" u="none" strike="noStrike" kern="1200" cap="none" spc="0" normalizeH="0" baseline="0" noProof="0" dirty="0">
              <a:ln>
                <a:noFill/>
              </a:ln>
              <a:solidFill>
                <a:srgbClr val="5D2E1D"/>
              </a:solidFill>
              <a:effectLst/>
              <a:uLnTx/>
              <a:uFillTx/>
              <a:latin typeface="Cambria" panose="02040503050406030204" pitchFamily="18" charset="0"/>
              <a:ea typeface="Cambria" panose="02040503050406030204" pitchFamily="18" charset="0"/>
              <a:cs typeface="+mn-cs"/>
            </a:endParaRPr>
          </a:p>
        </p:txBody>
      </p:sp>
    </p:spTree>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2"/>
          <p:cNvGrpSpPr/>
          <p:nvPr/>
        </p:nvGrpSpPr>
        <p:grpSpPr>
          <a:xfrm>
            <a:off x="533400" y="495300"/>
            <a:ext cx="16992600" cy="9296400"/>
            <a:chOff x="0" y="0"/>
            <a:chExt cx="13916148" cy="7730541"/>
          </a:xfrm>
        </p:grpSpPr>
        <p:sp>
          <p:nvSpPr>
            <p:cNvPr id="3" name="Freeform 3"/>
            <p:cNvSpPr/>
            <p:nvPr/>
          </p:nvSpPr>
          <p:spPr>
            <a:xfrm>
              <a:off x="72390" y="72390"/>
              <a:ext cx="13771368" cy="7585762"/>
            </a:xfrm>
            <a:custGeom>
              <a:avLst/>
              <a:gdLst/>
              <a:ahLst/>
              <a:cxnLst/>
              <a:rect l="l" t="t" r="r" b="b"/>
              <a:pathLst>
                <a:path w="13771368" h="7585762">
                  <a:moveTo>
                    <a:pt x="0" y="0"/>
                  </a:moveTo>
                  <a:lnTo>
                    <a:pt x="13771368" y="0"/>
                  </a:lnTo>
                  <a:lnTo>
                    <a:pt x="13771368" y="7585762"/>
                  </a:lnTo>
                  <a:lnTo>
                    <a:pt x="0" y="7585762"/>
                  </a:lnTo>
                  <a:lnTo>
                    <a:pt x="0" y="0"/>
                  </a:lnTo>
                  <a:close/>
                </a:path>
              </a:pathLst>
            </a:custGeom>
            <a:solidFill>
              <a:srgbClr val="EBF094">
                <a:alpha val="83922"/>
              </a:srgbClr>
            </a:solidFill>
          </p:spPr>
          <p:txBody>
            <a:bodyPr/>
            <a:lstStyle/>
            <a:p>
              <a:endParaRPr lang="en-US"/>
            </a:p>
          </p:txBody>
        </p:sp>
        <p:sp>
          <p:nvSpPr>
            <p:cNvPr id="4" name="Freeform 4"/>
            <p:cNvSpPr/>
            <p:nvPr/>
          </p:nvSpPr>
          <p:spPr>
            <a:xfrm>
              <a:off x="0" y="0"/>
              <a:ext cx="13916149" cy="7730541"/>
            </a:xfrm>
            <a:custGeom>
              <a:avLst/>
              <a:gdLst/>
              <a:ahLst/>
              <a:cxnLst/>
              <a:rect l="l" t="t" r="r" b="b"/>
              <a:pathLst>
                <a:path w="13916149" h="7730541">
                  <a:moveTo>
                    <a:pt x="13771369" y="7585762"/>
                  </a:moveTo>
                  <a:lnTo>
                    <a:pt x="13916149" y="7585762"/>
                  </a:lnTo>
                  <a:lnTo>
                    <a:pt x="13916149" y="7730541"/>
                  </a:lnTo>
                  <a:lnTo>
                    <a:pt x="13771369" y="7730541"/>
                  </a:lnTo>
                  <a:lnTo>
                    <a:pt x="13771369" y="7585762"/>
                  </a:lnTo>
                  <a:close/>
                  <a:moveTo>
                    <a:pt x="0" y="144780"/>
                  </a:moveTo>
                  <a:lnTo>
                    <a:pt x="144780" y="144780"/>
                  </a:lnTo>
                  <a:lnTo>
                    <a:pt x="144780" y="7585762"/>
                  </a:lnTo>
                  <a:lnTo>
                    <a:pt x="0" y="7585762"/>
                  </a:lnTo>
                  <a:lnTo>
                    <a:pt x="0" y="144780"/>
                  </a:lnTo>
                  <a:close/>
                  <a:moveTo>
                    <a:pt x="0" y="7585762"/>
                  </a:moveTo>
                  <a:lnTo>
                    <a:pt x="144780" y="7585762"/>
                  </a:lnTo>
                  <a:lnTo>
                    <a:pt x="144780" y="7730541"/>
                  </a:lnTo>
                  <a:lnTo>
                    <a:pt x="0" y="7730541"/>
                  </a:lnTo>
                  <a:lnTo>
                    <a:pt x="0" y="7585762"/>
                  </a:lnTo>
                  <a:close/>
                  <a:moveTo>
                    <a:pt x="13771369" y="144780"/>
                  </a:moveTo>
                  <a:lnTo>
                    <a:pt x="13916149" y="144780"/>
                  </a:lnTo>
                  <a:lnTo>
                    <a:pt x="13916149" y="7585762"/>
                  </a:lnTo>
                  <a:lnTo>
                    <a:pt x="13771369" y="7585762"/>
                  </a:lnTo>
                  <a:lnTo>
                    <a:pt x="13771369" y="144780"/>
                  </a:lnTo>
                  <a:close/>
                  <a:moveTo>
                    <a:pt x="144780" y="7585762"/>
                  </a:moveTo>
                  <a:lnTo>
                    <a:pt x="13771369" y="7585762"/>
                  </a:lnTo>
                  <a:lnTo>
                    <a:pt x="13771369" y="7730541"/>
                  </a:lnTo>
                  <a:lnTo>
                    <a:pt x="144780" y="7730541"/>
                  </a:lnTo>
                  <a:lnTo>
                    <a:pt x="144780" y="7585762"/>
                  </a:lnTo>
                  <a:close/>
                  <a:moveTo>
                    <a:pt x="13771369" y="0"/>
                  </a:moveTo>
                  <a:lnTo>
                    <a:pt x="13916149" y="0"/>
                  </a:lnTo>
                  <a:lnTo>
                    <a:pt x="13916149" y="144780"/>
                  </a:lnTo>
                  <a:lnTo>
                    <a:pt x="13771369" y="144780"/>
                  </a:lnTo>
                  <a:lnTo>
                    <a:pt x="13771369" y="0"/>
                  </a:lnTo>
                  <a:close/>
                  <a:moveTo>
                    <a:pt x="0" y="0"/>
                  </a:moveTo>
                  <a:lnTo>
                    <a:pt x="144780" y="0"/>
                  </a:lnTo>
                  <a:lnTo>
                    <a:pt x="144780" y="144780"/>
                  </a:lnTo>
                  <a:lnTo>
                    <a:pt x="0" y="144780"/>
                  </a:lnTo>
                  <a:lnTo>
                    <a:pt x="0" y="0"/>
                  </a:lnTo>
                  <a:close/>
                  <a:moveTo>
                    <a:pt x="144780" y="0"/>
                  </a:moveTo>
                  <a:lnTo>
                    <a:pt x="13771369" y="0"/>
                  </a:lnTo>
                  <a:lnTo>
                    <a:pt x="13771369" y="144780"/>
                  </a:lnTo>
                  <a:lnTo>
                    <a:pt x="144780" y="144780"/>
                  </a:lnTo>
                  <a:lnTo>
                    <a:pt x="144780" y="0"/>
                  </a:lnTo>
                  <a:close/>
                </a:path>
              </a:pathLst>
            </a:custGeom>
            <a:solidFill>
              <a:srgbClr val="C37A63">
                <a:alpha val="83922"/>
              </a:srgbClr>
            </a:solidFill>
          </p:spPr>
          <p:txBody>
            <a:bodyPr/>
            <a:lstStyle/>
            <a:p>
              <a:endParaRPr lang="en-US"/>
            </a:p>
          </p:txBody>
        </p:sp>
      </p:grpSp>
      <p:grpSp>
        <p:nvGrpSpPr>
          <p:cNvPr id="5" name="Group 3"/>
          <p:cNvGrpSpPr/>
          <p:nvPr/>
        </p:nvGrpSpPr>
        <p:grpSpPr>
          <a:xfrm>
            <a:off x="5867400" y="8039100"/>
            <a:ext cx="6858000" cy="1524000"/>
            <a:chOff x="0" y="0"/>
            <a:chExt cx="13005989" cy="2412933"/>
          </a:xfrm>
          <a:solidFill>
            <a:schemeClr val="accent5">
              <a:lumMod val="20000"/>
              <a:lumOff val="80000"/>
            </a:schemeClr>
          </a:solidFill>
        </p:grpSpPr>
        <p:sp>
          <p:nvSpPr>
            <p:cNvPr id="7" name="Freeform 4"/>
            <p:cNvSpPr/>
            <p:nvPr/>
          </p:nvSpPr>
          <p:spPr>
            <a:xfrm>
              <a:off x="72390" y="72390"/>
              <a:ext cx="12861209" cy="2268153"/>
            </a:xfrm>
            <a:custGeom>
              <a:avLst/>
              <a:gdLst/>
              <a:ahLst/>
              <a:cxnLst/>
              <a:rect l="l" t="t" r="r" b="b"/>
              <a:pathLst>
                <a:path w="12861209" h="2268153">
                  <a:moveTo>
                    <a:pt x="0" y="0"/>
                  </a:moveTo>
                  <a:lnTo>
                    <a:pt x="12861209" y="0"/>
                  </a:lnTo>
                  <a:lnTo>
                    <a:pt x="12861209" y="2268153"/>
                  </a:lnTo>
                  <a:lnTo>
                    <a:pt x="0" y="2268153"/>
                  </a:lnTo>
                  <a:lnTo>
                    <a:pt x="0" y="0"/>
                  </a:lnTo>
                  <a:close/>
                </a:path>
              </a:pathLst>
            </a:custGeom>
            <a:grpFill/>
          </p:spPr>
          <p:txBody>
            <a:bodyPr/>
            <a:lstStyle/>
            <a:p>
              <a:endParaRPr lang="en-US"/>
            </a:p>
          </p:txBody>
        </p:sp>
        <p:sp>
          <p:nvSpPr>
            <p:cNvPr id="8" name="Freeform 5"/>
            <p:cNvSpPr/>
            <p:nvPr/>
          </p:nvSpPr>
          <p:spPr>
            <a:xfrm>
              <a:off x="0" y="0"/>
              <a:ext cx="13005989" cy="2412933"/>
            </a:xfrm>
            <a:custGeom>
              <a:avLst/>
              <a:gdLst/>
              <a:ahLst/>
              <a:cxnLst/>
              <a:rect l="l" t="t" r="r" b="b"/>
              <a:pathLst>
                <a:path w="13005989" h="2412933">
                  <a:moveTo>
                    <a:pt x="12861209" y="2268153"/>
                  </a:moveTo>
                  <a:lnTo>
                    <a:pt x="13005989" y="2268153"/>
                  </a:lnTo>
                  <a:lnTo>
                    <a:pt x="13005989" y="2412933"/>
                  </a:lnTo>
                  <a:lnTo>
                    <a:pt x="12861209" y="2412933"/>
                  </a:lnTo>
                  <a:lnTo>
                    <a:pt x="12861209" y="2268153"/>
                  </a:lnTo>
                  <a:close/>
                  <a:moveTo>
                    <a:pt x="0" y="144780"/>
                  </a:moveTo>
                  <a:lnTo>
                    <a:pt x="144780" y="144780"/>
                  </a:lnTo>
                  <a:lnTo>
                    <a:pt x="144780" y="2268153"/>
                  </a:lnTo>
                  <a:lnTo>
                    <a:pt x="0" y="2268153"/>
                  </a:lnTo>
                  <a:lnTo>
                    <a:pt x="0" y="144780"/>
                  </a:lnTo>
                  <a:close/>
                  <a:moveTo>
                    <a:pt x="0" y="2268153"/>
                  </a:moveTo>
                  <a:lnTo>
                    <a:pt x="144780" y="2268153"/>
                  </a:lnTo>
                  <a:lnTo>
                    <a:pt x="144780" y="2412933"/>
                  </a:lnTo>
                  <a:lnTo>
                    <a:pt x="0" y="2412933"/>
                  </a:lnTo>
                  <a:lnTo>
                    <a:pt x="0" y="2268153"/>
                  </a:lnTo>
                  <a:close/>
                  <a:moveTo>
                    <a:pt x="12861209" y="144780"/>
                  </a:moveTo>
                  <a:lnTo>
                    <a:pt x="13005989" y="144780"/>
                  </a:lnTo>
                  <a:lnTo>
                    <a:pt x="13005989" y="2268153"/>
                  </a:lnTo>
                  <a:lnTo>
                    <a:pt x="12861209" y="2268153"/>
                  </a:lnTo>
                  <a:lnTo>
                    <a:pt x="12861209" y="144780"/>
                  </a:lnTo>
                  <a:close/>
                  <a:moveTo>
                    <a:pt x="144780" y="2268153"/>
                  </a:moveTo>
                  <a:lnTo>
                    <a:pt x="12861209" y="2268153"/>
                  </a:lnTo>
                  <a:lnTo>
                    <a:pt x="12861209" y="2412933"/>
                  </a:lnTo>
                  <a:lnTo>
                    <a:pt x="144780" y="2412933"/>
                  </a:lnTo>
                  <a:lnTo>
                    <a:pt x="144780" y="2268153"/>
                  </a:lnTo>
                  <a:close/>
                  <a:moveTo>
                    <a:pt x="12861209" y="0"/>
                  </a:moveTo>
                  <a:lnTo>
                    <a:pt x="13005989" y="0"/>
                  </a:lnTo>
                  <a:lnTo>
                    <a:pt x="13005989" y="144780"/>
                  </a:lnTo>
                  <a:lnTo>
                    <a:pt x="12861209" y="144780"/>
                  </a:lnTo>
                  <a:lnTo>
                    <a:pt x="12861209" y="0"/>
                  </a:lnTo>
                  <a:close/>
                  <a:moveTo>
                    <a:pt x="0" y="0"/>
                  </a:moveTo>
                  <a:lnTo>
                    <a:pt x="144780" y="0"/>
                  </a:lnTo>
                  <a:lnTo>
                    <a:pt x="144780" y="144780"/>
                  </a:lnTo>
                  <a:lnTo>
                    <a:pt x="0" y="144780"/>
                  </a:lnTo>
                  <a:lnTo>
                    <a:pt x="0" y="0"/>
                  </a:lnTo>
                  <a:close/>
                  <a:moveTo>
                    <a:pt x="144780" y="0"/>
                  </a:moveTo>
                  <a:lnTo>
                    <a:pt x="12861209" y="0"/>
                  </a:lnTo>
                  <a:lnTo>
                    <a:pt x="12861209" y="144780"/>
                  </a:lnTo>
                  <a:lnTo>
                    <a:pt x="144780" y="144780"/>
                  </a:lnTo>
                  <a:lnTo>
                    <a:pt x="144780" y="0"/>
                  </a:lnTo>
                  <a:close/>
                </a:path>
              </a:pathLst>
            </a:custGeom>
            <a:grpFill/>
          </p:spPr>
          <p:txBody>
            <a:bodyPr/>
            <a:lstStyle/>
            <a:p>
              <a:endParaRPr lang="en-US"/>
            </a:p>
          </p:txBody>
        </p:sp>
      </p:grpSp>
      <p:sp>
        <p:nvSpPr>
          <p:cNvPr id="9" name="TextBox 13"/>
          <p:cNvSpPr txBox="1"/>
          <p:nvPr/>
        </p:nvSpPr>
        <p:spPr>
          <a:xfrm>
            <a:off x="4267200" y="7962900"/>
            <a:ext cx="10327144" cy="1416350"/>
          </a:xfrm>
          <a:prstGeom prst="rect">
            <a:avLst/>
          </a:prstGeom>
        </p:spPr>
        <p:txBody>
          <a:bodyPr lIns="0" tIns="0" rIns="0" bIns="0" rtlCol="0" anchor="t">
            <a:spAutoFit/>
          </a:bodyPr>
          <a:lstStyle/>
          <a:p>
            <a:pPr marL="0" marR="0" lvl="0" indent="0" algn="ctr" defTabSz="914400" rtl="0" eaLnBrk="1" fontAlgn="auto" latinLnBrk="0" hangingPunct="1">
              <a:lnSpc>
                <a:spcPts val="12320"/>
              </a:lnSpc>
              <a:spcBef>
                <a:spcPts val="0"/>
              </a:spcBef>
              <a:spcAft>
                <a:spcPts val="0"/>
              </a:spcAft>
              <a:buClrTx/>
              <a:buSzTx/>
              <a:buFontTx/>
              <a:buNone/>
              <a:defRPr/>
            </a:pPr>
            <a:r>
              <a:rPr kumimoji="0" lang="en-US" sz="80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Lên</a:t>
            </a:r>
            <a:r>
              <a:rPr kumimoji="0" lang="en-US" sz="8000" b="0" i="0" u="none" strike="noStrike" kern="1200" cap="none" spc="0" normalizeH="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8000" b="0" i="0" u="none" strike="noStrike" kern="1200" cap="none" spc="0" normalizeH="0" noProof="0" dirty="0" err="1">
                <a:ln>
                  <a:noFill/>
                </a:ln>
                <a:solidFill>
                  <a:srgbClr val="000000"/>
                </a:solidFill>
                <a:effectLst/>
                <a:uLnTx/>
                <a:uFillTx/>
                <a:latin typeface="Cambria" panose="02040503050406030204" pitchFamily="18" charset="0"/>
                <a:ea typeface="Cambria" panose="02040503050406030204" pitchFamily="18" charset="0"/>
                <a:cs typeface="+mn-cs"/>
              </a:rPr>
              <a:t>luống</a:t>
            </a:r>
            <a:endParaRPr kumimoji="0" lang="en-US" sz="8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pic>
        <p:nvPicPr>
          <p:cNvPr id="5122" name="Picture 2" descr="HƯỚNG DẪN CÁCH SỬ DỤNG MÁY LÊN LUỐNG – smomedia hưng yên"/>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743200" y="95250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2"/>
          <p:cNvGrpSpPr/>
          <p:nvPr/>
        </p:nvGrpSpPr>
        <p:grpSpPr>
          <a:xfrm>
            <a:off x="533400" y="495300"/>
            <a:ext cx="16992600" cy="9296400"/>
            <a:chOff x="0" y="0"/>
            <a:chExt cx="13916148" cy="7730541"/>
          </a:xfrm>
        </p:grpSpPr>
        <p:sp>
          <p:nvSpPr>
            <p:cNvPr id="3" name="Freeform 3"/>
            <p:cNvSpPr/>
            <p:nvPr/>
          </p:nvSpPr>
          <p:spPr>
            <a:xfrm>
              <a:off x="72390" y="72390"/>
              <a:ext cx="13771368" cy="7585762"/>
            </a:xfrm>
            <a:custGeom>
              <a:avLst/>
              <a:gdLst/>
              <a:ahLst/>
              <a:cxnLst/>
              <a:rect l="l" t="t" r="r" b="b"/>
              <a:pathLst>
                <a:path w="13771368" h="7585762">
                  <a:moveTo>
                    <a:pt x="0" y="0"/>
                  </a:moveTo>
                  <a:lnTo>
                    <a:pt x="13771368" y="0"/>
                  </a:lnTo>
                  <a:lnTo>
                    <a:pt x="13771368" y="7585762"/>
                  </a:lnTo>
                  <a:lnTo>
                    <a:pt x="0" y="7585762"/>
                  </a:lnTo>
                  <a:lnTo>
                    <a:pt x="0" y="0"/>
                  </a:lnTo>
                  <a:close/>
                </a:path>
              </a:pathLst>
            </a:custGeom>
            <a:solidFill>
              <a:srgbClr val="EBF094">
                <a:alpha val="83922"/>
              </a:srgbClr>
            </a:solidFill>
          </p:spPr>
          <p:txBody>
            <a:bodyPr/>
            <a:lstStyle/>
            <a:p>
              <a:endParaRPr lang="en-US"/>
            </a:p>
          </p:txBody>
        </p:sp>
        <p:sp>
          <p:nvSpPr>
            <p:cNvPr id="4" name="Freeform 4"/>
            <p:cNvSpPr/>
            <p:nvPr/>
          </p:nvSpPr>
          <p:spPr>
            <a:xfrm>
              <a:off x="0" y="0"/>
              <a:ext cx="13916149" cy="7730541"/>
            </a:xfrm>
            <a:custGeom>
              <a:avLst/>
              <a:gdLst/>
              <a:ahLst/>
              <a:cxnLst/>
              <a:rect l="l" t="t" r="r" b="b"/>
              <a:pathLst>
                <a:path w="13916149" h="7730541">
                  <a:moveTo>
                    <a:pt x="13771369" y="7585762"/>
                  </a:moveTo>
                  <a:lnTo>
                    <a:pt x="13916149" y="7585762"/>
                  </a:lnTo>
                  <a:lnTo>
                    <a:pt x="13916149" y="7730541"/>
                  </a:lnTo>
                  <a:lnTo>
                    <a:pt x="13771369" y="7730541"/>
                  </a:lnTo>
                  <a:lnTo>
                    <a:pt x="13771369" y="7585762"/>
                  </a:lnTo>
                  <a:close/>
                  <a:moveTo>
                    <a:pt x="0" y="144780"/>
                  </a:moveTo>
                  <a:lnTo>
                    <a:pt x="144780" y="144780"/>
                  </a:lnTo>
                  <a:lnTo>
                    <a:pt x="144780" y="7585762"/>
                  </a:lnTo>
                  <a:lnTo>
                    <a:pt x="0" y="7585762"/>
                  </a:lnTo>
                  <a:lnTo>
                    <a:pt x="0" y="144780"/>
                  </a:lnTo>
                  <a:close/>
                  <a:moveTo>
                    <a:pt x="0" y="7585762"/>
                  </a:moveTo>
                  <a:lnTo>
                    <a:pt x="144780" y="7585762"/>
                  </a:lnTo>
                  <a:lnTo>
                    <a:pt x="144780" y="7730541"/>
                  </a:lnTo>
                  <a:lnTo>
                    <a:pt x="0" y="7730541"/>
                  </a:lnTo>
                  <a:lnTo>
                    <a:pt x="0" y="7585762"/>
                  </a:lnTo>
                  <a:close/>
                  <a:moveTo>
                    <a:pt x="13771369" y="144780"/>
                  </a:moveTo>
                  <a:lnTo>
                    <a:pt x="13916149" y="144780"/>
                  </a:lnTo>
                  <a:lnTo>
                    <a:pt x="13916149" y="7585762"/>
                  </a:lnTo>
                  <a:lnTo>
                    <a:pt x="13771369" y="7585762"/>
                  </a:lnTo>
                  <a:lnTo>
                    <a:pt x="13771369" y="144780"/>
                  </a:lnTo>
                  <a:close/>
                  <a:moveTo>
                    <a:pt x="144780" y="7585762"/>
                  </a:moveTo>
                  <a:lnTo>
                    <a:pt x="13771369" y="7585762"/>
                  </a:lnTo>
                  <a:lnTo>
                    <a:pt x="13771369" y="7730541"/>
                  </a:lnTo>
                  <a:lnTo>
                    <a:pt x="144780" y="7730541"/>
                  </a:lnTo>
                  <a:lnTo>
                    <a:pt x="144780" y="7585762"/>
                  </a:lnTo>
                  <a:close/>
                  <a:moveTo>
                    <a:pt x="13771369" y="0"/>
                  </a:moveTo>
                  <a:lnTo>
                    <a:pt x="13916149" y="0"/>
                  </a:lnTo>
                  <a:lnTo>
                    <a:pt x="13916149" y="144780"/>
                  </a:lnTo>
                  <a:lnTo>
                    <a:pt x="13771369" y="144780"/>
                  </a:lnTo>
                  <a:lnTo>
                    <a:pt x="13771369" y="0"/>
                  </a:lnTo>
                  <a:close/>
                  <a:moveTo>
                    <a:pt x="0" y="0"/>
                  </a:moveTo>
                  <a:lnTo>
                    <a:pt x="144780" y="0"/>
                  </a:lnTo>
                  <a:lnTo>
                    <a:pt x="144780" y="144780"/>
                  </a:lnTo>
                  <a:lnTo>
                    <a:pt x="0" y="144780"/>
                  </a:lnTo>
                  <a:lnTo>
                    <a:pt x="0" y="0"/>
                  </a:lnTo>
                  <a:close/>
                  <a:moveTo>
                    <a:pt x="144780" y="0"/>
                  </a:moveTo>
                  <a:lnTo>
                    <a:pt x="13771369" y="0"/>
                  </a:lnTo>
                  <a:lnTo>
                    <a:pt x="13771369" y="144780"/>
                  </a:lnTo>
                  <a:lnTo>
                    <a:pt x="144780" y="144780"/>
                  </a:lnTo>
                  <a:lnTo>
                    <a:pt x="144780" y="0"/>
                  </a:lnTo>
                  <a:close/>
                </a:path>
              </a:pathLst>
            </a:custGeom>
            <a:solidFill>
              <a:srgbClr val="C37A63">
                <a:alpha val="83922"/>
              </a:srgbClr>
            </a:solidFill>
          </p:spPr>
          <p:txBody>
            <a:bodyPr/>
            <a:lstStyle/>
            <a:p>
              <a:endParaRPr lang="en-US"/>
            </a:p>
          </p:txBody>
        </p:sp>
      </p:grpSp>
      <p:grpSp>
        <p:nvGrpSpPr>
          <p:cNvPr id="5" name="Group 3"/>
          <p:cNvGrpSpPr/>
          <p:nvPr/>
        </p:nvGrpSpPr>
        <p:grpSpPr>
          <a:xfrm>
            <a:off x="5334000" y="8039100"/>
            <a:ext cx="7924800" cy="1524000"/>
            <a:chOff x="0" y="0"/>
            <a:chExt cx="13005989" cy="2412933"/>
          </a:xfrm>
          <a:solidFill>
            <a:schemeClr val="accent5">
              <a:lumMod val="20000"/>
              <a:lumOff val="80000"/>
            </a:schemeClr>
          </a:solidFill>
        </p:grpSpPr>
        <p:sp>
          <p:nvSpPr>
            <p:cNvPr id="7" name="Freeform 4"/>
            <p:cNvSpPr/>
            <p:nvPr/>
          </p:nvSpPr>
          <p:spPr>
            <a:xfrm>
              <a:off x="72390" y="72390"/>
              <a:ext cx="12861209" cy="2268153"/>
            </a:xfrm>
            <a:custGeom>
              <a:avLst/>
              <a:gdLst/>
              <a:ahLst/>
              <a:cxnLst/>
              <a:rect l="l" t="t" r="r" b="b"/>
              <a:pathLst>
                <a:path w="12861209" h="2268153">
                  <a:moveTo>
                    <a:pt x="0" y="0"/>
                  </a:moveTo>
                  <a:lnTo>
                    <a:pt x="12861209" y="0"/>
                  </a:lnTo>
                  <a:lnTo>
                    <a:pt x="12861209" y="2268153"/>
                  </a:lnTo>
                  <a:lnTo>
                    <a:pt x="0" y="2268153"/>
                  </a:lnTo>
                  <a:lnTo>
                    <a:pt x="0" y="0"/>
                  </a:lnTo>
                  <a:close/>
                </a:path>
              </a:pathLst>
            </a:custGeom>
            <a:grpFill/>
          </p:spPr>
          <p:txBody>
            <a:bodyPr/>
            <a:lstStyle/>
            <a:p>
              <a:endParaRPr lang="en-US"/>
            </a:p>
          </p:txBody>
        </p:sp>
        <p:sp>
          <p:nvSpPr>
            <p:cNvPr id="8" name="Freeform 5"/>
            <p:cNvSpPr/>
            <p:nvPr/>
          </p:nvSpPr>
          <p:spPr>
            <a:xfrm>
              <a:off x="0" y="0"/>
              <a:ext cx="13005989" cy="2412933"/>
            </a:xfrm>
            <a:custGeom>
              <a:avLst/>
              <a:gdLst/>
              <a:ahLst/>
              <a:cxnLst/>
              <a:rect l="l" t="t" r="r" b="b"/>
              <a:pathLst>
                <a:path w="13005989" h="2412933">
                  <a:moveTo>
                    <a:pt x="12861209" y="2268153"/>
                  </a:moveTo>
                  <a:lnTo>
                    <a:pt x="13005989" y="2268153"/>
                  </a:lnTo>
                  <a:lnTo>
                    <a:pt x="13005989" y="2412933"/>
                  </a:lnTo>
                  <a:lnTo>
                    <a:pt x="12861209" y="2412933"/>
                  </a:lnTo>
                  <a:lnTo>
                    <a:pt x="12861209" y="2268153"/>
                  </a:lnTo>
                  <a:close/>
                  <a:moveTo>
                    <a:pt x="0" y="144780"/>
                  </a:moveTo>
                  <a:lnTo>
                    <a:pt x="144780" y="144780"/>
                  </a:lnTo>
                  <a:lnTo>
                    <a:pt x="144780" y="2268153"/>
                  </a:lnTo>
                  <a:lnTo>
                    <a:pt x="0" y="2268153"/>
                  </a:lnTo>
                  <a:lnTo>
                    <a:pt x="0" y="144780"/>
                  </a:lnTo>
                  <a:close/>
                  <a:moveTo>
                    <a:pt x="0" y="2268153"/>
                  </a:moveTo>
                  <a:lnTo>
                    <a:pt x="144780" y="2268153"/>
                  </a:lnTo>
                  <a:lnTo>
                    <a:pt x="144780" y="2412933"/>
                  </a:lnTo>
                  <a:lnTo>
                    <a:pt x="0" y="2412933"/>
                  </a:lnTo>
                  <a:lnTo>
                    <a:pt x="0" y="2268153"/>
                  </a:lnTo>
                  <a:close/>
                  <a:moveTo>
                    <a:pt x="12861209" y="144780"/>
                  </a:moveTo>
                  <a:lnTo>
                    <a:pt x="13005989" y="144780"/>
                  </a:lnTo>
                  <a:lnTo>
                    <a:pt x="13005989" y="2268153"/>
                  </a:lnTo>
                  <a:lnTo>
                    <a:pt x="12861209" y="2268153"/>
                  </a:lnTo>
                  <a:lnTo>
                    <a:pt x="12861209" y="144780"/>
                  </a:lnTo>
                  <a:close/>
                  <a:moveTo>
                    <a:pt x="144780" y="2268153"/>
                  </a:moveTo>
                  <a:lnTo>
                    <a:pt x="12861209" y="2268153"/>
                  </a:lnTo>
                  <a:lnTo>
                    <a:pt x="12861209" y="2412933"/>
                  </a:lnTo>
                  <a:lnTo>
                    <a:pt x="144780" y="2412933"/>
                  </a:lnTo>
                  <a:lnTo>
                    <a:pt x="144780" y="2268153"/>
                  </a:lnTo>
                  <a:close/>
                  <a:moveTo>
                    <a:pt x="12861209" y="0"/>
                  </a:moveTo>
                  <a:lnTo>
                    <a:pt x="13005989" y="0"/>
                  </a:lnTo>
                  <a:lnTo>
                    <a:pt x="13005989" y="144780"/>
                  </a:lnTo>
                  <a:lnTo>
                    <a:pt x="12861209" y="144780"/>
                  </a:lnTo>
                  <a:lnTo>
                    <a:pt x="12861209" y="0"/>
                  </a:lnTo>
                  <a:close/>
                  <a:moveTo>
                    <a:pt x="0" y="0"/>
                  </a:moveTo>
                  <a:lnTo>
                    <a:pt x="144780" y="0"/>
                  </a:lnTo>
                  <a:lnTo>
                    <a:pt x="144780" y="144780"/>
                  </a:lnTo>
                  <a:lnTo>
                    <a:pt x="0" y="144780"/>
                  </a:lnTo>
                  <a:lnTo>
                    <a:pt x="0" y="0"/>
                  </a:lnTo>
                  <a:close/>
                  <a:moveTo>
                    <a:pt x="144780" y="0"/>
                  </a:moveTo>
                  <a:lnTo>
                    <a:pt x="12861209" y="0"/>
                  </a:lnTo>
                  <a:lnTo>
                    <a:pt x="12861209" y="144780"/>
                  </a:lnTo>
                  <a:lnTo>
                    <a:pt x="144780" y="144780"/>
                  </a:lnTo>
                  <a:lnTo>
                    <a:pt x="144780" y="0"/>
                  </a:lnTo>
                  <a:close/>
                </a:path>
              </a:pathLst>
            </a:custGeom>
            <a:grpFill/>
          </p:spPr>
          <p:txBody>
            <a:bodyPr/>
            <a:lstStyle/>
            <a:p>
              <a:endParaRPr lang="en-US"/>
            </a:p>
          </p:txBody>
        </p:sp>
      </p:grpSp>
      <p:sp>
        <p:nvSpPr>
          <p:cNvPr id="9" name="TextBox 13"/>
          <p:cNvSpPr txBox="1"/>
          <p:nvPr/>
        </p:nvSpPr>
        <p:spPr>
          <a:xfrm>
            <a:off x="4267200" y="7962900"/>
            <a:ext cx="10327144" cy="1416350"/>
          </a:xfrm>
          <a:prstGeom prst="rect">
            <a:avLst/>
          </a:prstGeom>
        </p:spPr>
        <p:txBody>
          <a:bodyPr lIns="0" tIns="0" rIns="0" bIns="0" rtlCol="0" anchor="t">
            <a:spAutoFit/>
          </a:bodyPr>
          <a:lstStyle/>
          <a:p>
            <a:pPr marL="0" marR="0" lvl="0" indent="0" algn="ctr" defTabSz="914400" rtl="0" eaLnBrk="1" fontAlgn="auto" latinLnBrk="0" hangingPunct="1">
              <a:lnSpc>
                <a:spcPts val="12320"/>
              </a:lnSpc>
              <a:spcBef>
                <a:spcPts val="0"/>
              </a:spcBef>
              <a:spcAft>
                <a:spcPts val="0"/>
              </a:spcAft>
              <a:buClrTx/>
              <a:buSzTx/>
              <a:buFontTx/>
              <a:buNone/>
              <a:defRPr/>
            </a:pPr>
            <a:r>
              <a:rPr kumimoji="0" lang="en-US" sz="80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Vun</a:t>
            </a:r>
            <a:r>
              <a:rPr kumimoji="0" lang="en-US" sz="8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80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đất</a:t>
            </a:r>
            <a:r>
              <a:rPr kumimoji="0" lang="en-US" sz="8000" b="0" i="0" u="none" strike="noStrike" kern="1200" cap="none" spc="0" normalizeH="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8000" b="0" i="0" u="none" strike="noStrike" kern="1200" cap="none" spc="0" normalizeH="0" noProof="0" dirty="0" err="1">
                <a:ln>
                  <a:noFill/>
                </a:ln>
                <a:solidFill>
                  <a:srgbClr val="000000"/>
                </a:solidFill>
                <a:effectLst/>
                <a:uLnTx/>
                <a:uFillTx/>
                <a:latin typeface="Cambria" panose="02040503050406030204" pitchFamily="18" charset="0"/>
                <a:ea typeface="Cambria" panose="02040503050406030204" pitchFamily="18" charset="0"/>
                <a:cs typeface="+mn-cs"/>
              </a:rPr>
              <a:t>vào</a:t>
            </a:r>
            <a:r>
              <a:rPr kumimoji="0" lang="en-US" sz="8000" b="0" i="0" u="none" strike="noStrike" kern="1200" cap="none" spc="0" normalizeH="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8000" b="0" i="0" u="none" strike="noStrike" kern="1200" cap="none" spc="0" normalizeH="0" noProof="0" dirty="0" err="1">
                <a:ln>
                  <a:noFill/>
                </a:ln>
                <a:solidFill>
                  <a:srgbClr val="000000"/>
                </a:solidFill>
                <a:effectLst/>
                <a:uLnTx/>
                <a:uFillTx/>
                <a:latin typeface="Cambria" panose="02040503050406030204" pitchFamily="18" charset="0"/>
                <a:ea typeface="Cambria" panose="02040503050406030204" pitchFamily="18" charset="0"/>
                <a:cs typeface="+mn-cs"/>
              </a:rPr>
              <a:t>gốc</a:t>
            </a:r>
            <a:endParaRPr kumimoji="0" lang="en-US" sz="8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pic>
        <p:nvPicPr>
          <p:cNvPr id="6150" name="Picture 6" descr="Đất trồng là gì? Đặc điểm và phân loại chúng như thế nào?"/>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114800" y="800100"/>
            <a:ext cx="10668000" cy="682752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2"/>
          <p:cNvPicPr>
            <a:picLocks noChangeAspect="1"/>
          </p:cNvPicPr>
          <p:nvPr/>
        </p:nvPicPr>
        <p:blipFill>
          <a:blip r:embed="rId1"/>
          <a:srcRect/>
          <a:stretch>
            <a:fillRect/>
          </a:stretch>
        </p:blipFill>
        <p:spPr>
          <a:xfrm>
            <a:off x="10833454" y="295016"/>
            <a:ext cx="1460031" cy="1467368"/>
          </a:xfrm>
          <a:prstGeom prst="rect">
            <a:avLst/>
          </a:prstGeom>
        </p:spPr>
      </p:pic>
      <p:pic>
        <p:nvPicPr>
          <p:cNvPr id="3" name="Picture 3"/>
          <p:cNvPicPr>
            <a:picLocks noChangeAspect="1"/>
          </p:cNvPicPr>
          <p:nvPr/>
        </p:nvPicPr>
        <p:blipFill>
          <a:blip r:embed="rId1"/>
          <a:srcRect/>
          <a:stretch>
            <a:fillRect/>
          </a:stretch>
        </p:blipFill>
        <p:spPr>
          <a:xfrm>
            <a:off x="15354101" y="3125511"/>
            <a:ext cx="1460031" cy="1467368"/>
          </a:xfrm>
          <a:prstGeom prst="rect">
            <a:avLst/>
          </a:prstGeom>
        </p:spPr>
      </p:pic>
      <p:grpSp>
        <p:nvGrpSpPr>
          <p:cNvPr id="4" name="Group 4"/>
          <p:cNvGrpSpPr/>
          <p:nvPr/>
        </p:nvGrpSpPr>
        <p:grpSpPr>
          <a:xfrm>
            <a:off x="304800" y="1790700"/>
            <a:ext cx="9906000" cy="6705600"/>
            <a:chOff x="0" y="0"/>
            <a:chExt cx="13370053" cy="6149321"/>
          </a:xfrm>
        </p:grpSpPr>
        <p:sp>
          <p:nvSpPr>
            <p:cNvPr id="5" name="Freeform 5"/>
            <p:cNvSpPr/>
            <p:nvPr/>
          </p:nvSpPr>
          <p:spPr>
            <a:xfrm>
              <a:off x="72390" y="72390"/>
              <a:ext cx="13225273" cy="6004541"/>
            </a:xfrm>
            <a:custGeom>
              <a:avLst/>
              <a:gdLst/>
              <a:ahLst/>
              <a:cxnLst/>
              <a:rect l="l" t="t" r="r" b="b"/>
              <a:pathLst>
                <a:path w="13225273" h="6004541">
                  <a:moveTo>
                    <a:pt x="0" y="0"/>
                  </a:moveTo>
                  <a:lnTo>
                    <a:pt x="13225273" y="0"/>
                  </a:lnTo>
                  <a:lnTo>
                    <a:pt x="13225273" y="6004541"/>
                  </a:lnTo>
                  <a:lnTo>
                    <a:pt x="0" y="6004541"/>
                  </a:lnTo>
                  <a:lnTo>
                    <a:pt x="0" y="0"/>
                  </a:lnTo>
                  <a:close/>
                </a:path>
              </a:pathLst>
            </a:custGeom>
            <a:solidFill>
              <a:srgbClr val="EBF094">
                <a:alpha val="83922"/>
              </a:srgbClr>
            </a:solidFill>
          </p:spPr>
          <p:txBody>
            <a:bodyPr/>
            <a:lstStyle/>
            <a:p>
              <a:endParaRPr lang="en-US"/>
            </a:p>
          </p:txBody>
        </p:sp>
        <p:sp>
          <p:nvSpPr>
            <p:cNvPr id="6" name="Freeform 6"/>
            <p:cNvSpPr/>
            <p:nvPr/>
          </p:nvSpPr>
          <p:spPr>
            <a:xfrm>
              <a:off x="0" y="0"/>
              <a:ext cx="13370052" cy="6149321"/>
            </a:xfrm>
            <a:custGeom>
              <a:avLst/>
              <a:gdLst/>
              <a:ahLst/>
              <a:cxnLst/>
              <a:rect l="l" t="t" r="r" b="b"/>
              <a:pathLst>
                <a:path w="13370052" h="6149321">
                  <a:moveTo>
                    <a:pt x="13225273" y="6004541"/>
                  </a:moveTo>
                  <a:lnTo>
                    <a:pt x="13370052" y="6004541"/>
                  </a:lnTo>
                  <a:lnTo>
                    <a:pt x="13370052" y="6149321"/>
                  </a:lnTo>
                  <a:lnTo>
                    <a:pt x="13225273" y="6149321"/>
                  </a:lnTo>
                  <a:lnTo>
                    <a:pt x="13225273" y="6004541"/>
                  </a:lnTo>
                  <a:close/>
                  <a:moveTo>
                    <a:pt x="0" y="144780"/>
                  </a:moveTo>
                  <a:lnTo>
                    <a:pt x="144780" y="144780"/>
                  </a:lnTo>
                  <a:lnTo>
                    <a:pt x="144780" y="6004541"/>
                  </a:lnTo>
                  <a:lnTo>
                    <a:pt x="0" y="6004541"/>
                  </a:lnTo>
                  <a:lnTo>
                    <a:pt x="0" y="144780"/>
                  </a:lnTo>
                  <a:close/>
                  <a:moveTo>
                    <a:pt x="0" y="6004541"/>
                  </a:moveTo>
                  <a:lnTo>
                    <a:pt x="144780" y="6004541"/>
                  </a:lnTo>
                  <a:lnTo>
                    <a:pt x="144780" y="6149321"/>
                  </a:lnTo>
                  <a:lnTo>
                    <a:pt x="0" y="6149321"/>
                  </a:lnTo>
                  <a:lnTo>
                    <a:pt x="0" y="6004541"/>
                  </a:lnTo>
                  <a:close/>
                  <a:moveTo>
                    <a:pt x="13225273" y="144780"/>
                  </a:moveTo>
                  <a:lnTo>
                    <a:pt x="13370052" y="144780"/>
                  </a:lnTo>
                  <a:lnTo>
                    <a:pt x="13370052" y="6004541"/>
                  </a:lnTo>
                  <a:lnTo>
                    <a:pt x="13225273" y="6004541"/>
                  </a:lnTo>
                  <a:lnTo>
                    <a:pt x="13225273" y="144780"/>
                  </a:lnTo>
                  <a:close/>
                  <a:moveTo>
                    <a:pt x="144780" y="6004541"/>
                  </a:moveTo>
                  <a:lnTo>
                    <a:pt x="13225273" y="6004541"/>
                  </a:lnTo>
                  <a:lnTo>
                    <a:pt x="13225273" y="6149321"/>
                  </a:lnTo>
                  <a:lnTo>
                    <a:pt x="144780" y="6149321"/>
                  </a:lnTo>
                  <a:lnTo>
                    <a:pt x="144780" y="6004541"/>
                  </a:lnTo>
                  <a:close/>
                  <a:moveTo>
                    <a:pt x="13225273" y="0"/>
                  </a:moveTo>
                  <a:lnTo>
                    <a:pt x="13370052" y="0"/>
                  </a:lnTo>
                  <a:lnTo>
                    <a:pt x="13370052" y="144780"/>
                  </a:lnTo>
                  <a:lnTo>
                    <a:pt x="13225273" y="144780"/>
                  </a:lnTo>
                  <a:lnTo>
                    <a:pt x="13225273" y="0"/>
                  </a:lnTo>
                  <a:close/>
                  <a:moveTo>
                    <a:pt x="0" y="0"/>
                  </a:moveTo>
                  <a:lnTo>
                    <a:pt x="144780" y="0"/>
                  </a:lnTo>
                  <a:lnTo>
                    <a:pt x="144780" y="144780"/>
                  </a:lnTo>
                  <a:lnTo>
                    <a:pt x="0" y="144780"/>
                  </a:lnTo>
                  <a:lnTo>
                    <a:pt x="0" y="0"/>
                  </a:lnTo>
                  <a:close/>
                  <a:moveTo>
                    <a:pt x="144780" y="0"/>
                  </a:moveTo>
                  <a:lnTo>
                    <a:pt x="13225273" y="0"/>
                  </a:lnTo>
                  <a:lnTo>
                    <a:pt x="13225273" y="144780"/>
                  </a:lnTo>
                  <a:lnTo>
                    <a:pt x="144780" y="144780"/>
                  </a:lnTo>
                  <a:lnTo>
                    <a:pt x="144780" y="0"/>
                  </a:lnTo>
                  <a:close/>
                </a:path>
              </a:pathLst>
            </a:custGeom>
            <a:solidFill>
              <a:srgbClr val="C37A63">
                <a:alpha val="83922"/>
              </a:srgbClr>
            </a:solidFill>
          </p:spPr>
          <p:txBody>
            <a:bodyPr/>
            <a:lstStyle/>
            <a:p>
              <a:endParaRPr lang="en-US"/>
            </a:p>
          </p:txBody>
        </p:sp>
      </p:grpSp>
      <p:sp>
        <p:nvSpPr>
          <p:cNvPr id="8" name="TextBox 8"/>
          <p:cNvSpPr txBox="1"/>
          <p:nvPr/>
        </p:nvSpPr>
        <p:spPr>
          <a:xfrm>
            <a:off x="533400" y="2476500"/>
            <a:ext cx="9448800" cy="5170646"/>
          </a:xfrm>
          <a:prstGeom prst="rect">
            <a:avLst/>
          </a:prstGeom>
        </p:spPr>
        <p:txBody>
          <a:bodyPr wrap="square" lIns="0" tIns="0" rIns="0" bIns="0" rtlCol="0" anchor="t">
            <a:spAutoFit/>
          </a:bodyPr>
          <a:lstStyle/>
          <a:p>
            <a:pPr lvl="0" algn="just"/>
            <a:r>
              <a:rPr lang="vi-VN" sz="4800" dirty="0">
                <a:solidFill>
                  <a:srgbClr val="000000"/>
                </a:solidFill>
                <a:latin typeface="Cambria" panose="02040503050406030204" pitchFamily="18" charset="0"/>
                <a:ea typeface="Cambria" panose="02040503050406030204" pitchFamily="18" charset="0"/>
              </a:rPr>
              <a:t>Nông nghiệp thông minh và bền vững ứng dụng công nghệ cao để tưới nước, bón phân tự động theo nhu cầu của cây trồng nhằm bảo vệ môi trường, đảm bảo sức khoẻ cộng đồng và gìn giữ tài nguyên cho thế hệ tương lai.</a:t>
            </a:r>
            <a:endParaRPr lang="vi-VN" sz="4800" dirty="0">
              <a:solidFill>
                <a:srgbClr val="000000"/>
              </a:solidFill>
              <a:latin typeface="Cambria" panose="02040503050406030204" pitchFamily="18" charset="0"/>
              <a:ea typeface="Cambria" panose="02040503050406030204" pitchFamily="18" charset="0"/>
            </a:endParaRPr>
          </a:p>
        </p:txBody>
      </p:sp>
      <p:sp>
        <p:nvSpPr>
          <p:cNvPr id="14" name="Freeform 14"/>
          <p:cNvSpPr/>
          <p:nvPr/>
        </p:nvSpPr>
        <p:spPr>
          <a:xfrm>
            <a:off x="13922041" y="-4284276"/>
            <a:ext cx="5784182" cy="5784182"/>
          </a:xfrm>
          <a:custGeom>
            <a:avLst/>
            <a:gdLst/>
            <a:ahLst/>
            <a:cxnLst/>
            <a:rect l="l" t="t" r="r" b="b"/>
            <a:pathLst>
              <a:path w="5784182" h="5784182">
                <a:moveTo>
                  <a:pt x="0" y="0"/>
                </a:moveTo>
                <a:lnTo>
                  <a:pt x="5784181" y="0"/>
                </a:lnTo>
                <a:lnTo>
                  <a:pt x="5784181" y="5784181"/>
                </a:lnTo>
                <a:lnTo>
                  <a:pt x="0" y="5784181"/>
                </a:lnTo>
                <a:lnTo>
                  <a:pt x="0" y="0"/>
                </a:lnTo>
                <a:close/>
              </a:path>
            </a:pathLst>
          </a:custGeom>
          <a:blipFill>
            <a:blip r:embed="rId2"/>
            <a:stretch>
              <a:fillRect/>
            </a:stretch>
          </a:blipFill>
        </p:spPr>
        <p:txBody>
          <a:bodyPr/>
          <a:lstStyle/>
          <a:p>
            <a:endParaRPr lang="en-US"/>
          </a:p>
        </p:txBody>
      </p:sp>
      <p:pic>
        <p:nvPicPr>
          <p:cNvPr id="18" name="Picture 17"/>
          <p:cNvPicPr>
            <a:picLocks noChangeAspect="1"/>
          </p:cNvPicPr>
          <p:nvPr/>
        </p:nvPicPr>
        <p:blipFill>
          <a:blip r:embed="rId3"/>
          <a:stretch>
            <a:fillRect/>
          </a:stretch>
        </p:blipFill>
        <p:spPr>
          <a:xfrm>
            <a:off x="5943600" y="419100"/>
            <a:ext cx="7565792" cy="1182727"/>
          </a:xfrm>
          <a:prstGeom prst="rect">
            <a:avLst/>
          </a:prstGeom>
        </p:spPr>
      </p:pic>
      <p:pic>
        <p:nvPicPr>
          <p:cNvPr id="7170" name="Picture 2" descr="Các giải pháp hỗ trợ nông dân, phát triển nông nghiệ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91800" y="2400300"/>
            <a:ext cx="7286625" cy="58293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2"/>
          <p:cNvGrpSpPr/>
          <p:nvPr/>
        </p:nvGrpSpPr>
        <p:grpSpPr>
          <a:xfrm>
            <a:off x="533400" y="495300"/>
            <a:ext cx="16992600" cy="9296400"/>
            <a:chOff x="0" y="0"/>
            <a:chExt cx="13916148" cy="7730541"/>
          </a:xfrm>
        </p:grpSpPr>
        <p:sp>
          <p:nvSpPr>
            <p:cNvPr id="3" name="Freeform 3"/>
            <p:cNvSpPr/>
            <p:nvPr/>
          </p:nvSpPr>
          <p:spPr>
            <a:xfrm>
              <a:off x="72390" y="72390"/>
              <a:ext cx="13771368" cy="7585762"/>
            </a:xfrm>
            <a:custGeom>
              <a:avLst/>
              <a:gdLst/>
              <a:ahLst/>
              <a:cxnLst/>
              <a:rect l="l" t="t" r="r" b="b"/>
              <a:pathLst>
                <a:path w="13771368" h="7585762">
                  <a:moveTo>
                    <a:pt x="0" y="0"/>
                  </a:moveTo>
                  <a:lnTo>
                    <a:pt x="13771368" y="0"/>
                  </a:lnTo>
                  <a:lnTo>
                    <a:pt x="13771368" y="7585762"/>
                  </a:lnTo>
                  <a:lnTo>
                    <a:pt x="0" y="7585762"/>
                  </a:lnTo>
                  <a:lnTo>
                    <a:pt x="0" y="0"/>
                  </a:lnTo>
                  <a:close/>
                </a:path>
              </a:pathLst>
            </a:custGeom>
            <a:solidFill>
              <a:srgbClr val="EBF094">
                <a:alpha val="83922"/>
              </a:srgbClr>
            </a:solidFill>
          </p:spPr>
          <p:txBody>
            <a:bodyPr/>
            <a:lstStyle/>
            <a:p>
              <a:endParaRPr lang="en-US"/>
            </a:p>
          </p:txBody>
        </p:sp>
        <p:sp>
          <p:nvSpPr>
            <p:cNvPr id="4" name="Freeform 4"/>
            <p:cNvSpPr/>
            <p:nvPr/>
          </p:nvSpPr>
          <p:spPr>
            <a:xfrm>
              <a:off x="0" y="0"/>
              <a:ext cx="13916149" cy="7730541"/>
            </a:xfrm>
            <a:custGeom>
              <a:avLst/>
              <a:gdLst/>
              <a:ahLst/>
              <a:cxnLst/>
              <a:rect l="l" t="t" r="r" b="b"/>
              <a:pathLst>
                <a:path w="13916149" h="7730541">
                  <a:moveTo>
                    <a:pt x="13771369" y="7585762"/>
                  </a:moveTo>
                  <a:lnTo>
                    <a:pt x="13916149" y="7585762"/>
                  </a:lnTo>
                  <a:lnTo>
                    <a:pt x="13916149" y="7730541"/>
                  </a:lnTo>
                  <a:lnTo>
                    <a:pt x="13771369" y="7730541"/>
                  </a:lnTo>
                  <a:lnTo>
                    <a:pt x="13771369" y="7585762"/>
                  </a:lnTo>
                  <a:close/>
                  <a:moveTo>
                    <a:pt x="0" y="144780"/>
                  </a:moveTo>
                  <a:lnTo>
                    <a:pt x="144780" y="144780"/>
                  </a:lnTo>
                  <a:lnTo>
                    <a:pt x="144780" y="7585762"/>
                  </a:lnTo>
                  <a:lnTo>
                    <a:pt x="0" y="7585762"/>
                  </a:lnTo>
                  <a:lnTo>
                    <a:pt x="0" y="144780"/>
                  </a:lnTo>
                  <a:close/>
                  <a:moveTo>
                    <a:pt x="0" y="7585762"/>
                  </a:moveTo>
                  <a:lnTo>
                    <a:pt x="144780" y="7585762"/>
                  </a:lnTo>
                  <a:lnTo>
                    <a:pt x="144780" y="7730541"/>
                  </a:lnTo>
                  <a:lnTo>
                    <a:pt x="0" y="7730541"/>
                  </a:lnTo>
                  <a:lnTo>
                    <a:pt x="0" y="7585762"/>
                  </a:lnTo>
                  <a:close/>
                  <a:moveTo>
                    <a:pt x="13771369" y="144780"/>
                  </a:moveTo>
                  <a:lnTo>
                    <a:pt x="13916149" y="144780"/>
                  </a:lnTo>
                  <a:lnTo>
                    <a:pt x="13916149" y="7585762"/>
                  </a:lnTo>
                  <a:lnTo>
                    <a:pt x="13771369" y="7585762"/>
                  </a:lnTo>
                  <a:lnTo>
                    <a:pt x="13771369" y="144780"/>
                  </a:lnTo>
                  <a:close/>
                  <a:moveTo>
                    <a:pt x="144780" y="7585762"/>
                  </a:moveTo>
                  <a:lnTo>
                    <a:pt x="13771369" y="7585762"/>
                  </a:lnTo>
                  <a:lnTo>
                    <a:pt x="13771369" y="7730541"/>
                  </a:lnTo>
                  <a:lnTo>
                    <a:pt x="144780" y="7730541"/>
                  </a:lnTo>
                  <a:lnTo>
                    <a:pt x="144780" y="7585762"/>
                  </a:lnTo>
                  <a:close/>
                  <a:moveTo>
                    <a:pt x="13771369" y="0"/>
                  </a:moveTo>
                  <a:lnTo>
                    <a:pt x="13916149" y="0"/>
                  </a:lnTo>
                  <a:lnTo>
                    <a:pt x="13916149" y="144780"/>
                  </a:lnTo>
                  <a:lnTo>
                    <a:pt x="13771369" y="144780"/>
                  </a:lnTo>
                  <a:lnTo>
                    <a:pt x="13771369" y="0"/>
                  </a:lnTo>
                  <a:close/>
                  <a:moveTo>
                    <a:pt x="0" y="0"/>
                  </a:moveTo>
                  <a:lnTo>
                    <a:pt x="144780" y="0"/>
                  </a:lnTo>
                  <a:lnTo>
                    <a:pt x="144780" y="144780"/>
                  </a:lnTo>
                  <a:lnTo>
                    <a:pt x="0" y="144780"/>
                  </a:lnTo>
                  <a:lnTo>
                    <a:pt x="0" y="0"/>
                  </a:lnTo>
                  <a:close/>
                  <a:moveTo>
                    <a:pt x="144780" y="0"/>
                  </a:moveTo>
                  <a:lnTo>
                    <a:pt x="13771369" y="0"/>
                  </a:lnTo>
                  <a:lnTo>
                    <a:pt x="13771369" y="144780"/>
                  </a:lnTo>
                  <a:lnTo>
                    <a:pt x="144780" y="144780"/>
                  </a:lnTo>
                  <a:lnTo>
                    <a:pt x="144780" y="0"/>
                  </a:lnTo>
                  <a:close/>
                </a:path>
              </a:pathLst>
            </a:custGeom>
            <a:solidFill>
              <a:srgbClr val="C37A63">
                <a:alpha val="83922"/>
              </a:srgbClr>
            </a:solidFill>
          </p:spPr>
          <p:txBody>
            <a:bodyPr/>
            <a:lstStyle/>
            <a:p>
              <a:endParaRPr lang="en-US"/>
            </a:p>
          </p:txBody>
        </p:sp>
      </p:grpSp>
      <p:grpSp>
        <p:nvGrpSpPr>
          <p:cNvPr id="6" name="Group 3"/>
          <p:cNvGrpSpPr/>
          <p:nvPr/>
        </p:nvGrpSpPr>
        <p:grpSpPr>
          <a:xfrm>
            <a:off x="7086600" y="723900"/>
            <a:ext cx="3657600" cy="1066800"/>
            <a:chOff x="0" y="0"/>
            <a:chExt cx="13005989" cy="2412933"/>
          </a:xfrm>
          <a:solidFill>
            <a:schemeClr val="accent5">
              <a:lumMod val="20000"/>
              <a:lumOff val="80000"/>
            </a:schemeClr>
          </a:solidFill>
        </p:grpSpPr>
        <p:sp>
          <p:nvSpPr>
            <p:cNvPr id="10" name="Freeform 4"/>
            <p:cNvSpPr/>
            <p:nvPr/>
          </p:nvSpPr>
          <p:spPr>
            <a:xfrm>
              <a:off x="72390" y="72390"/>
              <a:ext cx="12861209" cy="2268153"/>
            </a:xfrm>
            <a:custGeom>
              <a:avLst/>
              <a:gdLst/>
              <a:ahLst/>
              <a:cxnLst/>
              <a:rect l="l" t="t" r="r" b="b"/>
              <a:pathLst>
                <a:path w="12861209" h="2268153">
                  <a:moveTo>
                    <a:pt x="0" y="0"/>
                  </a:moveTo>
                  <a:lnTo>
                    <a:pt x="12861209" y="0"/>
                  </a:lnTo>
                  <a:lnTo>
                    <a:pt x="12861209" y="2268153"/>
                  </a:lnTo>
                  <a:lnTo>
                    <a:pt x="0" y="2268153"/>
                  </a:lnTo>
                  <a:lnTo>
                    <a:pt x="0" y="0"/>
                  </a:lnTo>
                  <a:close/>
                </a:path>
              </a:pathLst>
            </a:custGeom>
            <a:grpFill/>
          </p:spPr>
          <p:txBody>
            <a:bodyPr/>
            <a:lstStyle/>
            <a:p>
              <a:pPr algn="ctr"/>
              <a:r>
                <a:rPr lang="en-US" sz="6600" b="1" dirty="0" err="1">
                  <a:latin typeface="Cambria" panose="02040503050406030204" pitchFamily="18" charset="0"/>
                  <a:ea typeface="Cambria" panose="02040503050406030204" pitchFamily="18" charset="0"/>
                </a:rPr>
                <a:t>Đất</a:t>
              </a:r>
              <a:endParaRPr lang="en-US" sz="6600" b="1" dirty="0">
                <a:latin typeface="Cambria" panose="02040503050406030204" pitchFamily="18" charset="0"/>
                <a:ea typeface="Cambria" panose="02040503050406030204" pitchFamily="18" charset="0"/>
              </a:endParaRPr>
            </a:p>
          </p:txBody>
        </p:sp>
        <p:sp>
          <p:nvSpPr>
            <p:cNvPr id="11" name="Freeform 5"/>
            <p:cNvSpPr/>
            <p:nvPr/>
          </p:nvSpPr>
          <p:spPr>
            <a:xfrm>
              <a:off x="0" y="0"/>
              <a:ext cx="13005989" cy="2412933"/>
            </a:xfrm>
            <a:custGeom>
              <a:avLst/>
              <a:gdLst/>
              <a:ahLst/>
              <a:cxnLst/>
              <a:rect l="l" t="t" r="r" b="b"/>
              <a:pathLst>
                <a:path w="13005989" h="2412933">
                  <a:moveTo>
                    <a:pt x="12861209" y="2268153"/>
                  </a:moveTo>
                  <a:lnTo>
                    <a:pt x="13005989" y="2268153"/>
                  </a:lnTo>
                  <a:lnTo>
                    <a:pt x="13005989" y="2412933"/>
                  </a:lnTo>
                  <a:lnTo>
                    <a:pt x="12861209" y="2412933"/>
                  </a:lnTo>
                  <a:lnTo>
                    <a:pt x="12861209" y="2268153"/>
                  </a:lnTo>
                  <a:close/>
                  <a:moveTo>
                    <a:pt x="0" y="144780"/>
                  </a:moveTo>
                  <a:lnTo>
                    <a:pt x="144780" y="144780"/>
                  </a:lnTo>
                  <a:lnTo>
                    <a:pt x="144780" y="2268153"/>
                  </a:lnTo>
                  <a:lnTo>
                    <a:pt x="0" y="2268153"/>
                  </a:lnTo>
                  <a:lnTo>
                    <a:pt x="0" y="144780"/>
                  </a:lnTo>
                  <a:close/>
                  <a:moveTo>
                    <a:pt x="0" y="2268153"/>
                  </a:moveTo>
                  <a:lnTo>
                    <a:pt x="144780" y="2268153"/>
                  </a:lnTo>
                  <a:lnTo>
                    <a:pt x="144780" y="2412933"/>
                  </a:lnTo>
                  <a:lnTo>
                    <a:pt x="0" y="2412933"/>
                  </a:lnTo>
                  <a:lnTo>
                    <a:pt x="0" y="2268153"/>
                  </a:lnTo>
                  <a:close/>
                  <a:moveTo>
                    <a:pt x="12861209" y="144780"/>
                  </a:moveTo>
                  <a:lnTo>
                    <a:pt x="13005989" y="144780"/>
                  </a:lnTo>
                  <a:lnTo>
                    <a:pt x="13005989" y="2268153"/>
                  </a:lnTo>
                  <a:lnTo>
                    <a:pt x="12861209" y="2268153"/>
                  </a:lnTo>
                  <a:lnTo>
                    <a:pt x="12861209" y="144780"/>
                  </a:lnTo>
                  <a:close/>
                  <a:moveTo>
                    <a:pt x="144780" y="2268153"/>
                  </a:moveTo>
                  <a:lnTo>
                    <a:pt x="12861209" y="2268153"/>
                  </a:lnTo>
                  <a:lnTo>
                    <a:pt x="12861209" y="2412933"/>
                  </a:lnTo>
                  <a:lnTo>
                    <a:pt x="144780" y="2412933"/>
                  </a:lnTo>
                  <a:lnTo>
                    <a:pt x="144780" y="2268153"/>
                  </a:lnTo>
                  <a:close/>
                  <a:moveTo>
                    <a:pt x="12861209" y="0"/>
                  </a:moveTo>
                  <a:lnTo>
                    <a:pt x="13005989" y="0"/>
                  </a:lnTo>
                  <a:lnTo>
                    <a:pt x="13005989" y="144780"/>
                  </a:lnTo>
                  <a:lnTo>
                    <a:pt x="12861209" y="144780"/>
                  </a:lnTo>
                  <a:lnTo>
                    <a:pt x="12861209" y="0"/>
                  </a:lnTo>
                  <a:close/>
                  <a:moveTo>
                    <a:pt x="0" y="0"/>
                  </a:moveTo>
                  <a:lnTo>
                    <a:pt x="144780" y="0"/>
                  </a:lnTo>
                  <a:lnTo>
                    <a:pt x="144780" y="144780"/>
                  </a:lnTo>
                  <a:lnTo>
                    <a:pt x="0" y="144780"/>
                  </a:lnTo>
                  <a:lnTo>
                    <a:pt x="0" y="0"/>
                  </a:lnTo>
                  <a:close/>
                  <a:moveTo>
                    <a:pt x="144780" y="0"/>
                  </a:moveTo>
                  <a:lnTo>
                    <a:pt x="12861209" y="0"/>
                  </a:lnTo>
                  <a:lnTo>
                    <a:pt x="12861209" y="144780"/>
                  </a:lnTo>
                  <a:lnTo>
                    <a:pt x="144780" y="144780"/>
                  </a:lnTo>
                  <a:lnTo>
                    <a:pt x="144780" y="0"/>
                  </a:lnTo>
                  <a:close/>
                </a:path>
              </a:pathLst>
            </a:custGeom>
            <a:grpFill/>
          </p:spPr>
          <p:txBody>
            <a:bodyPr/>
            <a:lstStyle/>
            <a:p>
              <a:endParaRPr lang="en-US"/>
            </a:p>
          </p:txBody>
        </p:sp>
      </p:grpSp>
      <p:cxnSp>
        <p:nvCxnSpPr>
          <p:cNvPr id="13" name="Straight Arrow Connector 12"/>
          <p:cNvCxnSpPr/>
          <p:nvPr/>
        </p:nvCxnSpPr>
        <p:spPr>
          <a:xfrm flipH="1">
            <a:off x="3733800" y="1790700"/>
            <a:ext cx="5257800" cy="914400"/>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8991600" y="1790700"/>
            <a:ext cx="4953000" cy="914400"/>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grpSp>
        <p:nvGrpSpPr>
          <p:cNvPr id="17" name="Group 3"/>
          <p:cNvGrpSpPr/>
          <p:nvPr/>
        </p:nvGrpSpPr>
        <p:grpSpPr>
          <a:xfrm>
            <a:off x="1905000" y="2781300"/>
            <a:ext cx="3810000" cy="990600"/>
            <a:chOff x="0" y="0"/>
            <a:chExt cx="13005989" cy="6149321"/>
          </a:xfrm>
          <a:solidFill>
            <a:srgbClr val="FFFF00"/>
          </a:solidFill>
        </p:grpSpPr>
        <p:sp>
          <p:nvSpPr>
            <p:cNvPr id="18" name="Freeform 4"/>
            <p:cNvSpPr/>
            <p:nvPr/>
          </p:nvSpPr>
          <p:spPr>
            <a:xfrm>
              <a:off x="72390" y="72390"/>
              <a:ext cx="12861209" cy="6004541"/>
            </a:xfrm>
            <a:custGeom>
              <a:avLst/>
              <a:gdLst/>
              <a:ahLst/>
              <a:cxnLst/>
              <a:rect l="l" t="t" r="r" b="b"/>
              <a:pathLst>
                <a:path w="12861209" h="6004541">
                  <a:moveTo>
                    <a:pt x="0" y="0"/>
                  </a:moveTo>
                  <a:lnTo>
                    <a:pt x="12861209" y="0"/>
                  </a:lnTo>
                  <a:lnTo>
                    <a:pt x="12861209" y="6004541"/>
                  </a:lnTo>
                  <a:lnTo>
                    <a:pt x="0" y="6004541"/>
                  </a:lnTo>
                  <a:lnTo>
                    <a:pt x="0" y="0"/>
                  </a:lnTo>
                  <a:close/>
                </a:path>
              </a:pathLst>
            </a:custGeom>
            <a:grpFill/>
          </p:spPr>
          <p:txBody>
            <a:bodyPr/>
            <a:lstStyle/>
            <a:p>
              <a:pPr algn="ctr"/>
              <a:r>
                <a:rPr lang="en-US" sz="4800" b="1" dirty="0">
                  <a:latin typeface="Cambria" panose="02040503050406030204" pitchFamily="18" charset="0"/>
                  <a:ea typeface="Cambria" panose="02040503050406030204" pitchFamily="18" charset="0"/>
                </a:rPr>
                <a:t>Thành </a:t>
              </a:r>
              <a:r>
                <a:rPr lang="en-US" sz="4800" b="1" dirty="0" err="1">
                  <a:latin typeface="Cambria" panose="02040503050406030204" pitchFamily="18" charset="0"/>
                  <a:ea typeface="Cambria" panose="02040503050406030204" pitchFamily="18" charset="0"/>
                </a:rPr>
                <a:t>phần</a:t>
              </a:r>
              <a:endParaRPr lang="en-US" sz="4800" b="1" dirty="0">
                <a:latin typeface="Cambria" panose="02040503050406030204" pitchFamily="18" charset="0"/>
                <a:ea typeface="Cambria" panose="02040503050406030204" pitchFamily="18" charset="0"/>
              </a:endParaRPr>
            </a:p>
          </p:txBody>
        </p:sp>
        <p:sp>
          <p:nvSpPr>
            <p:cNvPr id="19" name="Freeform 5"/>
            <p:cNvSpPr/>
            <p:nvPr/>
          </p:nvSpPr>
          <p:spPr>
            <a:xfrm>
              <a:off x="0" y="0"/>
              <a:ext cx="13005989" cy="6149321"/>
            </a:xfrm>
            <a:custGeom>
              <a:avLst/>
              <a:gdLst/>
              <a:ahLst/>
              <a:cxnLst/>
              <a:rect l="l" t="t" r="r" b="b"/>
              <a:pathLst>
                <a:path w="13005989" h="6149321">
                  <a:moveTo>
                    <a:pt x="12861209" y="6004541"/>
                  </a:moveTo>
                  <a:lnTo>
                    <a:pt x="13005989" y="6004541"/>
                  </a:lnTo>
                  <a:lnTo>
                    <a:pt x="13005989" y="6149321"/>
                  </a:lnTo>
                  <a:lnTo>
                    <a:pt x="12861209" y="6149321"/>
                  </a:lnTo>
                  <a:lnTo>
                    <a:pt x="12861209" y="6004541"/>
                  </a:lnTo>
                  <a:close/>
                  <a:moveTo>
                    <a:pt x="0" y="144780"/>
                  </a:moveTo>
                  <a:lnTo>
                    <a:pt x="144780" y="144780"/>
                  </a:lnTo>
                  <a:lnTo>
                    <a:pt x="144780" y="6004541"/>
                  </a:lnTo>
                  <a:lnTo>
                    <a:pt x="0" y="6004541"/>
                  </a:lnTo>
                  <a:lnTo>
                    <a:pt x="0" y="144780"/>
                  </a:lnTo>
                  <a:close/>
                  <a:moveTo>
                    <a:pt x="0" y="6004541"/>
                  </a:moveTo>
                  <a:lnTo>
                    <a:pt x="144780" y="6004541"/>
                  </a:lnTo>
                  <a:lnTo>
                    <a:pt x="144780" y="6149321"/>
                  </a:lnTo>
                  <a:lnTo>
                    <a:pt x="0" y="6149321"/>
                  </a:lnTo>
                  <a:lnTo>
                    <a:pt x="0" y="6004541"/>
                  </a:lnTo>
                  <a:close/>
                  <a:moveTo>
                    <a:pt x="12861209" y="144780"/>
                  </a:moveTo>
                  <a:lnTo>
                    <a:pt x="13005989" y="144780"/>
                  </a:lnTo>
                  <a:lnTo>
                    <a:pt x="13005989" y="6004541"/>
                  </a:lnTo>
                  <a:lnTo>
                    <a:pt x="12861209" y="6004541"/>
                  </a:lnTo>
                  <a:lnTo>
                    <a:pt x="12861209" y="144780"/>
                  </a:lnTo>
                  <a:close/>
                  <a:moveTo>
                    <a:pt x="144780" y="6004541"/>
                  </a:moveTo>
                  <a:lnTo>
                    <a:pt x="12861209" y="6004541"/>
                  </a:lnTo>
                  <a:lnTo>
                    <a:pt x="12861209" y="6149321"/>
                  </a:lnTo>
                  <a:lnTo>
                    <a:pt x="144780" y="6149321"/>
                  </a:lnTo>
                  <a:lnTo>
                    <a:pt x="144780" y="6004541"/>
                  </a:lnTo>
                  <a:close/>
                  <a:moveTo>
                    <a:pt x="12861209" y="0"/>
                  </a:moveTo>
                  <a:lnTo>
                    <a:pt x="13005989" y="0"/>
                  </a:lnTo>
                  <a:lnTo>
                    <a:pt x="13005989" y="144780"/>
                  </a:lnTo>
                  <a:lnTo>
                    <a:pt x="12861209" y="144780"/>
                  </a:lnTo>
                  <a:lnTo>
                    <a:pt x="12861209" y="0"/>
                  </a:lnTo>
                  <a:close/>
                  <a:moveTo>
                    <a:pt x="0" y="0"/>
                  </a:moveTo>
                  <a:lnTo>
                    <a:pt x="144780" y="0"/>
                  </a:lnTo>
                  <a:lnTo>
                    <a:pt x="144780" y="144780"/>
                  </a:lnTo>
                  <a:lnTo>
                    <a:pt x="0" y="144780"/>
                  </a:lnTo>
                  <a:lnTo>
                    <a:pt x="0" y="0"/>
                  </a:lnTo>
                  <a:close/>
                  <a:moveTo>
                    <a:pt x="144780" y="0"/>
                  </a:moveTo>
                  <a:lnTo>
                    <a:pt x="12861209" y="0"/>
                  </a:lnTo>
                  <a:lnTo>
                    <a:pt x="12861209" y="144780"/>
                  </a:lnTo>
                  <a:lnTo>
                    <a:pt x="144780" y="144780"/>
                  </a:lnTo>
                  <a:lnTo>
                    <a:pt x="144780" y="0"/>
                  </a:lnTo>
                  <a:close/>
                </a:path>
              </a:pathLst>
            </a:custGeom>
            <a:grpFill/>
          </p:spPr>
          <p:txBody>
            <a:bodyPr/>
            <a:lstStyle/>
            <a:p>
              <a:endParaRPr lang="en-US"/>
            </a:p>
          </p:txBody>
        </p:sp>
      </p:grpSp>
      <p:grpSp>
        <p:nvGrpSpPr>
          <p:cNvPr id="23" name="Group 3"/>
          <p:cNvGrpSpPr/>
          <p:nvPr/>
        </p:nvGrpSpPr>
        <p:grpSpPr>
          <a:xfrm>
            <a:off x="11811000" y="2781300"/>
            <a:ext cx="3810000" cy="990600"/>
            <a:chOff x="0" y="0"/>
            <a:chExt cx="13005989" cy="6149321"/>
          </a:xfrm>
          <a:solidFill>
            <a:srgbClr val="FFFF00"/>
          </a:solidFill>
        </p:grpSpPr>
        <p:sp>
          <p:nvSpPr>
            <p:cNvPr id="24" name="Freeform 4"/>
            <p:cNvSpPr/>
            <p:nvPr/>
          </p:nvSpPr>
          <p:spPr>
            <a:xfrm>
              <a:off x="72390" y="72390"/>
              <a:ext cx="12861209" cy="6004541"/>
            </a:xfrm>
            <a:custGeom>
              <a:avLst/>
              <a:gdLst/>
              <a:ahLst/>
              <a:cxnLst/>
              <a:rect l="l" t="t" r="r" b="b"/>
              <a:pathLst>
                <a:path w="12861209" h="6004541">
                  <a:moveTo>
                    <a:pt x="0" y="0"/>
                  </a:moveTo>
                  <a:lnTo>
                    <a:pt x="12861209" y="0"/>
                  </a:lnTo>
                  <a:lnTo>
                    <a:pt x="12861209" y="6004541"/>
                  </a:lnTo>
                  <a:lnTo>
                    <a:pt x="0" y="6004541"/>
                  </a:lnTo>
                  <a:lnTo>
                    <a:pt x="0" y="0"/>
                  </a:lnTo>
                  <a:close/>
                </a:path>
              </a:pathLst>
            </a:custGeom>
            <a:grpFill/>
          </p:spPr>
          <p:txBody>
            <a:bodyPr/>
            <a:lstStyle/>
            <a:p>
              <a:pPr algn="ctr"/>
              <a:r>
                <a:rPr lang="en-US" sz="4800" b="1" dirty="0">
                  <a:latin typeface="Cambria" panose="02040503050406030204" pitchFamily="18" charset="0"/>
                  <a:ea typeface="Cambria" panose="02040503050406030204" pitchFamily="18" charset="0"/>
                </a:rPr>
                <a:t>Vai </a:t>
              </a:r>
              <a:r>
                <a:rPr lang="en-US" sz="4800" b="1" dirty="0" err="1">
                  <a:latin typeface="Cambria" panose="02040503050406030204" pitchFamily="18" charset="0"/>
                  <a:ea typeface="Cambria" panose="02040503050406030204" pitchFamily="18" charset="0"/>
                </a:rPr>
                <a:t>trò</a:t>
              </a:r>
              <a:endParaRPr lang="en-US" sz="4800" b="1" dirty="0">
                <a:latin typeface="Cambria" panose="02040503050406030204" pitchFamily="18" charset="0"/>
                <a:ea typeface="Cambria" panose="02040503050406030204" pitchFamily="18" charset="0"/>
              </a:endParaRPr>
            </a:p>
          </p:txBody>
        </p:sp>
        <p:sp>
          <p:nvSpPr>
            <p:cNvPr id="25" name="Freeform 5"/>
            <p:cNvSpPr/>
            <p:nvPr/>
          </p:nvSpPr>
          <p:spPr>
            <a:xfrm>
              <a:off x="0" y="0"/>
              <a:ext cx="13005989" cy="6149321"/>
            </a:xfrm>
            <a:custGeom>
              <a:avLst/>
              <a:gdLst/>
              <a:ahLst/>
              <a:cxnLst/>
              <a:rect l="l" t="t" r="r" b="b"/>
              <a:pathLst>
                <a:path w="13005989" h="6149321">
                  <a:moveTo>
                    <a:pt x="12861209" y="6004541"/>
                  </a:moveTo>
                  <a:lnTo>
                    <a:pt x="13005989" y="6004541"/>
                  </a:lnTo>
                  <a:lnTo>
                    <a:pt x="13005989" y="6149321"/>
                  </a:lnTo>
                  <a:lnTo>
                    <a:pt x="12861209" y="6149321"/>
                  </a:lnTo>
                  <a:lnTo>
                    <a:pt x="12861209" y="6004541"/>
                  </a:lnTo>
                  <a:close/>
                  <a:moveTo>
                    <a:pt x="0" y="144780"/>
                  </a:moveTo>
                  <a:lnTo>
                    <a:pt x="144780" y="144780"/>
                  </a:lnTo>
                  <a:lnTo>
                    <a:pt x="144780" y="6004541"/>
                  </a:lnTo>
                  <a:lnTo>
                    <a:pt x="0" y="6004541"/>
                  </a:lnTo>
                  <a:lnTo>
                    <a:pt x="0" y="144780"/>
                  </a:lnTo>
                  <a:close/>
                  <a:moveTo>
                    <a:pt x="0" y="6004541"/>
                  </a:moveTo>
                  <a:lnTo>
                    <a:pt x="144780" y="6004541"/>
                  </a:lnTo>
                  <a:lnTo>
                    <a:pt x="144780" y="6149321"/>
                  </a:lnTo>
                  <a:lnTo>
                    <a:pt x="0" y="6149321"/>
                  </a:lnTo>
                  <a:lnTo>
                    <a:pt x="0" y="6004541"/>
                  </a:lnTo>
                  <a:close/>
                  <a:moveTo>
                    <a:pt x="12861209" y="144780"/>
                  </a:moveTo>
                  <a:lnTo>
                    <a:pt x="13005989" y="144780"/>
                  </a:lnTo>
                  <a:lnTo>
                    <a:pt x="13005989" y="6004541"/>
                  </a:lnTo>
                  <a:lnTo>
                    <a:pt x="12861209" y="6004541"/>
                  </a:lnTo>
                  <a:lnTo>
                    <a:pt x="12861209" y="144780"/>
                  </a:lnTo>
                  <a:close/>
                  <a:moveTo>
                    <a:pt x="144780" y="6004541"/>
                  </a:moveTo>
                  <a:lnTo>
                    <a:pt x="12861209" y="6004541"/>
                  </a:lnTo>
                  <a:lnTo>
                    <a:pt x="12861209" y="6149321"/>
                  </a:lnTo>
                  <a:lnTo>
                    <a:pt x="144780" y="6149321"/>
                  </a:lnTo>
                  <a:lnTo>
                    <a:pt x="144780" y="6004541"/>
                  </a:lnTo>
                  <a:close/>
                  <a:moveTo>
                    <a:pt x="12861209" y="0"/>
                  </a:moveTo>
                  <a:lnTo>
                    <a:pt x="13005989" y="0"/>
                  </a:lnTo>
                  <a:lnTo>
                    <a:pt x="13005989" y="144780"/>
                  </a:lnTo>
                  <a:lnTo>
                    <a:pt x="12861209" y="144780"/>
                  </a:lnTo>
                  <a:lnTo>
                    <a:pt x="12861209" y="0"/>
                  </a:lnTo>
                  <a:close/>
                  <a:moveTo>
                    <a:pt x="0" y="0"/>
                  </a:moveTo>
                  <a:lnTo>
                    <a:pt x="144780" y="0"/>
                  </a:lnTo>
                  <a:lnTo>
                    <a:pt x="144780" y="144780"/>
                  </a:lnTo>
                  <a:lnTo>
                    <a:pt x="0" y="144780"/>
                  </a:lnTo>
                  <a:lnTo>
                    <a:pt x="0" y="0"/>
                  </a:lnTo>
                  <a:close/>
                  <a:moveTo>
                    <a:pt x="144780" y="0"/>
                  </a:moveTo>
                  <a:lnTo>
                    <a:pt x="12861209" y="0"/>
                  </a:lnTo>
                  <a:lnTo>
                    <a:pt x="12861209" y="144780"/>
                  </a:lnTo>
                  <a:lnTo>
                    <a:pt x="144780" y="144780"/>
                  </a:lnTo>
                  <a:lnTo>
                    <a:pt x="144780" y="0"/>
                  </a:lnTo>
                  <a:close/>
                </a:path>
              </a:pathLst>
            </a:custGeom>
            <a:grpFill/>
          </p:spPr>
          <p:txBody>
            <a:bodyPr/>
            <a:lstStyle/>
            <a:p>
              <a:endParaRPr lang="en-US"/>
            </a:p>
          </p:txBody>
        </p:sp>
      </p:grpSp>
      <p:cxnSp>
        <p:nvCxnSpPr>
          <p:cNvPr id="26" name="Straight Arrow Connector 25"/>
          <p:cNvCxnSpPr/>
          <p:nvPr/>
        </p:nvCxnSpPr>
        <p:spPr>
          <a:xfrm>
            <a:off x="3657600" y="3771900"/>
            <a:ext cx="0" cy="1219200"/>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grpSp>
        <p:nvGrpSpPr>
          <p:cNvPr id="5121" name="Group 3"/>
          <p:cNvGrpSpPr/>
          <p:nvPr/>
        </p:nvGrpSpPr>
        <p:grpSpPr>
          <a:xfrm>
            <a:off x="1371600" y="4991100"/>
            <a:ext cx="4648200" cy="2590800"/>
            <a:chOff x="0" y="0"/>
            <a:chExt cx="13005989" cy="6149321"/>
          </a:xfrm>
          <a:solidFill>
            <a:srgbClr val="FFFF00"/>
          </a:solidFill>
        </p:grpSpPr>
        <p:sp>
          <p:nvSpPr>
            <p:cNvPr id="5123" name="Freeform 4"/>
            <p:cNvSpPr/>
            <p:nvPr/>
          </p:nvSpPr>
          <p:spPr>
            <a:xfrm>
              <a:off x="72390" y="72390"/>
              <a:ext cx="12861209" cy="6004541"/>
            </a:xfrm>
            <a:custGeom>
              <a:avLst/>
              <a:gdLst/>
              <a:ahLst/>
              <a:cxnLst/>
              <a:rect l="l" t="t" r="r" b="b"/>
              <a:pathLst>
                <a:path w="12861209" h="6004541">
                  <a:moveTo>
                    <a:pt x="0" y="0"/>
                  </a:moveTo>
                  <a:lnTo>
                    <a:pt x="12861209" y="0"/>
                  </a:lnTo>
                  <a:lnTo>
                    <a:pt x="12861209" y="6004541"/>
                  </a:lnTo>
                  <a:lnTo>
                    <a:pt x="0" y="6004541"/>
                  </a:lnTo>
                  <a:lnTo>
                    <a:pt x="0" y="0"/>
                  </a:lnTo>
                  <a:close/>
                </a:path>
              </a:pathLst>
            </a:custGeom>
            <a:grpFill/>
          </p:spPr>
          <p:txBody>
            <a:bodyPr/>
            <a:lstStyle/>
            <a:p>
              <a:pPr algn="ctr"/>
              <a:r>
                <a:rPr lang="en-US" sz="4800" b="1" dirty="0">
                  <a:latin typeface="Cambria" panose="02040503050406030204" pitchFamily="18" charset="0"/>
                  <a:ea typeface="Cambria" panose="02040503050406030204" pitchFamily="18" charset="0"/>
                </a:rPr>
                <a:t>C</a:t>
              </a:r>
              <a:r>
                <a:rPr lang="vi-VN" sz="4800" b="1" dirty="0">
                  <a:latin typeface="Cambria" panose="02040503050406030204" pitchFamily="18" charset="0"/>
                  <a:ea typeface="Cambria" panose="02040503050406030204" pitchFamily="18" charset="0"/>
                </a:rPr>
                <a:t>hất kho</a:t>
              </a:r>
              <a:r>
                <a:rPr lang="en-US" sz="4800" b="1" dirty="0">
                  <a:latin typeface="Cambria" panose="02040503050406030204" pitchFamily="18" charset="0"/>
                  <a:ea typeface="Cambria" panose="02040503050406030204" pitchFamily="18" charset="0"/>
                </a:rPr>
                <a:t>á</a:t>
              </a:r>
              <a:r>
                <a:rPr lang="vi-VN" sz="4800" b="1" dirty="0">
                  <a:latin typeface="Cambria" panose="02040503050406030204" pitchFamily="18" charset="0"/>
                  <a:ea typeface="Cambria" panose="02040503050406030204" pitchFamily="18" charset="0"/>
                </a:rPr>
                <a:t>ng, mùn, nước, không khí,...</a:t>
              </a:r>
              <a:endParaRPr lang="vi-VN" sz="4800" b="1" dirty="0">
                <a:latin typeface="Cambria" panose="02040503050406030204" pitchFamily="18" charset="0"/>
                <a:ea typeface="Cambria" panose="02040503050406030204" pitchFamily="18" charset="0"/>
              </a:endParaRPr>
            </a:p>
          </p:txBody>
        </p:sp>
        <p:sp>
          <p:nvSpPr>
            <p:cNvPr id="5124" name="Freeform 5"/>
            <p:cNvSpPr/>
            <p:nvPr/>
          </p:nvSpPr>
          <p:spPr>
            <a:xfrm>
              <a:off x="0" y="0"/>
              <a:ext cx="13005989" cy="6149321"/>
            </a:xfrm>
            <a:custGeom>
              <a:avLst/>
              <a:gdLst/>
              <a:ahLst/>
              <a:cxnLst/>
              <a:rect l="l" t="t" r="r" b="b"/>
              <a:pathLst>
                <a:path w="13005989" h="6149321">
                  <a:moveTo>
                    <a:pt x="12861209" y="6004541"/>
                  </a:moveTo>
                  <a:lnTo>
                    <a:pt x="13005989" y="6004541"/>
                  </a:lnTo>
                  <a:lnTo>
                    <a:pt x="13005989" y="6149321"/>
                  </a:lnTo>
                  <a:lnTo>
                    <a:pt x="12861209" y="6149321"/>
                  </a:lnTo>
                  <a:lnTo>
                    <a:pt x="12861209" y="6004541"/>
                  </a:lnTo>
                  <a:close/>
                  <a:moveTo>
                    <a:pt x="0" y="144780"/>
                  </a:moveTo>
                  <a:lnTo>
                    <a:pt x="144780" y="144780"/>
                  </a:lnTo>
                  <a:lnTo>
                    <a:pt x="144780" y="6004541"/>
                  </a:lnTo>
                  <a:lnTo>
                    <a:pt x="0" y="6004541"/>
                  </a:lnTo>
                  <a:lnTo>
                    <a:pt x="0" y="144780"/>
                  </a:lnTo>
                  <a:close/>
                  <a:moveTo>
                    <a:pt x="0" y="6004541"/>
                  </a:moveTo>
                  <a:lnTo>
                    <a:pt x="144780" y="6004541"/>
                  </a:lnTo>
                  <a:lnTo>
                    <a:pt x="144780" y="6149321"/>
                  </a:lnTo>
                  <a:lnTo>
                    <a:pt x="0" y="6149321"/>
                  </a:lnTo>
                  <a:lnTo>
                    <a:pt x="0" y="6004541"/>
                  </a:lnTo>
                  <a:close/>
                  <a:moveTo>
                    <a:pt x="12861209" y="144780"/>
                  </a:moveTo>
                  <a:lnTo>
                    <a:pt x="13005989" y="144780"/>
                  </a:lnTo>
                  <a:lnTo>
                    <a:pt x="13005989" y="6004541"/>
                  </a:lnTo>
                  <a:lnTo>
                    <a:pt x="12861209" y="6004541"/>
                  </a:lnTo>
                  <a:lnTo>
                    <a:pt x="12861209" y="144780"/>
                  </a:lnTo>
                  <a:close/>
                  <a:moveTo>
                    <a:pt x="144780" y="6004541"/>
                  </a:moveTo>
                  <a:lnTo>
                    <a:pt x="12861209" y="6004541"/>
                  </a:lnTo>
                  <a:lnTo>
                    <a:pt x="12861209" y="6149321"/>
                  </a:lnTo>
                  <a:lnTo>
                    <a:pt x="144780" y="6149321"/>
                  </a:lnTo>
                  <a:lnTo>
                    <a:pt x="144780" y="6004541"/>
                  </a:lnTo>
                  <a:close/>
                  <a:moveTo>
                    <a:pt x="12861209" y="0"/>
                  </a:moveTo>
                  <a:lnTo>
                    <a:pt x="13005989" y="0"/>
                  </a:lnTo>
                  <a:lnTo>
                    <a:pt x="13005989" y="144780"/>
                  </a:lnTo>
                  <a:lnTo>
                    <a:pt x="12861209" y="144780"/>
                  </a:lnTo>
                  <a:lnTo>
                    <a:pt x="12861209" y="0"/>
                  </a:lnTo>
                  <a:close/>
                  <a:moveTo>
                    <a:pt x="0" y="0"/>
                  </a:moveTo>
                  <a:lnTo>
                    <a:pt x="144780" y="0"/>
                  </a:lnTo>
                  <a:lnTo>
                    <a:pt x="144780" y="144780"/>
                  </a:lnTo>
                  <a:lnTo>
                    <a:pt x="0" y="144780"/>
                  </a:lnTo>
                  <a:lnTo>
                    <a:pt x="0" y="0"/>
                  </a:lnTo>
                  <a:close/>
                  <a:moveTo>
                    <a:pt x="144780" y="0"/>
                  </a:moveTo>
                  <a:lnTo>
                    <a:pt x="12861209" y="0"/>
                  </a:lnTo>
                  <a:lnTo>
                    <a:pt x="12861209" y="144780"/>
                  </a:lnTo>
                  <a:lnTo>
                    <a:pt x="144780" y="144780"/>
                  </a:lnTo>
                  <a:lnTo>
                    <a:pt x="144780" y="0"/>
                  </a:lnTo>
                  <a:close/>
                </a:path>
              </a:pathLst>
            </a:custGeom>
            <a:grpFill/>
          </p:spPr>
          <p:txBody>
            <a:bodyPr/>
            <a:lstStyle/>
            <a:p>
              <a:endParaRPr lang="en-US"/>
            </a:p>
          </p:txBody>
        </p:sp>
      </p:grpSp>
      <p:cxnSp>
        <p:nvCxnSpPr>
          <p:cNvPr id="5128" name="Straight Arrow Connector 5127"/>
          <p:cNvCxnSpPr/>
          <p:nvPr/>
        </p:nvCxnSpPr>
        <p:spPr>
          <a:xfrm>
            <a:off x="14020800" y="3771900"/>
            <a:ext cx="0" cy="1219200"/>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grpSp>
        <p:nvGrpSpPr>
          <p:cNvPr id="5129" name="Group 3"/>
          <p:cNvGrpSpPr/>
          <p:nvPr/>
        </p:nvGrpSpPr>
        <p:grpSpPr>
          <a:xfrm>
            <a:off x="10210800" y="4991100"/>
            <a:ext cx="6705600" cy="4648200"/>
            <a:chOff x="0" y="0"/>
            <a:chExt cx="13005989" cy="6149321"/>
          </a:xfrm>
          <a:solidFill>
            <a:srgbClr val="FFFF00"/>
          </a:solidFill>
        </p:grpSpPr>
        <p:sp>
          <p:nvSpPr>
            <p:cNvPr id="5130" name="Freeform 4"/>
            <p:cNvSpPr/>
            <p:nvPr/>
          </p:nvSpPr>
          <p:spPr>
            <a:xfrm>
              <a:off x="72390" y="72390"/>
              <a:ext cx="12861209" cy="6004541"/>
            </a:xfrm>
            <a:custGeom>
              <a:avLst/>
              <a:gdLst/>
              <a:ahLst/>
              <a:cxnLst/>
              <a:rect l="l" t="t" r="r" b="b"/>
              <a:pathLst>
                <a:path w="12861209" h="6004541">
                  <a:moveTo>
                    <a:pt x="0" y="0"/>
                  </a:moveTo>
                  <a:lnTo>
                    <a:pt x="12861209" y="0"/>
                  </a:lnTo>
                  <a:lnTo>
                    <a:pt x="12861209" y="6004541"/>
                  </a:lnTo>
                  <a:lnTo>
                    <a:pt x="0" y="6004541"/>
                  </a:lnTo>
                  <a:lnTo>
                    <a:pt x="0" y="0"/>
                  </a:lnTo>
                  <a:close/>
                </a:path>
              </a:pathLst>
            </a:custGeom>
            <a:grpFill/>
          </p:spPr>
          <p:txBody>
            <a:bodyPr/>
            <a:lstStyle/>
            <a:p>
              <a:pPr algn="just"/>
              <a:r>
                <a:rPr lang="vi-VN" sz="4800" b="1" dirty="0">
                  <a:latin typeface="Cambria" panose="02040503050406030204" pitchFamily="18" charset="0"/>
                  <a:ea typeface="Cambria" panose="02040503050406030204" pitchFamily="18" charset="0"/>
                </a:rPr>
                <a:t>Đất giữ cho cây đứng vững, cung cấp dinh dưỡng (chất khoáng, mùn), không khí, nước đảm bảo cho cây sống và phát triển.</a:t>
              </a:r>
              <a:endParaRPr lang="vi-VN" sz="4800" b="1" dirty="0">
                <a:latin typeface="Cambria" panose="02040503050406030204" pitchFamily="18" charset="0"/>
                <a:ea typeface="Cambria" panose="02040503050406030204" pitchFamily="18" charset="0"/>
              </a:endParaRPr>
            </a:p>
          </p:txBody>
        </p:sp>
        <p:sp>
          <p:nvSpPr>
            <p:cNvPr id="5131" name="Freeform 5"/>
            <p:cNvSpPr/>
            <p:nvPr/>
          </p:nvSpPr>
          <p:spPr>
            <a:xfrm>
              <a:off x="0" y="0"/>
              <a:ext cx="13005989" cy="6149321"/>
            </a:xfrm>
            <a:custGeom>
              <a:avLst/>
              <a:gdLst/>
              <a:ahLst/>
              <a:cxnLst/>
              <a:rect l="l" t="t" r="r" b="b"/>
              <a:pathLst>
                <a:path w="13005989" h="6149321">
                  <a:moveTo>
                    <a:pt x="12861209" y="6004541"/>
                  </a:moveTo>
                  <a:lnTo>
                    <a:pt x="13005989" y="6004541"/>
                  </a:lnTo>
                  <a:lnTo>
                    <a:pt x="13005989" y="6149321"/>
                  </a:lnTo>
                  <a:lnTo>
                    <a:pt x="12861209" y="6149321"/>
                  </a:lnTo>
                  <a:lnTo>
                    <a:pt x="12861209" y="6004541"/>
                  </a:lnTo>
                  <a:close/>
                  <a:moveTo>
                    <a:pt x="0" y="144780"/>
                  </a:moveTo>
                  <a:lnTo>
                    <a:pt x="144780" y="144780"/>
                  </a:lnTo>
                  <a:lnTo>
                    <a:pt x="144780" y="6004541"/>
                  </a:lnTo>
                  <a:lnTo>
                    <a:pt x="0" y="6004541"/>
                  </a:lnTo>
                  <a:lnTo>
                    <a:pt x="0" y="144780"/>
                  </a:lnTo>
                  <a:close/>
                  <a:moveTo>
                    <a:pt x="0" y="6004541"/>
                  </a:moveTo>
                  <a:lnTo>
                    <a:pt x="144780" y="6004541"/>
                  </a:lnTo>
                  <a:lnTo>
                    <a:pt x="144780" y="6149321"/>
                  </a:lnTo>
                  <a:lnTo>
                    <a:pt x="0" y="6149321"/>
                  </a:lnTo>
                  <a:lnTo>
                    <a:pt x="0" y="6004541"/>
                  </a:lnTo>
                  <a:close/>
                  <a:moveTo>
                    <a:pt x="12861209" y="144780"/>
                  </a:moveTo>
                  <a:lnTo>
                    <a:pt x="13005989" y="144780"/>
                  </a:lnTo>
                  <a:lnTo>
                    <a:pt x="13005989" y="6004541"/>
                  </a:lnTo>
                  <a:lnTo>
                    <a:pt x="12861209" y="6004541"/>
                  </a:lnTo>
                  <a:lnTo>
                    <a:pt x="12861209" y="144780"/>
                  </a:lnTo>
                  <a:close/>
                  <a:moveTo>
                    <a:pt x="144780" y="6004541"/>
                  </a:moveTo>
                  <a:lnTo>
                    <a:pt x="12861209" y="6004541"/>
                  </a:lnTo>
                  <a:lnTo>
                    <a:pt x="12861209" y="6149321"/>
                  </a:lnTo>
                  <a:lnTo>
                    <a:pt x="144780" y="6149321"/>
                  </a:lnTo>
                  <a:lnTo>
                    <a:pt x="144780" y="6004541"/>
                  </a:lnTo>
                  <a:close/>
                  <a:moveTo>
                    <a:pt x="12861209" y="0"/>
                  </a:moveTo>
                  <a:lnTo>
                    <a:pt x="13005989" y="0"/>
                  </a:lnTo>
                  <a:lnTo>
                    <a:pt x="13005989" y="144780"/>
                  </a:lnTo>
                  <a:lnTo>
                    <a:pt x="12861209" y="144780"/>
                  </a:lnTo>
                  <a:lnTo>
                    <a:pt x="12861209" y="0"/>
                  </a:lnTo>
                  <a:close/>
                  <a:moveTo>
                    <a:pt x="0" y="0"/>
                  </a:moveTo>
                  <a:lnTo>
                    <a:pt x="144780" y="0"/>
                  </a:lnTo>
                  <a:lnTo>
                    <a:pt x="144780" y="144780"/>
                  </a:lnTo>
                  <a:lnTo>
                    <a:pt x="0" y="144780"/>
                  </a:lnTo>
                  <a:lnTo>
                    <a:pt x="0" y="0"/>
                  </a:lnTo>
                  <a:close/>
                  <a:moveTo>
                    <a:pt x="144780" y="0"/>
                  </a:moveTo>
                  <a:lnTo>
                    <a:pt x="12861209" y="0"/>
                  </a:lnTo>
                  <a:lnTo>
                    <a:pt x="12861209" y="144780"/>
                  </a:lnTo>
                  <a:lnTo>
                    <a:pt x="144780" y="144780"/>
                  </a:lnTo>
                  <a:lnTo>
                    <a:pt x="144780" y="0"/>
                  </a:lnTo>
                  <a:close/>
                </a:path>
              </a:pathLst>
            </a:custGeom>
            <a:grpFill/>
          </p:spPr>
          <p:txBody>
            <a:bodyPr/>
            <a:lstStyle/>
            <a:p>
              <a:endParaRPr lang="en-US"/>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down)">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down)">
                                      <p:cBhvr>
                                        <p:cTn id="17" dur="500"/>
                                        <p:tgtEl>
                                          <p:spTgt spid="23"/>
                                        </p:tgtEl>
                                      </p:cBhvr>
                                    </p:animEffect>
                                  </p:childTnLst>
                                </p:cTn>
                              </p:par>
                              <p:par>
                                <p:cTn id="18" presetID="22" presetClass="entr" presetSubtype="4" fill="hold"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down)">
                                      <p:cBhvr>
                                        <p:cTn id="20" dur="500"/>
                                        <p:tgtEl>
                                          <p:spTgt spid="13"/>
                                        </p:tgtEl>
                                      </p:cBhvr>
                                    </p:animEffect>
                                  </p:childTnLst>
                                </p:cTn>
                              </p:par>
                              <p:par>
                                <p:cTn id="21" presetID="22" presetClass="entr" presetSubtype="4"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par>
                                <p:cTn id="24" presetID="22" presetClass="entr" presetSubtype="4" fill="hold" nodeType="with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wipe(down)">
                                      <p:cBhvr>
                                        <p:cTn id="26" dur="500"/>
                                        <p:tgtEl>
                                          <p:spTgt spid="2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5121"/>
                                        </p:tgtEl>
                                        <p:attrNameLst>
                                          <p:attrName>style.visibility</p:attrName>
                                        </p:attrNameLst>
                                      </p:cBhvr>
                                      <p:to>
                                        <p:strVal val="visible"/>
                                      </p:to>
                                    </p:set>
                                    <p:animEffect transition="in" filter="wipe(down)">
                                      <p:cBhvr>
                                        <p:cTn id="31" dur="500"/>
                                        <p:tgtEl>
                                          <p:spTgt spid="5121"/>
                                        </p:tgtEl>
                                      </p:cBhvr>
                                    </p:animEffect>
                                  </p:childTnLst>
                                </p:cTn>
                              </p:par>
                              <p:par>
                                <p:cTn id="32" presetID="22" presetClass="entr" presetSubtype="4" fill="hold" nodeType="withEffect">
                                  <p:stCondLst>
                                    <p:cond delay="0"/>
                                  </p:stCondLst>
                                  <p:childTnLst>
                                    <p:set>
                                      <p:cBhvr>
                                        <p:cTn id="33" dur="1" fill="hold">
                                          <p:stCondLst>
                                            <p:cond delay="0"/>
                                          </p:stCondLst>
                                        </p:cTn>
                                        <p:tgtEl>
                                          <p:spTgt spid="5128"/>
                                        </p:tgtEl>
                                        <p:attrNameLst>
                                          <p:attrName>style.visibility</p:attrName>
                                        </p:attrNameLst>
                                      </p:cBhvr>
                                      <p:to>
                                        <p:strVal val="visible"/>
                                      </p:to>
                                    </p:set>
                                    <p:animEffect transition="in" filter="wipe(down)">
                                      <p:cBhvr>
                                        <p:cTn id="34" dur="500"/>
                                        <p:tgtEl>
                                          <p:spTgt spid="5128"/>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5129"/>
                                        </p:tgtEl>
                                        <p:attrNameLst>
                                          <p:attrName>style.visibility</p:attrName>
                                        </p:attrNameLst>
                                      </p:cBhvr>
                                      <p:to>
                                        <p:strVal val="visible"/>
                                      </p:to>
                                    </p:set>
                                    <p:animEffect transition="in" filter="wipe(down)">
                                      <p:cBhvr>
                                        <p:cTn id="39" dur="500"/>
                                        <p:tgtEl>
                                          <p:spTgt spid="51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2"/>
          <p:cNvGrpSpPr/>
          <p:nvPr/>
        </p:nvGrpSpPr>
        <p:grpSpPr>
          <a:xfrm>
            <a:off x="3395239" y="1950013"/>
            <a:ext cx="11497522" cy="6386973"/>
            <a:chOff x="0" y="0"/>
            <a:chExt cx="13916148" cy="7730541"/>
          </a:xfrm>
        </p:grpSpPr>
        <p:sp>
          <p:nvSpPr>
            <p:cNvPr id="3" name="Freeform 3"/>
            <p:cNvSpPr/>
            <p:nvPr/>
          </p:nvSpPr>
          <p:spPr>
            <a:xfrm>
              <a:off x="72390" y="72390"/>
              <a:ext cx="13771368" cy="7585762"/>
            </a:xfrm>
            <a:custGeom>
              <a:avLst/>
              <a:gdLst/>
              <a:ahLst/>
              <a:cxnLst/>
              <a:rect l="l" t="t" r="r" b="b"/>
              <a:pathLst>
                <a:path w="13771368" h="7585762">
                  <a:moveTo>
                    <a:pt x="0" y="0"/>
                  </a:moveTo>
                  <a:lnTo>
                    <a:pt x="13771368" y="0"/>
                  </a:lnTo>
                  <a:lnTo>
                    <a:pt x="13771368" y="7585762"/>
                  </a:lnTo>
                  <a:lnTo>
                    <a:pt x="0" y="7585762"/>
                  </a:lnTo>
                  <a:lnTo>
                    <a:pt x="0" y="0"/>
                  </a:lnTo>
                  <a:close/>
                </a:path>
              </a:pathLst>
            </a:custGeom>
            <a:solidFill>
              <a:srgbClr val="EBF094">
                <a:alpha val="83922"/>
              </a:srgbClr>
            </a:solidFill>
          </p:spPr>
          <p:txBody>
            <a:bodyPr/>
            <a:lstStyle/>
            <a:p>
              <a:endParaRPr lang="en-US"/>
            </a:p>
          </p:txBody>
        </p:sp>
        <p:sp>
          <p:nvSpPr>
            <p:cNvPr id="4" name="Freeform 4"/>
            <p:cNvSpPr/>
            <p:nvPr/>
          </p:nvSpPr>
          <p:spPr>
            <a:xfrm>
              <a:off x="0" y="0"/>
              <a:ext cx="13916149" cy="7730541"/>
            </a:xfrm>
            <a:custGeom>
              <a:avLst/>
              <a:gdLst/>
              <a:ahLst/>
              <a:cxnLst/>
              <a:rect l="l" t="t" r="r" b="b"/>
              <a:pathLst>
                <a:path w="13916149" h="7730541">
                  <a:moveTo>
                    <a:pt x="13771369" y="7585762"/>
                  </a:moveTo>
                  <a:lnTo>
                    <a:pt x="13916149" y="7585762"/>
                  </a:lnTo>
                  <a:lnTo>
                    <a:pt x="13916149" y="7730541"/>
                  </a:lnTo>
                  <a:lnTo>
                    <a:pt x="13771369" y="7730541"/>
                  </a:lnTo>
                  <a:lnTo>
                    <a:pt x="13771369" y="7585762"/>
                  </a:lnTo>
                  <a:close/>
                  <a:moveTo>
                    <a:pt x="0" y="144780"/>
                  </a:moveTo>
                  <a:lnTo>
                    <a:pt x="144780" y="144780"/>
                  </a:lnTo>
                  <a:lnTo>
                    <a:pt x="144780" y="7585762"/>
                  </a:lnTo>
                  <a:lnTo>
                    <a:pt x="0" y="7585762"/>
                  </a:lnTo>
                  <a:lnTo>
                    <a:pt x="0" y="144780"/>
                  </a:lnTo>
                  <a:close/>
                  <a:moveTo>
                    <a:pt x="0" y="7585762"/>
                  </a:moveTo>
                  <a:lnTo>
                    <a:pt x="144780" y="7585762"/>
                  </a:lnTo>
                  <a:lnTo>
                    <a:pt x="144780" y="7730541"/>
                  </a:lnTo>
                  <a:lnTo>
                    <a:pt x="0" y="7730541"/>
                  </a:lnTo>
                  <a:lnTo>
                    <a:pt x="0" y="7585762"/>
                  </a:lnTo>
                  <a:close/>
                  <a:moveTo>
                    <a:pt x="13771369" y="144780"/>
                  </a:moveTo>
                  <a:lnTo>
                    <a:pt x="13916149" y="144780"/>
                  </a:lnTo>
                  <a:lnTo>
                    <a:pt x="13916149" y="7585762"/>
                  </a:lnTo>
                  <a:lnTo>
                    <a:pt x="13771369" y="7585762"/>
                  </a:lnTo>
                  <a:lnTo>
                    <a:pt x="13771369" y="144780"/>
                  </a:lnTo>
                  <a:close/>
                  <a:moveTo>
                    <a:pt x="144780" y="7585762"/>
                  </a:moveTo>
                  <a:lnTo>
                    <a:pt x="13771369" y="7585762"/>
                  </a:lnTo>
                  <a:lnTo>
                    <a:pt x="13771369" y="7730541"/>
                  </a:lnTo>
                  <a:lnTo>
                    <a:pt x="144780" y="7730541"/>
                  </a:lnTo>
                  <a:lnTo>
                    <a:pt x="144780" y="7585762"/>
                  </a:lnTo>
                  <a:close/>
                  <a:moveTo>
                    <a:pt x="13771369" y="0"/>
                  </a:moveTo>
                  <a:lnTo>
                    <a:pt x="13916149" y="0"/>
                  </a:lnTo>
                  <a:lnTo>
                    <a:pt x="13916149" y="144780"/>
                  </a:lnTo>
                  <a:lnTo>
                    <a:pt x="13771369" y="144780"/>
                  </a:lnTo>
                  <a:lnTo>
                    <a:pt x="13771369" y="0"/>
                  </a:lnTo>
                  <a:close/>
                  <a:moveTo>
                    <a:pt x="0" y="0"/>
                  </a:moveTo>
                  <a:lnTo>
                    <a:pt x="144780" y="0"/>
                  </a:lnTo>
                  <a:lnTo>
                    <a:pt x="144780" y="144780"/>
                  </a:lnTo>
                  <a:lnTo>
                    <a:pt x="0" y="144780"/>
                  </a:lnTo>
                  <a:lnTo>
                    <a:pt x="0" y="0"/>
                  </a:lnTo>
                  <a:close/>
                  <a:moveTo>
                    <a:pt x="144780" y="0"/>
                  </a:moveTo>
                  <a:lnTo>
                    <a:pt x="13771369" y="0"/>
                  </a:lnTo>
                  <a:lnTo>
                    <a:pt x="13771369" y="144780"/>
                  </a:lnTo>
                  <a:lnTo>
                    <a:pt x="144780" y="144780"/>
                  </a:lnTo>
                  <a:lnTo>
                    <a:pt x="144780" y="0"/>
                  </a:lnTo>
                  <a:close/>
                </a:path>
              </a:pathLst>
            </a:custGeom>
            <a:solidFill>
              <a:srgbClr val="C37A63">
                <a:alpha val="83922"/>
              </a:srgbClr>
            </a:solidFill>
          </p:spPr>
          <p:txBody>
            <a:bodyPr/>
            <a:lstStyle/>
            <a:p>
              <a:endParaRPr lang="en-US"/>
            </a:p>
          </p:txBody>
        </p:sp>
      </p:grpSp>
      <p:pic>
        <p:nvPicPr>
          <p:cNvPr id="9" name="Picture 9"/>
          <p:cNvPicPr>
            <a:picLocks noChangeAspect="1"/>
          </p:cNvPicPr>
          <p:nvPr/>
        </p:nvPicPr>
        <p:blipFill>
          <a:blip r:embed="rId1"/>
          <a:srcRect/>
          <a:stretch>
            <a:fillRect/>
          </a:stretch>
        </p:blipFill>
        <p:spPr>
          <a:xfrm>
            <a:off x="16529284" y="0"/>
            <a:ext cx="1460031" cy="1467368"/>
          </a:xfrm>
          <a:prstGeom prst="rect">
            <a:avLst/>
          </a:prstGeom>
        </p:spPr>
      </p:pic>
      <p:pic>
        <p:nvPicPr>
          <p:cNvPr id="11" name="Picture 11"/>
          <p:cNvPicPr>
            <a:picLocks noChangeAspect="1"/>
          </p:cNvPicPr>
          <p:nvPr/>
        </p:nvPicPr>
        <p:blipFill>
          <a:blip r:embed="rId1"/>
          <a:srcRect/>
          <a:stretch>
            <a:fillRect/>
          </a:stretch>
        </p:blipFill>
        <p:spPr>
          <a:xfrm>
            <a:off x="10833454" y="295016"/>
            <a:ext cx="1460031" cy="1467368"/>
          </a:xfrm>
          <a:prstGeom prst="rect">
            <a:avLst/>
          </a:prstGeom>
        </p:spPr>
      </p:pic>
      <p:pic>
        <p:nvPicPr>
          <p:cNvPr id="12" name="Picture 12"/>
          <p:cNvPicPr>
            <a:picLocks noChangeAspect="1"/>
          </p:cNvPicPr>
          <p:nvPr/>
        </p:nvPicPr>
        <p:blipFill>
          <a:blip r:embed="rId1"/>
          <a:srcRect/>
          <a:stretch>
            <a:fillRect/>
          </a:stretch>
        </p:blipFill>
        <p:spPr>
          <a:xfrm>
            <a:off x="3519963" y="5546800"/>
            <a:ext cx="1460031" cy="1467368"/>
          </a:xfrm>
          <a:prstGeom prst="rect">
            <a:avLst/>
          </a:prstGeom>
        </p:spPr>
      </p:pic>
      <p:sp>
        <p:nvSpPr>
          <p:cNvPr id="16" name="TextBox 15"/>
          <p:cNvSpPr txBox="1"/>
          <p:nvPr/>
        </p:nvSpPr>
        <p:spPr>
          <a:xfrm>
            <a:off x="3581400" y="2400300"/>
            <a:ext cx="10820400" cy="4893647"/>
          </a:xfrm>
          <a:prstGeom prst="rect">
            <a:avLst/>
          </a:prstGeom>
          <a:noFill/>
        </p:spPr>
        <p:txBody>
          <a:bodyPr wrap="square" rtlCol="0">
            <a:spAutoFit/>
          </a:bodyPr>
          <a:lstStyle/>
          <a:p>
            <a:pPr lvl="0" algn="ctr"/>
            <a:r>
              <a:rPr lang="vi-VN" sz="7200" b="1" dirty="0">
                <a:solidFill>
                  <a:srgbClr val="FF0000"/>
                </a:solidFill>
                <a:latin typeface="Calibri" panose="020F0502020204030204"/>
              </a:rPr>
              <a:t>Về nhà: </a:t>
            </a:r>
            <a:endParaRPr lang="en-US" sz="7200" b="1" dirty="0">
              <a:solidFill>
                <a:srgbClr val="FF0000"/>
              </a:solidFill>
              <a:latin typeface="Calibri" panose="020F0502020204030204"/>
            </a:endParaRPr>
          </a:p>
          <a:p>
            <a:pPr marL="685800" lvl="0" indent="-685800" algn="just">
              <a:buFont typeface="Arial" panose="020B0604020202020204" pitchFamily="34" charset="0"/>
              <a:buChar char="•"/>
            </a:pPr>
            <a:r>
              <a:rPr lang="en-US" sz="4800" b="1" dirty="0">
                <a:solidFill>
                  <a:srgbClr val="000000"/>
                </a:solidFill>
                <a:latin typeface="Calibri" panose="020F0502020204030204"/>
              </a:rPr>
              <a:t>T</a:t>
            </a:r>
            <a:r>
              <a:rPr lang="vi-VN" sz="4800" b="1" dirty="0">
                <a:solidFill>
                  <a:srgbClr val="000000"/>
                </a:solidFill>
                <a:latin typeface="Calibri" panose="020F0502020204030204"/>
              </a:rPr>
              <a:t>hực hiện xới đất và vun đất vào gốc cho cây trồng trong gia đình (nếu có thể);</a:t>
            </a:r>
            <a:endParaRPr lang="en-US" sz="4800" b="1" dirty="0">
              <a:solidFill>
                <a:srgbClr val="000000"/>
              </a:solidFill>
              <a:latin typeface="Calibri" panose="020F0502020204030204"/>
            </a:endParaRPr>
          </a:p>
          <a:p>
            <a:pPr marL="685800" lvl="0" indent="-685800" algn="just">
              <a:buFont typeface="Arial" panose="020B0604020202020204" pitchFamily="34" charset="0"/>
              <a:buChar char="•"/>
            </a:pPr>
            <a:r>
              <a:rPr lang="en-US" sz="4800" b="1" dirty="0">
                <a:solidFill>
                  <a:srgbClr val="000000"/>
                </a:solidFill>
                <a:latin typeface="Calibri" panose="020F0502020204030204"/>
              </a:rPr>
              <a:t>T</a:t>
            </a:r>
            <a:r>
              <a:rPr lang="vi-VN" sz="4800" b="1" dirty="0">
                <a:solidFill>
                  <a:srgbClr val="000000"/>
                </a:solidFill>
                <a:latin typeface="Calibri" panose="020F0502020204030204"/>
              </a:rPr>
              <a:t>ìm hiểu thông tin cho bài 2: Ô nhiễm, xói mòn đất và bảo vệ môi trường đất.</a:t>
            </a:r>
            <a:endParaRPr lang="vi-VN" sz="4800" b="1" dirty="0">
              <a:solidFill>
                <a:srgbClr val="000000"/>
              </a:solidFill>
              <a:latin typeface="Calibri" panose="020F0502020204030204"/>
            </a:endParaRPr>
          </a:p>
        </p:txBody>
      </p:sp>
    </p:spTree>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3"/>
          <p:cNvPicPr>
            <a:picLocks noChangeAspect="1"/>
          </p:cNvPicPr>
          <p:nvPr/>
        </p:nvPicPr>
        <p:blipFill>
          <a:blip r:embed="rId1"/>
          <a:srcRect/>
          <a:stretch>
            <a:fillRect/>
          </a:stretch>
        </p:blipFill>
        <p:spPr>
          <a:xfrm>
            <a:off x="12669292" y="670259"/>
            <a:ext cx="1460031" cy="1467368"/>
          </a:xfrm>
          <a:prstGeom prst="rect">
            <a:avLst/>
          </a:prstGeom>
        </p:spPr>
      </p:pic>
      <p:pic>
        <p:nvPicPr>
          <p:cNvPr id="4" name="Picture 4"/>
          <p:cNvPicPr>
            <a:picLocks noChangeAspect="1"/>
          </p:cNvPicPr>
          <p:nvPr/>
        </p:nvPicPr>
        <p:blipFill>
          <a:blip r:embed="rId1"/>
          <a:srcRect/>
          <a:stretch>
            <a:fillRect/>
          </a:stretch>
        </p:blipFill>
        <p:spPr>
          <a:xfrm>
            <a:off x="17259300" y="9174564"/>
            <a:ext cx="1460031" cy="1467368"/>
          </a:xfrm>
          <a:prstGeom prst="rect">
            <a:avLst/>
          </a:prstGeom>
        </p:spPr>
      </p:pic>
      <p:sp>
        <p:nvSpPr>
          <p:cNvPr id="14" name="Freeform 14"/>
          <p:cNvSpPr/>
          <p:nvPr/>
        </p:nvSpPr>
        <p:spPr>
          <a:xfrm>
            <a:off x="-652112" y="5671855"/>
            <a:ext cx="5784182" cy="5784182"/>
          </a:xfrm>
          <a:custGeom>
            <a:avLst/>
            <a:gdLst/>
            <a:ahLst/>
            <a:cxnLst/>
            <a:rect l="l" t="t" r="r" b="b"/>
            <a:pathLst>
              <a:path w="5784182" h="5784182">
                <a:moveTo>
                  <a:pt x="0" y="0"/>
                </a:moveTo>
                <a:lnTo>
                  <a:pt x="5784181" y="0"/>
                </a:lnTo>
                <a:lnTo>
                  <a:pt x="5784181" y="5784182"/>
                </a:lnTo>
                <a:lnTo>
                  <a:pt x="0" y="5784182"/>
                </a:lnTo>
                <a:lnTo>
                  <a:pt x="0" y="0"/>
                </a:lnTo>
                <a:close/>
              </a:path>
            </a:pathLst>
          </a:custGeom>
          <a:blipFill>
            <a:blip r:embed="rId2"/>
            <a:stretch>
              <a:fillRect/>
            </a:stretch>
          </a:blipFill>
        </p:spPr>
        <p:txBody>
          <a:bodyPr/>
          <a:lstStyle/>
          <a:p>
            <a:endParaRPr lang="en-US"/>
          </a:p>
        </p:txBody>
      </p:sp>
      <p:sp>
        <p:nvSpPr>
          <p:cNvPr id="15" name="Freeform 15"/>
          <p:cNvSpPr/>
          <p:nvPr/>
        </p:nvSpPr>
        <p:spPr>
          <a:xfrm>
            <a:off x="14367209" y="-4177415"/>
            <a:ext cx="5784182" cy="5784182"/>
          </a:xfrm>
          <a:custGeom>
            <a:avLst/>
            <a:gdLst/>
            <a:ahLst/>
            <a:cxnLst/>
            <a:rect l="l" t="t" r="r" b="b"/>
            <a:pathLst>
              <a:path w="5784182" h="5784182">
                <a:moveTo>
                  <a:pt x="0" y="0"/>
                </a:moveTo>
                <a:lnTo>
                  <a:pt x="5784182" y="0"/>
                </a:lnTo>
                <a:lnTo>
                  <a:pt x="5784182" y="5784181"/>
                </a:lnTo>
                <a:lnTo>
                  <a:pt x="0" y="5784181"/>
                </a:lnTo>
                <a:lnTo>
                  <a:pt x="0" y="0"/>
                </a:lnTo>
                <a:close/>
              </a:path>
            </a:pathLst>
          </a:custGeom>
          <a:blipFill>
            <a:blip r:embed="rId2"/>
            <a:stretch>
              <a:fillRect/>
            </a:stretch>
          </a:blipFill>
        </p:spPr>
        <p:txBody>
          <a:bodyPr/>
          <a:lstStyle/>
          <a:p>
            <a:endParaRPr lang="en-US"/>
          </a:p>
        </p:txBody>
      </p:sp>
      <p:pic>
        <p:nvPicPr>
          <p:cNvPr id="7" name="Picture 6"/>
          <p:cNvPicPr>
            <a:picLocks noChangeAspect="1"/>
          </p:cNvPicPr>
          <p:nvPr/>
        </p:nvPicPr>
        <p:blipFill>
          <a:blip r:embed="rId3"/>
          <a:stretch>
            <a:fillRect/>
          </a:stretch>
        </p:blipFill>
        <p:spPr>
          <a:xfrm>
            <a:off x="2133600" y="1943100"/>
            <a:ext cx="13306097" cy="4343400"/>
          </a:xfrm>
          <a:prstGeom prst="rect">
            <a:avLst/>
          </a:prstGeom>
        </p:spPr>
      </p:pic>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3"/>
          <p:cNvPicPr>
            <a:picLocks noChangeAspect="1"/>
          </p:cNvPicPr>
          <p:nvPr/>
        </p:nvPicPr>
        <p:blipFill>
          <a:blip r:embed="rId1"/>
          <a:srcRect/>
          <a:stretch>
            <a:fillRect/>
          </a:stretch>
        </p:blipFill>
        <p:spPr>
          <a:xfrm>
            <a:off x="12669292" y="670259"/>
            <a:ext cx="1460031" cy="1467368"/>
          </a:xfrm>
          <a:prstGeom prst="rect">
            <a:avLst/>
          </a:prstGeom>
        </p:spPr>
      </p:pic>
      <p:pic>
        <p:nvPicPr>
          <p:cNvPr id="4" name="Picture 4"/>
          <p:cNvPicPr>
            <a:picLocks noChangeAspect="1"/>
          </p:cNvPicPr>
          <p:nvPr/>
        </p:nvPicPr>
        <p:blipFill>
          <a:blip r:embed="rId1"/>
          <a:srcRect/>
          <a:stretch>
            <a:fillRect/>
          </a:stretch>
        </p:blipFill>
        <p:spPr>
          <a:xfrm>
            <a:off x="17259300" y="9174564"/>
            <a:ext cx="1460031" cy="1467368"/>
          </a:xfrm>
          <a:prstGeom prst="rect">
            <a:avLst/>
          </a:prstGeom>
        </p:spPr>
      </p:pic>
      <p:grpSp>
        <p:nvGrpSpPr>
          <p:cNvPr id="10" name="Group 10"/>
          <p:cNvGrpSpPr/>
          <p:nvPr/>
        </p:nvGrpSpPr>
        <p:grpSpPr>
          <a:xfrm>
            <a:off x="3048000" y="3009900"/>
            <a:ext cx="11492200" cy="2782611"/>
            <a:chOff x="0" y="0"/>
            <a:chExt cx="13909707" cy="2537898"/>
          </a:xfrm>
        </p:grpSpPr>
        <p:sp>
          <p:nvSpPr>
            <p:cNvPr id="11" name="Freeform 11"/>
            <p:cNvSpPr/>
            <p:nvPr/>
          </p:nvSpPr>
          <p:spPr>
            <a:xfrm>
              <a:off x="72390" y="72390"/>
              <a:ext cx="13764927" cy="2393118"/>
            </a:xfrm>
            <a:custGeom>
              <a:avLst/>
              <a:gdLst/>
              <a:ahLst/>
              <a:cxnLst/>
              <a:rect l="l" t="t" r="r" b="b"/>
              <a:pathLst>
                <a:path w="13764927" h="2393118">
                  <a:moveTo>
                    <a:pt x="0" y="0"/>
                  </a:moveTo>
                  <a:lnTo>
                    <a:pt x="13764927" y="0"/>
                  </a:lnTo>
                  <a:lnTo>
                    <a:pt x="13764927" y="2393118"/>
                  </a:lnTo>
                  <a:lnTo>
                    <a:pt x="0" y="2393118"/>
                  </a:lnTo>
                  <a:lnTo>
                    <a:pt x="0" y="0"/>
                  </a:lnTo>
                  <a:close/>
                </a:path>
              </a:pathLst>
            </a:custGeom>
            <a:solidFill>
              <a:srgbClr val="AD795B">
                <a:alpha val="83922"/>
              </a:srgbClr>
            </a:solidFill>
          </p:spPr>
          <p:txBody>
            <a:bodyPr/>
            <a:lstStyle/>
            <a:p>
              <a:endParaRPr lang="en-US"/>
            </a:p>
          </p:txBody>
        </p:sp>
        <p:sp>
          <p:nvSpPr>
            <p:cNvPr id="12" name="Freeform 12"/>
            <p:cNvSpPr/>
            <p:nvPr/>
          </p:nvSpPr>
          <p:spPr>
            <a:xfrm>
              <a:off x="0" y="0"/>
              <a:ext cx="13909706" cy="2537898"/>
            </a:xfrm>
            <a:custGeom>
              <a:avLst/>
              <a:gdLst/>
              <a:ahLst/>
              <a:cxnLst/>
              <a:rect l="l" t="t" r="r" b="b"/>
              <a:pathLst>
                <a:path w="13909706" h="2537898">
                  <a:moveTo>
                    <a:pt x="13764927" y="2393118"/>
                  </a:moveTo>
                  <a:lnTo>
                    <a:pt x="13909706" y="2393118"/>
                  </a:lnTo>
                  <a:lnTo>
                    <a:pt x="13909706" y="2537898"/>
                  </a:lnTo>
                  <a:lnTo>
                    <a:pt x="13764927" y="2537898"/>
                  </a:lnTo>
                  <a:lnTo>
                    <a:pt x="13764927" y="2393118"/>
                  </a:lnTo>
                  <a:close/>
                  <a:moveTo>
                    <a:pt x="0" y="144780"/>
                  </a:moveTo>
                  <a:lnTo>
                    <a:pt x="144780" y="144780"/>
                  </a:lnTo>
                  <a:lnTo>
                    <a:pt x="144780" y="2393118"/>
                  </a:lnTo>
                  <a:lnTo>
                    <a:pt x="0" y="2393118"/>
                  </a:lnTo>
                  <a:lnTo>
                    <a:pt x="0" y="144780"/>
                  </a:lnTo>
                  <a:close/>
                  <a:moveTo>
                    <a:pt x="0" y="2393118"/>
                  </a:moveTo>
                  <a:lnTo>
                    <a:pt x="144780" y="2393118"/>
                  </a:lnTo>
                  <a:lnTo>
                    <a:pt x="144780" y="2537898"/>
                  </a:lnTo>
                  <a:lnTo>
                    <a:pt x="0" y="2537898"/>
                  </a:lnTo>
                  <a:lnTo>
                    <a:pt x="0" y="2393118"/>
                  </a:lnTo>
                  <a:close/>
                  <a:moveTo>
                    <a:pt x="13764927" y="144780"/>
                  </a:moveTo>
                  <a:lnTo>
                    <a:pt x="13909706" y="144780"/>
                  </a:lnTo>
                  <a:lnTo>
                    <a:pt x="13909706" y="2393118"/>
                  </a:lnTo>
                  <a:lnTo>
                    <a:pt x="13764927" y="2393118"/>
                  </a:lnTo>
                  <a:lnTo>
                    <a:pt x="13764927" y="144780"/>
                  </a:lnTo>
                  <a:close/>
                  <a:moveTo>
                    <a:pt x="144780" y="2393118"/>
                  </a:moveTo>
                  <a:lnTo>
                    <a:pt x="13764927" y="2393118"/>
                  </a:lnTo>
                  <a:lnTo>
                    <a:pt x="13764927" y="2537898"/>
                  </a:lnTo>
                  <a:lnTo>
                    <a:pt x="144780" y="2537898"/>
                  </a:lnTo>
                  <a:lnTo>
                    <a:pt x="144780" y="2393118"/>
                  </a:lnTo>
                  <a:close/>
                  <a:moveTo>
                    <a:pt x="13764927" y="0"/>
                  </a:moveTo>
                  <a:lnTo>
                    <a:pt x="13909706" y="0"/>
                  </a:lnTo>
                  <a:lnTo>
                    <a:pt x="13909706" y="144780"/>
                  </a:lnTo>
                  <a:lnTo>
                    <a:pt x="13764927" y="144780"/>
                  </a:lnTo>
                  <a:lnTo>
                    <a:pt x="13764927" y="0"/>
                  </a:lnTo>
                  <a:close/>
                  <a:moveTo>
                    <a:pt x="0" y="0"/>
                  </a:moveTo>
                  <a:lnTo>
                    <a:pt x="144780" y="0"/>
                  </a:lnTo>
                  <a:lnTo>
                    <a:pt x="144780" y="144780"/>
                  </a:lnTo>
                  <a:lnTo>
                    <a:pt x="0" y="144780"/>
                  </a:lnTo>
                  <a:lnTo>
                    <a:pt x="0" y="0"/>
                  </a:lnTo>
                  <a:close/>
                  <a:moveTo>
                    <a:pt x="144780" y="0"/>
                  </a:moveTo>
                  <a:lnTo>
                    <a:pt x="13764927" y="0"/>
                  </a:lnTo>
                  <a:lnTo>
                    <a:pt x="13764927" y="144780"/>
                  </a:lnTo>
                  <a:lnTo>
                    <a:pt x="144780" y="144780"/>
                  </a:lnTo>
                  <a:lnTo>
                    <a:pt x="144780" y="0"/>
                  </a:lnTo>
                  <a:close/>
                </a:path>
              </a:pathLst>
            </a:custGeom>
            <a:solidFill>
              <a:srgbClr val="C37A63">
                <a:alpha val="83922"/>
              </a:srgbClr>
            </a:solidFill>
          </p:spPr>
          <p:txBody>
            <a:bodyPr/>
            <a:lstStyle/>
            <a:p>
              <a:endParaRPr lang="en-US"/>
            </a:p>
          </p:txBody>
        </p:sp>
      </p:grpSp>
      <p:sp>
        <p:nvSpPr>
          <p:cNvPr id="13" name="TextBox 13"/>
          <p:cNvSpPr txBox="1"/>
          <p:nvPr/>
        </p:nvSpPr>
        <p:spPr>
          <a:xfrm>
            <a:off x="3581400" y="4076700"/>
            <a:ext cx="10343989" cy="1184620"/>
          </a:xfrm>
          <a:prstGeom prst="rect">
            <a:avLst/>
          </a:prstGeom>
        </p:spPr>
        <p:txBody>
          <a:bodyPr wrap="square" lIns="0" tIns="0" rIns="0" bIns="0" rtlCol="0" anchor="t">
            <a:spAutoFit/>
          </a:bodyPr>
          <a:lstStyle/>
          <a:p>
            <a:pPr marL="0" marR="0" lvl="0" indent="0" algn="ctr" defTabSz="914400" rtl="0" eaLnBrk="1" fontAlgn="auto" latinLnBrk="0" hangingPunct="1">
              <a:lnSpc>
                <a:spcPts val="7840"/>
              </a:lnSpc>
              <a:spcBef>
                <a:spcPts val="0"/>
              </a:spcBef>
              <a:spcAft>
                <a:spcPts val="0"/>
              </a:spcAft>
              <a:buClrTx/>
              <a:buSzTx/>
              <a:buFontTx/>
              <a:buNone/>
              <a:defRPr/>
            </a:pPr>
            <a:r>
              <a:rPr kumimoji="0" lang="en-US" sz="11500" b="0" i="0" u="none" strike="noStrike" kern="1200" cap="none" spc="0" normalizeH="0" baseline="0" noProof="0" dirty="0" err="1">
                <a:ln>
                  <a:noFill/>
                </a:ln>
                <a:solidFill>
                  <a:prstClr val="white"/>
                </a:solidFill>
                <a:effectLst/>
                <a:uLnTx/>
                <a:uFillTx/>
                <a:latin typeface="SVN-Gretoon" panose="02040603050506020204" pitchFamily="18" charset="0"/>
                <a:ea typeface="+mn-ea"/>
                <a:cs typeface="+mn-cs"/>
              </a:rPr>
              <a:t>Khám</a:t>
            </a:r>
            <a:r>
              <a:rPr kumimoji="0" lang="en-US" sz="11500" b="0" i="0" u="none" strike="noStrike" kern="1200" cap="none" spc="0" normalizeH="0" baseline="0" noProof="0" dirty="0">
                <a:ln>
                  <a:noFill/>
                </a:ln>
                <a:solidFill>
                  <a:prstClr val="white"/>
                </a:solidFill>
                <a:effectLst/>
                <a:uLnTx/>
                <a:uFillTx/>
                <a:latin typeface="SVN-Gretoon" panose="02040603050506020204" pitchFamily="18" charset="0"/>
                <a:ea typeface="+mn-ea"/>
                <a:cs typeface="+mn-cs"/>
              </a:rPr>
              <a:t> </a:t>
            </a:r>
            <a:r>
              <a:rPr kumimoji="0" lang="en-US" sz="11500" b="0" i="0" u="none" strike="noStrike" kern="1200" cap="none" spc="0" normalizeH="0" baseline="0" noProof="0" dirty="0" err="1">
                <a:ln>
                  <a:noFill/>
                </a:ln>
                <a:solidFill>
                  <a:prstClr val="white"/>
                </a:solidFill>
                <a:effectLst/>
                <a:uLnTx/>
                <a:uFillTx/>
                <a:latin typeface="SVN-Gretoon" panose="02040603050506020204" pitchFamily="18" charset="0"/>
                <a:ea typeface="+mn-ea"/>
                <a:cs typeface="+mn-cs"/>
              </a:rPr>
              <a:t>phá</a:t>
            </a:r>
            <a:endParaRPr kumimoji="0" lang="en-US" sz="11500" b="0" i="0" u="none" strike="noStrike" kern="1200" cap="none" spc="0" normalizeH="0" baseline="0" noProof="0" dirty="0">
              <a:ln>
                <a:noFill/>
              </a:ln>
              <a:solidFill>
                <a:prstClr val="white"/>
              </a:solidFill>
              <a:effectLst/>
              <a:uLnTx/>
              <a:uFillTx/>
              <a:latin typeface="SVN-Gretoon" panose="02040603050506020204" pitchFamily="18" charset="0"/>
              <a:ea typeface="+mn-ea"/>
              <a:cs typeface="+mn-cs"/>
            </a:endParaRPr>
          </a:p>
        </p:txBody>
      </p:sp>
      <p:sp>
        <p:nvSpPr>
          <p:cNvPr id="14" name="Freeform 14"/>
          <p:cNvSpPr/>
          <p:nvPr/>
        </p:nvSpPr>
        <p:spPr>
          <a:xfrm>
            <a:off x="-652112" y="5671855"/>
            <a:ext cx="5784182" cy="5784182"/>
          </a:xfrm>
          <a:custGeom>
            <a:avLst/>
            <a:gdLst/>
            <a:ahLst/>
            <a:cxnLst/>
            <a:rect l="l" t="t" r="r" b="b"/>
            <a:pathLst>
              <a:path w="5784182" h="5784182">
                <a:moveTo>
                  <a:pt x="0" y="0"/>
                </a:moveTo>
                <a:lnTo>
                  <a:pt x="5784181" y="0"/>
                </a:lnTo>
                <a:lnTo>
                  <a:pt x="5784181" y="5784182"/>
                </a:lnTo>
                <a:lnTo>
                  <a:pt x="0" y="578418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5" name="Freeform 15"/>
          <p:cNvSpPr/>
          <p:nvPr/>
        </p:nvSpPr>
        <p:spPr>
          <a:xfrm>
            <a:off x="14367209" y="-4177415"/>
            <a:ext cx="5784182" cy="5784182"/>
          </a:xfrm>
          <a:custGeom>
            <a:avLst/>
            <a:gdLst/>
            <a:ahLst/>
            <a:cxnLst/>
            <a:rect l="l" t="t" r="r" b="b"/>
            <a:pathLst>
              <a:path w="5784182" h="5784182">
                <a:moveTo>
                  <a:pt x="0" y="0"/>
                </a:moveTo>
                <a:lnTo>
                  <a:pt x="5784182" y="0"/>
                </a:lnTo>
                <a:lnTo>
                  <a:pt x="5784182" y="5784181"/>
                </a:lnTo>
                <a:lnTo>
                  <a:pt x="0" y="578418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2"/>
          <p:cNvGrpSpPr/>
          <p:nvPr/>
        </p:nvGrpSpPr>
        <p:grpSpPr>
          <a:xfrm>
            <a:off x="2895600" y="1562100"/>
            <a:ext cx="11226811" cy="5080569"/>
            <a:chOff x="0" y="0"/>
            <a:chExt cx="13588491" cy="6149321"/>
          </a:xfrm>
        </p:grpSpPr>
        <p:sp>
          <p:nvSpPr>
            <p:cNvPr id="3" name="Freeform 3"/>
            <p:cNvSpPr/>
            <p:nvPr/>
          </p:nvSpPr>
          <p:spPr>
            <a:xfrm>
              <a:off x="72390" y="72390"/>
              <a:ext cx="13443711" cy="6004541"/>
            </a:xfrm>
            <a:custGeom>
              <a:avLst/>
              <a:gdLst/>
              <a:ahLst/>
              <a:cxnLst/>
              <a:rect l="l" t="t" r="r" b="b"/>
              <a:pathLst>
                <a:path w="13443711" h="6004541">
                  <a:moveTo>
                    <a:pt x="0" y="0"/>
                  </a:moveTo>
                  <a:lnTo>
                    <a:pt x="13443711" y="0"/>
                  </a:lnTo>
                  <a:lnTo>
                    <a:pt x="13443711" y="6004541"/>
                  </a:lnTo>
                  <a:lnTo>
                    <a:pt x="0" y="6004541"/>
                  </a:lnTo>
                  <a:lnTo>
                    <a:pt x="0" y="0"/>
                  </a:lnTo>
                  <a:close/>
                </a:path>
              </a:pathLst>
            </a:custGeom>
            <a:solidFill>
              <a:srgbClr val="EBF094">
                <a:alpha val="83922"/>
              </a:srgbClr>
            </a:solidFill>
          </p:spPr>
          <p:txBody>
            <a:bodyPr/>
            <a:lstStyle/>
            <a:p>
              <a:endParaRPr lang="en-US"/>
            </a:p>
          </p:txBody>
        </p:sp>
        <p:sp>
          <p:nvSpPr>
            <p:cNvPr id="4" name="Freeform 4"/>
            <p:cNvSpPr/>
            <p:nvPr/>
          </p:nvSpPr>
          <p:spPr>
            <a:xfrm>
              <a:off x="0" y="0"/>
              <a:ext cx="13588492" cy="6149321"/>
            </a:xfrm>
            <a:custGeom>
              <a:avLst/>
              <a:gdLst/>
              <a:ahLst/>
              <a:cxnLst/>
              <a:rect l="l" t="t" r="r" b="b"/>
              <a:pathLst>
                <a:path w="13588492" h="6149321">
                  <a:moveTo>
                    <a:pt x="13443711" y="6004541"/>
                  </a:moveTo>
                  <a:lnTo>
                    <a:pt x="13588492" y="6004541"/>
                  </a:lnTo>
                  <a:lnTo>
                    <a:pt x="13588492" y="6149321"/>
                  </a:lnTo>
                  <a:lnTo>
                    <a:pt x="13443711" y="6149321"/>
                  </a:lnTo>
                  <a:lnTo>
                    <a:pt x="13443711" y="6004541"/>
                  </a:lnTo>
                  <a:close/>
                  <a:moveTo>
                    <a:pt x="0" y="144780"/>
                  </a:moveTo>
                  <a:lnTo>
                    <a:pt x="144780" y="144780"/>
                  </a:lnTo>
                  <a:lnTo>
                    <a:pt x="144780" y="6004541"/>
                  </a:lnTo>
                  <a:lnTo>
                    <a:pt x="0" y="6004541"/>
                  </a:lnTo>
                  <a:lnTo>
                    <a:pt x="0" y="144780"/>
                  </a:lnTo>
                  <a:close/>
                  <a:moveTo>
                    <a:pt x="0" y="6004541"/>
                  </a:moveTo>
                  <a:lnTo>
                    <a:pt x="144780" y="6004541"/>
                  </a:lnTo>
                  <a:lnTo>
                    <a:pt x="144780" y="6149321"/>
                  </a:lnTo>
                  <a:lnTo>
                    <a:pt x="0" y="6149321"/>
                  </a:lnTo>
                  <a:lnTo>
                    <a:pt x="0" y="6004541"/>
                  </a:lnTo>
                  <a:close/>
                  <a:moveTo>
                    <a:pt x="13443711" y="144780"/>
                  </a:moveTo>
                  <a:lnTo>
                    <a:pt x="13588492" y="144780"/>
                  </a:lnTo>
                  <a:lnTo>
                    <a:pt x="13588492" y="6004541"/>
                  </a:lnTo>
                  <a:lnTo>
                    <a:pt x="13443711" y="6004541"/>
                  </a:lnTo>
                  <a:lnTo>
                    <a:pt x="13443711" y="144780"/>
                  </a:lnTo>
                  <a:close/>
                  <a:moveTo>
                    <a:pt x="144780" y="6004541"/>
                  </a:moveTo>
                  <a:lnTo>
                    <a:pt x="13443711" y="6004541"/>
                  </a:lnTo>
                  <a:lnTo>
                    <a:pt x="13443711" y="6149321"/>
                  </a:lnTo>
                  <a:lnTo>
                    <a:pt x="144780" y="6149321"/>
                  </a:lnTo>
                  <a:lnTo>
                    <a:pt x="144780" y="6004541"/>
                  </a:lnTo>
                  <a:close/>
                  <a:moveTo>
                    <a:pt x="13443711" y="0"/>
                  </a:moveTo>
                  <a:lnTo>
                    <a:pt x="13588492" y="0"/>
                  </a:lnTo>
                  <a:lnTo>
                    <a:pt x="13588492" y="144780"/>
                  </a:lnTo>
                  <a:lnTo>
                    <a:pt x="13443711" y="144780"/>
                  </a:lnTo>
                  <a:lnTo>
                    <a:pt x="13443711" y="0"/>
                  </a:lnTo>
                  <a:close/>
                  <a:moveTo>
                    <a:pt x="0" y="0"/>
                  </a:moveTo>
                  <a:lnTo>
                    <a:pt x="144780" y="0"/>
                  </a:lnTo>
                  <a:lnTo>
                    <a:pt x="144780" y="144780"/>
                  </a:lnTo>
                  <a:lnTo>
                    <a:pt x="0" y="144780"/>
                  </a:lnTo>
                  <a:lnTo>
                    <a:pt x="0" y="0"/>
                  </a:lnTo>
                  <a:close/>
                  <a:moveTo>
                    <a:pt x="144780" y="0"/>
                  </a:moveTo>
                  <a:lnTo>
                    <a:pt x="13443711" y="0"/>
                  </a:lnTo>
                  <a:lnTo>
                    <a:pt x="13443711" y="144780"/>
                  </a:lnTo>
                  <a:lnTo>
                    <a:pt x="144780" y="144780"/>
                  </a:lnTo>
                  <a:lnTo>
                    <a:pt x="144780" y="0"/>
                  </a:lnTo>
                  <a:close/>
                </a:path>
              </a:pathLst>
            </a:custGeom>
            <a:solidFill>
              <a:srgbClr val="C37A63">
                <a:alpha val="83922"/>
              </a:srgbClr>
            </a:solidFill>
          </p:spPr>
          <p:txBody>
            <a:bodyPr/>
            <a:lstStyle/>
            <a:p>
              <a:endParaRPr lang="en-US"/>
            </a:p>
          </p:txBody>
        </p:sp>
      </p:grpSp>
      <p:sp>
        <p:nvSpPr>
          <p:cNvPr id="5" name="TextBox 5"/>
          <p:cNvSpPr txBox="1"/>
          <p:nvPr/>
        </p:nvSpPr>
        <p:spPr>
          <a:xfrm>
            <a:off x="3352800" y="2400300"/>
            <a:ext cx="10373465" cy="3539430"/>
          </a:xfrm>
          <a:prstGeom prst="rect">
            <a:avLst/>
          </a:prstGeom>
        </p:spPr>
        <p:txBody>
          <a:bodyPr lIns="0" tIns="0" rIns="0" bIns="0" rtlCol="0" anchor="t">
            <a:spAutoFit/>
          </a:bodyPr>
          <a:lstStyle/>
          <a:p>
            <a:pPr algn="ctr"/>
            <a:r>
              <a:rPr lang="en-US" sz="11500" b="1" dirty="0">
                <a:solidFill>
                  <a:srgbClr val="000000"/>
                </a:solidFill>
                <a:latin typeface="+mj-lt"/>
              </a:rPr>
              <a:t>2. Vai </a:t>
            </a:r>
            <a:r>
              <a:rPr lang="en-US" sz="11500" b="1" dirty="0" err="1">
                <a:solidFill>
                  <a:srgbClr val="000000"/>
                </a:solidFill>
                <a:latin typeface="+mj-lt"/>
              </a:rPr>
              <a:t>trò</a:t>
            </a:r>
            <a:r>
              <a:rPr lang="en-US" sz="11500" b="1" dirty="0">
                <a:solidFill>
                  <a:srgbClr val="000000"/>
                </a:solidFill>
                <a:latin typeface="+mj-lt"/>
              </a:rPr>
              <a:t> </a:t>
            </a:r>
            <a:r>
              <a:rPr lang="en-US" sz="11500" b="1" dirty="0" err="1">
                <a:solidFill>
                  <a:srgbClr val="000000"/>
                </a:solidFill>
                <a:latin typeface="+mj-lt"/>
              </a:rPr>
              <a:t>của</a:t>
            </a:r>
            <a:r>
              <a:rPr lang="en-US" sz="11500" b="1" dirty="0">
                <a:solidFill>
                  <a:srgbClr val="000000"/>
                </a:solidFill>
                <a:latin typeface="+mj-lt"/>
              </a:rPr>
              <a:t> </a:t>
            </a:r>
            <a:r>
              <a:rPr lang="en-US" sz="11500" b="1" dirty="0" err="1">
                <a:solidFill>
                  <a:srgbClr val="000000"/>
                </a:solidFill>
                <a:latin typeface="+mj-lt"/>
              </a:rPr>
              <a:t>đất</a:t>
            </a:r>
            <a:r>
              <a:rPr lang="en-US" sz="11500" b="1" dirty="0">
                <a:solidFill>
                  <a:srgbClr val="000000"/>
                </a:solidFill>
                <a:latin typeface="+mj-lt"/>
              </a:rPr>
              <a:t> </a:t>
            </a:r>
            <a:r>
              <a:rPr lang="en-US" sz="11500" b="1" dirty="0" err="1">
                <a:solidFill>
                  <a:srgbClr val="000000"/>
                </a:solidFill>
                <a:latin typeface="+mj-lt"/>
              </a:rPr>
              <a:t>đối</a:t>
            </a:r>
            <a:r>
              <a:rPr lang="en-US" sz="11500" b="1" dirty="0">
                <a:solidFill>
                  <a:srgbClr val="000000"/>
                </a:solidFill>
                <a:latin typeface="+mj-lt"/>
              </a:rPr>
              <a:t> </a:t>
            </a:r>
            <a:r>
              <a:rPr lang="en-US" sz="11500" b="1" dirty="0" err="1">
                <a:solidFill>
                  <a:srgbClr val="000000"/>
                </a:solidFill>
                <a:latin typeface="+mj-lt"/>
              </a:rPr>
              <a:t>với</a:t>
            </a:r>
            <a:r>
              <a:rPr lang="en-US" sz="11500" b="1" dirty="0">
                <a:solidFill>
                  <a:srgbClr val="000000"/>
                </a:solidFill>
                <a:latin typeface="+mj-lt"/>
              </a:rPr>
              <a:t> </a:t>
            </a:r>
            <a:r>
              <a:rPr lang="en-US" sz="11500" b="1" dirty="0" err="1">
                <a:solidFill>
                  <a:srgbClr val="000000"/>
                </a:solidFill>
                <a:latin typeface="+mj-lt"/>
              </a:rPr>
              <a:t>cây</a:t>
            </a:r>
            <a:r>
              <a:rPr lang="en-US" sz="11500" b="1" dirty="0">
                <a:solidFill>
                  <a:srgbClr val="000000"/>
                </a:solidFill>
                <a:latin typeface="+mj-lt"/>
              </a:rPr>
              <a:t> </a:t>
            </a:r>
            <a:r>
              <a:rPr lang="en-US" sz="11500" b="1" dirty="0" err="1">
                <a:solidFill>
                  <a:srgbClr val="000000"/>
                </a:solidFill>
                <a:latin typeface="+mj-lt"/>
              </a:rPr>
              <a:t>trồng</a:t>
            </a:r>
            <a:endParaRPr lang="en-US" sz="11500" b="1" dirty="0">
              <a:solidFill>
                <a:srgbClr val="000000"/>
              </a:solidFill>
              <a:latin typeface="+mj-lt"/>
            </a:endParaRPr>
          </a:p>
        </p:txBody>
      </p:sp>
      <p:pic>
        <p:nvPicPr>
          <p:cNvPr id="11" name="Picture 11"/>
          <p:cNvPicPr>
            <a:picLocks noChangeAspect="1"/>
          </p:cNvPicPr>
          <p:nvPr/>
        </p:nvPicPr>
        <p:blipFill>
          <a:blip r:embed="rId1"/>
          <a:srcRect/>
          <a:stretch>
            <a:fillRect/>
          </a:stretch>
        </p:blipFill>
        <p:spPr>
          <a:xfrm>
            <a:off x="10833454" y="295016"/>
            <a:ext cx="1460031" cy="1467368"/>
          </a:xfrm>
          <a:prstGeom prst="rect">
            <a:avLst/>
          </a:prstGeom>
        </p:spPr>
      </p:pic>
      <p:pic>
        <p:nvPicPr>
          <p:cNvPr id="12" name="Picture 12"/>
          <p:cNvPicPr>
            <a:picLocks noChangeAspect="1"/>
          </p:cNvPicPr>
          <p:nvPr/>
        </p:nvPicPr>
        <p:blipFill>
          <a:blip r:embed="rId1"/>
          <a:srcRect/>
          <a:stretch>
            <a:fillRect/>
          </a:stretch>
        </p:blipFill>
        <p:spPr>
          <a:xfrm>
            <a:off x="15354101" y="3125511"/>
            <a:ext cx="1460031" cy="1467368"/>
          </a:xfrm>
          <a:prstGeom prst="rect">
            <a:avLst/>
          </a:prstGeom>
        </p:spPr>
      </p:pic>
      <p:sp>
        <p:nvSpPr>
          <p:cNvPr id="14" name="Freeform 14"/>
          <p:cNvSpPr/>
          <p:nvPr/>
        </p:nvSpPr>
        <p:spPr>
          <a:xfrm>
            <a:off x="13922041" y="-4284276"/>
            <a:ext cx="5784182" cy="5784182"/>
          </a:xfrm>
          <a:custGeom>
            <a:avLst/>
            <a:gdLst/>
            <a:ahLst/>
            <a:cxnLst/>
            <a:rect l="l" t="t" r="r" b="b"/>
            <a:pathLst>
              <a:path w="5784182" h="5784182">
                <a:moveTo>
                  <a:pt x="0" y="0"/>
                </a:moveTo>
                <a:lnTo>
                  <a:pt x="5784181" y="0"/>
                </a:lnTo>
                <a:lnTo>
                  <a:pt x="5784181" y="5784181"/>
                </a:lnTo>
                <a:lnTo>
                  <a:pt x="0" y="5784181"/>
                </a:lnTo>
                <a:lnTo>
                  <a:pt x="0" y="0"/>
                </a:lnTo>
                <a:close/>
              </a:path>
            </a:pathLst>
          </a:custGeom>
          <a:blipFill>
            <a:blip r:embed="rId2"/>
            <a:stretch>
              <a:fillRect/>
            </a:stretch>
          </a:blipFill>
        </p:spPr>
        <p:txBody>
          <a:bodyPr/>
          <a:lstStyle/>
          <a:p>
            <a:endParaRPr lang="en-US"/>
          </a:p>
        </p:txBody>
      </p:sp>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Group 3"/>
          <p:cNvGrpSpPr/>
          <p:nvPr/>
        </p:nvGrpSpPr>
        <p:grpSpPr>
          <a:xfrm>
            <a:off x="1600200" y="2171700"/>
            <a:ext cx="10745548" cy="5410200"/>
            <a:chOff x="0" y="0"/>
            <a:chExt cx="13005989" cy="6149321"/>
          </a:xfrm>
        </p:grpSpPr>
        <p:sp>
          <p:nvSpPr>
            <p:cNvPr id="4" name="Freeform 4"/>
            <p:cNvSpPr/>
            <p:nvPr/>
          </p:nvSpPr>
          <p:spPr>
            <a:xfrm>
              <a:off x="72390" y="72390"/>
              <a:ext cx="12861209" cy="6004541"/>
            </a:xfrm>
            <a:custGeom>
              <a:avLst/>
              <a:gdLst/>
              <a:ahLst/>
              <a:cxnLst/>
              <a:rect l="l" t="t" r="r" b="b"/>
              <a:pathLst>
                <a:path w="12861209" h="6004541">
                  <a:moveTo>
                    <a:pt x="0" y="0"/>
                  </a:moveTo>
                  <a:lnTo>
                    <a:pt x="12861209" y="0"/>
                  </a:lnTo>
                  <a:lnTo>
                    <a:pt x="12861209" y="6004541"/>
                  </a:lnTo>
                  <a:lnTo>
                    <a:pt x="0" y="6004541"/>
                  </a:lnTo>
                  <a:lnTo>
                    <a:pt x="0" y="0"/>
                  </a:lnTo>
                  <a:close/>
                </a:path>
              </a:pathLst>
            </a:custGeom>
            <a:solidFill>
              <a:srgbClr val="EBF094">
                <a:alpha val="83922"/>
              </a:srgbClr>
            </a:solidFill>
          </p:spPr>
          <p:txBody>
            <a:bodyPr/>
            <a:lstStyle/>
            <a:p>
              <a:endParaRPr lang="en-US"/>
            </a:p>
          </p:txBody>
        </p:sp>
        <p:sp>
          <p:nvSpPr>
            <p:cNvPr id="5" name="Freeform 5"/>
            <p:cNvSpPr/>
            <p:nvPr/>
          </p:nvSpPr>
          <p:spPr>
            <a:xfrm>
              <a:off x="0" y="0"/>
              <a:ext cx="13005989" cy="6149321"/>
            </a:xfrm>
            <a:custGeom>
              <a:avLst/>
              <a:gdLst/>
              <a:ahLst/>
              <a:cxnLst/>
              <a:rect l="l" t="t" r="r" b="b"/>
              <a:pathLst>
                <a:path w="13005989" h="6149321">
                  <a:moveTo>
                    <a:pt x="12861209" y="6004541"/>
                  </a:moveTo>
                  <a:lnTo>
                    <a:pt x="13005989" y="6004541"/>
                  </a:lnTo>
                  <a:lnTo>
                    <a:pt x="13005989" y="6149321"/>
                  </a:lnTo>
                  <a:lnTo>
                    <a:pt x="12861209" y="6149321"/>
                  </a:lnTo>
                  <a:lnTo>
                    <a:pt x="12861209" y="6004541"/>
                  </a:lnTo>
                  <a:close/>
                  <a:moveTo>
                    <a:pt x="0" y="144780"/>
                  </a:moveTo>
                  <a:lnTo>
                    <a:pt x="144780" y="144780"/>
                  </a:lnTo>
                  <a:lnTo>
                    <a:pt x="144780" y="6004541"/>
                  </a:lnTo>
                  <a:lnTo>
                    <a:pt x="0" y="6004541"/>
                  </a:lnTo>
                  <a:lnTo>
                    <a:pt x="0" y="144780"/>
                  </a:lnTo>
                  <a:close/>
                  <a:moveTo>
                    <a:pt x="0" y="6004541"/>
                  </a:moveTo>
                  <a:lnTo>
                    <a:pt x="144780" y="6004541"/>
                  </a:lnTo>
                  <a:lnTo>
                    <a:pt x="144780" y="6149321"/>
                  </a:lnTo>
                  <a:lnTo>
                    <a:pt x="0" y="6149321"/>
                  </a:lnTo>
                  <a:lnTo>
                    <a:pt x="0" y="6004541"/>
                  </a:lnTo>
                  <a:close/>
                  <a:moveTo>
                    <a:pt x="12861209" y="144780"/>
                  </a:moveTo>
                  <a:lnTo>
                    <a:pt x="13005989" y="144780"/>
                  </a:lnTo>
                  <a:lnTo>
                    <a:pt x="13005989" y="6004541"/>
                  </a:lnTo>
                  <a:lnTo>
                    <a:pt x="12861209" y="6004541"/>
                  </a:lnTo>
                  <a:lnTo>
                    <a:pt x="12861209" y="144780"/>
                  </a:lnTo>
                  <a:close/>
                  <a:moveTo>
                    <a:pt x="144780" y="6004541"/>
                  </a:moveTo>
                  <a:lnTo>
                    <a:pt x="12861209" y="6004541"/>
                  </a:lnTo>
                  <a:lnTo>
                    <a:pt x="12861209" y="6149321"/>
                  </a:lnTo>
                  <a:lnTo>
                    <a:pt x="144780" y="6149321"/>
                  </a:lnTo>
                  <a:lnTo>
                    <a:pt x="144780" y="6004541"/>
                  </a:lnTo>
                  <a:close/>
                  <a:moveTo>
                    <a:pt x="12861209" y="0"/>
                  </a:moveTo>
                  <a:lnTo>
                    <a:pt x="13005989" y="0"/>
                  </a:lnTo>
                  <a:lnTo>
                    <a:pt x="13005989" y="144780"/>
                  </a:lnTo>
                  <a:lnTo>
                    <a:pt x="12861209" y="144780"/>
                  </a:lnTo>
                  <a:lnTo>
                    <a:pt x="12861209" y="0"/>
                  </a:lnTo>
                  <a:close/>
                  <a:moveTo>
                    <a:pt x="0" y="0"/>
                  </a:moveTo>
                  <a:lnTo>
                    <a:pt x="144780" y="0"/>
                  </a:lnTo>
                  <a:lnTo>
                    <a:pt x="144780" y="144780"/>
                  </a:lnTo>
                  <a:lnTo>
                    <a:pt x="0" y="144780"/>
                  </a:lnTo>
                  <a:lnTo>
                    <a:pt x="0" y="0"/>
                  </a:lnTo>
                  <a:close/>
                  <a:moveTo>
                    <a:pt x="144780" y="0"/>
                  </a:moveTo>
                  <a:lnTo>
                    <a:pt x="12861209" y="0"/>
                  </a:lnTo>
                  <a:lnTo>
                    <a:pt x="12861209" y="144780"/>
                  </a:lnTo>
                  <a:lnTo>
                    <a:pt x="144780" y="144780"/>
                  </a:lnTo>
                  <a:lnTo>
                    <a:pt x="144780" y="0"/>
                  </a:lnTo>
                  <a:close/>
                </a:path>
              </a:pathLst>
            </a:custGeom>
            <a:solidFill>
              <a:srgbClr val="C37A63">
                <a:alpha val="83922"/>
              </a:srgbClr>
            </a:solidFill>
          </p:spPr>
          <p:txBody>
            <a:bodyPr/>
            <a:lstStyle/>
            <a:p>
              <a:endParaRPr lang="en-US"/>
            </a:p>
          </p:txBody>
        </p:sp>
      </p:grpSp>
      <p:sp>
        <p:nvSpPr>
          <p:cNvPr id="6" name="TextBox 6"/>
          <p:cNvSpPr txBox="1"/>
          <p:nvPr/>
        </p:nvSpPr>
        <p:spPr>
          <a:xfrm>
            <a:off x="1905000" y="2324100"/>
            <a:ext cx="10327144" cy="4924425"/>
          </a:xfrm>
          <a:prstGeom prst="rect">
            <a:avLst/>
          </a:prstGeom>
        </p:spPr>
        <p:txBody>
          <a:bodyPr lIns="0" tIns="0" rIns="0" bIns="0" rtlCol="0" anchor="t">
            <a:spAutoFit/>
          </a:bodyPr>
          <a:lstStyle/>
          <a:p>
            <a:pPr algn="ctr"/>
            <a:r>
              <a:rPr lang="en-US" sz="8000" dirty="0" err="1">
                <a:solidFill>
                  <a:srgbClr val="000000"/>
                </a:solidFill>
                <a:latin typeface="+mj-lt"/>
              </a:rPr>
              <a:t>Chất</a:t>
            </a:r>
            <a:r>
              <a:rPr lang="en-US" sz="8000" dirty="0">
                <a:solidFill>
                  <a:srgbClr val="000000"/>
                </a:solidFill>
                <a:latin typeface="+mj-lt"/>
              </a:rPr>
              <a:t> </a:t>
            </a:r>
            <a:r>
              <a:rPr lang="en-US" sz="8000" dirty="0" err="1">
                <a:solidFill>
                  <a:srgbClr val="000000"/>
                </a:solidFill>
                <a:latin typeface="+mj-lt"/>
              </a:rPr>
              <a:t>khoáng</a:t>
            </a:r>
            <a:r>
              <a:rPr lang="en-US" sz="8000" dirty="0">
                <a:solidFill>
                  <a:srgbClr val="000000"/>
                </a:solidFill>
                <a:latin typeface="+mj-lt"/>
              </a:rPr>
              <a:t>, </a:t>
            </a:r>
            <a:r>
              <a:rPr lang="en-US" sz="8000" dirty="0" err="1">
                <a:solidFill>
                  <a:srgbClr val="000000"/>
                </a:solidFill>
                <a:latin typeface="+mj-lt"/>
              </a:rPr>
              <a:t>mùn</a:t>
            </a:r>
            <a:r>
              <a:rPr lang="en-US" sz="8000" dirty="0">
                <a:solidFill>
                  <a:srgbClr val="000000"/>
                </a:solidFill>
                <a:latin typeface="+mj-lt"/>
              </a:rPr>
              <a:t> </a:t>
            </a:r>
            <a:r>
              <a:rPr lang="en-US" sz="8000" dirty="0" err="1">
                <a:solidFill>
                  <a:srgbClr val="000000"/>
                </a:solidFill>
                <a:latin typeface="+mj-lt"/>
              </a:rPr>
              <a:t>cung</a:t>
            </a:r>
            <a:r>
              <a:rPr lang="en-US" sz="8000" dirty="0">
                <a:solidFill>
                  <a:srgbClr val="000000"/>
                </a:solidFill>
                <a:latin typeface="+mj-lt"/>
              </a:rPr>
              <a:t> </a:t>
            </a:r>
            <a:r>
              <a:rPr lang="en-US" sz="8000" dirty="0" err="1">
                <a:solidFill>
                  <a:srgbClr val="000000"/>
                </a:solidFill>
                <a:latin typeface="+mj-lt"/>
              </a:rPr>
              <a:t>cấp</a:t>
            </a:r>
            <a:r>
              <a:rPr lang="en-US" sz="8000" dirty="0">
                <a:solidFill>
                  <a:srgbClr val="000000"/>
                </a:solidFill>
                <a:latin typeface="+mj-lt"/>
              </a:rPr>
              <a:t> </a:t>
            </a:r>
            <a:r>
              <a:rPr lang="en-US" sz="8000" dirty="0" err="1">
                <a:solidFill>
                  <a:srgbClr val="000000"/>
                </a:solidFill>
                <a:latin typeface="+mj-lt"/>
              </a:rPr>
              <a:t>dinh</a:t>
            </a:r>
            <a:r>
              <a:rPr lang="en-US" sz="8000" dirty="0">
                <a:solidFill>
                  <a:srgbClr val="000000"/>
                </a:solidFill>
                <a:latin typeface="+mj-lt"/>
              </a:rPr>
              <a:t> </a:t>
            </a:r>
            <a:r>
              <a:rPr lang="en-US" sz="8000" dirty="0" err="1">
                <a:solidFill>
                  <a:srgbClr val="000000"/>
                </a:solidFill>
                <a:latin typeface="+mj-lt"/>
              </a:rPr>
              <a:t>dưỡng</a:t>
            </a:r>
            <a:r>
              <a:rPr lang="en-US" sz="8000" dirty="0">
                <a:solidFill>
                  <a:srgbClr val="000000"/>
                </a:solidFill>
                <a:latin typeface="+mj-lt"/>
              </a:rPr>
              <a:t> </a:t>
            </a:r>
            <a:r>
              <a:rPr lang="en-US" sz="8000" dirty="0" err="1">
                <a:solidFill>
                  <a:srgbClr val="000000"/>
                </a:solidFill>
                <a:latin typeface="+mj-lt"/>
              </a:rPr>
              <a:t>cho</a:t>
            </a:r>
            <a:r>
              <a:rPr lang="en-US" sz="8000" dirty="0">
                <a:solidFill>
                  <a:srgbClr val="000000"/>
                </a:solidFill>
                <a:latin typeface="+mj-lt"/>
              </a:rPr>
              <a:t> </a:t>
            </a:r>
            <a:r>
              <a:rPr lang="en-US" sz="8000" dirty="0" err="1">
                <a:solidFill>
                  <a:srgbClr val="000000"/>
                </a:solidFill>
                <a:latin typeface="+mj-lt"/>
              </a:rPr>
              <a:t>cây</a:t>
            </a:r>
            <a:r>
              <a:rPr lang="en-US" sz="8000" dirty="0">
                <a:solidFill>
                  <a:srgbClr val="000000"/>
                </a:solidFill>
                <a:latin typeface="+mj-lt"/>
              </a:rPr>
              <a:t> </a:t>
            </a:r>
            <a:r>
              <a:rPr lang="en-US" sz="8000" dirty="0" err="1">
                <a:solidFill>
                  <a:srgbClr val="000000"/>
                </a:solidFill>
                <a:latin typeface="+mj-lt"/>
              </a:rPr>
              <a:t>trồng</a:t>
            </a:r>
            <a:r>
              <a:rPr lang="en-US" sz="8000" dirty="0">
                <a:solidFill>
                  <a:srgbClr val="000000"/>
                </a:solidFill>
                <a:latin typeface="+mj-lt"/>
              </a:rPr>
              <a:t>, </a:t>
            </a:r>
            <a:r>
              <a:rPr lang="en-US" sz="8000" dirty="0" err="1">
                <a:solidFill>
                  <a:srgbClr val="000000"/>
                </a:solidFill>
                <a:latin typeface="+mj-lt"/>
              </a:rPr>
              <a:t>giúp</a:t>
            </a:r>
            <a:r>
              <a:rPr lang="en-US" sz="8000" dirty="0">
                <a:solidFill>
                  <a:srgbClr val="000000"/>
                </a:solidFill>
                <a:latin typeface="+mj-lt"/>
              </a:rPr>
              <a:t> </a:t>
            </a:r>
            <a:r>
              <a:rPr lang="en-US" sz="8000" dirty="0" err="1">
                <a:solidFill>
                  <a:srgbClr val="000000"/>
                </a:solidFill>
                <a:latin typeface="+mj-lt"/>
              </a:rPr>
              <a:t>cây</a:t>
            </a:r>
            <a:r>
              <a:rPr lang="en-US" sz="8000" dirty="0">
                <a:solidFill>
                  <a:srgbClr val="000000"/>
                </a:solidFill>
                <a:latin typeface="+mj-lt"/>
              </a:rPr>
              <a:t> </a:t>
            </a:r>
            <a:r>
              <a:rPr lang="en-US" sz="8000" dirty="0" err="1">
                <a:solidFill>
                  <a:srgbClr val="000000"/>
                </a:solidFill>
                <a:latin typeface="+mj-lt"/>
              </a:rPr>
              <a:t>trồng</a:t>
            </a:r>
            <a:r>
              <a:rPr lang="en-US" sz="8000" dirty="0">
                <a:solidFill>
                  <a:srgbClr val="000000"/>
                </a:solidFill>
                <a:latin typeface="+mj-lt"/>
              </a:rPr>
              <a:t> </a:t>
            </a:r>
            <a:r>
              <a:rPr lang="en-US" sz="8000" dirty="0" err="1">
                <a:solidFill>
                  <a:srgbClr val="000000"/>
                </a:solidFill>
                <a:latin typeface="+mj-lt"/>
              </a:rPr>
              <a:t>sống</a:t>
            </a:r>
            <a:r>
              <a:rPr lang="en-US" sz="8000" dirty="0">
                <a:solidFill>
                  <a:srgbClr val="000000"/>
                </a:solidFill>
                <a:latin typeface="+mj-lt"/>
              </a:rPr>
              <a:t> </a:t>
            </a:r>
            <a:r>
              <a:rPr lang="en-US" sz="8000" dirty="0" err="1">
                <a:solidFill>
                  <a:srgbClr val="000000"/>
                </a:solidFill>
                <a:latin typeface="+mj-lt"/>
              </a:rPr>
              <a:t>và</a:t>
            </a:r>
            <a:r>
              <a:rPr lang="en-US" sz="8000" dirty="0">
                <a:solidFill>
                  <a:srgbClr val="000000"/>
                </a:solidFill>
                <a:latin typeface="+mj-lt"/>
              </a:rPr>
              <a:t> </a:t>
            </a:r>
            <a:r>
              <a:rPr lang="en-US" sz="8000" dirty="0" err="1">
                <a:solidFill>
                  <a:srgbClr val="000000"/>
                </a:solidFill>
                <a:latin typeface="+mj-lt"/>
              </a:rPr>
              <a:t>phát</a:t>
            </a:r>
            <a:r>
              <a:rPr lang="en-US" sz="8000" dirty="0">
                <a:solidFill>
                  <a:srgbClr val="000000"/>
                </a:solidFill>
                <a:latin typeface="+mj-lt"/>
              </a:rPr>
              <a:t> </a:t>
            </a:r>
            <a:r>
              <a:rPr lang="en-US" sz="8000" dirty="0" err="1">
                <a:solidFill>
                  <a:srgbClr val="000000"/>
                </a:solidFill>
                <a:latin typeface="+mj-lt"/>
              </a:rPr>
              <a:t>triển</a:t>
            </a:r>
            <a:r>
              <a:rPr lang="en-US" sz="8000" dirty="0">
                <a:solidFill>
                  <a:srgbClr val="000000"/>
                </a:solidFill>
                <a:latin typeface="+mj-lt"/>
              </a:rPr>
              <a:t>.</a:t>
            </a:r>
            <a:endParaRPr lang="en-US" sz="8000" dirty="0">
              <a:solidFill>
                <a:srgbClr val="000000"/>
              </a:solidFill>
              <a:latin typeface="+mj-lt"/>
            </a:endParaRPr>
          </a:p>
        </p:txBody>
      </p:sp>
      <p:pic>
        <p:nvPicPr>
          <p:cNvPr id="12" name="Picture 12"/>
          <p:cNvPicPr>
            <a:picLocks noChangeAspect="1"/>
          </p:cNvPicPr>
          <p:nvPr/>
        </p:nvPicPr>
        <p:blipFill>
          <a:blip r:embed="rId1"/>
          <a:srcRect/>
          <a:stretch>
            <a:fillRect/>
          </a:stretch>
        </p:blipFill>
        <p:spPr>
          <a:xfrm>
            <a:off x="15354101" y="3125511"/>
            <a:ext cx="1460031" cy="1467368"/>
          </a:xfrm>
          <a:prstGeom prst="rect">
            <a:avLst/>
          </a:prstGeom>
        </p:spPr>
      </p:pic>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 name="Rounded Rectangle 36"/>
          <p:cNvSpPr/>
          <p:nvPr/>
        </p:nvSpPr>
        <p:spPr>
          <a:xfrm>
            <a:off x="2408555" y="295275"/>
            <a:ext cx="14965045" cy="1876425"/>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just"/>
            <a:r>
              <a:rPr lang="en-US" sz="4000" b="1" i="0" dirty="0">
                <a:solidFill>
                  <a:srgbClr val="000000"/>
                </a:solidFill>
                <a:effectLst/>
                <a:latin typeface="Cambria" panose="02040503050406030204" pitchFamily="18" charset="0"/>
                <a:ea typeface="Cambria" panose="02040503050406030204" pitchFamily="18" charset="0"/>
              </a:rPr>
              <a:t>Quan </a:t>
            </a:r>
            <a:r>
              <a:rPr lang="en-US" sz="4000" b="1" i="0" dirty="0" err="1">
                <a:solidFill>
                  <a:srgbClr val="000000"/>
                </a:solidFill>
                <a:effectLst/>
                <a:latin typeface="Cambria" panose="02040503050406030204" pitchFamily="18" charset="0"/>
                <a:ea typeface="Cambria" panose="02040503050406030204" pitchFamily="18" charset="0"/>
              </a:rPr>
              <a:t>sát</a:t>
            </a:r>
            <a:r>
              <a:rPr lang="en-US" sz="4000" b="1" i="0" dirty="0">
                <a:solidFill>
                  <a:srgbClr val="000000"/>
                </a:solidFill>
                <a:effectLst/>
                <a:latin typeface="Cambria" panose="02040503050406030204" pitchFamily="18" charset="0"/>
                <a:ea typeface="Cambria" panose="02040503050406030204" pitchFamily="18" charset="0"/>
              </a:rPr>
              <a:t> </a:t>
            </a:r>
            <a:r>
              <a:rPr lang="en-US" sz="4000" b="1" i="0" dirty="0" err="1">
                <a:solidFill>
                  <a:srgbClr val="000000"/>
                </a:solidFill>
                <a:effectLst/>
                <a:latin typeface="Cambria" panose="02040503050406030204" pitchFamily="18" charset="0"/>
                <a:ea typeface="Cambria" panose="02040503050406030204" pitchFamily="18" charset="0"/>
              </a:rPr>
              <a:t>hình</a:t>
            </a:r>
            <a:r>
              <a:rPr lang="en-US" sz="4000" b="1" i="0" dirty="0">
                <a:solidFill>
                  <a:srgbClr val="000000"/>
                </a:solidFill>
                <a:effectLst/>
                <a:latin typeface="Cambria" panose="02040503050406030204" pitchFamily="18" charset="0"/>
                <a:ea typeface="Cambria" panose="02040503050406030204" pitchFamily="18" charset="0"/>
              </a:rPr>
              <a:t> 6 </a:t>
            </a:r>
            <a:r>
              <a:rPr lang="en-US" sz="4000" b="1" i="0" dirty="0" err="1">
                <a:solidFill>
                  <a:srgbClr val="000000"/>
                </a:solidFill>
                <a:effectLst/>
                <a:latin typeface="Cambria" panose="02040503050406030204" pitchFamily="18" charset="0"/>
                <a:ea typeface="Cambria" panose="02040503050406030204" pitchFamily="18" charset="0"/>
              </a:rPr>
              <a:t>và</a:t>
            </a:r>
            <a:r>
              <a:rPr lang="en-US" sz="4000" b="1" i="0" dirty="0">
                <a:solidFill>
                  <a:srgbClr val="000000"/>
                </a:solidFill>
                <a:effectLst/>
                <a:latin typeface="Cambria" panose="02040503050406030204" pitchFamily="18" charset="0"/>
                <a:ea typeface="Cambria" panose="02040503050406030204" pitchFamily="18" charset="0"/>
              </a:rPr>
              <a:t> </a:t>
            </a:r>
            <a:r>
              <a:rPr lang="en-US" sz="4000" b="1" i="0" dirty="0" err="1">
                <a:solidFill>
                  <a:srgbClr val="000000"/>
                </a:solidFill>
                <a:effectLst/>
                <a:latin typeface="Cambria" panose="02040503050406030204" pitchFamily="18" charset="0"/>
                <a:ea typeface="Cambria" panose="02040503050406030204" pitchFamily="18" charset="0"/>
              </a:rPr>
              <a:t>cho</a:t>
            </a:r>
            <a:r>
              <a:rPr lang="en-US" sz="4000" b="1" i="0" dirty="0">
                <a:solidFill>
                  <a:srgbClr val="000000"/>
                </a:solidFill>
                <a:effectLst/>
                <a:latin typeface="Cambria" panose="02040503050406030204" pitchFamily="18" charset="0"/>
                <a:ea typeface="Cambria" panose="02040503050406030204" pitchFamily="18" charset="0"/>
              </a:rPr>
              <a:t> </a:t>
            </a:r>
            <a:r>
              <a:rPr lang="en-US" sz="4000" b="1" i="0" dirty="0" err="1">
                <a:solidFill>
                  <a:srgbClr val="000000"/>
                </a:solidFill>
                <a:effectLst/>
                <a:latin typeface="Cambria" panose="02040503050406030204" pitchFamily="18" charset="0"/>
                <a:ea typeface="Cambria" panose="02040503050406030204" pitchFamily="18" charset="0"/>
              </a:rPr>
              <a:t>biết</a:t>
            </a:r>
            <a:r>
              <a:rPr lang="en-US" sz="4000" b="1" i="0" dirty="0">
                <a:solidFill>
                  <a:srgbClr val="000000"/>
                </a:solidFill>
                <a:effectLst/>
                <a:latin typeface="Cambria" panose="02040503050406030204" pitchFamily="18" charset="0"/>
                <a:ea typeface="Cambria" panose="02040503050406030204" pitchFamily="18" charset="0"/>
              </a:rPr>
              <a:t>:</a:t>
            </a:r>
            <a:endParaRPr lang="en-US" sz="4000" b="1" i="0" dirty="0">
              <a:solidFill>
                <a:srgbClr val="000000"/>
              </a:solidFill>
              <a:effectLst/>
              <a:latin typeface="Cambria" panose="02040503050406030204" pitchFamily="18" charset="0"/>
              <a:ea typeface="Cambria" panose="02040503050406030204" pitchFamily="18" charset="0"/>
            </a:endParaRPr>
          </a:p>
          <a:p>
            <a:pPr algn="just"/>
            <a:r>
              <a:rPr lang="en-US" sz="4000" b="1" i="0" dirty="0">
                <a:solidFill>
                  <a:srgbClr val="000000"/>
                </a:solidFill>
                <a:effectLst/>
                <a:latin typeface="Cambria" panose="02040503050406030204" pitchFamily="18" charset="0"/>
                <a:ea typeface="Cambria" panose="02040503050406030204" pitchFamily="18" charset="0"/>
              </a:rPr>
              <a:t>- </a:t>
            </a:r>
            <a:r>
              <a:rPr lang="en-US" sz="4000" b="1" i="0" dirty="0" err="1">
                <a:solidFill>
                  <a:srgbClr val="000000"/>
                </a:solidFill>
                <a:effectLst/>
                <a:latin typeface="Cambria" panose="02040503050406030204" pitchFamily="18" charset="0"/>
                <a:ea typeface="Cambria" panose="02040503050406030204" pitchFamily="18" charset="0"/>
              </a:rPr>
              <a:t>Rễ</a:t>
            </a:r>
            <a:r>
              <a:rPr lang="en-US" sz="4000" b="1" i="0" dirty="0">
                <a:solidFill>
                  <a:srgbClr val="000000"/>
                </a:solidFill>
                <a:effectLst/>
                <a:latin typeface="Cambria" panose="02040503050406030204" pitchFamily="18" charset="0"/>
                <a:ea typeface="Cambria" panose="02040503050406030204" pitchFamily="18" charset="0"/>
              </a:rPr>
              <a:t> </a:t>
            </a:r>
            <a:r>
              <a:rPr lang="en-US" sz="4000" b="1" i="0" dirty="0" err="1">
                <a:solidFill>
                  <a:srgbClr val="000000"/>
                </a:solidFill>
                <a:effectLst/>
                <a:latin typeface="Cambria" panose="02040503050406030204" pitchFamily="18" charset="0"/>
                <a:ea typeface="Cambria" panose="02040503050406030204" pitchFamily="18" charset="0"/>
              </a:rPr>
              <a:t>cây</a:t>
            </a:r>
            <a:r>
              <a:rPr lang="en-US" sz="4000" b="1" i="0" dirty="0">
                <a:solidFill>
                  <a:srgbClr val="000000"/>
                </a:solidFill>
                <a:effectLst/>
                <a:latin typeface="Cambria" panose="02040503050406030204" pitchFamily="18" charset="0"/>
                <a:ea typeface="Cambria" panose="02040503050406030204" pitchFamily="18" charset="0"/>
              </a:rPr>
              <a:t> </a:t>
            </a:r>
            <a:r>
              <a:rPr lang="en-US" sz="4000" b="1" i="0" dirty="0" err="1">
                <a:solidFill>
                  <a:srgbClr val="000000"/>
                </a:solidFill>
                <a:effectLst/>
                <a:latin typeface="Cambria" panose="02040503050406030204" pitchFamily="18" charset="0"/>
                <a:ea typeface="Cambria" panose="02040503050406030204" pitchFamily="18" charset="0"/>
              </a:rPr>
              <a:t>lấy</a:t>
            </a:r>
            <a:r>
              <a:rPr lang="en-US" sz="4000" b="1" i="0" dirty="0">
                <a:solidFill>
                  <a:srgbClr val="000000"/>
                </a:solidFill>
                <a:effectLst/>
                <a:latin typeface="Cambria" panose="02040503050406030204" pitchFamily="18" charset="0"/>
                <a:ea typeface="Cambria" panose="02040503050406030204" pitchFamily="18" charset="0"/>
              </a:rPr>
              <a:t> </a:t>
            </a:r>
            <a:r>
              <a:rPr lang="en-US" sz="4000" b="1" i="0" dirty="0" err="1">
                <a:solidFill>
                  <a:srgbClr val="000000"/>
                </a:solidFill>
                <a:effectLst/>
                <a:latin typeface="Cambria" panose="02040503050406030204" pitchFamily="18" charset="0"/>
                <a:ea typeface="Cambria" panose="02040503050406030204" pitchFamily="18" charset="0"/>
              </a:rPr>
              <a:t>những</a:t>
            </a:r>
            <a:r>
              <a:rPr lang="en-US" sz="4000" b="1" i="0" dirty="0">
                <a:solidFill>
                  <a:srgbClr val="000000"/>
                </a:solidFill>
                <a:effectLst/>
                <a:latin typeface="Cambria" panose="02040503050406030204" pitchFamily="18" charset="0"/>
                <a:ea typeface="Cambria" panose="02040503050406030204" pitchFamily="18" charset="0"/>
              </a:rPr>
              <a:t> </a:t>
            </a:r>
            <a:r>
              <a:rPr lang="en-US" sz="4000" b="1" i="0" dirty="0" err="1">
                <a:solidFill>
                  <a:srgbClr val="000000"/>
                </a:solidFill>
                <a:effectLst/>
                <a:latin typeface="Cambria" panose="02040503050406030204" pitchFamily="18" charset="0"/>
                <a:ea typeface="Cambria" panose="02040503050406030204" pitchFamily="18" charset="0"/>
              </a:rPr>
              <a:t>gì</a:t>
            </a:r>
            <a:r>
              <a:rPr lang="en-US" sz="4000" b="1" i="0" dirty="0">
                <a:solidFill>
                  <a:srgbClr val="000000"/>
                </a:solidFill>
                <a:effectLst/>
                <a:latin typeface="Cambria" panose="02040503050406030204" pitchFamily="18" charset="0"/>
                <a:ea typeface="Cambria" panose="02040503050406030204" pitchFamily="18" charset="0"/>
              </a:rPr>
              <a:t> </a:t>
            </a:r>
            <a:r>
              <a:rPr lang="en-US" sz="4000" b="1" i="0" dirty="0" err="1">
                <a:solidFill>
                  <a:srgbClr val="000000"/>
                </a:solidFill>
                <a:effectLst/>
                <a:latin typeface="Cambria" panose="02040503050406030204" pitchFamily="18" charset="0"/>
                <a:ea typeface="Cambria" panose="02040503050406030204" pitchFamily="18" charset="0"/>
              </a:rPr>
              <a:t>từ</a:t>
            </a:r>
            <a:r>
              <a:rPr lang="en-US" sz="4000" b="1" i="0" dirty="0">
                <a:solidFill>
                  <a:srgbClr val="000000"/>
                </a:solidFill>
                <a:effectLst/>
                <a:latin typeface="Cambria" panose="02040503050406030204" pitchFamily="18" charset="0"/>
                <a:ea typeface="Cambria" panose="02040503050406030204" pitchFamily="18" charset="0"/>
              </a:rPr>
              <a:t> </a:t>
            </a:r>
            <a:r>
              <a:rPr lang="en-US" sz="4000" b="1" i="0" dirty="0" err="1">
                <a:solidFill>
                  <a:srgbClr val="000000"/>
                </a:solidFill>
                <a:effectLst/>
                <a:latin typeface="Cambria" panose="02040503050406030204" pitchFamily="18" charset="0"/>
                <a:ea typeface="Cambria" panose="02040503050406030204" pitchFamily="18" charset="0"/>
              </a:rPr>
              <a:t>đất</a:t>
            </a:r>
            <a:r>
              <a:rPr lang="en-US" sz="4000" b="1" i="0" dirty="0">
                <a:solidFill>
                  <a:srgbClr val="000000"/>
                </a:solidFill>
                <a:effectLst/>
                <a:latin typeface="Cambria" panose="02040503050406030204" pitchFamily="18" charset="0"/>
                <a:ea typeface="Cambria" panose="02040503050406030204" pitchFamily="18" charset="0"/>
              </a:rPr>
              <a:t>?</a:t>
            </a:r>
            <a:endParaRPr lang="en-US" sz="4000" b="1" i="0" dirty="0">
              <a:solidFill>
                <a:srgbClr val="000000"/>
              </a:solidFill>
              <a:effectLst/>
              <a:latin typeface="Cambria" panose="02040503050406030204" pitchFamily="18" charset="0"/>
              <a:ea typeface="Cambria" panose="02040503050406030204" pitchFamily="18" charset="0"/>
            </a:endParaRPr>
          </a:p>
          <a:p>
            <a:pPr algn="just"/>
            <a:r>
              <a:rPr lang="en-US" sz="4000" b="1" i="0" dirty="0">
                <a:solidFill>
                  <a:srgbClr val="000000"/>
                </a:solidFill>
                <a:effectLst/>
                <a:latin typeface="Cambria" panose="02040503050406030204" pitchFamily="18" charset="0"/>
                <a:ea typeface="Cambria" panose="02040503050406030204" pitchFamily="18" charset="0"/>
              </a:rPr>
              <a:t>- </a:t>
            </a:r>
            <a:r>
              <a:rPr lang="en-US" sz="4000" b="1" i="0" dirty="0" err="1">
                <a:solidFill>
                  <a:srgbClr val="000000"/>
                </a:solidFill>
                <a:effectLst/>
                <a:latin typeface="Cambria" panose="02040503050406030204" pitchFamily="18" charset="0"/>
                <a:ea typeface="Cambria" panose="02040503050406030204" pitchFamily="18" charset="0"/>
              </a:rPr>
              <a:t>Vì</a:t>
            </a:r>
            <a:r>
              <a:rPr lang="en-US" sz="4000" b="1" i="0" dirty="0">
                <a:solidFill>
                  <a:srgbClr val="000000"/>
                </a:solidFill>
                <a:effectLst/>
                <a:latin typeface="Cambria" panose="02040503050406030204" pitchFamily="18" charset="0"/>
                <a:ea typeface="Cambria" panose="02040503050406030204" pitchFamily="18" charset="0"/>
              </a:rPr>
              <a:t> </a:t>
            </a:r>
            <a:r>
              <a:rPr lang="en-US" sz="4000" b="1" i="0" dirty="0" err="1">
                <a:solidFill>
                  <a:srgbClr val="000000"/>
                </a:solidFill>
                <a:effectLst/>
                <a:latin typeface="Cambria" panose="02040503050406030204" pitchFamily="18" charset="0"/>
                <a:ea typeface="Cambria" panose="02040503050406030204" pitchFamily="18" charset="0"/>
              </a:rPr>
              <a:t>sao</a:t>
            </a:r>
            <a:r>
              <a:rPr lang="en-US" sz="4000" b="1" i="0" dirty="0">
                <a:solidFill>
                  <a:srgbClr val="000000"/>
                </a:solidFill>
                <a:effectLst/>
                <a:latin typeface="Cambria" panose="02040503050406030204" pitchFamily="18" charset="0"/>
                <a:ea typeface="Cambria" panose="02040503050406030204" pitchFamily="18" charset="0"/>
              </a:rPr>
              <a:t> </a:t>
            </a:r>
            <a:r>
              <a:rPr lang="en-US" sz="4000" b="1" i="0" dirty="0" err="1">
                <a:solidFill>
                  <a:srgbClr val="000000"/>
                </a:solidFill>
                <a:effectLst/>
                <a:latin typeface="Cambria" panose="02040503050406030204" pitchFamily="18" charset="0"/>
                <a:ea typeface="Cambria" panose="02040503050406030204" pitchFamily="18" charset="0"/>
              </a:rPr>
              <a:t>cây</a:t>
            </a:r>
            <a:r>
              <a:rPr lang="en-US" sz="4000" b="1" i="0" dirty="0">
                <a:solidFill>
                  <a:srgbClr val="000000"/>
                </a:solidFill>
                <a:effectLst/>
                <a:latin typeface="Cambria" panose="02040503050406030204" pitchFamily="18" charset="0"/>
                <a:ea typeface="Cambria" panose="02040503050406030204" pitchFamily="18" charset="0"/>
              </a:rPr>
              <a:t> </a:t>
            </a:r>
            <a:r>
              <a:rPr lang="en-US" sz="4000" b="1" i="0" dirty="0" err="1">
                <a:solidFill>
                  <a:srgbClr val="000000"/>
                </a:solidFill>
                <a:effectLst/>
                <a:latin typeface="Cambria" panose="02040503050406030204" pitchFamily="18" charset="0"/>
                <a:ea typeface="Cambria" panose="02040503050406030204" pitchFamily="18" charset="0"/>
              </a:rPr>
              <a:t>có</a:t>
            </a:r>
            <a:r>
              <a:rPr lang="en-US" sz="4000" b="1" i="0" dirty="0">
                <a:solidFill>
                  <a:srgbClr val="000000"/>
                </a:solidFill>
                <a:effectLst/>
                <a:latin typeface="Cambria" panose="02040503050406030204" pitchFamily="18" charset="0"/>
                <a:ea typeface="Cambria" panose="02040503050406030204" pitchFamily="18" charset="0"/>
              </a:rPr>
              <a:t> </a:t>
            </a:r>
            <a:r>
              <a:rPr lang="en-US" sz="4000" b="1" i="0" dirty="0" err="1">
                <a:solidFill>
                  <a:srgbClr val="000000"/>
                </a:solidFill>
                <a:effectLst/>
                <a:latin typeface="Cambria" panose="02040503050406030204" pitchFamily="18" charset="0"/>
                <a:ea typeface="Cambria" panose="02040503050406030204" pitchFamily="18" charset="0"/>
              </a:rPr>
              <a:t>thể</a:t>
            </a:r>
            <a:r>
              <a:rPr lang="en-US" sz="4000" b="1" i="0" dirty="0">
                <a:solidFill>
                  <a:srgbClr val="000000"/>
                </a:solidFill>
                <a:effectLst/>
                <a:latin typeface="Cambria" panose="02040503050406030204" pitchFamily="18" charset="0"/>
                <a:ea typeface="Cambria" panose="02040503050406030204" pitchFamily="18" charset="0"/>
              </a:rPr>
              <a:t> </a:t>
            </a:r>
            <a:r>
              <a:rPr lang="en-US" sz="4000" b="1" i="0" dirty="0" err="1">
                <a:solidFill>
                  <a:srgbClr val="000000"/>
                </a:solidFill>
                <a:effectLst/>
                <a:latin typeface="Cambria" panose="02040503050406030204" pitchFamily="18" charset="0"/>
                <a:ea typeface="Cambria" panose="02040503050406030204" pitchFamily="18" charset="0"/>
              </a:rPr>
              <a:t>đứng</a:t>
            </a:r>
            <a:r>
              <a:rPr lang="en-US" sz="4000" b="1" i="0" dirty="0">
                <a:solidFill>
                  <a:srgbClr val="000000"/>
                </a:solidFill>
                <a:effectLst/>
                <a:latin typeface="Cambria" panose="02040503050406030204" pitchFamily="18" charset="0"/>
                <a:ea typeface="Cambria" panose="02040503050406030204" pitchFamily="18" charset="0"/>
              </a:rPr>
              <a:t> </a:t>
            </a:r>
            <a:r>
              <a:rPr lang="en-US" sz="4000" b="1" i="0" dirty="0" err="1">
                <a:solidFill>
                  <a:srgbClr val="000000"/>
                </a:solidFill>
                <a:effectLst/>
                <a:latin typeface="Cambria" panose="02040503050406030204" pitchFamily="18" charset="0"/>
                <a:ea typeface="Cambria" panose="02040503050406030204" pitchFamily="18" charset="0"/>
              </a:rPr>
              <a:t>vững</a:t>
            </a:r>
            <a:r>
              <a:rPr lang="en-US" sz="4000" b="1" i="0" dirty="0">
                <a:solidFill>
                  <a:srgbClr val="000000"/>
                </a:solidFill>
                <a:effectLst/>
                <a:latin typeface="Cambria" panose="02040503050406030204" pitchFamily="18" charset="0"/>
                <a:ea typeface="Cambria" panose="02040503050406030204" pitchFamily="18" charset="0"/>
              </a:rPr>
              <a:t>, </a:t>
            </a:r>
            <a:r>
              <a:rPr lang="en-US" sz="4000" b="1" i="0" dirty="0" err="1">
                <a:solidFill>
                  <a:srgbClr val="000000"/>
                </a:solidFill>
                <a:effectLst/>
                <a:latin typeface="Cambria" panose="02040503050406030204" pitchFamily="18" charset="0"/>
                <a:ea typeface="Cambria" panose="02040503050406030204" pitchFamily="18" charset="0"/>
              </a:rPr>
              <a:t>không</a:t>
            </a:r>
            <a:r>
              <a:rPr lang="en-US" sz="4000" b="1" i="0" dirty="0">
                <a:solidFill>
                  <a:srgbClr val="000000"/>
                </a:solidFill>
                <a:effectLst/>
                <a:latin typeface="Cambria" panose="02040503050406030204" pitchFamily="18" charset="0"/>
                <a:ea typeface="Cambria" panose="02040503050406030204" pitchFamily="18" charset="0"/>
              </a:rPr>
              <a:t> </a:t>
            </a:r>
            <a:r>
              <a:rPr lang="en-US" sz="4000" b="1" i="0" dirty="0" err="1">
                <a:solidFill>
                  <a:srgbClr val="000000"/>
                </a:solidFill>
                <a:effectLst/>
                <a:latin typeface="Cambria" panose="02040503050406030204" pitchFamily="18" charset="0"/>
                <a:ea typeface="Cambria" panose="02040503050406030204" pitchFamily="18" charset="0"/>
              </a:rPr>
              <a:t>bị</a:t>
            </a:r>
            <a:r>
              <a:rPr lang="en-US" sz="4000" b="1" i="0" dirty="0">
                <a:solidFill>
                  <a:srgbClr val="000000"/>
                </a:solidFill>
                <a:effectLst/>
                <a:latin typeface="Cambria" panose="02040503050406030204" pitchFamily="18" charset="0"/>
                <a:ea typeface="Cambria" panose="02040503050406030204" pitchFamily="18" charset="0"/>
              </a:rPr>
              <a:t> </a:t>
            </a:r>
            <a:r>
              <a:rPr lang="en-US" sz="4000" b="1" i="0" dirty="0" err="1">
                <a:solidFill>
                  <a:srgbClr val="000000"/>
                </a:solidFill>
                <a:effectLst/>
                <a:latin typeface="Cambria" panose="02040503050406030204" pitchFamily="18" charset="0"/>
                <a:ea typeface="Cambria" panose="02040503050406030204" pitchFamily="18" charset="0"/>
              </a:rPr>
              <a:t>đổ</a:t>
            </a:r>
            <a:r>
              <a:rPr lang="en-US" sz="4000" b="1" i="0" dirty="0">
                <a:solidFill>
                  <a:srgbClr val="000000"/>
                </a:solidFill>
                <a:effectLst/>
                <a:latin typeface="Cambria" panose="02040503050406030204" pitchFamily="18" charset="0"/>
                <a:ea typeface="Cambria" panose="02040503050406030204" pitchFamily="18" charset="0"/>
              </a:rPr>
              <a:t>?</a:t>
            </a:r>
            <a:endParaRPr lang="en-US" sz="4000" b="1" i="0" dirty="0">
              <a:solidFill>
                <a:srgbClr val="000000"/>
              </a:solidFill>
              <a:effectLst/>
              <a:latin typeface="Cambria" panose="02040503050406030204" pitchFamily="18" charset="0"/>
              <a:ea typeface="Cambria" panose="02040503050406030204" pitchFamily="18" charset="0"/>
            </a:endParaRPr>
          </a:p>
        </p:txBody>
      </p:sp>
      <p:pic>
        <p:nvPicPr>
          <p:cNvPr id="24" name="Picture 23"/>
          <p:cNvPicPr>
            <a:picLocks noChangeAspect="1"/>
          </p:cNvPicPr>
          <p:nvPr/>
        </p:nvPicPr>
        <p:blipFill>
          <a:blip r:embed="rId1"/>
          <a:stretch>
            <a:fillRect/>
          </a:stretch>
        </p:blipFill>
        <p:spPr>
          <a:xfrm>
            <a:off x="4724400" y="2476500"/>
            <a:ext cx="8305800" cy="678626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2"/>
          <p:cNvGrpSpPr/>
          <p:nvPr/>
        </p:nvGrpSpPr>
        <p:grpSpPr>
          <a:xfrm>
            <a:off x="1828800" y="800100"/>
            <a:ext cx="11226811" cy="2514600"/>
            <a:chOff x="0" y="0"/>
            <a:chExt cx="13588491" cy="6149321"/>
          </a:xfrm>
        </p:grpSpPr>
        <p:sp>
          <p:nvSpPr>
            <p:cNvPr id="3" name="Freeform 3"/>
            <p:cNvSpPr/>
            <p:nvPr/>
          </p:nvSpPr>
          <p:spPr>
            <a:xfrm>
              <a:off x="72390" y="72390"/>
              <a:ext cx="13443711" cy="6004541"/>
            </a:xfrm>
            <a:custGeom>
              <a:avLst/>
              <a:gdLst/>
              <a:ahLst/>
              <a:cxnLst/>
              <a:rect l="l" t="t" r="r" b="b"/>
              <a:pathLst>
                <a:path w="13443711" h="6004541">
                  <a:moveTo>
                    <a:pt x="0" y="0"/>
                  </a:moveTo>
                  <a:lnTo>
                    <a:pt x="13443711" y="0"/>
                  </a:lnTo>
                  <a:lnTo>
                    <a:pt x="13443711" y="6004541"/>
                  </a:lnTo>
                  <a:lnTo>
                    <a:pt x="0" y="6004541"/>
                  </a:lnTo>
                  <a:lnTo>
                    <a:pt x="0" y="0"/>
                  </a:lnTo>
                  <a:close/>
                </a:path>
              </a:pathLst>
            </a:custGeom>
            <a:solidFill>
              <a:srgbClr val="EBF094">
                <a:alpha val="83922"/>
              </a:srgbClr>
            </a:solidFill>
          </p:spPr>
          <p:txBody>
            <a:bodyPr/>
            <a:lstStyle/>
            <a:p>
              <a:endParaRPr lang="en-US"/>
            </a:p>
          </p:txBody>
        </p:sp>
        <p:sp>
          <p:nvSpPr>
            <p:cNvPr id="4" name="Freeform 4"/>
            <p:cNvSpPr/>
            <p:nvPr/>
          </p:nvSpPr>
          <p:spPr>
            <a:xfrm>
              <a:off x="0" y="0"/>
              <a:ext cx="13588492" cy="6149321"/>
            </a:xfrm>
            <a:custGeom>
              <a:avLst/>
              <a:gdLst/>
              <a:ahLst/>
              <a:cxnLst/>
              <a:rect l="l" t="t" r="r" b="b"/>
              <a:pathLst>
                <a:path w="13588492" h="6149321">
                  <a:moveTo>
                    <a:pt x="13443711" y="6004541"/>
                  </a:moveTo>
                  <a:lnTo>
                    <a:pt x="13588492" y="6004541"/>
                  </a:lnTo>
                  <a:lnTo>
                    <a:pt x="13588492" y="6149321"/>
                  </a:lnTo>
                  <a:lnTo>
                    <a:pt x="13443711" y="6149321"/>
                  </a:lnTo>
                  <a:lnTo>
                    <a:pt x="13443711" y="6004541"/>
                  </a:lnTo>
                  <a:close/>
                  <a:moveTo>
                    <a:pt x="0" y="144780"/>
                  </a:moveTo>
                  <a:lnTo>
                    <a:pt x="144780" y="144780"/>
                  </a:lnTo>
                  <a:lnTo>
                    <a:pt x="144780" y="6004541"/>
                  </a:lnTo>
                  <a:lnTo>
                    <a:pt x="0" y="6004541"/>
                  </a:lnTo>
                  <a:lnTo>
                    <a:pt x="0" y="144780"/>
                  </a:lnTo>
                  <a:close/>
                  <a:moveTo>
                    <a:pt x="0" y="6004541"/>
                  </a:moveTo>
                  <a:lnTo>
                    <a:pt x="144780" y="6004541"/>
                  </a:lnTo>
                  <a:lnTo>
                    <a:pt x="144780" y="6149321"/>
                  </a:lnTo>
                  <a:lnTo>
                    <a:pt x="0" y="6149321"/>
                  </a:lnTo>
                  <a:lnTo>
                    <a:pt x="0" y="6004541"/>
                  </a:lnTo>
                  <a:close/>
                  <a:moveTo>
                    <a:pt x="13443711" y="144780"/>
                  </a:moveTo>
                  <a:lnTo>
                    <a:pt x="13588492" y="144780"/>
                  </a:lnTo>
                  <a:lnTo>
                    <a:pt x="13588492" y="6004541"/>
                  </a:lnTo>
                  <a:lnTo>
                    <a:pt x="13443711" y="6004541"/>
                  </a:lnTo>
                  <a:lnTo>
                    <a:pt x="13443711" y="144780"/>
                  </a:lnTo>
                  <a:close/>
                  <a:moveTo>
                    <a:pt x="144780" y="6004541"/>
                  </a:moveTo>
                  <a:lnTo>
                    <a:pt x="13443711" y="6004541"/>
                  </a:lnTo>
                  <a:lnTo>
                    <a:pt x="13443711" y="6149321"/>
                  </a:lnTo>
                  <a:lnTo>
                    <a:pt x="144780" y="6149321"/>
                  </a:lnTo>
                  <a:lnTo>
                    <a:pt x="144780" y="6004541"/>
                  </a:lnTo>
                  <a:close/>
                  <a:moveTo>
                    <a:pt x="13443711" y="0"/>
                  </a:moveTo>
                  <a:lnTo>
                    <a:pt x="13588492" y="0"/>
                  </a:lnTo>
                  <a:lnTo>
                    <a:pt x="13588492" y="144780"/>
                  </a:lnTo>
                  <a:lnTo>
                    <a:pt x="13443711" y="144780"/>
                  </a:lnTo>
                  <a:lnTo>
                    <a:pt x="13443711" y="0"/>
                  </a:lnTo>
                  <a:close/>
                  <a:moveTo>
                    <a:pt x="0" y="0"/>
                  </a:moveTo>
                  <a:lnTo>
                    <a:pt x="144780" y="0"/>
                  </a:lnTo>
                  <a:lnTo>
                    <a:pt x="144780" y="144780"/>
                  </a:lnTo>
                  <a:lnTo>
                    <a:pt x="0" y="144780"/>
                  </a:lnTo>
                  <a:lnTo>
                    <a:pt x="0" y="0"/>
                  </a:lnTo>
                  <a:close/>
                  <a:moveTo>
                    <a:pt x="144780" y="0"/>
                  </a:moveTo>
                  <a:lnTo>
                    <a:pt x="13443711" y="0"/>
                  </a:lnTo>
                  <a:lnTo>
                    <a:pt x="13443711" y="144780"/>
                  </a:lnTo>
                  <a:lnTo>
                    <a:pt x="144780" y="144780"/>
                  </a:lnTo>
                  <a:lnTo>
                    <a:pt x="144780" y="0"/>
                  </a:lnTo>
                  <a:close/>
                </a:path>
              </a:pathLst>
            </a:custGeom>
            <a:solidFill>
              <a:srgbClr val="C37A63">
                <a:alpha val="83922"/>
              </a:srgbClr>
            </a:solidFill>
          </p:spPr>
          <p:txBody>
            <a:bodyPr/>
            <a:lstStyle/>
            <a:p>
              <a:endParaRPr lang="en-US"/>
            </a:p>
          </p:txBody>
        </p:sp>
      </p:grpSp>
      <p:sp>
        <p:nvSpPr>
          <p:cNvPr id="5" name="TextBox 5"/>
          <p:cNvSpPr txBox="1"/>
          <p:nvPr/>
        </p:nvSpPr>
        <p:spPr>
          <a:xfrm>
            <a:off x="2209800" y="1104900"/>
            <a:ext cx="10572789" cy="1813253"/>
          </a:xfrm>
          <a:prstGeom prst="rect">
            <a:avLst/>
          </a:prstGeom>
        </p:spPr>
        <p:txBody>
          <a:bodyPr lIns="0" tIns="0" rIns="0" bIns="0" rtlCol="0" anchor="t">
            <a:spAutoFit/>
          </a:bodyPr>
          <a:lstStyle/>
          <a:p>
            <a:pPr algn="ctr">
              <a:lnSpc>
                <a:spcPts val="7280"/>
              </a:lnSpc>
            </a:pPr>
            <a:r>
              <a:rPr lang="vi-VN" sz="6000" b="1" dirty="0">
                <a:solidFill>
                  <a:srgbClr val="000000"/>
                </a:solidFill>
                <a:latin typeface="Cambria" panose="02040503050406030204" pitchFamily="18" charset="0"/>
                <a:ea typeface="Cambria" panose="02040503050406030204" pitchFamily="18" charset="0"/>
              </a:rPr>
              <a:t>Rễ cây lấy nước, chất khoáng, không khí,… từ đất.</a:t>
            </a:r>
            <a:endParaRPr lang="en-US" sz="6000" b="1" dirty="0">
              <a:solidFill>
                <a:srgbClr val="000000"/>
              </a:solidFill>
              <a:latin typeface="Cambria" panose="02040503050406030204" pitchFamily="18" charset="0"/>
              <a:ea typeface="Cambria" panose="02040503050406030204" pitchFamily="18" charset="0"/>
            </a:endParaRPr>
          </a:p>
        </p:txBody>
      </p:sp>
      <p:pic>
        <p:nvPicPr>
          <p:cNvPr id="15" name="Picture 15"/>
          <p:cNvPicPr>
            <a:picLocks noChangeAspect="1"/>
          </p:cNvPicPr>
          <p:nvPr/>
        </p:nvPicPr>
        <p:blipFill>
          <a:blip r:embed="rId1"/>
          <a:srcRect/>
          <a:stretch>
            <a:fillRect/>
          </a:stretch>
        </p:blipFill>
        <p:spPr>
          <a:xfrm>
            <a:off x="10833454" y="295016"/>
            <a:ext cx="1460031" cy="1467368"/>
          </a:xfrm>
          <a:prstGeom prst="rect">
            <a:avLst/>
          </a:prstGeom>
        </p:spPr>
      </p:pic>
      <p:pic>
        <p:nvPicPr>
          <p:cNvPr id="16" name="Picture 16"/>
          <p:cNvPicPr>
            <a:picLocks noChangeAspect="1"/>
          </p:cNvPicPr>
          <p:nvPr/>
        </p:nvPicPr>
        <p:blipFill>
          <a:blip r:embed="rId1"/>
          <a:srcRect/>
          <a:stretch>
            <a:fillRect/>
          </a:stretch>
        </p:blipFill>
        <p:spPr>
          <a:xfrm>
            <a:off x="16529284" y="1762384"/>
            <a:ext cx="1460031" cy="1467368"/>
          </a:xfrm>
          <a:prstGeom prst="rect">
            <a:avLst/>
          </a:prstGeom>
        </p:spPr>
      </p:pic>
      <p:grpSp>
        <p:nvGrpSpPr>
          <p:cNvPr id="20" name="Group 2"/>
          <p:cNvGrpSpPr/>
          <p:nvPr/>
        </p:nvGrpSpPr>
        <p:grpSpPr>
          <a:xfrm>
            <a:off x="1600200" y="4152900"/>
            <a:ext cx="11226811" cy="3276600"/>
            <a:chOff x="0" y="0"/>
            <a:chExt cx="13588491" cy="6149321"/>
          </a:xfrm>
        </p:grpSpPr>
        <p:sp>
          <p:nvSpPr>
            <p:cNvPr id="21" name="Freeform 3"/>
            <p:cNvSpPr/>
            <p:nvPr/>
          </p:nvSpPr>
          <p:spPr>
            <a:xfrm>
              <a:off x="72390" y="72390"/>
              <a:ext cx="13443711" cy="6004541"/>
            </a:xfrm>
            <a:custGeom>
              <a:avLst/>
              <a:gdLst/>
              <a:ahLst/>
              <a:cxnLst/>
              <a:rect l="l" t="t" r="r" b="b"/>
              <a:pathLst>
                <a:path w="13443711" h="6004541">
                  <a:moveTo>
                    <a:pt x="0" y="0"/>
                  </a:moveTo>
                  <a:lnTo>
                    <a:pt x="13443711" y="0"/>
                  </a:lnTo>
                  <a:lnTo>
                    <a:pt x="13443711" y="6004541"/>
                  </a:lnTo>
                  <a:lnTo>
                    <a:pt x="0" y="6004541"/>
                  </a:lnTo>
                  <a:lnTo>
                    <a:pt x="0" y="0"/>
                  </a:lnTo>
                  <a:close/>
                </a:path>
              </a:pathLst>
            </a:custGeom>
            <a:solidFill>
              <a:srgbClr val="EBF094">
                <a:alpha val="83922"/>
              </a:srgbClr>
            </a:solidFill>
          </p:spPr>
          <p:txBody>
            <a:bodyPr/>
            <a:lstStyle/>
            <a:p>
              <a:endParaRPr lang="en-US"/>
            </a:p>
          </p:txBody>
        </p:sp>
        <p:sp>
          <p:nvSpPr>
            <p:cNvPr id="22" name="Freeform 4"/>
            <p:cNvSpPr/>
            <p:nvPr/>
          </p:nvSpPr>
          <p:spPr>
            <a:xfrm>
              <a:off x="0" y="0"/>
              <a:ext cx="13588492" cy="6149321"/>
            </a:xfrm>
            <a:custGeom>
              <a:avLst/>
              <a:gdLst/>
              <a:ahLst/>
              <a:cxnLst/>
              <a:rect l="l" t="t" r="r" b="b"/>
              <a:pathLst>
                <a:path w="13588492" h="6149321">
                  <a:moveTo>
                    <a:pt x="13443711" y="6004541"/>
                  </a:moveTo>
                  <a:lnTo>
                    <a:pt x="13588492" y="6004541"/>
                  </a:lnTo>
                  <a:lnTo>
                    <a:pt x="13588492" y="6149321"/>
                  </a:lnTo>
                  <a:lnTo>
                    <a:pt x="13443711" y="6149321"/>
                  </a:lnTo>
                  <a:lnTo>
                    <a:pt x="13443711" y="6004541"/>
                  </a:lnTo>
                  <a:close/>
                  <a:moveTo>
                    <a:pt x="0" y="144780"/>
                  </a:moveTo>
                  <a:lnTo>
                    <a:pt x="144780" y="144780"/>
                  </a:lnTo>
                  <a:lnTo>
                    <a:pt x="144780" y="6004541"/>
                  </a:lnTo>
                  <a:lnTo>
                    <a:pt x="0" y="6004541"/>
                  </a:lnTo>
                  <a:lnTo>
                    <a:pt x="0" y="144780"/>
                  </a:lnTo>
                  <a:close/>
                  <a:moveTo>
                    <a:pt x="0" y="6004541"/>
                  </a:moveTo>
                  <a:lnTo>
                    <a:pt x="144780" y="6004541"/>
                  </a:lnTo>
                  <a:lnTo>
                    <a:pt x="144780" y="6149321"/>
                  </a:lnTo>
                  <a:lnTo>
                    <a:pt x="0" y="6149321"/>
                  </a:lnTo>
                  <a:lnTo>
                    <a:pt x="0" y="6004541"/>
                  </a:lnTo>
                  <a:close/>
                  <a:moveTo>
                    <a:pt x="13443711" y="144780"/>
                  </a:moveTo>
                  <a:lnTo>
                    <a:pt x="13588492" y="144780"/>
                  </a:lnTo>
                  <a:lnTo>
                    <a:pt x="13588492" y="6004541"/>
                  </a:lnTo>
                  <a:lnTo>
                    <a:pt x="13443711" y="6004541"/>
                  </a:lnTo>
                  <a:lnTo>
                    <a:pt x="13443711" y="144780"/>
                  </a:lnTo>
                  <a:close/>
                  <a:moveTo>
                    <a:pt x="144780" y="6004541"/>
                  </a:moveTo>
                  <a:lnTo>
                    <a:pt x="13443711" y="6004541"/>
                  </a:lnTo>
                  <a:lnTo>
                    <a:pt x="13443711" y="6149321"/>
                  </a:lnTo>
                  <a:lnTo>
                    <a:pt x="144780" y="6149321"/>
                  </a:lnTo>
                  <a:lnTo>
                    <a:pt x="144780" y="6004541"/>
                  </a:lnTo>
                  <a:close/>
                  <a:moveTo>
                    <a:pt x="13443711" y="0"/>
                  </a:moveTo>
                  <a:lnTo>
                    <a:pt x="13588492" y="0"/>
                  </a:lnTo>
                  <a:lnTo>
                    <a:pt x="13588492" y="144780"/>
                  </a:lnTo>
                  <a:lnTo>
                    <a:pt x="13443711" y="144780"/>
                  </a:lnTo>
                  <a:lnTo>
                    <a:pt x="13443711" y="0"/>
                  </a:lnTo>
                  <a:close/>
                  <a:moveTo>
                    <a:pt x="0" y="0"/>
                  </a:moveTo>
                  <a:lnTo>
                    <a:pt x="144780" y="0"/>
                  </a:lnTo>
                  <a:lnTo>
                    <a:pt x="144780" y="144780"/>
                  </a:lnTo>
                  <a:lnTo>
                    <a:pt x="0" y="144780"/>
                  </a:lnTo>
                  <a:lnTo>
                    <a:pt x="0" y="0"/>
                  </a:lnTo>
                  <a:close/>
                  <a:moveTo>
                    <a:pt x="144780" y="0"/>
                  </a:moveTo>
                  <a:lnTo>
                    <a:pt x="13443711" y="0"/>
                  </a:lnTo>
                  <a:lnTo>
                    <a:pt x="13443711" y="144780"/>
                  </a:lnTo>
                  <a:lnTo>
                    <a:pt x="144780" y="144780"/>
                  </a:lnTo>
                  <a:lnTo>
                    <a:pt x="144780" y="0"/>
                  </a:lnTo>
                  <a:close/>
                </a:path>
              </a:pathLst>
            </a:custGeom>
            <a:solidFill>
              <a:srgbClr val="C37A63">
                <a:alpha val="83922"/>
              </a:srgbClr>
            </a:solidFill>
          </p:spPr>
          <p:txBody>
            <a:bodyPr/>
            <a:lstStyle/>
            <a:p>
              <a:endParaRPr lang="en-US"/>
            </a:p>
          </p:txBody>
        </p:sp>
      </p:grpSp>
      <p:sp>
        <p:nvSpPr>
          <p:cNvPr id="23" name="TextBox 5"/>
          <p:cNvSpPr txBox="1"/>
          <p:nvPr/>
        </p:nvSpPr>
        <p:spPr>
          <a:xfrm>
            <a:off x="1981200" y="4457700"/>
            <a:ext cx="10572789" cy="2749407"/>
          </a:xfrm>
          <a:prstGeom prst="rect">
            <a:avLst/>
          </a:prstGeom>
        </p:spPr>
        <p:txBody>
          <a:bodyPr lIns="0" tIns="0" rIns="0" bIns="0" rtlCol="0" anchor="t">
            <a:spAutoFit/>
          </a:bodyPr>
          <a:lstStyle/>
          <a:p>
            <a:pPr algn="ctr">
              <a:lnSpc>
                <a:spcPts val="7280"/>
              </a:lnSpc>
            </a:pPr>
            <a:r>
              <a:rPr lang="vi-VN" sz="6000" b="1" dirty="0">
                <a:solidFill>
                  <a:srgbClr val="000000"/>
                </a:solidFill>
                <a:latin typeface="Cambria" panose="02040503050406030204" pitchFamily="18" charset="0"/>
                <a:ea typeface="Cambria" panose="02040503050406030204" pitchFamily="18" charset="0"/>
              </a:rPr>
              <a:t>Cây có thể đứng vững, không bị đổ nhờ bộ rễ cây phát triển cắm rễ sâu trong lòng đất.</a:t>
            </a:r>
            <a:endParaRPr lang="en-US" sz="6000" b="1" dirty="0">
              <a:solidFill>
                <a:srgbClr val="000000"/>
              </a:solidFill>
              <a:latin typeface="Cambria" panose="02040503050406030204" pitchFamily="18" charset="0"/>
              <a:ea typeface="Cambria" panose="02040503050406030204" pitchFamily="18"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wipe(down)">
                                      <p:cBhvr>
                                        <p:cTn id="1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2"/>
          <p:cNvPicPr>
            <a:picLocks noChangeAspect="1"/>
          </p:cNvPicPr>
          <p:nvPr/>
        </p:nvPicPr>
        <p:blipFill>
          <a:blip r:embed="rId1"/>
          <a:srcRect/>
          <a:stretch>
            <a:fillRect/>
          </a:stretch>
        </p:blipFill>
        <p:spPr>
          <a:xfrm>
            <a:off x="10833454" y="295016"/>
            <a:ext cx="1460031" cy="1467368"/>
          </a:xfrm>
          <a:prstGeom prst="rect">
            <a:avLst/>
          </a:prstGeom>
        </p:spPr>
      </p:pic>
      <p:pic>
        <p:nvPicPr>
          <p:cNvPr id="3" name="Picture 3"/>
          <p:cNvPicPr>
            <a:picLocks noChangeAspect="1"/>
          </p:cNvPicPr>
          <p:nvPr/>
        </p:nvPicPr>
        <p:blipFill>
          <a:blip r:embed="rId1"/>
          <a:srcRect/>
          <a:stretch>
            <a:fillRect/>
          </a:stretch>
        </p:blipFill>
        <p:spPr>
          <a:xfrm>
            <a:off x="15354101" y="3125511"/>
            <a:ext cx="1460031" cy="1467368"/>
          </a:xfrm>
          <a:prstGeom prst="rect">
            <a:avLst/>
          </a:prstGeom>
        </p:spPr>
      </p:pic>
      <p:grpSp>
        <p:nvGrpSpPr>
          <p:cNvPr id="4" name="Group 4"/>
          <p:cNvGrpSpPr/>
          <p:nvPr/>
        </p:nvGrpSpPr>
        <p:grpSpPr>
          <a:xfrm>
            <a:off x="304800" y="1790700"/>
            <a:ext cx="9906000" cy="6705600"/>
            <a:chOff x="0" y="0"/>
            <a:chExt cx="13370053" cy="6149321"/>
          </a:xfrm>
        </p:grpSpPr>
        <p:sp>
          <p:nvSpPr>
            <p:cNvPr id="5" name="Freeform 5"/>
            <p:cNvSpPr/>
            <p:nvPr/>
          </p:nvSpPr>
          <p:spPr>
            <a:xfrm>
              <a:off x="72390" y="72390"/>
              <a:ext cx="13225273" cy="6004541"/>
            </a:xfrm>
            <a:custGeom>
              <a:avLst/>
              <a:gdLst/>
              <a:ahLst/>
              <a:cxnLst/>
              <a:rect l="l" t="t" r="r" b="b"/>
              <a:pathLst>
                <a:path w="13225273" h="6004541">
                  <a:moveTo>
                    <a:pt x="0" y="0"/>
                  </a:moveTo>
                  <a:lnTo>
                    <a:pt x="13225273" y="0"/>
                  </a:lnTo>
                  <a:lnTo>
                    <a:pt x="13225273" y="6004541"/>
                  </a:lnTo>
                  <a:lnTo>
                    <a:pt x="0" y="6004541"/>
                  </a:lnTo>
                  <a:lnTo>
                    <a:pt x="0" y="0"/>
                  </a:lnTo>
                  <a:close/>
                </a:path>
              </a:pathLst>
            </a:custGeom>
            <a:solidFill>
              <a:srgbClr val="EBF094">
                <a:alpha val="83922"/>
              </a:srgbClr>
            </a:solidFill>
          </p:spPr>
          <p:txBody>
            <a:bodyPr/>
            <a:lstStyle/>
            <a:p>
              <a:endParaRPr lang="en-US"/>
            </a:p>
          </p:txBody>
        </p:sp>
        <p:sp>
          <p:nvSpPr>
            <p:cNvPr id="6" name="Freeform 6"/>
            <p:cNvSpPr/>
            <p:nvPr/>
          </p:nvSpPr>
          <p:spPr>
            <a:xfrm>
              <a:off x="0" y="0"/>
              <a:ext cx="13370052" cy="6149321"/>
            </a:xfrm>
            <a:custGeom>
              <a:avLst/>
              <a:gdLst/>
              <a:ahLst/>
              <a:cxnLst/>
              <a:rect l="l" t="t" r="r" b="b"/>
              <a:pathLst>
                <a:path w="13370052" h="6149321">
                  <a:moveTo>
                    <a:pt x="13225273" y="6004541"/>
                  </a:moveTo>
                  <a:lnTo>
                    <a:pt x="13370052" y="6004541"/>
                  </a:lnTo>
                  <a:lnTo>
                    <a:pt x="13370052" y="6149321"/>
                  </a:lnTo>
                  <a:lnTo>
                    <a:pt x="13225273" y="6149321"/>
                  </a:lnTo>
                  <a:lnTo>
                    <a:pt x="13225273" y="6004541"/>
                  </a:lnTo>
                  <a:close/>
                  <a:moveTo>
                    <a:pt x="0" y="144780"/>
                  </a:moveTo>
                  <a:lnTo>
                    <a:pt x="144780" y="144780"/>
                  </a:lnTo>
                  <a:lnTo>
                    <a:pt x="144780" y="6004541"/>
                  </a:lnTo>
                  <a:lnTo>
                    <a:pt x="0" y="6004541"/>
                  </a:lnTo>
                  <a:lnTo>
                    <a:pt x="0" y="144780"/>
                  </a:lnTo>
                  <a:close/>
                  <a:moveTo>
                    <a:pt x="0" y="6004541"/>
                  </a:moveTo>
                  <a:lnTo>
                    <a:pt x="144780" y="6004541"/>
                  </a:lnTo>
                  <a:lnTo>
                    <a:pt x="144780" y="6149321"/>
                  </a:lnTo>
                  <a:lnTo>
                    <a:pt x="0" y="6149321"/>
                  </a:lnTo>
                  <a:lnTo>
                    <a:pt x="0" y="6004541"/>
                  </a:lnTo>
                  <a:close/>
                  <a:moveTo>
                    <a:pt x="13225273" y="144780"/>
                  </a:moveTo>
                  <a:lnTo>
                    <a:pt x="13370052" y="144780"/>
                  </a:lnTo>
                  <a:lnTo>
                    <a:pt x="13370052" y="6004541"/>
                  </a:lnTo>
                  <a:lnTo>
                    <a:pt x="13225273" y="6004541"/>
                  </a:lnTo>
                  <a:lnTo>
                    <a:pt x="13225273" y="144780"/>
                  </a:lnTo>
                  <a:close/>
                  <a:moveTo>
                    <a:pt x="144780" y="6004541"/>
                  </a:moveTo>
                  <a:lnTo>
                    <a:pt x="13225273" y="6004541"/>
                  </a:lnTo>
                  <a:lnTo>
                    <a:pt x="13225273" y="6149321"/>
                  </a:lnTo>
                  <a:lnTo>
                    <a:pt x="144780" y="6149321"/>
                  </a:lnTo>
                  <a:lnTo>
                    <a:pt x="144780" y="6004541"/>
                  </a:lnTo>
                  <a:close/>
                  <a:moveTo>
                    <a:pt x="13225273" y="0"/>
                  </a:moveTo>
                  <a:lnTo>
                    <a:pt x="13370052" y="0"/>
                  </a:lnTo>
                  <a:lnTo>
                    <a:pt x="13370052" y="144780"/>
                  </a:lnTo>
                  <a:lnTo>
                    <a:pt x="13225273" y="144780"/>
                  </a:lnTo>
                  <a:lnTo>
                    <a:pt x="13225273" y="0"/>
                  </a:lnTo>
                  <a:close/>
                  <a:moveTo>
                    <a:pt x="0" y="0"/>
                  </a:moveTo>
                  <a:lnTo>
                    <a:pt x="144780" y="0"/>
                  </a:lnTo>
                  <a:lnTo>
                    <a:pt x="144780" y="144780"/>
                  </a:lnTo>
                  <a:lnTo>
                    <a:pt x="0" y="144780"/>
                  </a:lnTo>
                  <a:lnTo>
                    <a:pt x="0" y="0"/>
                  </a:lnTo>
                  <a:close/>
                  <a:moveTo>
                    <a:pt x="144780" y="0"/>
                  </a:moveTo>
                  <a:lnTo>
                    <a:pt x="13225273" y="0"/>
                  </a:lnTo>
                  <a:lnTo>
                    <a:pt x="13225273" y="144780"/>
                  </a:lnTo>
                  <a:lnTo>
                    <a:pt x="144780" y="144780"/>
                  </a:lnTo>
                  <a:lnTo>
                    <a:pt x="144780" y="0"/>
                  </a:lnTo>
                  <a:close/>
                </a:path>
              </a:pathLst>
            </a:custGeom>
            <a:solidFill>
              <a:srgbClr val="C37A63">
                <a:alpha val="83922"/>
              </a:srgbClr>
            </a:solidFill>
          </p:spPr>
          <p:txBody>
            <a:bodyPr/>
            <a:lstStyle/>
            <a:p>
              <a:endParaRPr lang="en-US"/>
            </a:p>
          </p:txBody>
        </p:sp>
      </p:grpSp>
      <p:sp>
        <p:nvSpPr>
          <p:cNvPr id="8" name="TextBox 8"/>
          <p:cNvSpPr txBox="1"/>
          <p:nvPr/>
        </p:nvSpPr>
        <p:spPr>
          <a:xfrm>
            <a:off x="533400" y="2324100"/>
            <a:ext cx="9448800" cy="5539978"/>
          </a:xfrm>
          <a:prstGeom prst="rect">
            <a:avLst/>
          </a:prstGeom>
        </p:spPr>
        <p:txBody>
          <a:bodyPr wrap="square" lIns="0" tIns="0" rIns="0" bIns="0" rtlCol="0" anchor="t">
            <a:spAutoFit/>
          </a:bodyPr>
          <a:lstStyle/>
          <a:p>
            <a:pPr algn="just"/>
            <a:r>
              <a:rPr lang="vi-VN" sz="4000" dirty="0">
                <a:solidFill>
                  <a:srgbClr val="000000"/>
                </a:solidFill>
                <a:latin typeface="Cambria" panose="02040503050406030204" pitchFamily="18" charset="0"/>
                <a:ea typeface="Cambria" panose="02040503050406030204" pitchFamily="18" charset="0"/>
              </a:rPr>
              <a:t>Mỗi vùng miền ở Việt Nam có các loại đất khác nhau, phù hợp với từng loại cây trồng. Đất bazan ở Tây Nguyên (hình 7) có thể trồng các loại cây công nghiệp như cao su, cà phê, hồ tiêu,... Đất phù sa phổ biến ở vùng đồng bằng (hình 8), nơi có các con sông lớn chảy qua như sông Hồng, sông Đáy, sông Cửu Long,... có thể trồng cây nông nghiệp như lúa, ngô, khoai,...</a:t>
            </a:r>
            <a:endParaRPr lang="en-US" sz="4000" dirty="0">
              <a:solidFill>
                <a:srgbClr val="000000"/>
              </a:solidFill>
              <a:latin typeface="Cambria" panose="02040503050406030204" pitchFamily="18" charset="0"/>
              <a:ea typeface="Cambria" panose="02040503050406030204" pitchFamily="18" charset="0"/>
            </a:endParaRPr>
          </a:p>
        </p:txBody>
      </p:sp>
      <p:sp>
        <p:nvSpPr>
          <p:cNvPr id="14" name="Freeform 14"/>
          <p:cNvSpPr/>
          <p:nvPr/>
        </p:nvSpPr>
        <p:spPr>
          <a:xfrm>
            <a:off x="13922041" y="-4284276"/>
            <a:ext cx="5784182" cy="5784182"/>
          </a:xfrm>
          <a:custGeom>
            <a:avLst/>
            <a:gdLst/>
            <a:ahLst/>
            <a:cxnLst/>
            <a:rect l="l" t="t" r="r" b="b"/>
            <a:pathLst>
              <a:path w="5784182" h="5784182">
                <a:moveTo>
                  <a:pt x="0" y="0"/>
                </a:moveTo>
                <a:lnTo>
                  <a:pt x="5784181" y="0"/>
                </a:lnTo>
                <a:lnTo>
                  <a:pt x="5784181" y="5784181"/>
                </a:lnTo>
                <a:lnTo>
                  <a:pt x="0" y="5784181"/>
                </a:lnTo>
                <a:lnTo>
                  <a:pt x="0" y="0"/>
                </a:lnTo>
                <a:close/>
              </a:path>
            </a:pathLst>
          </a:custGeom>
          <a:blipFill>
            <a:blip r:embed="rId2"/>
            <a:stretch>
              <a:fillRect/>
            </a:stretch>
          </a:blipFill>
        </p:spPr>
        <p:txBody>
          <a:bodyPr/>
          <a:lstStyle/>
          <a:p>
            <a:endParaRPr lang="en-US"/>
          </a:p>
        </p:txBody>
      </p:sp>
      <p:pic>
        <p:nvPicPr>
          <p:cNvPr id="16" name="Picture 15"/>
          <p:cNvPicPr>
            <a:picLocks noChangeAspect="1"/>
          </p:cNvPicPr>
          <p:nvPr/>
        </p:nvPicPr>
        <p:blipFill>
          <a:blip r:embed="rId3"/>
          <a:stretch>
            <a:fillRect/>
          </a:stretch>
        </p:blipFill>
        <p:spPr>
          <a:xfrm rot="333019">
            <a:off x="10439400" y="2628900"/>
            <a:ext cx="7573108" cy="5791200"/>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8" name="Picture 17"/>
          <p:cNvPicPr>
            <a:picLocks noChangeAspect="1"/>
          </p:cNvPicPr>
          <p:nvPr/>
        </p:nvPicPr>
        <p:blipFill>
          <a:blip r:embed="rId4"/>
          <a:stretch>
            <a:fillRect/>
          </a:stretch>
        </p:blipFill>
        <p:spPr>
          <a:xfrm>
            <a:off x="5943600" y="419100"/>
            <a:ext cx="7565792" cy="1182727"/>
          </a:xfrm>
          <a:prstGeom prst="rect">
            <a:avLst/>
          </a:prstGeom>
        </p:spPr>
      </p:pic>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Đất đỏ bazan là gì? Tìm hiểu nguồn gốc, đặc điểm đất đỏ bazan ở nước ta"/>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752600" y="190500"/>
            <a:ext cx="15226018" cy="7543800"/>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Group 3"/>
          <p:cNvGrpSpPr/>
          <p:nvPr/>
        </p:nvGrpSpPr>
        <p:grpSpPr>
          <a:xfrm>
            <a:off x="5867400" y="8267700"/>
            <a:ext cx="6858000" cy="1524000"/>
            <a:chOff x="0" y="0"/>
            <a:chExt cx="13005989" cy="2412933"/>
          </a:xfrm>
        </p:grpSpPr>
        <p:sp>
          <p:nvSpPr>
            <p:cNvPr id="16" name="Freeform 4"/>
            <p:cNvSpPr/>
            <p:nvPr/>
          </p:nvSpPr>
          <p:spPr>
            <a:xfrm>
              <a:off x="72390" y="72390"/>
              <a:ext cx="12861209" cy="2268153"/>
            </a:xfrm>
            <a:custGeom>
              <a:avLst/>
              <a:gdLst/>
              <a:ahLst/>
              <a:cxnLst/>
              <a:rect l="l" t="t" r="r" b="b"/>
              <a:pathLst>
                <a:path w="12861209" h="2268153">
                  <a:moveTo>
                    <a:pt x="0" y="0"/>
                  </a:moveTo>
                  <a:lnTo>
                    <a:pt x="12861209" y="0"/>
                  </a:lnTo>
                  <a:lnTo>
                    <a:pt x="12861209" y="2268153"/>
                  </a:lnTo>
                  <a:lnTo>
                    <a:pt x="0" y="2268153"/>
                  </a:lnTo>
                  <a:lnTo>
                    <a:pt x="0" y="0"/>
                  </a:lnTo>
                  <a:close/>
                </a:path>
              </a:pathLst>
            </a:custGeom>
            <a:solidFill>
              <a:srgbClr val="AD795B">
                <a:alpha val="83922"/>
              </a:srgbClr>
            </a:solidFill>
          </p:spPr>
          <p:txBody>
            <a:bodyPr/>
            <a:lstStyle/>
            <a:p>
              <a:endParaRPr lang="en-US"/>
            </a:p>
          </p:txBody>
        </p:sp>
        <p:sp>
          <p:nvSpPr>
            <p:cNvPr id="17" name="Freeform 5"/>
            <p:cNvSpPr/>
            <p:nvPr/>
          </p:nvSpPr>
          <p:spPr>
            <a:xfrm>
              <a:off x="0" y="0"/>
              <a:ext cx="13005989" cy="2412933"/>
            </a:xfrm>
            <a:custGeom>
              <a:avLst/>
              <a:gdLst/>
              <a:ahLst/>
              <a:cxnLst/>
              <a:rect l="l" t="t" r="r" b="b"/>
              <a:pathLst>
                <a:path w="13005989" h="2412933">
                  <a:moveTo>
                    <a:pt x="12861209" y="2268153"/>
                  </a:moveTo>
                  <a:lnTo>
                    <a:pt x="13005989" y="2268153"/>
                  </a:lnTo>
                  <a:lnTo>
                    <a:pt x="13005989" y="2412933"/>
                  </a:lnTo>
                  <a:lnTo>
                    <a:pt x="12861209" y="2412933"/>
                  </a:lnTo>
                  <a:lnTo>
                    <a:pt x="12861209" y="2268153"/>
                  </a:lnTo>
                  <a:close/>
                  <a:moveTo>
                    <a:pt x="0" y="144780"/>
                  </a:moveTo>
                  <a:lnTo>
                    <a:pt x="144780" y="144780"/>
                  </a:lnTo>
                  <a:lnTo>
                    <a:pt x="144780" y="2268153"/>
                  </a:lnTo>
                  <a:lnTo>
                    <a:pt x="0" y="2268153"/>
                  </a:lnTo>
                  <a:lnTo>
                    <a:pt x="0" y="144780"/>
                  </a:lnTo>
                  <a:close/>
                  <a:moveTo>
                    <a:pt x="0" y="2268153"/>
                  </a:moveTo>
                  <a:lnTo>
                    <a:pt x="144780" y="2268153"/>
                  </a:lnTo>
                  <a:lnTo>
                    <a:pt x="144780" y="2412933"/>
                  </a:lnTo>
                  <a:lnTo>
                    <a:pt x="0" y="2412933"/>
                  </a:lnTo>
                  <a:lnTo>
                    <a:pt x="0" y="2268153"/>
                  </a:lnTo>
                  <a:close/>
                  <a:moveTo>
                    <a:pt x="12861209" y="144780"/>
                  </a:moveTo>
                  <a:lnTo>
                    <a:pt x="13005989" y="144780"/>
                  </a:lnTo>
                  <a:lnTo>
                    <a:pt x="13005989" y="2268153"/>
                  </a:lnTo>
                  <a:lnTo>
                    <a:pt x="12861209" y="2268153"/>
                  </a:lnTo>
                  <a:lnTo>
                    <a:pt x="12861209" y="144780"/>
                  </a:lnTo>
                  <a:close/>
                  <a:moveTo>
                    <a:pt x="144780" y="2268153"/>
                  </a:moveTo>
                  <a:lnTo>
                    <a:pt x="12861209" y="2268153"/>
                  </a:lnTo>
                  <a:lnTo>
                    <a:pt x="12861209" y="2412933"/>
                  </a:lnTo>
                  <a:lnTo>
                    <a:pt x="144780" y="2412933"/>
                  </a:lnTo>
                  <a:lnTo>
                    <a:pt x="144780" y="2268153"/>
                  </a:lnTo>
                  <a:close/>
                  <a:moveTo>
                    <a:pt x="12861209" y="0"/>
                  </a:moveTo>
                  <a:lnTo>
                    <a:pt x="13005989" y="0"/>
                  </a:lnTo>
                  <a:lnTo>
                    <a:pt x="13005989" y="144780"/>
                  </a:lnTo>
                  <a:lnTo>
                    <a:pt x="12861209" y="144780"/>
                  </a:lnTo>
                  <a:lnTo>
                    <a:pt x="12861209" y="0"/>
                  </a:lnTo>
                  <a:close/>
                  <a:moveTo>
                    <a:pt x="0" y="0"/>
                  </a:moveTo>
                  <a:lnTo>
                    <a:pt x="144780" y="0"/>
                  </a:lnTo>
                  <a:lnTo>
                    <a:pt x="144780" y="144780"/>
                  </a:lnTo>
                  <a:lnTo>
                    <a:pt x="0" y="144780"/>
                  </a:lnTo>
                  <a:lnTo>
                    <a:pt x="0" y="0"/>
                  </a:lnTo>
                  <a:close/>
                  <a:moveTo>
                    <a:pt x="144780" y="0"/>
                  </a:moveTo>
                  <a:lnTo>
                    <a:pt x="12861209" y="0"/>
                  </a:lnTo>
                  <a:lnTo>
                    <a:pt x="12861209" y="144780"/>
                  </a:lnTo>
                  <a:lnTo>
                    <a:pt x="144780" y="144780"/>
                  </a:lnTo>
                  <a:lnTo>
                    <a:pt x="144780" y="0"/>
                  </a:lnTo>
                  <a:close/>
                </a:path>
              </a:pathLst>
            </a:custGeom>
            <a:solidFill>
              <a:srgbClr val="C37A63">
                <a:alpha val="83922"/>
              </a:srgbClr>
            </a:solidFill>
          </p:spPr>
          <p:txBody>
            <a:bodyPr/>
            <a:lstStyle/>
            <a:p>
              <a:endParaRPr lang="en-US"/>
            </a:p>
          </p:txBody>
        </p:sp>
      </p:grpSp>
      <p:sp>
        <p:nvSpPr>
          <p:cNvPr id="18" name="TextBox 13"/>
          <p:cNvSpPr txBox="1"/>
          <p:nvPr/>
        </p:nvSpPr>
        <p:spPr>
          <a:xfrm>
            <a:off x="4267200" y="8191500"/>
            <a:ext cx="10327144" cy="1416350"/>
          </a:xfrm>
          <a:prstGeom prst="rect">
            <a:avLst/>
          </a:prstGeom>
        </p:spPr>
        <p:txBody>
          <a:bodyPr lIns="0" tIns="0" rIns="0" bIns="0" rtlCol="0" anchor="t">
            <a:spAutoFit/>
          </a:bodyPr>
          <a:lstStyle/>
          <a:p>
            <a:pPr algn="ctr">
              <a:lnSpc>
                <a:spcPts val="12320"/>
              </a:lnSpc>
            </a:pPr>
            <a:r>
              <a:rPr lang="en-US" sz="8000" dirty="0" err="1">
                <a:solidFill>
                  <a:srgbClr val="000000"/>
                </a:solidFill>
                <a:latin typeface="Cambria" panose="02040503050406030204" pitchFamily="18" charset="0"/>
                <a:ea typeface="Cambria" panose="02040503050406030204" pitchFamily="18" charset="0"/>
              </a:rPr>
              <a:t>Đất</a:t>
            </a:r>
            <a:r>
              <a:rPr lang="en-US" sz="8000" dirty="0">
                <a:solidFill>
                  <a:srgbClr val="000000"/>
                </a:solidFill>
                <a:latin typeface="Cambria" panose="02040503050406030204" pitchFamily="18" charset="0"/>
                <a:ea typeface="Cambria" panose="02040503050406030204" pitchFamily="18" charset="0"/>
              </a:rPr>
              <a:t> </a:t>
            </a:r>
            <a:r>
              <a:rPr lang="en-US" sz="8000" dirty="0" err="1">
                <a:solidFill>
                  <a:srgbClr val="000000"/>
                </a:solidFill>
                <a:latin typeface="Cambria" panose="02040503050406030204" pitchFamily="18" charset="0"/>
                <a:ea typeface="Cambria" panose="02040503050406030204" pitchFamily="18" charset="0"/>
              </a:rPr>
              <a:t>đỏ</a:t>
            </a:r>
            <a:r>
              <a:rPr lang="en-US" sz="8000" dirty="0">
                <a:solidFill>
                  <a:srgbClr val="000000"/>
                </a:solidFill>
                <a:latin typeface="Cambria" panose="02040503050406030204" pitchFamily="18" charset="0"/>
                <a:ea typeface="Cambria" panose="02040503050406030204" pitchFamily="18" charset="0"/>
              </a:rPr>
              <a:t> </a:t>
            </a:r>
            <a:r>
              <a:rPr lang="en-US" sz="8000" dirty="0" err="1">
                <a:solidFill>
                  <a:srgbClr val="000000"/>
                </a:solidFill>
                <a:latin typeface="Cambria" panose="02040503050406030204" pitchFamily="18" charset="0"/>
                <a:ea typeface="Cambria" panose="02040503050406030204" pitchFamily="18" charset="0"/>
              </a:rPr>
              <a:t>bazan</a:t>
            </a:r>
            <a:r>
              <a:rPr lang="en-US" sz="8000" dirty="0">
                <a:solidFill>
                  <a:srgbClr val="000000"/>
                </a:solidFill>
                <a:latin typeface="Cambria" panose="02040503050406030204" pitchFamily="18" charset="0"/>
                <a:ea typeface="Cambria" panose="02040503050406030204" pitchFamily="18" charset="0"/>
              </a:rPr>
              <a:t> </a:t>
            </a:r>
            <a:endParaRPr lang="en-US" sz="8000" dirty="0">
              <a:solidFill>
                <a:srgbClr val="000000"/>
              </a:solidFill>
              <a:latin typeface="Cambria" panose="02040503050406030204" pitchFamily="18" charset="0"/>
              <a:ea typeface="Cambria" panose="02040503050406030204" pitchFamily="18" charset="0"/>
            </a:endParaRPr>
          </a:p>
        </p:txBody>
      </p:sp>
    </p:spTree>
  </p:cSld>
  <p:clrMapOvr>
    <a:masterClrMapping/>
  </p:clrMapOvr>
  <p:transition>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0</TotalTime>
  <Words>2079</Words>
  <Application>WPS Presentation</Application>
  <PresentationFormat>Custom</PresentationFormat>
  <Paragraphs>70</Paragraphs>
  <Slides>25</Slides>
  <Notes>6</Notes>
  <HiddenSlides>0</HiddenSlides>
  <MMClips>1</MMClips>
  <ScaleCrop>false</ScaleCrop>
  <HeadingPairs>
    <vt:vector size="6" baseType="variant">
      <vt:variant>
        <vt:lpstr>已用的字体</vt:lpstr>
      </vt:variant>
      <vt:variant>
        <vt:i4>10</vt:i4>
      </vt:variant>
      <vt:variant>
        <vt:lpstr>主题</vt:lpstr>
      </vt:variant>
      <vt:variant>
        <vt:i4>2</vt:i4>
      </vt:variant>
      <vt:variant>
        <vt:lpstr>幻灯片标题</vt:lpstr>
      </vt:variant>
      <vt:variant>
        <vt:i4>25</vt:i4>
      </vt:variant>
    </vt:vector>
  </HeadingPairs>
  <TitlesOfParts>
    <vt:vector size="37" baseType="lpstr">
      <vt:lpstr>Arial</vt:lpstr>
      <vt:lpstr>SimSun</vt:lpstr>
      <vt:lpstr>Wingdings</vt:lpstr>
      <vt:lpstr>Calibri</vt:lpstr>
      <vt:lpstr>Cambria</vt:lpstr>
      <vt:lpstr>SVN-Gretoon</vt:lpstr>
      <vt:lpstr>Segoe Print</vt:lpstr>
      <vt:lpstr>Microsoft YaHei</vt:lpstr>
      <vt:lpstr>Arial Unicode MS</vt:lpstr>
      <vt:lpstr>Calibri</vt:lpstr>
      <vt:lpstr>Office Theme</vt:lpstr>
      <vt:lpstr>3_Office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9Slide.vn</Company>
  <LinksUpToDate>false</LinksUpToDate>
  <SharedDoc>false</SharedDoc>
  <HyperlinksChanged>false</HyperlinksChanged>
  <AppVersion>14.0000</AppVersion>
  <Manager>9Slide.vn</Manager>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MinhThangPC.VN</dc:creator>
  <dc:description>9Slide.vn</dc:description>
  <dc:subject>9Slide.vn</dc:subject>
  <cp:category>9Slide.vn</cp:category>
  <cp:lastModifiedBy>Bích Đào Cao Thị</cp:lastModifiedBy>
  <cp:revision>33</cp:revision>
  <dcterms:created xsi:type="dcterms:W3CDTF">2006-08-16T00:00:00Z</dcterms:created>
  <dcterms:modified xsi:type="dcterms:W3CDTF">2024-09-10T03:58:28Z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556C39FDD748415AA0D920591C042631_12</vt:lpwstr>
  </property>
  <property fmtid="{D5CDD505-2E9C-101B-9397-08002B2CF9AE}" pid="3" name="KSOProductBuildVer">
    <vt:lpwstr>1033-12.2.0.18165</vt:lpwstr>
  </property>
</Properties>
</file>