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6" r:id="rId2"/>
    <p:sldId id="270" r:id="rId3"/>
    <p:sldId id="267" r:id="rId4"/>
    <p:sldId id="257" r:id="rId5"/>
    <p:sldId id="263" r:id="rId6"/>
    <p:sldId id="268" r:id="rId7"/>
    <p:sldId id="260" r:id="rId8"/>
    <p:sldId id="261" r:id="rId9"/>
    <p:sldId id="269" r:id="rId10"/>
    <p:sldId id="262" r:id="rId11"/>
    <p:sldId id="264" r:id="rId12"/>
    <p:sldId id="272" r:id="rId13"/>
    <p:sldId id="274" r:id="rId14"/>
  </p:sldIdLst>
  <p:sldSz cx="12161838" cy="6858000"/>
  <p:notesSz cx="6858000" cy="9144000"/>
  <p:embeddedFontLst>
    <p:embeddedFont>
      <p:font typeface="#9Slide07 SVNPosterizer KG Inli" panose="02000503000000020003" charset="0"/>
      <p:regular r:id="rId16"/>
    </p:embeddedFont>
    <p:embeddedFont>
      <p:font typeface="Calibri" panose="020F0502020204030204" pitchFamily="34" charset="0"/>
      <p:regular r:id="rId17"/>
      <p:bold r:id="rId18"/>
      <p:italic r:id="rId19"/>
      <p:boldItalic r:id="rId20"/>
    </p:embeddedFont>
    <p:embeddedFont>
      <p:font typeface="#9Slide07 IcielPony" panose="020B0604020202020204" charset="0"/>
      <p:regular r:id="rId21"/>
    </p:embeddedFont>
    <p:embeddedFont>
      <p:font typeface="#9Slide07 Itim" panose="020B0604020202020204" charset="-34"/>
      <p:regular r:id="rId22"/>
    </p:embeddedFont>
    <p:embeddedFont>
      <p:font typeface="Cambria Math" panose="02040503050406030204" pitchFamily="18" charset="0"/>
      <p:regular r:id="rId23"/>
    </p:embeddedFont>
    <p:embeddedFont>
      <p:font typeface="#9Slide03 FS Neusa Regular" panose="020B0604020202020204" charset="0"/>
      <p:regular r:id="rId24"/>
    </p:embeddedFont>
    <p:embeddedFont>
      <p:font typeface="#9Slide03 BoosterNextFYBlack"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2043F8-801B-4E90-999E-1657675A144E}">
          <p14:sldIdLst>
            <p14:sldId id="256"/>
            <p14:sldId id="270"/>
          </p14:sldIdLst>
        </p14:section>
        <p14:section name="Bài 1" id="{4513C2A7-1C8B-4771-9E01-23F12A23A3D8}">
          <p14:sldIdLst>
            <p14:sldId id="267"/>
            <p14:sldId id="257"/>
            <p14:sldId id="263"/>
          </p14:sldIdLst>
        </p14:section>
        <p14:section name="Bài 2" id="{82907D74-67E9-4B91-99AF-697D210CC663}">
          <p14:sldIdLst>
            <p14:sldId id="268"/>
            <p14:sldId id="260"/>
            <p14:sldId id="261"/>
          </p14:sldIdLst>
        </p14:section>
        <p14:section name="Bài 3" id="{3C677EB8-5DC3-46BA-8DB9-FDEE27D91A27}">
          <p14:sldIdLst>
            <p14:sldId id="269"/>
            <p14:sldId id="262"/>
          </p14:sldIdLst>
        </p14:section>
        <p14:section name="Bài 4" id="{5CCD9C0E-2F41-4BBA-9A15-F29F9938FA31}">
          <p14:sldIdLst>
            <p14:sldId id="264"/>
            <p14:sldId id="272"/>
            <p14:sldId id="274"/>
          </p14:sldIdLst>
        </p14:section>
      </p14:sectionLst>
    </p:ex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D6E"/>
    <a:srgbClr val="FFE89F"/>
    <a:srgbClr val="FF7C80"/>
    <a:srgbClr val="E3CD29"/>
    <a:srgbClr val="9A0000"/>
    <a:srgbClr val="AC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1" autoAdjust="0"/>
    <p:restoredTop sz="94660"/>
  </p:normalViewPr>
  <p:slideViewPr>
    <p:cSldViewPr showGuides="1">
      <p:cViewPr varScale="1">
        <p:scale>
          <a:sx n="65" d="100"/>
          <a:sy n="65" d="100"/>
        </p:scale>
        <p:origin x="672" y="4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4E237-F9A0-4559-87D9-9A78C75AFDF4}" type="datetimeFigureOut">
              <a:rPr lang="en-US" smtClean="0"/>
              <a:t>4/19/2024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66421-8304-4B7A-A8C6-7D61E28C45D9}" type="slidenum">
              <a:rPr lang="en-US" smtClean="0"/>
              <a:t>‹#›</a:t>
            </a:fld>
            <a:endParaRPr lang="en-US"/>
          </a:p>
        </p:txBody>
      </p:sp>
    </p:spTree>
    <p:extLst>
      <p:ext uri="{BB962C8B-B14F-4D97-AF65-F5344CB8AC3E}">
        <p14:creationId xmlns:p14="http://schemas.microsoft.com/office/powerpoint/2010/main" val="83168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4</a:t>
            </a:fld>
            <a:endParaRPr lang="en-US"/>
          </a:p>
        </p:txBody>
      </p:sp>
    </p:spTree>
    <p:extLst>
      <p:ext uri="{BB962C8B-B14F-4D97-AF65-F5344CB8AC3E}">
        <p14:creationId xmlns:p14="http://schemas.microsoft.com/office/powerpoint/2010/main" val="135601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5</a:t>
            </a:fld>
            <a:endParaRPr lang="en-US"/>
          </a:p>
        </p:txBody>
      </p:sp>
    </p:spTree>
    <p:extLst>
      <p:ext uri="{BB962C8B-B14F-4D97-AF65-F5344CB8AC3E}">
        <p14:creationId xmlns:p14="http://schemas.microsoft.com/office/powerpoint/2010/main" val="208908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7</a:t>
            </a:fld>
            <a:endParaRPr lang="en-US"/>
          </a:p>
        </p:txBody>
      </p:sp>
    </p:spTree>
    <p:extLst>
      <p:ext uri="{BB962C8B-B14F-4D97-AF65-F5344CB8AC3E}">
        <p14:creationId xmlns:p14="http://schemas.microsoft.com/office/powerpoint/2010/main" val="238873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8</a:t>
            </a:fld>
            <a:endParaRPr lang="en-US"/>
          </a:p>
        </p:txBody>
      </p:sp>
    </p:spTree>
    <p:extLst>
      <p:ext uri="{BB962C8B-B14F-4D97-AF65-F5344CB8AC3E}">
        <p14:creationId xmlns:p14="http://schemas.microsoft.com/office/powerpoint/2010/main" val="38895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C9CB3B-8787-432B-AA39-CBA38F82568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3156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63806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55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156543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9CB3B-8787-432B-AA39-CBA38F82568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33242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C9CB3B-8787-432B-AA39-CBA38F825686}"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43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C9CB3B-8787-432B-AA39-CBA38F825686}"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87946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C9CB3B-8787-432B-AA39-CBA38F825686}" type="datetimeFigureOut">
              <a:rPr lang="en-US" smtClean="0"/>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56560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9CB3B-8787-432B-AA39-CBA38F825686}"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98890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2085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08151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9CB3B-8787-432B-AA39-CBA38F825686}" type="datetimeFigureOut">
              <a:rPr lang="en-US" smtClean="0"/>
              <a:t>4/19/2024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BC12B-78F5-4B34-8C69-ECE13F132218}" type="slidenum">
              <a:rPr lang="en-US" smtClean="0"/>
              <a:t>‹#›</a:t>
            </a:fld>
            <a:endParaRPr lang="en-US"/>
          </a:p>
        </p:txBody>
      </p:sp>
    </p:spTree>
    <p:extLst>
      <p:ext uri="{BB962C8B-B14F-4D97-AF65-F5344CB8AC3E}">
        <p14:creationId xmlns:p14="http://schemas.microsoft.com/office/powerpoint/2010/main" val="36699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83.png"/><Relationship Id="rId18" Type="http://schemas.openxmlformats.org/officeDocument/2006/relationships/image" Target="../media/image107.png"/><Relationship Id="rId3" Type="http://schemas.openxmlformats.org/officeDocument/2006/relationships/audio" Target="../media/audio4.wav"/><Relationship Id="rId21" Type="http://schemas.openxmlformats.org/officeDocument/2006/relationships/image" Target="../media/image110.png"/><Relationship Id="rId7" Type="http://schemas.openxmlformats.org/officeDocument/2006/relationships/image" Target="../media/image75.png"/><Relationship Id="rId12" Type="http://schemas.microsoft.com/office/2007/relationships/hdphoto" Target="../media/hdphoto35.wdp"/><Relationship Id="rId17" Type="http://schemas.openxmlformats.org/officeDocument/2006/relationships/image" Target="../media/image106.png"/><Relationship Id="rId2" Type="http://schemas.openxmlformats.org/officeDocument/2006/relationships/audio" Target="../media/audio3.wav"/><Relationship Id="rId16" Type="http://schemas.microsoft.com/office/2007/relationships/hdphoto" Target="../media/hdphoto37.wdp"/><Relationship Id="rId20" Type="http://schemas.openxmlformats.org/officeDocument/2006/relationships/image" Target="../media/image109.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82.png"/><Relationship Id="rId5" Type="http://schemas.openxmlformats.org/officeDocument/2006/relationships/image" Target="../media/image19.png"/><Relationship Id="rId15" Type="http://schemas.openxmlformats.org/officeDocument/2006/relationships/image" Target="../media/image84.png"/><Relationship Id="rId10" Type="http://schemas.microsoft.com/office/2007/relationships/hdphoto" Target="../media/hdphoto24.wdp"/><Relationship Id="rId19" Type="http://schemas.openxmlformats.org/officeDocument/2006/relationships/image" Target="../media/image108.png"/><Relationship Id="rId4" Type="http://schemas.openxmlformats.org/officeDocument/2006/relationships/image" Target="../media/image18.png"/><Relationship Id="rId9" Type="http://schemas.openxmlformats.org/officeDocument/2006/relationships/image" Target="../media/image47.png"/><Relationship Id="rId14" Type="http://schemas.microsoft.com/office/2007/relationships/hdphoto" Target="../media/hdphoto36.wdp"/><Relationship Id="rId22"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microsoft.com/office/2007/relationships/hdphoto" Target="../media/hdphoto38.wdp"/><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audio" Target="../media/audio2.wav"/><Relationship Id="rId4" Type="http://schemas.openxmlformats.org/officeDocument/2006/relationships/image" Target="../media/image5.jpe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6.wdp"/><Relationship Id="rId18" Type="http://schemas.openxmlformats.org/officeDocument/2006/relationships/image" Target="../media/image27.png"/><Relationship Id="rId3" Type="http://schemas.openxmlformats.org/officeDocument/2006/relationships/audio" Target="../media/audio3.wav"/><Relationship Id="rId21"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23.png"/><Relationship Id="rId17" Type="http://schemas.openxmlformats.org/officeDocument/2006/relationships/image" Target="../media/image26.png"/><Relationship Id="rId25" Type="http://schemas.microsoft.com/office/2007/relationships/hdphoto" Target="../media/hdphoto9.wdp"/><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2.png"/><Relationship Id="rId5" Type="http://schemas.openxmlformats.org/officeDocument/2006/relationships/image" Target="../media/image18.png"/><Relationship Id="rId15" Type="http://schemas.microsoft.com/office/2007/relationships/hdphoto" Target="../media/hdphoto7.wdp"/><Relationship Id="rId23" Type="http://schemas.openxmlformats.org/officeDocument/2006/relationships/image" Target="../media/image31.png"/><Relationship Id="rId10" Type="http://schemas.openxmlformats.org/officeDocument/2006/relationships/image" Target="../media/image21.png"/><Relationship Id="rId19" Type="http://schemas.openxmlformats.org/officeDocument/2006/relationships/image" Target="../media/image28.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24.png"/><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13" Type="http://schemas.microsoft.com/office/2007/relationships/hdphoto" Target="../media/hdphoto12.wdp"/><Relationship Id="rId18" Type="http://schemas.openxmlformats.org/officeDocument/2006/relationships/image" Target="../media/image30.png"/><Relationship Id="rId26" Type="http://schemas.openxmlformats.org/officeDocument/2006/relationships/image" Target="../media/image50.png"/><Relationship Id="rId3" Type="http://schemas.openxmlformats.org/officeDocument/2006/relationships/audio" Target="../media/audio3.wav"/><Relationship Id="rId21" Type="http://schemas.microsoft.com/office/2007/relationships/hdphoto" Target="../media/hdphoto15.wdp"/><Relationship Id="rId7" Type="http://schemas.microsoft.com/office/2007/relationships/hdphoto" Target="../media/hdphoto10.wdp"/><Relationship Id="rId12" Type="http://schemas.openxmlformats.org/officeDocument/2006/relationships/image" Target="../media/image35.png"/><Relationship Id="rId17" Type="http://schemas.microsoft.com/office/2007/relationships/hdphoto" Target="../media/hdphoto14.wdp"/><Relationship Id="rId25" Type="http://schemas.microsoft.com/office/2007/relationships/hdphoto" Target="../media/hdphoto17.wdp"/><Relationship Id="rId33" Type="http://schemas.microsoft.com/office/2007/relationships/hdphoto" Target="../media/hdphoto18.wdp"/><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38.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24" Type="http://schemas.openxmlformats.org/officeDocument/2006/relationships/image" Target="../media/image40.png"/><Relationship Id="rId32" Type="http://schemas.openxmlformats.org/officeDocument/2006/relationships/image" Target="../media/image41.png"/><Relationship Id="rId5" Type="http://schemas.openxmlformats.org/officeDocument/2006/relationships/image" Target="../media/image18.png"/><Relationship Id="rId15" Type="http://schemas.microsoft.com/office/2007/relationships/hdphoto" Target="../media/hdphoto13.wdp"/><Relationship Id="rId23" Type="http://schemas.microsoft.com/office/2007/relationships/hdphoto" Target="../media/hdphoto16.wdp"/><Relationship Id="rId28" Type="http://schemas.openxmlformats.org/officeDocument/2006/relationships/image" Target="../media/image52.png"/><Relationship Id="rId10" Type="http://schemas.openxmlformats.org/officeDocument/2006/relationships/image" Target="../media/image19.png"/><Relationship Id="rId19" Type="http://schemas.microsoft.com/office/2007/relationships/hdphoto" Target="../media/hdphoto8.wdp"/><Relationship Id="rId31" Type="http://schemas.openxmlformats.org/officeDocument/2006/relationships/image" Target="../media/image55.png"/><Relationship Id="rId4" Type="http://schemas.openxmlformats.org/officeDocument/2006/relationships/audio" Target="../media/audio4.wav"/><Relationship Id="rId9" Type="http://schemas.microsoft.com/office/2007/relationships/hdphoto" Target="../media/hdphoto11.wdp"/><Relationship Id="rId14" Type="http://schemas.openxmlformats.org/officeDocument/2006/relationships/image" Target="../media/image36.png"/><Relationship Id="rId22" Type="http://schemas.openxmlformats.org/officeDocument/2006/relationships/image" Target="../media/image39.png"/><Relationship Id="rId27" Type="http://schemas.openxmlformats.org/officeDocument/2006/relationships/image" Target="../media/image51.png"/><Relationship Id="rId30" Type="http://schemas.openxmlformats.org/officeDocument/2006/relationships/image" Target="../media/image54.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2.wdp"/><Relationship Id="rId18" Type="http://schemas.openxmlformats.org/officeDocument/2006/relationships/image" Target="../media/image19.png"/><Relationship Id="rId26" Type="http://schemas.openxmlformats.org/officeDocument/2006/relationships/image" Target="../media/image78.png"/><Relationship Id="rId3" Type="http://schemas.openxmlformats.org/officeDocument/2006/relationships/audio" Target="../media/audio3.wav"/><Relationship Id="rId21" Type="http://schemas.microsoft.com/office/2007/relationships/hdphoto" Target="../media/hdphoto25.wdp"/><Relationship Id="rId7" Type="http://schemas.microsoft.com/office/2007/relationships/hdphoto" Target="../media/hdphoto19.wdp"/><Relationship Id="rId12" Type="http://schemas.openxmlformats.org/officeDocument/2006/relationships/image" Target="../media/image45.png"/><Relationship Id="rId17" Type="http://schemas.microsoft.com/office/2007/relationships/hdphoto" Target="../media/hdphoto24.wdp"/><Relationship Id="rId25" Type="http://schemas.openxmlformats.org/officeDocument/2006/relationships/image" Target="../media/image77.pn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48.png"/><Relationship Id="rId29"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21.wdp"/><Relationship Id="rId24" Type="http://schemas.openxmlformats.org/officeDocument/2006/relationships/image" Target="../media/image76.png"/><Relationship Id="rId5" Type="http://schemas.openxmlformats.org/officeDocument/2006/relationships/image" Target="../media/image18.png"/><Relationship Id="rId15" Type="http://schemas.microsoft.com/office/2007/relationships/hdphoto" Target="../media/hdphoto23.wdp"/><Relationship Id="rId23" Type="http://schemas.microsoft.com/office/2007/relationships/hdphoto" Target="../media/hdphoto26.wdp"/><Relationship Id="rId28" Type="http://schemas.openxmlformats.org/officeDocument/2006/relationships/image" Target="../media/image80.png"/><Relationship Id="rId10" Type="http://schemas.openxmlformats.org/officeDocument/2006/relationships/image" Target="../media/image44.png"/><Relationship Id="rId19" Type="http://schemas.microsoft.com/office/2007/relationships/hdphoto" Target="../media/hdphoto4.wdp"/><Relationship Id="rId4" Type="http://schemas.openxmlformats.org/officeDocument/2006/relationships/audio" Target="../media/audio4.wav"/><Relationship Id="rId9" Type="http://schemas.microsoft.com/office/2007/relationships/hdphoto" Target="../media/hdphoto20.wdp"/><Relationship Id="rId14" Type="http://schemas.openxmlformats.org/officeDocument/2006/relationships/image" Target="../media/image46.png"/><Relationship Id="rId22" Type="http://schemas.openxmlformats.org/officeDocument/2006/relationships/image" Target="../media/image49.png"/><Relationship Id="rId27"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29.wdp"/><Relationship Id="rId18" Type="http://schemas.openxmlformats.org/officeDocument/2006/relationships/image" Target="../media/image73.png"/><Relationship Id="rId26" Type="http://schemas.openxmlformats.org/officeDocument/2006/relationships/image" Target="../media/image89.png"/><Relationship Id="rId3" Type="http://schemas.openxmlformats.org/officeDocument/2006/relationships/audio" Target="../media/audio3.wav"/><Relationship Id="rId21" Type="http://schemas.microsoft.com/office/2007/relationships/hdphoto" Target="../media/hdphoto24.wdp"/><Relationship Id="rId7" Type="http://schemas.microsoft.com/office/2007/relationships/hdphoto" Target="../media/hdphoto27.wdp"/><Relationship Id="rId12" Type="http://schemas.openxmlformats.org/officeDocument/2006/relationships/image" Target="../media/image70.png"/><Relationship Id="rId17" Type="http://schemas.microsoft.com/office/2007/relationships/hdphoto" Target="../media/hdphoto31.wdp"/><Relationship Id="rId25" Type="http://schemas.microsoft.com/office/2007/relationships/hdphoto" Target="../media/hdphoto33.wdp"/><Relationship Id="rId2" Type="http://schemas.openxmlformats.org/officeDocument/2006/relationships/notesSlide" Target="../notesSlides/notesSlide4.xml"/><Relationship Id="rId16" Type="http://schemas.openxmlformats.org/officeDocument/2006/relationships/image" Target="../media/image72.png"/><Relationship Id="rId20" Type="http://schemas.openxmlformats.org/officeDocument/2006/relationships/image" Target="../media/image47.pn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28.wdp"/><Relationship Id="rId24" Type="http://schemas.openxmlformats.org/officeDocument/2006/relationships/image" Target="../media/image74.png"/><Relationship Id="rId32" Type="http://schemas.openxmlformats.org/officeDocument/2006/relationships/image" Target="../media/image95.png"/><Relationship Id="rId5" Type="http://schemas.openxmlformats.org/officeDocument/2006/relationships/image" Target="../media/image18.png"/><Relationship Id="rId15" Type="http://schemas.microsoft.com/office/2007/relationships/hdphoto" Target="../media/hdphoto30.wdp"/><Relationship Id="rId23" Type="http://schemas.microsoft.com/office/2007/relationships/hdphoto" Target="../media/hdphoto18.wdp"/><Relationship Id="rId28" Type="http://schemas.openxmlformats.org/officeDocument/2006/relationships/image" Target="../media/image91.png"/><Relationship Id="rId10" Type="http://schemas.openxmlformats.org/officeDocument/2006/relationships/image" Target="../media/image69.png"/><Relationship Id="rId19" Type="http://schemas.microsoft.com/office/2007/relationships/hdphoto" Target="../media/hdphoto32.wdp"/><Relationship Id="rId31" Type="http://schemas.openxmlformats.org/officeDocument/2006/relationships/image" Target="../media/image94.png"/><Relationship Id="rId4" Type="http://schemas.openxmlformats.org/officeDocument/2006/relationships/audio" Target="../media/audio4.wav"/><Relationship Id="rId9" Type="http://schemas.microsoft.com/office/2007/relationships/hdphoto" Target="../media/hdphoto4.wdp"/><Relationship Id="rId14" Type="http://schemas.openxmlformats.org/officeDocument/2006/relationships/image" Target="../media/image71.png"/><Relationship Id="rId22" Type="http://schemas.openxmlformats.org/officeDocument/2006/relationships/image" Target="../media/image41.png"/><Relationship Id="rId27" Type="http://schemas.openxmlformats.org/officeDocument/2006/relationships/image" Target="../media/image90.png"/><Relationship Id="rId30" Type="http://schemas.openxmlformats.org/officeDocument/2006/relationships/image" Target="../media/image93.png"/></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7" Type="http://schemas.openxmlformats.org/officeDocument/2006/relationships/image" Target="../media/image9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8779" y="609600"/>
            <a:ext cx="6033654" cy="3962400"/>
          </a:xfrm>
          <a:prstGeom prst="rect">
            <a:avLst/>
          </a:prstGeom>
        </p:spPr>
      </p:pic>
      <p:sp>
        <p:nvSpPr>
          <p:cNvPr id="11" name="TextBox 10">
            <a:extLst>
              <a:ext uri="{FF2B5EF4-FFF2-40B4-BE49-F238E27FC236}">
                <a16:creationId xmlns:a16="http://schemas.microsoft.com/office/drawing/2014/main" xmlns="" id="{84C1213A-CDA2-4724-8343-7D27D0548D50}"/>
              </a:ext>
            </a:extLst>
          </p:cNvPr>
          <p:cNvSpPr txBox="1"/>
          <p:nvPr/>
        </p:nvSpPr>
        <p:spPr>
          <a:xfrm>
            <a:off x="4253780" y="2228991"/>
            <a:ext cx="3722173" cy="1015663"/>
          </a:xfrm>
          <a:prstGeom prst="rect">
            <a:avLst/>
          </a:prstGeom>
          <a:noFill/>
        </p:spPr>
        <p:txBody>
          <a:bodyPr wrap="none" lIns="0" tIns="0" rIns="0" bIns="0" rtlCol="0">
            <a:spAutoFit/>
          </a:bodyPr>
          <a:lstStyle/>
          <a:p>
            <a:pPr algn="ctr"/>
            <a:r>
              <a:rPr lang="en-US" sz="6600" dirty="0" err="1">
                <a:solidFill>
                  <a:srgbClr val="E76EA3"/>
                </a:solidFill>
                <a:effectLst>
                  <a:glow rad="139700">
                    <a:srgbClr val="E3CD29">
                      <a:alpha val="40000"/>
                    </a:srgbClr>
                  </a:glow>
                </a:effectLst>
                <a:latin typeface="Arial" panose="020B0604020202020204" pitchFamily="34" charset="0"/>
                <a:cs typeface="Arial" panose="020B0604020202020204" pitchFamily="34" charset="0"/>
              </a:rPr>
              <a:t>Luyện</a:t>
            </a:r>
            <a:r>
              <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rPr>
              <a:t> </a:t>
            </a:r>
            <a:r>
              <a:rPr lang="en-US" sz="6600" dirty="0" err="1">
                <a:solidFill>
                  <a:srgbClr val="E76EA3"/>
                </a:solidFill>
                <a:effectLst>
                  <a:glow rad="139700">
                    <a:srgbClr val="E3CD29">
                      <a:alpha val="40000"/>
                    </a:srgbClr>
                  </a:glow>
                </a:effectLst>
                <a:latin typeface="Arial" panose="020B0604020202020204" pitchFamily="34" charset="0"/>
                <a:cs typeface="Arial" panose="020B0604020202020204" pitchFamily="34" charset="0"/>
              </a:rPr>
              <a:t>tập</a:t>
            </a:r>
            <a:endPar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C038473A-80E7-431D-B332-652A3ED58596}"/>
              </a:ext>
            </a:extLst>
          </p:cNvPr>
          <p:cNvSpPr txBox="1"/>
          <p:nvPr/>
        </p:nvSpPr>
        <p:spPr>
          <a:xfrm>
            <a:off x="5196130" y="1530035"/>
            <a:ext cx="1699312" cy="738664"/>
          </a:xfrm>
          <a:prstGeom prst="rect">
            <a:avLst/>
          </a:prstGeom>
          <a:noFill/>
        </p:spPr>
        <p:txBody>
          <a:bodyPr wrap="none" lIns="0" tIns="0" rIns="0" bIns="0" rtlCol="0">
            <a:spAutoFit/>
          </a:bodyPr>
          <a:lstStyle/>
          <a:p>
            <a:pPr algn="ctr"/>
            <a:r>
              <a:rPr lang="en-US" sz="4800" dirty="0">
                <a:solidFill>
                  <a:schemeClr val="accent6">
                    <a:lumMod val="50000"/>
                  </a:schemeClr>
                </a:solidFill>
                <a:latin typeface="Arial" panose="020B0604020202020204" pitchFamily="34" charset="0"/>
                <a:cs typeface="Arial" panose="020B0604020202020204" pitchFamily="34" charset="0"/>
              </a:rPr>
              <a:t>TOÁN</a:t>
            </a: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76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Kitchen Background on Behance"/>
          <p:cNvPicPr>
            <a:picLocks noChangeAspect="1" noChangeArrowheads="1"/>
          </p:cNvPicPr>
          <p:nvPr/>
        </p:nvPicPr>
        <p:blipFill rotWithShape="1">
          <a:blip r:embed="rId4">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909799" y="4439152"/>
            <a:ext cx="2362120" cy="1026431"/>
            <a:chOff x="7422770" y="3993648"/>
            <a:chExt cx="2362120" cy="1026431"/>
          </a:xfrm>
        </p:grpSpPr>
        <p:pic>
          <p:nvPicPr>
            <p:cNvPr id="12"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rà Sữa The Alley NewCity Thủ Thiê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1" b="93143" l="9689" r="98270"/>
                      </a14:imgEffect>
                    </a14:imgLayer>
                  </a14:imgProps>
                </a:ext>
                <a:ext uri="{28A0092B-C50C-407E-A947-70E740481C1C}">
                  <a14:useLocalDpi xmlns:a14="http://schemas.microsoft.com/office/drawing/2010/main" val="0"/>
                </a:ext>
              </a:extLst>
            </a:blip>
            <a:srcRect/>
            <a:stretch>
              <a:fillRect/>
            </a:stretch>
          </p:blipFill>
          <p:spPr bwMode="auto">
            <a:xfrm>
              <a:off x="7833519" y="3993648"/>
              <a:ext cx="1376363" cy="83343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Beautiful chef girl holding an empty plate cartoon illustration 1936473  Vector Art at Vecteez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ình ảnh Một Hộp Sữa Tươi Và đơn Giản Vẽ Bằng Tay Hộp đầy Sữa, Clipart Sữa,  Một Hộp Sữa, Tươi Và đơn Giản miễn phí tải tập tin PNG PSDComment và"/>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719" b="93125" l="10000" r="90000"/>
                    </a14:imgEffect>
                  </a14:imgLayer>
                </a14:imgProps>
              </a:ext>
              <a:ext uri="{28A0092B-C50C-407E-A947-70E740481C1C}">
                <a14:useLocalDpi xmlns:a14="http://schemas.microsoft.com/office/drawing/2010/main" val="0"/>
              </a:ext>
            </a:extLst>
          </a:blip>
          <a:srcRect l="27455" t="5050" r="22615" b="5749"/>
          <a:stretch/>
        </p:blipFill>
        <p:spPr bwMode="auto">
          <a:xfrm>
            <a:off x="7018926" y="3665122"/>
            <a:ext cx="1007805" cy="1800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Boba - Câu Nói Hay Về Trà Sữa Transparent PNG - 750x750 - Free  Download on Nice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2575719" y="4209837"/>
            <a:ext cx="1096964" cy="17735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890919" y="4348547"/>
            <a:ext cx="2362120" cy="1119060"/>
            <a:chOff x="9890919" y="4348547"/>
            <a:chExt cx="2362120" cy="1119060"/>
          </a:xfrm>
        </p:grpSpPr>
        <p:pic>
          <p:nvPicPr>
            <p:cNvPr id="17"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890919" y="444363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533797" y="4348547"/>
              <a:ext cx="762000" cy="7480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713197" y="4426987"/>
              <a:ext cx="762000" cy="74806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4" name="3"/>
              <p:cNvSpPr txBox="1"/>
              <p:nvPr/>
            </p:nvSpPr>
            <p:spPr>
              <a:xfrm>
                <a:off x="8186336" y="1295400"/>
                <a:ext cx="393192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m:t>
                    </m:r>
                    <m:r>
                      <a:rPr lang="en-US" sz="3600" b="0" i="1" smtClean="0">
                        <a:solidFill>
                          <a:schemeClr val="tx1"/>
                        </a:solidFill>
                        <a:latin typeface="Cambria Math"/>
                      </a:rPr>
                      <m:t>:</m:t>
                    </m:r>
                    <m:r>
                      <a:rPr lang="en-US" sz="3600" b="0" i="1" smtClean="0">
                        <a:solidFill>
                          <a:schemeClr val="tx1"/>
                        </a:solidFill>
                        <a:latin typeface="Cambria Math"/>
                      </a:rPr>
                      <m:t>4</m:t>
                    </m:r>
                  </m:oMath>
                </a14:m>
                <a:endParaRPr lang="en-US" sz="3600" dirty="0">
                  <a:solidFill>
                    <a:schemeClr val="tx1"/>
                  </a:solidFill>
                  <a:latin typeface="#9Slide03 FS Neusa Regular" pitchFamily="2" charset="0"/>
                </a:endParaRPr>
              </a:p>
            </p:txBody>
          </p:sp>
        </mc:Choice>
        <mc:Fallback xmlns="">
          <p:sp>
            <p:nvSpPr>
              <p:cNvPr id="14" name="3"/>
              <p:cNvSpPr txBox="1">
                <a:spLocks noRot="1" noChangeAspect="1" noMove="1" noResize="1" noEditPoints="1" noAdjustHandles="1" noChangeArrowheads="1" noChangeShapeType="1" noTextEdit="1"/>
              </p:cNvSpPr>
              <p:nvPr/>
            </p:nvSpPr>
            <p:spPr>
              <a:xfrm>
                <a:off x="8186336" y="1295400"/>
                <a:ext cx="3931920" cy="1280160"/>
              </a:xfrm>
              <a:prstGeom prst="roundRect">
                <a:avLst/>
              </a:prstGeom>
              <a:blipFill rotWithShape="1">
                <a:blip r:embed="rId17"/>
                <a:stretch>
                  <a:fillRect l="-2611"/>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1"/>
              <p:cNvSpPr txBox="1"/>
              <p:nvPr/>
            </p:nvSpPr>
            <p:spPr>
              <a:xfrm>
                <a:off x="1373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m:t>
                    </m:r>
                    <m:r>
                      <a:rPr lang="en-US" sz="3600" b="0" i="1" smtClean="0">
                        <a:solidFill>
                          <a:schemeClr val="tx1"/>
                        </a:solidFill>
                        <a:latin typeface="Cambria Math"/>
                      </a:rPr>
                      <m:t>:</m:t>
                    </m:r>
                    <m:r>
                      <a:rPr lang="en-US" sz="3600" b="0" i="1" smtClean="0">
                        <a:solidFill>
                          <a:schemeClr val="tx1"/>
                        </a:solidFill>
                        <a:latin typeface="Cambria Math"/>
                      </a:rPr>
                      <m:t>5</m:t>
                    </m:r>
                  </m:oMath>
                </a14:m>
                <a:endParaRPr lang="en-US" sz="3600" dirty="0">
                  <a:solidFill>
                    <a:schemeClr val="tx1"/>
                  </a:solidFill>
                  <a:latin typeface="#9Slide03 FS Neusa Regular" pitchFamily="2" charset="0"/>
                </a:endParaRPr>
              </a:p>
            </p:txBody>
          </p:sp>
        </mc:Choice>
        <mc:Fallback xmlns="">
          <p:sp>
            <p:nvSpPr>
              <p:cNvPr id="16" name="1"/>
              <p:cNvSpPr txBox="1">
                <a:spLocks noRot="1" noChangeAspect="1" noMove="1" noResize="1" noEditPoints="1" noAdjustHandles="1" noChangeArrowheads="1" noChangeShapeType="1" noTextEdit="1"/>
              </p:cNvSpPr>
              <p:nvPr/>
            </p:nvSpPr>
            <p:spPr>
              <a:xfrm>
                <a:off x="137319" y="1308630"/>
                <a:ext cx="3749040" cy="1280160"/>
              </a:xfrm>
              <a:prstGeom prst="roundRect">
                <a:avLst/>
              </a:prstGeom>
              <a:blipFill rotWithShape="1">
                <a:blip r:embed="rId18"/>
                <a:stretch>
                  <a:fillRect l="-2899"/>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1759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m:t>
                    </m:r>
                    <m:r>
                      <a:rPr lang="en-US" sz="3600" b="0" i="1" smtClean="0">
                        <a:solidFill>
                          <a:schemeClr val="tx1"/>
                        </a:solidFill>
                        <a:latin typeface="Cambria Math"/>
                      </a:rPr>
                      <m:t>:</m:t>
                    </m:r>
                    <m:r>
                      <a:rPr lang="en-US" sz="3600" b="0" i="1" smtClean="0">
                        <a:solidFill>
                          <a:schemeClr val="tx1"/>
                        </a:solidFill>
                        <a:latin typeface="Cambria Math"/>
                      </a:rPr>
                      <m:t>2</m:t>
                    </m:r>
                  </m:oMath>
                </a14:m>
                <a:endParaRPr lang="en-US" sz="3600" dirty="0">
                  <a:solidFill>
                    <a:schemeClr val="tx1"/>
                  </a:solidFill>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175919" y="1308630"/>
                <a:ext cx="3749040" cy="1280160"/>
              </a:xfrm>
              <a:prstGeom prst="roundRect">
                <a:avLst/>
              </a:prstGeom>
              <a:blipFill rotWithShape="1">
                <a:blip r:embed="rId19"/>
                <a:stretch>
                  <a:fillRect l="-273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AB939FF4-5FE9-4E97-8939-097F8B575F7A}"/>
                  </a:ext>
                </a:extLst>
              </p:cNvPr>
              <p:cNvSpPr txBox="1"/>
              <p:nvPr/>
            </p:nvSpPr>
            <p:spPr>
              <a:xfrm>
                <a:off x="1594531" y="1402185"/>
                <a:ext cx="2215333"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𝟓</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𝟒</m:t>
                      </m:r>
                    </m:oMath>
                  </m:oMathPara>
                </a14:m>
                <a:endParaRPr lang="en-US" sz="3600" b="1" dirty="0">
                  <a:solidFill>
                    <a:schemeClr val="accent3"/>
                  </a:solidFill>
                  <a:latin typeface="#9Slide03 BoosterNextFYBlack" pitchFamily="2" charset="0"/>
                </a:endParaRPr>
              </a:p>
            </p:txBody>
          </p:sp>
        </mc:Choice>
        <mc:Fallback xmlns="">
          <p:sp>
            <p:nvSpPr>
              <p:cNvPr id="20" name="TextBox 19">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1594531" y="1402185"/>
                <a:ext cx="2215333" cy="1033553"/>
              </a:xfrm>
              <a:prstGeom prst="rect">
                <a:avLst/>
              </a:prstGeom>
              <a:blipFill rotWithShape="1">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AB939FF4-5FE9-4E97-8939-097F8B575F7A}"/>
                  </a:ext>
                </a:extLst>
              </p:cNvPr>
              <p:cNvSpPr txBox="1"/>
              <p:nvPr/>
            </p:nvSpPr>
            <p:spPr>
              <a:xfrm>
                <a:off x="5626403" y="1364445"/>
                <a:ext cx="2130918" cy="104073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𝟏</m:t>
                          </m:r>
                        </m:num>
                        <m:den>
                          <m:r>
                            <a:rPr lang="en-US" sz="3600" b="1" i="0" smtClean="0">
                              <a:solidFill>
                                <a:schemeClr val="accent3"/>
                              </a:solidFill>
                              <a:latin typeface="Cambria Math"/>
                              <a:ea typeface="Cambria Math"/>
                            </a:rPr>
                            <m:t>𝟐</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626403" y="1364445"/>
                <a:ext cx="2130918" cy="1040734"/>
              </a:xfrm>
              <a:prstGeom prst="rect">
                <a:avLst/>
              </a:prstGeom>
              <a:blipFill rotWithShape="1">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AB939FF4-5FE9-4E97-8939-097F8B575F7A}"/>
                  </a:ext>
                </a:extLst>
              </p:cNvPr>
              <p:cNvSpPr txBox="1"/>
              <p:nvPr/>
            </p:nvSpPr>
            <p:spPr>
              <a:xfrm>
                <a:off x="9488932" y="1344539"/>
                <a:ext cx="2687987"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2" name="TextBox 2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9488932" y="1344539"/>
                <a:ext cx="2687987" cy="1033553"/>
              </a:xfrm>
              <a:prstGeom prst="rect">
                <a:avLst/>
              </a:prstGeom>
              <a:blipFill rotWithShape="1">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54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10250"/>
                                        </p:tgtEl>
                                        <p:attrNameLst>
                                          <p:attrName>style.visibility</p:attrName>
                                        </p:attrNameLst>
                                      </p:cBhvr>
                                      <p:to>
                                        <p:strVal val="visible"/>
                                      </p:to>
                                    </p:set>
                                    <p:animEffect transition="in" filter="randombar(horizontal)">
                                      <p:cBhvr>
                                        <p:cTn id="56" dur="500"/>
                                        <p:tgtEl>
                                          <p:spTgt spid="10250"/>
                                        </p:tgtEl>
                                      </p:cBhvr>
                                    </p:animEffec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4"/>
                  </p:tgtEl>
                </p:cond>
              </p:nextCondLst>
            </p:seq>
          </p:childTnLst>
        </p:cTn>
      </p:par>
    </p:tnLst>
    <p:bldLst>
      <p:bldP spid="14" grpId="0" animBg="1"/>
      <p:bldP spid="16" grpId="0" animBg="1"/>
      <p:bldP spid="19" grpId="0" animBg="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DapAnA - 9Slide.vn">
            <a:extLst>
              <a:ext uri="{FF2B5EF4-FFF2-40B4-BE49-F238E27FC236}">
                <a16:creationId xmlns:a16="http://schemas.microsoft.com/office/drawing/2014/main" xmlns="" id="{1F59E306-23F2-4B07-B138-C6AD905419D0}"/>
              </a:ext>
            </a:extLst>
          </p:cNvPr>
          <p:cNvGrpSpPr/>
          <p:nvPr/>
        </p:nvGrpSpPr>
        <p:grpSpPr>
          <a:xfrm>
            <a:off x="518320" y="3048000"/>
            <a:ext cx="5044329" cy="1421875"/>
            <a:chOff x="609600" y="3061123"/>
            <a:chExt cx="5044329" cy="1421875"/>
          </a:xfrm>
        </p:grpSpPr>
        <p:grpSp>
          <p:nvGrpSpPr>
            <p:cNvPr id="14" name="Group 13">
              <a:extLst>
                <a:ext uri="{FF2B5EF4-FFF2-40B4-BE49-F238E27FC236}">
                  <a16:creationId xmlns:a16="http://schemas.microsoft.com/office/drawing/2014/main" xmlns="" id="{BC96A427-FE20-4CAA-8CF3-C25E8AE1B849}"/>
                </a:ext>
              </a:extLst>
            </p:cNvPr>
            <p:cNvGrpSpPr/>
            <p:nvPr/>
          </p:nvGrpSpPr>
          <p:grpSpPr>
            <a:xfrm>
              <a:off x="609600" y="3061123"/>
              <a:ext cx="5044329" cy="1421875"/>
              <a:chOff x="289671" y="3263476"/>
              <a:chExt cx="10591800" cy="1981200"/>
            </a:xfrm>
          </p:grpSpPr>
          <p:sp>
            <p:nvSpPr>
              <p:cNvPr id="19" name="Rectangle: Rounded Corners 10">
                <a:extLst>
                  <a:ext uri="{FF2B5EF4-FFF2-40B4-BE49-F238E27FC236}">
                    <a16:creationId xmlns:a16="http://schemas.microsoft.com/office/drawing/2014/main" xmlns="" id="{11F8A1C6-DAB4-4119-BD6B-E78AC69CC786}"/>
                  </a:ext>
                </a:extLst>
              </p:cNvPr>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Rounded Corners 11">
                <a:extLst>
                  <a:ext uri="{FF2B5EF4-FFF2-40B4-BE49-F238E27FC236}">
                    <a16:creationId xmlns:a16="http://schemas.microsoft.com/office/drawing/2014/main" xmlns="" id="{94150808-4BA3-4153-A415-955A62680A74}"/>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xmlns="" id="{9D6B11D4-4B62-42D4-AAFA-9EE144629154}"/>
                </a:ext>
              </a:extLst>
            </p:cNvPr>
            <p:cNvSpPr txBox="1"/>
            <p:nvPr/>
          </p:nvSpPr>
          <p:spPr>
            <a:xfrm>
              <a:off x="3214500" y="3474564"/>
              <a:ext cx="1332096"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150%</a:t>
              </a:r>
            </a:p>
          </p:txBody>
        </p:sp>
        <p:grpSp>
          <p:nvGrpSpPr>
            <p:cNvPr id="16" name="Group 15">
              <a:extLst>
                <a:ext uri="{FF2B5EF4-FFF2-40B4-BE49-F238E27FC236}">
                  <a16:creationId xmlns:a16="http://schemas.microsoft.com/office/drawing/2014/main" xmlns="" id="{03524752-DB6B-4C77-B096-723E370C3302}"/>
                </a:ext>
              </a:extLst>
            </p:cNvPr>
            <p:cNvGrpSpPr/>
            <p:nvPr/>
          </p:nvGrpSpPr>
          <p:grpSpPr>
            <a:xfrm>
              <a:off x="742754" y="3134284"/>
              <a:ext cx="1320383" cy="1229921"/>
              <a:chOff x="812176" y="3134284"/>
              <a:chExt cx="1320383" cy="1229921"/>
            </a:xfrm>
          </p:grpSpPr>
          <p:pic>
            <p:nvPicPr>
              <p:cNvPr id="17" name="Picture 16">
                <a:extLst>
                  <a:ext uri="{FF2B5EF4-FFF2-40B4-BE49-F238E27FC236}">
                    <a16:creationId xmlns:a16="http://schemas.microsoft.com/office/drawing/2014/main" xmlns="" id="{4237D1DF-0AD7-4B8A-9476-CBE94220A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2176" y="3200477"/>
                <a:ext cx="1320383" cy="1163728"/>
              </a:xfrm>
              <a:prstGeom prst="rect">
                <a:avLst/>
              </a:prstGeom>
            </p:spPr>
          </p:pic>
          <p:sp>
            <p:nvSpPr>
              <p:cNvPr id="18" name="TextBox 17">
                <a:extLst>
                  <a:ext uri="{FF2B5EF4-FFF2-40B4-BE49-F238E27FC236}">
                    <a16:creationId xmlns:a16="http://schemas.microsoft.com/office/drawing/2014/main" xmlns="" id="{FF0342AB-3C01-4ABC-ADF5-285FA8F640C1}"/>
                  </a:ext>
                </a:extLst>
              </p:cNvPr>
              <p:cNvSpPr txBox="1"/>
              <p:nvPr/>
            </p:nvSpPr>
            <p:spPr>
              <a:xfrm>
                <a:off x="1166995" y="3134284"/>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A</a:t>
                </a:r>
              </a:p>
            </p:txBody>
          </p:sp>
        </p:grpSp>
      </p:grpSp>
      <p:grpSp>
        <p:nvGrpSpPr>
          <p:cNvPr id="21" name="DapAnB - 9Slide.vn">
            <a:extLst>
              <a:ext uri="{FF2B5EF4-FFF2-40B4-BE49-F238E27FC236}">
                <a16:creationId xmlns:a16="http://schemas.microsoft.com/office/drawing/2014/main" xmlns="" id="{2BA1BDB9-CC1A-4BCC-9A40-3888CDF0D2E4}"/>
              </a:ext>
            </a:extLst>
          </p:cNvPr>
          <p:cNvGrpSpPr/>
          <p:nvPr/>
        </p:nvGrpSpPr>
        <p:grpSpPr>
          <a:xfrm>
            <a:off x="6744536" y="3048000"/>
            <a:ext cx="5044329" cy="1421875"/>
            <a:chOff x="6835816" y="3061123"/>
            <a:chExt cx="5044329" cy="1421875"/>
          </a:xfrm>
        </p:grpSpPr>
        <p:grpSp>
          <p:nvGrpSpPr>
            <p:cNvPr id="22" name="Group 21">
              <a:extLst>
                <a:ext uri="{FF2B5EF4-FFF2-40B4-BE49-F238E27FC236}">
                  <a16:creationId xmlns:a16="http://schemas.microsoft.com/office/drawing/2014/main" xmlns="" id="{2C6526EF-8820-47F4-898F-BF92CB5DB2F4}"/>
                </a:ext>
              </a:extLst>
            </p:cNvPr>
            <p:cNvGrpSpPr/>
            <p:nvPr/>
          </p:nvGrpSpPr>
          <p:grpSpPr>
            <a:xfrm>
              <a:off x="6835816" y="3061123"/>
              <a:ext cx="5044329" cy="1421875"/>
              <a:chOff x="289671" y="3263477"/>
              <a:chExt cx="10591800" cy="1981200"/>
            </a:xfrm>
          </p:grpSpPr>
          <p:sp>
            <p:nvSpPr>
              <p:cNvPr id="27" name="Rectangle: Rounded Corners 24">
                <a:extLst>
                  <a:ext uri="{FF2B5EF4-FFF2-40B4-BE49-F238E27FC236}">
                    <a16:creationId xmlns:a16="http://schemas.microsoft.com/office/drawing/2014/main" xmlns="" id="{061D260B-9291-4BDE-961D-13DA3754D087}"/>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5">
                <a:extLst>
                  <a:ext uri="{FF2B5EF4-FFF2-40B4-BE49-F238E27FC236}">
                    <a16:creationId xmlns:a16="http://schemas.microsoft.com/office/drawing/2014/main" xmlns="" id="{3F4B0462-9249-43F8-9E5D-1C6A4CD54645}"/>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xmlns="" id="{DFAAF9DE-AEEA-437B-9717-C2A55E726BC1}"/>
                </a:ext>
              </a:extLst>
            </p:cNvPr>
            <p:cNvSpPr txBox="1"/>
            <p:nvPr/>
          </p:nvSpPr>
          <p:spPr>
            <a:xfrm>
              <a:off x="9626834" y="3436169"/>
              <a:ext cx="1019511"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60%</a:t>
              </a:r>
            </a:p>
          </p:txBody>
        </p:sp>
        <p:grpSp>
          <p:nvGrpSpPr>
            <p:cNvPr id="24" name="Group 23">
              <a:extLst>
                <a:ext uri="{FF2B5EF4-FFF2-40B4-BE49-F238E27FC236}">
                  <a16:creationId xmlns:a16="http://schemas.microsoft.com/office/drawing/2014/main" xmlns="" id="{076F9C8F-5E75-4567-912E-0BC657F668CB}"/>
                </a:ext>
              </a:extLst>
            </p:cNvPr>
            <p:cNvGrpSpPr/>
            <p:nvPr/>
          </p:nvGrpSpPr>
          <p:grpSpPr>
            <a:xfrm>
              <a:off x="6980629" y="3134284"/>
              <a:ext cx="1320383" cy="1229921"/>
              <a:chOff x="7038392" y="3134284"/>
              <a:chExt cx="1320383" cy="1229921"/>
            </a:xfrm>
          </p:grpSpPr>
          <p:pic>
            <p:nvPicPr>
              <p:cNvPr id="25" name="Picture 24">
                <a:extLst>
                  <a:ext uri="{FF2B5EF4-FFF2-40B4-BE49-F238E27FC236}">
                    <a16:creationId xmlns:a16="http://schemas.microsoft.com/office/drawing/2014/main" xmlns="" id="{68525EF2-5621-4445-8570-04712CCF1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38392" y="3200477"/>
                <a:ext cx="1320383" cy="1163728"/>
              </a:xfrm>
              <a:prstGeom prst="rect">
                <a:avLst/>
              </a:prstGeom>
            </p:spPr>
          </p:pic>
          <p:sp>
            <p:nvSpPr>
              <p:cNvPr id="26" name="TextBox 25">
                <a:extLst>
                  <a:ext uri="{FF2B5EF4-FFF2-40B4-BE49-F238E27FC236}">
                    <a16:creationId xmlns:a16="http://schemas.microsoft.com/office/drawing/2014/main" xmlns="" id="{72EE74F9-01EF-47EF-A42E-5A2CF5D75523}"/>
                  </a:ext>
                </a:extLst>
              </p:cNvPr>
              <p:cNvSpPr txBox="1"/>
              <p:nvPr/>
            </p:nvSpPr>
            <p:spPr>
              <a:xfrm>
                <a:off x="7393212" y="3134284"/>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B</a:t>
                </a:r>
              </a:p>
            </p:txBody>
          </p:sp>
        </p:grpSp>
      </p:grpSp>
      <p:grpSp>
        <p:nvGrpSpPr>
          <p:cNvPr id="29" name="Dap an C - 9Slide.vn">
            <a:extLst>
              <a:ext uri="{FF2B5EF4-FFF2-40B4-BE49-F238E27FC236}">
                <a16:creationId xmlns:a16="http://schemas.microsoft.com/office/drawing/2014/main" xmlns="" id="{54A21D12-8841-4B36-BE8C-1B50BB4E319B}"/>
              </a:ext>
            </a:extLst>
          </p:cNvPr>
          <p:cNvGrpSpPr/>
          <p:nvPr/>
        </p:nvGrpSpPr>
        <p:grpSpPr>
          <a:xfrm>
            <a:off x="6698986" y="4752902"/>
            <a:ext cx="5044329" cy="1421875"/>
            <a:chOff x="4062080" y="5105400"/>
            <a:chExt cx="5044329" cy="1421875"/>
          </a:xfrm>
        </p:grpSpPr>
        <p:grpSp>
          <p:nvGrpSpPr>
            <p:cNvPr id="30" name="Group 29">
              <a:extLst>
                <a:ext uri="{FF2B5EF4-FFF2-40B4-BE49-F238E27FC236}">
                  <a16:creationId xmlns:a16="http://schemas.microsoft.com/office/drawing/2014/main" xmlns="" id="{D783F25C-5B9E-445C-A2F5-48E0CC91E199}"/>
                </a:ext>
              </a:extLst>
            </p:cNvPr>
            <p:cNvGrpSpPr/>
            <p:nvPr/>
          </p:nvGrpSpPr>
          <p:grpSpPr>
            <a:xfrm>
              <a:off x="4062080" y="5105400"/>
              <a:ext cx="5044329" cy="1421875"/>
              <a:chOff x="289671" y="3263477"/>
              <a:chExt cx="10591800" cy="1981200"/>
            </a:xfrm>
          </p:grpSpPr>
          <p:sp>
            <p:nvSpPr>
              <p:cNvPr id="35" name="Rectangle: Rounded Corners 29">
                <a:extLst>
                  <a:ext uri="{FF2B5EF4-FFF2-40B4-BE49-F238E27FC236}">
                    <a16:creationId xmlns:a16="http://schemas.microsoft.com/office/drawing/2014/main" xmlns="" id="{5FD0979C-639C-4E6C-AF22-D7EF50A09BA1}"/>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Rectangle: Rounded Corners 30">
                <a:extLst>
                  <a:ext uri="{FF2B5EF4-FFF2-40B4-BE49-F238E27FC236}">
                    <a16:creationId xmlns:a16="http://schemas.microsoft.com/office/drawing/2014/main" xmlns="" id="{E1AB957F-0A3B-44A5-BB22-66D4D36BBA2F}"/>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xmlns="" id="{4BF35E0A-3A01-4522-BBDA-30D199994DEC}"/>
                </a:ext>
              </a:extLst>
            </p:cNvPr>
            <p:cNvSpPr txBox="1"/>
            <p:nvPr/>
          </p:nvSpPr>
          <p:spPr>
            <a:xfrm>
              <a:off x="6805041" y="5508560"/>
              <a:ext cx="1017907"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40%</a:t>
              </a:r>
            </a:p>
          </p:txBody>
        </p:sp>
        <p:grpSp>
          <p:nvGrpSpPr>
            <p:cNvPr id="32" name="Group 31">
              <a:extLst>
                <a:ext uri="{FF2B5EF4-FFF2-40B4-BE49-F238E27FC236}">
                  <a16:creationId xmlns:a16="http://schemas.microsoft.com/office/drawing/2014/main" xmlns="" id="{9095B8BF-8A09-480F-9041-08D4043CED54}"/>
                </a:ext>
              </a:extLst>
            </p:cNvPr>
            <p:cNvGrpSpPr/>
            <p:nvPr/>
          </p:nvGrpSpPr>
          <p:grpSpPr>
            <a:xfrm>
              <a:off x="4215284" y="5208081"/>
              <a:ext cx="1320383" cy="1200401"/>
              <a:chOff x="4264656" y="5208081"/>
              <a:chExt cx="1320383" cy="1200401"/>
            </a:xfrm>
          </p:grpSpPr>
          <p:pic>
            <p:nvPicPr>
              <p:cNvPr id="33" name="Picture 32">
                <a:extLst>
                  <a:ext uri="{FF2B5EF4-FFF2-40B4-BE49-F238E27FC236}">
                    <a16:creationId xmlns:a16="http://schemas.microsoft.com/office/drawing/2014/main" xmlns="" id="{EBA3C68D-7F89-41CE-8690-A57E90B35D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34" name="TextBox 33">
                <a:extLst>
                  <a:ext uri="{FF2B5EF4-FFF2-40B4-BE49-F238E27FC236}">
                    <a16:creationId xmlns:a16="http://schemas.microsoft.com/office/drawing/2014/main" xmlns="" id="{E77B9104-63B0-4C74-A90D-CC74BF5992F7}"/>
                  </a:ext>
                </a:extLst>
              </p:cNvPr>
              <p:cNvSpPr txBox="1"/>
              <p:nvPr/>
            </p:nvSpPr>
            <p:spPr>
              <a:xfrm>
                <a:off x="4619476" y="5208081"/>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D</a:t>
                </a:r>
              </a:p>
            </p:txBody>
          </p:sp>
        </p:grpSp>
      </p:grpSp>
      <p:grpSp>
        <p:nvGrpSpPr>
          <p:cNvPr id="37" name="Dap an C - 9Slide.vn">
            <a:extLst>
              <a:ext uri="{FF2B5EF4-FFF2-40B4-BE49-F238E27FC236}">
                <a16:creationId xmlns:a16="http://schemas.microsoft.com/office/drawing/2014/main" xmlns="" id="{A4738562-C967-4A9C-BF10-E1C6152DED82}"/>
              </a:ext>
            </a:extLst>
          </p:cNvPr>
          <p:cNvGrpSpPr/>
          <p:nvPr/>
        </p:nvGrpSpPr>
        <p:grpSpPr>
          <a:xfrm>
            <a:off x="518319" y="4788561"/>
            <a:ext cx="5044329" cy="1421875"/>
            <a:chOff x="4062080" y="5105400"/>
            <a:chExt cx="5044329" cy="1421875"/>
          </a:xfrm>
        </p:grpSpPr>
        <p:grpSp>
          <p:nvGrpSpPr>
            <p:cNvPr id="38" name="Group 37">
              <a:extLst>
                <a:ext uri="{FF2B5EF4-FFF2-40B4-BE49-F238E27FC236}">
                  <a16:creationId xmlns:a16="http://schemas.microsoft.com/office/drawing/2014/main" xmlns="" id="{C42CAECE-B78A-40F8-BC53-834EA9136E72}"/>
                </a:ext>
              </a:extLst>
            </p:cNvPr>
            <p:cNvGrpSpPr/>
            <p:nvPr/>
          </p:nvGrpSpPr>
          <p:grpSpPr>
            <a:xfrm>
              <a:off x="4062080" y="5105400"/>
              <a:ext cx="5044329" cy="1421875"/>
              <a:chOff x="289671" y="3263477"/>
              <a:chExt cx="10591800" cy="1981200"/>
            </a:xfrm>
          </p:grpSpPr>
          <p:sp>
            <p:nvSpPr>
              <p:cNvPr id="43" name="Rectangle: Rounded Corners 83">
                <a:extLst>
                  <a:ext uri="{FF2B5EF4-FFF2-40B4-BE49-F238E27FC236}">
                    <a16:creationId xmlns:a16="http://schemas.microsoft.com/office/drawing/2014/main" xmlns="" id="{7F7C5E46-0EBE-4018-BB5E-CCC7577ED73A}"/>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Rectangle: Rounded Corners 84">
                <a:extLst>
                  <a:ext uri="{FF2B5EF4-FFF2-40B4-BE49-F238E27FC236}">
                    <a16:creationId xmlns:a16="http://schemas.microsoft.com/office/drawing/2014/main" xmlns="" id="{C15E4302-9150-48C2-B3DD-9288F80F44EC}"/>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xmlns="" id="{106FE5EF-1BD2-44B9-9430-F46B8040D5D6}"/>
                </a:ext>
              </a:extLst>
            </p:cNvPr>
            <p:cNvSpPr txBox="1"/>
            <p:nvPr/>
          </p:nvSpPr>
          <p:spPr>
            <a:xfrm>
              <a:off x="6803114" y="5518841"/>
              <a:ext cx="1021113"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66%</a:t>
              </a:r>
            </a:p>
          </p:txBody>
        </p:sp>
        <p:grpSp>
          <p:nvGrpSpPr>
            <p:cNvPr id="40" name="Group 39">
              <a:extLst>
                <a:ext uri="{FF2B5EF4-FFF2-40B4-BE49-F238E27FC236}">
                  <a16:creationId xmlns:a16="http://schemas.microsoft.com/office/drawing/2014/main" xmlns="" id="{BA7DBABD-53A1-4C10-9C8A-47746748FD2F}"/>
                </a:ext>
              </a:extLst>
            </p:cNvPr>
            <p:cNvGrpSpPr/>
            <p:nvPr/>
          </p:nvGrpSpPr>
          <p:grpSpPr>
            <a:xfrm>
              <a:off x="4215284" y="5208081"/>
              <a:ext cx="1320383" cy="1200401"/>
              <a:chOff x="4264656" y="5208081"/>
              <a:chExt cx="1320383" cy="1200401"/>
            </a:xfrm>
          </p:grpSpPr>
          <p:pic>
            <p:nvPicPr>
              <p:cNvPr id="41" name="Picture 40">
                <a:extLst>
                  <a:ext uri="{FF2B5EF4-FFF2-40B4-BE49-F238E27FC236}">
                    <a16:creationId xmlns:a16="http://schemas.microsoft.com/office/drawing/2014/main" xmlns="" id="{940A9784-6112-4540-8103-987357254D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42" name="TextBox 41">
                <a:extLst>
                  <a:ext uri="{FF2B5EF4-FFF2-40B4-BE49-F238E27FC236}">
                    <a16:creationId xmlns:a16="http://schemas.microsoft.com/office/drawing/2014/main" xmlns="" id="{9A61BB29-9C8B-4A26-81F3-FFB9BC5BB0CF}"/>
                  </a:ext>
                </a:extLst>
              </p:cNvPr>
              <p:cNvSpPr txBox="1"/>
              <p:nvPr/>
            </p:nvSpPr>
            <p:spPr>
              <a:xfrm>
                <a:off x="4619476" y="5208081"/>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C</a:t>
                </a:r>
              </a:p>
            </p:txBody>
          </p:sp>
        </p:grpSp>
      </p:grpSp>
      <p:grpSp>
        <p:nvGrpSpPr>
          <p:cNvPr id="4" name="Group 3"/>
          <p:cNvGrpSpPr/>
          <p:nvPr/>
        </p:nvGrpSpPr>
        <p:grpSpPr>
          <a:xfrm>
            <a:off x="289719" y="381000"/>
            <a:ext cx="11472296" cy="1905000"/>
            <a:chOff x="289719" y="381000"/>
            <a:chExt cx="11472296" cy="1905000"/>
          </a:xfrm>
        </p:grpSpPr>
        <p:grpSp>
          <p:nvGrpSpPr>
            <p:cNvPr id="45" name="Group 44"/>
            <p:cNvGrpSpPr/>
            <p:nvPr/>
          </p:nvGrpSpPr>
          <p:grpSpPr>
            <a:xfrm>
              <a:off x="289719" y="381000"/>
              <a:ext cx="11472296" cy="1905000"/>
              <a:chOff x="2619262" y="457200"/>
              <a:chExt cx="6897189" cy="1371600"/>
            </a:xfrm>
          </p:grpSpPr>
          <p:sp>
            <p:nvSpPr>
              <p:cNvPr id="46" name="Rounded Rectangle 45"/>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Rounded Rectangle 46"/>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8" name="TextBox 47"/>
            <p:cNvSpPr txBox="1"/>
            <p:nvPr/>
          </p:nvSpPr>
          <p:spPr>
            <a:xfrm>
              <a:off x="594519" y="751582"/>
              <a:ext cx="10989898" cy="1077218"/>
            </a:xfrm>
            <a:prstGeom prst="rect">
              <a:avLst/>
            </a:prstGeom>
            <a:noFill/>
          </p:spPr>
          <p:txBody>
            <a:bodyPr wrap="square" rtlCol="0" anchor="ctr">
              <a:spAutoFit/>
            </a:bodyPr>
            <a:lstStyle/>
            <a:p>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4.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18 </a:t>
              </a:r>
              <a:r>
                <a:rPr lang="en-US" sz="3200" b="1" dirty="0" err="1">
                  <a:latin typeface="Arial" panose="020B0604020202020204" pitchFamily="34" charset="0"/>
                  <a:cs typeface="Arial" panose="020B0604020202020204" pitchFamily="34" charset="0"/>
                </a:rPr>
                <a:t>nữ</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12 </a:t>
              </a:r>
              <a:r>
                <a:rPr lang="en-US" sz="3200" b="1" dirty="0" err="1">
                  <a:latin typeface="Arial" panose="020B0604020202020204" pitchFamily="34" charset="0"/>
                  <a:cs typeface="Arial" panose="020B0604020202020204" pitchFamily="34" charset="0"/>
                </a:rPr>
                <a:t>nam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Hỏi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nam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chiếm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bao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nhiêu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a:t>
              </a:r>
            </a:p>
          </p:txBody>
        </p:sp>
      </p:grpSp>
      <p:pic>
        <p:nvPicPr>
          <p:cNvPr id="63"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 b="97222" l="7667" r="97000">
                        <a14:foregroundMark x1="26000" y1="61000" x2="26000" y2="61000"/>
                        <a14:foregroundMark x1="28111" y1="39222" x2="31444" y2="77222"/>
                        <a14:foregroundMark x1="48778" y1="34889" x2="51000" y2="92444"/>
                        <a14:foregroundMark x1="72667" y1="34889" x2="74889" y2="86000"/>
                        <a14:foregroundMark x1="27000" y1="37111" x2="30333" y2="86000"/>
                        <a14:foregroundMark x1="22667" y1="34889" x2="24889" y2="83778"/>
                        <a14:foregroundMark x1="31444" y1="91444" x2="31444" y2="91444"/>
                        <a14:foregroundMark x1="49889" y1="39222" x2="54222" y2="62111"/>
                        <a14:foregroundMark x1="71556" y1="36000" x2="70444" y2="78333"/>
                      </a14:backgroundRemoval>
                    </a14:imgEffect>
                  </a14:imgLayer>
                </a14:imgProps>
              </a:ext>
              <a:ext uri="{28A0092B-C50C-407E-A947-70E740481C1C}">
                <a14:useLocalDpi xmlns:a14="http://schemas.microsoft.com/office/drawing/2010/main" val="0"/>
              </a:ext>
            </a:extLst>
          </a:blip>
          <a:srcRect l="5804" r="3664"/>
          <a:stretch/>
        </p:blipFill>
        <p:spPr bwMode="auto">
          <a:xfrm>
            <a:off x="8394612" y="2508366"/>
            <a:ext cx="1420107" cy="1568628"/>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xmlns="" id="{7D4A56A1-DDBC-4354-94A4-457A89909E9E}"/>
              </a:ext>
            </a:extLst>
          </p:cNvPr>
          <p:cNvGrpSpPr/>
          <p:nvPr/>
        </p:nvGrpSpPr>
        <p:grpSpPr>
          <a:xfrm>
            <a:off x="-15831" y="3021593"/>
            <a:ext cx="6550367" cy="3226807"/>
            <a:chOff x="292038" y="2590799"/>
            <a:chExt cx="4631208" cy="4534969"/>
          </a:xfrm>
        </p:grpSpPr>
        <p:grpSp>
          <p:nvGrpSpPr>
            <p:cNvPr id="50" name="Group 49">
              <a:extLst>
                <a:ext uri="{FF2B5EF4-FFF2-40B4-BE49-F238E27FC236}">
                  <a16:creationId xmlns:a16="http://schemas.microsoft.com/office/drawing/2014/main" xmlns="" id="{490D224A-E2A0-4AA1-982F-D6EC83E2CA86}"/>
                </a:ext>
              </a:extLst>
            </p:cNvPr>
            <p:cNvGrpSpPr/>
            <p:nvPr/>
          </p:nvGrpSpPr>
          <p:grpSpPr>
            <a:xfrm>
              <a:off x="292038" y="2590799"/>
              <a:ext cx="4631208" cy="4534969"/>
              <a:chOff x="4042102" y="2590799"/>
              <a:chExt cx="4631208" cy="4534969"/>
            </a:xfrm>
          </p:grpSpPr>
          <p:sp>
            <p:nvSpPr>
              <p:cNvPr id="52" name="Rectangle: Rounded Corners 53">
                <a:extLst>
                  <a:ext uri="{FF2B5EF4-FFF2-40B4-BE49-F238E27FC236}">
                    <a16:creationId xmlns:a16="http://schemas.microsoft.com/office/drawing/2014/main" xmlns="" id="{5627C3B4-9DC3-49D0-9B7F-7B37D1B8D597}"/>
                  </a:ext>
                </a:extLst>
              </p:cNvPr>
              <p:cNvSpPr/>
              <p:nvPr/>
            </p:nvSpPr>
            <p:spPr>
              <a:xfrm>
                <a:off x="4259610" y="2590799"/>
                <a:ext cx="4413700" cy="4534969"/>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Arrow: Chevron 54">
                <a:extLst>
                  <a:ext uri="{FF2B5EF4-FFF2-40B4-BE49-F238E27FC236}">
                    <a16:creationId xmlns:a16="http://schemas.microsoft.com/office/drawing/2014/main" xmlns="" id="{D75078C9-57F0-4A40-8AF4-181CA86F4CD6}"/>
                  </a:ext>
                </a:extLst>
              </p:cNvPr>
              <p:cNvSpPr/>
              <p:nvPr/>
            </p:nvSpPr>
            <p:spPr>
              <a:xfrm rot="10800000">
                <a:off x="4042102" y="2729599"/>
                <a:ext cx="1091172" cy="686213"/>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xmlns="" id="{53340FC8-37FC-40F1-B651-2848DB067BE0}"/>
                  </a:ext>
                </a:extLst>
              </p:cNvPr>
              <p:cNvSpPr txBox="1"/>
              <p:nvPr/>
            </p:nvSpPr>
            <p:spPr>
              <a:xfrm>
                <a:off x="4325155" y="2776504"/>
                <a:ext cx="452206" cy="605571"/>
              </a:xfrm>
              <a:prstGeom prst="rect">
                <a:avLst/>
              </a:prstGeom>
              <a:noFill/>
            </p:spPr>
            <p:txBody>
              <a:bodyPr wrap="none" lIns="0" tIns="0" rIns="0" bIns="0" rtlCol="0">
                <a:spAutoFit/>
              </a:bodyPr>
              <a:lstStyle/>
              <a:p>
                <a:pPr algn="l"/>
                <a:r>
                  <a:rPr lang="en-US" sz="2800" dirty="0" err="1">
                    <a:solidFill>
                      <a:srgbClr val="1E1E1E"/>
                    </a:solidFill>
                    <a:latin typeface="Arial" panose="020B0604020202020204" pitchFamily="34" charset="0"/>
                    <a:cs typeface="Arial" panose="020B0604020202020204" pitchFamily="34" charset="0"/>
                  </a:rPr>
                  <a:t>Giải</a:t>
                </a:r>
                <a:endParaRPr lang="en-US" sz="2800" dirty="0">
                  <a:solidFill>
                    <a:srgbClr val="1E1E1E"/>
                  </a:solidFill>
                  <a:latin typeface="Arial" panose="020B0604020202020204" pitchFamily="34" charset="0"/>
                  <a:cs typeface="Arial" panose="020B0604020202020204" pitchFamily="34" charset="0"/>
                </a:endParaRPr>
              </a:p>
            </p:txBody>
          </p:sp>
          <p:sp>
            <p:nvSpPr>
              <p:cNvPr id="55" name="Heart 54">
                <a:extLst>
                  <a:ext uri="{FF2B5EF4-FFF2-40B4-BE49-F238E27FC236}">
                    <a16:creationId xmlns:a16="http://schemas.microsoft.com/office/drawing/2014/main" xmlns="" id="{8BC6AC11-35D0-47F8-A922-8F020BA338D0}"/>
                  </a:ext>
                </a:extLst>
              </p:cNvPr>
              <p:cNvSpPr/>
              <p:nvPr/>
            </p:nvSpPr>
            <p:spPr>
              <a:xfrm>
                <a:off x="7866953" y="6296581"/>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1" name="TextBox 50">
              <a:extLst>
                <a:ext uri="{FF2B5EF4-FFF2-40B4-BE49-F238E27FC236}">
                  <a16:creationId xmlns:a16="http://schemas.microsoft.com/office/drawing/2014/main" xmlns="" id="{AB939FF4-5FE9-4E97-8939-097F8B575F7A}"/>
                </a:ext>
              </a:extLst>
            </p:cNvPr>
            <p:cNvSpPr txBox="1"/>
            <p:nvPr/>
          </p:nvSpPr>
          <p:spPr>
            <a:xfrm>
              <a:off x="634413" y="3693426"/>
              <a:ext cx="4035144" cy="3027860"/>
            </a:xfrm>
            <a:prstGeom prst="rect">
              <a:avLst/>
            </a:prstGeom>
            <a:noFill/>
          </p:spPr>
          <p:txBody>
            <a:bodyPr wrap="square" lIns="0" tIns="0" rIns="0" bIns="0" rtlCol="0">
              <a:spAutoFit/>
            </a:bodyPr>
            <a:lstStyle/>
            <a:p>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HS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18 + 12 = 30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a:t>
              </a:r>
            </a:p>
            <a:p>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12 : 30 = 0,4 = 40%</a:t>
              </a:r>
            </a:p>
          </p:txBody>
        </p:sp>
      </p:grpSp>
    </p:spTree>
    <p:extLst>
      <p:ext uri="{BB962C8B-B14F-4D97-AF65-F5344CB8AC3E}">
        <p14:creationId xmlns:p14="http://schemas.microsoft.com/office/powerpoint/2010/main" val="39905311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14:presetBounceEnd="7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8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mThanhDung_2.wav"/>
                                            </p:tgtEl>
                                          </p:cMediaNode>
                                        </p:audio>
                                      </p:sub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29"/>
                                            </p:tgtEl>
                                          </p:cBhvr>
                                        </p:animEffect>
                                        <p:animScale>
                                          <p:cBhvr>
                                            <p:cTn id="45" dur="250" autoRev="1" fill="hold"/>
                                            <p:tgtEl>
                                              <p:spTgt spid="29"/>
                                            </p:tgtEl>
                                          </p:cBhvr>
                                          <p:by x="105000" y="105000"/>
                                        </p:animScale>
                                      </p:childTnLst>
                                    </p:cTn>
                                  </p:par>
                                </p:childTnLst>
                              </p:cTn>
                            </p:par>
                            <p:par>
                              <p:cTn id="46" fill="hold">
                                <p:stCondLst>
                                  <p:cond delay="500"/>
                                </p:stCondLst>
                                <p:childTnLst>
                                  <p:par>
                                    <p:cTn id="47" presetID="37"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900" decel="100000" fill="hold"/>
                                            <p:tgtEl>
                                              <p:spTgt spid="4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500" fill="hold"/>
                                            <p:tgtEl>
                                              <p:spTgt spid="63"/>
                                            </p:tgtEl>
                                            <p:attrNameLst>
                                              <p:attrName>ppt_w</p:attrName>
                                            </p:attrNameLst>
                                          </p:cBhvr>
                                          <p:tavLst>
                                            <p:tav tm="0">
                                              <p:val>
                                                <p:fltVal val="0"/>
                                              </p:val>
                                            </p:tav>
                                            <p:tav tm="100000">
                                              <p:val>
                                                <p:strVal val="#ppt_w"/>
                                              </p:val>
                                            </p:tav>
                                          </p:tavLst>
                                        </p:anim>
                                        <p:anim calcmode="lin" valueType="num">
                                          <p:cBhvr>
                                            <p:cTn id="56" dur="500" fill="hold"/>
                                            <p:tgtEl>
                                              <p:spTgt spid="63"/>
                                            </p:tgtEl>
                                            <p:attrNameLst>
                                              <p:attrName>ppt_h</p:attrName>
                                            </p:attrNameLst>
                                          </p:cBhvr>
                                          <p:tavLst>
                                            <p:tav tm="0">
                                              <p:val>
                                                <p:fltVal val="0"/>
                                              </p:val>
                                            </p:tav>
                                            <p:tav tm="100000">
                                              <p:val>
                                                <p:strVal val="#ppt_h"/>
                                              </p:val>
                                            </p:tav>
                                          </p:tavLst>
                                        </p:anim>
                                        <p:animEffect transition="in" filter="fade">
                                          <p:cBhvr>
                                            <p:cTn id="57" dur="500"/>
                                            <p:tgtEl>
                                              <p:spTgt spid="63"/>
                                            </p:tgtEl>
                                          </p:cBhvr>
                                        </p:animEffect>
                                      </p:childTnLst>
                                    </p:cTn>
                                  </p:par>
                                </p:childTnLst>
                              </p:cTn>
                            </p:par>
                          </p:childTnLst>
                        </p:cTn>
                      </p:par>
                    </p:childTnLst>
                  </p:cTn>
                  <p:nextCondLst>
                    <p:cond evt="onClick" delay="0">
                      <p:tgtEl>
                        <p:spTgt spid="2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1000"/>
                                            <p:tgtEl>
                                              <p:spTgt spid="56"/>
                                            </p:tgtEl>
                                          </p:cBhvr>
                                        </p:animEffect>
                                        <p:anim calcmode="lin" valueType="num">
                                          <p:cBhvr>
                                            <p:cTn id="39" dur="1000" fill="hold"/>
                                            <p:tgtEl>
                                              <p:spTgt spid="56"/>
                                            </p:tgtEl>
                                            <p:attrNameLst>
                                              <p:attrName>ppt_x</p:attrName>
                                            </p:attrNameLst>
                                          </p:cBhvr>
                                          <p:tavLst>
                                            <p:tav tm="0">
                                              <p:val>
                                                <p:strVal val="#ppt_x"/>
                                              </p:val>
                                            </p:tav>
                                            <p:tav tm="100000">
                                              <p:val>
                                                <p:strVal val="#ppt_x"/>
                                              </p:val>
                                            </p:tav>
                                          </p:tavLst>
                                        </p:anim>
                                        <p:anim calcmode="lin" valueType="num">
                                          <p:cBhvr>
                                            <p:cTn id="40" dur="900" decel="100000" fill="hold"/>
                                            <p:tgtEl>
                                              <p:spTgt spid="5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AmThanhDung_2.wav"/>
                                            </p:tgtEl>
                                          </p:cMediaNode>
                                        </p:audio>
                                      </p:subTnLst>
                                    </p:cTn>
                                  </p:par>
                                  <p:par>
                                    <p:cTn id="52" presetID="1" presetClass="exit" presetSubtype="0" fill="hold"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7"/>
                                            </p:tgtEl>
                                            <p:attrNameLst>
                                              <p:attrName>style.visibility</p:attrName>
                                            </p:attrNameLst>
                                          </p:cBhvr>
                                          <p:to>
                                            <p:strVal val="hidden"/>
                                          </p:to>
                                        </p:set>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29"/>
                                            </p:tgtEl>
                                          </p:cBhvr>
                                        </p:animEffect>
                                        <p:animScale>
                                          <p:cBhvr>
                                            <p:cTn id="58" dur="250" autoRev="1" fill="hold"/>
                                            <p:tgtEl>
                                              <p:spTgt spid="29"/>
                                            </p:tgtEl>
                                          </p:cBhvr>
                                          <p:by x="105000" y="105000"/>
                                        </p:animScale>
                                      </p:childTnLst>
                                    </p:cTn>
                                  </p:par>
                                </p:childTnLst>
                              </p:cTn>
                            </p:par>
                            <p:par>
                              <p:cTn id="59" fill="hold">
                                <p:stCondLst>
                                  <p:cond delay="500"/>
                                </p:stCondLst>
                                <p:childTnLst>
                                  <p:par>
                                    <p:cTn id="60" presetID="37" presetClass="entr" presetSubtype="0"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900" decel="100000" fill="hold"/>
                                            <p:tgtEl>
                                              <p:spTgt spid="4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66" presetID="53" presetClass="entr" presetSubtype="16"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 calcmode="lin" valueType="num">
                                          <p:cBhvr>
                                            <p:cTn id="68" dur="500" fill="hold"/>
                                            <p:tgtEl>
                                              <p:spTgt spid="63"/>
                                            </p:tgtEl>
                                            <p:attrNameLst>
                                              <p:attrName>ppt_w</p:attrName>
                                            </p:attrNameLst>
                                          </p:cBhvr>
                                          <p:tavLst>
                                            <p:tav tm="0">
                                              <p:val>
                                                <p:fltVal val="0"/>
                                              </p:val>
                                            </p:tav>
                                            <p:tav tm="100000">
                                              <p:val>
                                                <p:strVal val="#ppt_w"/>
                                              </p:val>
                                            </p:tav>
                                          </p:tavLst>
                                        </p:anim>
                                        <p:anim calcmode="lin" valueType="num">
                                          <p:cBhvr>
                                            <p:cTn id="69" dur="500" fill="hold"/>
                                            <p:tgtEl>
                                              <p:spTgt spid="63"/>
                                            </p:tgtEl>
                                            <p:attrNameLst>
                                              <p:attrName>ppt_h</p:attrName>
                                            </p:attrNameLst>
                                          </p:cBhvr>
                                          <p:tavLst>
                                            <p:tav tm="0">
                                              <p:val>
                                                <p:fltVal val="0"/>
                                              </p:val>
                                            </p:tav>
                                            <p:tav tm="100000">
                                              <p:val>
                                                <p:strVal val="#ppt_h"/>
                                              </p:val>
                                            </p:tav>
                                          </p:tavLst>
                                        </p:anim>
                                        <p:animEffect transition="in" filter="fade">
                                          <p:cBhvr>
                                            <p:cTn id="70" dur="500"/>
                                            <p:tgtEl>
                                              <p:spTgt spid="63"/>
                                            </p:tgtEl>
                                          </p:cBhvr>
                                        </p:animEffect>
                                      </p:childTnLst>
                                    </p:cTn>
                                  </p:par>
                                </p:childTnLst>
                              </p:cTn>
                            </p:par>
                          </p:childTnLst>
                        </p:cTn>
                      </p:par>
                    </p:childTnLst>
                  </p:cTn>
                  <p:nextCondLst>
                    <p:cond evt="onClick" delay="0">
                      <p:tgtEl>
                        <p:spTgt spid="29"/>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4F247567-C3DC-40E2-B61F-57BC80699FF1}"/>
              </a:ext>
            </a:extLst>
          </p:cNvPr>
          <p:cNvGrpSpPr/>
          <p:nvPr/>
        </p:nvGrpSpPr>
        <p:grpSpPr>
          <a:xfrm>
            <a:off x="1966119" y="381000"/>
            <a:ext cx="8174105" cy="1077190"/>
            <a:chOff x="2466147" y="457200"/>
            <a:chExt cx="8174105" cy="831264"/>
          </a:xfrm>
        </p:grpSpPr>
        <p:pic>
          <p:nvPicPr>
            <p:cNvPr id="6" name="Picture 5">
              <a:extLst>
                <a:ext uri="{FF2B5EF4-FFF2-40B4-BE49-F238E27FC236}">
                  <a16:creationId xmlns:a16="http://schemas.microsoft.com/office/drawing/2014/main" xmlns=""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8174105" cy="831264"/>
            </a:xfrm>
            <a:prstGeom prst="rect">
              <a:avLst/>
            </a:prstGeom>
          </p:spPr>
        </p:pic>
        <p:sp>
          <p:nvSpPr>
            <p:cNvPr id="7" name="TextBox 6">
              <a:extLst>
                <a:ext uri="{FF2B5EF4-FFF2-40B4-BE49-F238E27FC236}">
                  <a16:creationId xmlns:a16="http://schemas.microsoft.com/office/drawing/2014/main" xmlns="" id="{628729C0-46C5-4E3F-A213-5CE953F5FC41}"/>
                </a:ext>
              </a:extLst>
            </p:cNvPr>
            <p:cNvSpPr txBox="1"/>
            <p:nvPr/>
          </p:nvSpPr>
          <p:spPr>
            <a:xfrm>
              <a:off x="2886183" y="574807"/>
              <a:ext cx="7296869" cy="522522"/>
            </a:xfrm>
            <a:prstGeom prst="rect">
              <a:avLst/>
            </a:prstGeom>
            <a:noFill/>
          </p:spPr>
          <p:txBody>
            <a:bodyPr wrap="none" lIns="0" tIns="0" rIns="0" bIns="0" rtlCol="0">
              <a:spAutoFit/>
            </a:bodyPr>
            <a:lstStyle/>
            <a:p>
              <a:pPr algn="ct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bài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học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các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bạn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đã</a:t>
              </a:r>
              <a:r>
                <a:rPr lang="en-US" sz="4400" dirty="0">
                  <a:solidFill>
                    <a:schemeClr val="bg1"/>
                  </a:solidFill>
                  <a:latin typeface="Arial" panose="020B0604020202020204" pitchFamily="34" charset="0"/>
                  <a:cs typeface="Arial" panose="020B0604020202020204" pitchFamily="34" charset="0"/>
                </a:rPr>
                <a:t>:</a:t>
              </a:r>
            </a:p>
          </p:txBody>
        </p:sp>
      </p:grpSp>
      <p:sp>
        <p:nvSpPr>
          <p:cNvPr id="8" name="Rectangle: Rounded Corners 8">
            <a:extLst>
              <a:ext uri="{FF2B5EF4-FFF2-40B4-BE49-F238E27FC236}">
                <a16:creationId xmlns:a16="http://schemas.microsoft.com/office/drawing/2014/main" xmlns=""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D8296C19-8A2F-4E68-A266-5AB9ECAF8E22}"/>
              </a:ext>
            </a:extLst>
          </p:cNvPr>
          <p:cNvSpPr txBox="1"/>
          <p:nvPr/>
        </p:nvSpPr>
        <p:spPr>
          <a:xfrm>
            <a:off x="1813719" y="2358732"/>
            <a:ext cx="9061351" cy="1107996"/>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Nhớ</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kĩ</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năng</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thực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hành</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các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phép</a:t>
            </a:r>
            <a:r>
              <a:rPr lang="en-US" sz="3600" b="1" dirty="0">
                <a:solidFill>
                  <a:srgbClr val="ED5565"/>
                </a:solidFill>
                <a:latin typeface="Arial" panose="020B0604020202020204" pitchFamily="34" charset="0"/>
                <a:cs typeface="Arial" panose="020B0604020202020204" pitchFamily="34" charset="0"/>
              </a:rPr>
              <a:t> chia.</a:t>
            </a:r>
          </a:p>
        </p:txBody>
      </p:sp>
      <p:sp>
        <p:nvSpPr>
          <p:cNvPr id="10" name="TextBox 9">
            <a:extLst>
              <a:ext uri="{FF2B5EF4-FFF2-40B4-BE49-F238E27FC236}">
                <a16:creationId xmlns:a16="http://schemas.microsoft.com/office/drawing/2014/main" xmlns=""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Viết</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kết</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quả</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phép</a:t>
            </a:r>
            <a:r>
              <a:rPr lang="en-US" sz="3600" b="1" dirty="0">
                <a:solidFill>
                  <a:srgbClr val="ED5565"/>
                </a:solidFill>
                <a:latin typeface="Arial" panose="020B0604020202020204" pitchFamily="34" charset="0"/>
                <a:cs typeface="Arial" panose="020B0604020202020204" pitchFamily="34" charset="0"/>
              </a:rPr>
              <a:t> chia </a:t>
            </a:r>
            <a:r>
              <a:rPr lang="en-US" sz="3600" b="1" dirty="0" err="1">
                <a:solidFill>
                  <a:srgbClr val="ED5565"/>
                </a:solidFill>
                <a:latin typeface="Arial" panose="020B0604020202020204" pitchFamily="34" charset="0"/>
                <a:cs typeface="Arial" panose="020B0604020202020204" pitchFamily="34" charset="0"/>
              </a:rPr>
              <a:t>dưới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dạng</a:t>
            </a:r>
            <a:r>
              <a:rPr lang="en-US" sz="3600" b="1" dirty="0">
                <a:solidFill>
                  <a:srgbClr val="ED5565"/>
                </a:solidFill>
                <a:latin typeface="Arial" panose="020B0604020202020204" pitchFamily="34" charset="0"/>
                <a:cs typeface="Arial" panose="020B0604020202020204" pitchFamily="34" charset="0"/>
              </a:rPr>
              <a:t> </a:t>
            </a:r>
          </a:p>
          <a:p>
            <a:pPr algn="just"/>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phân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và</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thập</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phân</a:t>
            </a:r>
            <a:r>
              <a:rPr lang="en-US" sz="3600" b="1" dirty="0">
                <a:solidFill>
                  <a:srgbClr val="ED5565"/>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xmlns=""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Thực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hiện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bài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toán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tìm</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tỷ</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phần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trăm</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của</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hai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8209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19" y="609600"/>
            <a:ext cx="7391400" cy="4343400"/>
          </a:xfrm>
          <a:prstGeom prst="rect">
            <a:avLst/>
          </a:prstGeom>
        </p:spPr>
      </p:pic>
      <p:sp>
        <p:nvSpPr>
          <p:cNvPr id="11" name="TextBox 10">
            <a:extLst>
              <a:ext uri="{FF2B5EF4-FFF2-40B4-BE49-F238E27FC236}">
                <a16:creationId xmlns:a16="http://schemas.microsoft.com/office/drawing/2014/main" xmlns="" id="{84C1213A-CDA2-4724-8343-7D27D0548D50}"/>
              </a:ext>
            </a:extLst>
          </p:cNvPr>
          <p:cNvSpPr txBox="1"/>
          <p:nvPr/>
        </p:nvSpPr>
        <p:spPr>
          <a:xfrm>
            <a:off x="4435436" y="1172707"/>
            <a:ext cx="3290966" cy="1015663"/>
          </a:xfrm>
          <a:prstGeom prst="rect">
            <a:avLst/>
          </a:prstGeom>
          <a:noFill/>
        </p:spPr>
        <p:txBody>
          <a:bodyPr wrap="none" lIns="0" tIns="0" rIns="0" bIns="0" rtlCol="0">
            <a:spAutoFit/>
          </a:bodyPr>
          <a:lstStyle/>
          <a:p>
            <a:pPr algn="ctr"/>
            <a:r>
              <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rPr>
              <a:t>DẶN DÒ</a:t>
            </a:r>
          </a:p>
        </p:txBody>
      </p:sp>
      <p:sp>
        <p:nvSpPr>
          <p:cNvPr id="12" name="TextBox 11">
            <a:extLst>
              <a:ext uri="{FF2B5EF4-FFF2-40B4-BE49-F238E27FC236}">
                <a16:creationId xmlns:a16="http://schemas.microsoft.com/office/drawing/2014/main" xmlns="" id="{C038473A-80E7-431D-B332-652A3ED58596}"/>
              </a:ext>
            </a:extLst>
          </p:cNvPr>
          <p:cNvSpPr txBox="1"/>
          <p:nvPr/>
        </p:nvSpPr>
        <p:spPr>
          <a:xfrm>
            <a:off x="2849579" y="2340770"/>
            <a:ext cx="6437660" cy="1107996"/>
          </a:xfrm>
          <a:prstGeom prst="rect">
            <a:avLst/>
          </a:prstGeom>
          <a:noFill/>
        </p:spPr>
        <p:txBody>
          <a:bodyPr wrap="none" lIns="0" tIns="0" rIns="0" bIns="0" rtlCol="0">
            <a:spAutoFit/>
          </a:bodyPr>
          <a:lstStyle/>
          <a:p>
            <a:pPr marL="685800" indent="-685800">
              <a:buFontTx/>
              <a:buChar char="-"/>
            </a:pPr>
            <a:r>
              <a:rPr lang="en-US" sz="3600" dirty="0" err="1">
                <a:solidFill>
                  <a:schemeClr val="accent6">
                    <a:lumMod val="50000"/>
                  </a:schemeClr>
                </a:solidFill>
                <a:latin typeface="Arial" panose="020B0604020202020204" pitchFamily="34" charset="0"/>
                <a:cs typeface="Arial" panose="020B0604020202020204" pitchFamily="34" charset="0"/>
              </a:rPr>
              <a:t>Chữa</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bài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sai</a:t>
            </a:r>
            <a:endParaRPr lang="en-US" sz="3600" dirty="0">
              <a:solidFill>
                <a:schemeClr val="accent6">
                  <a:lumMod val="50000"/>
                </a:schemeClr>
              </a:solidFill>
              <a:latin typeface="Arial" panose="020B0604020202020204" pitchFamily="34" charset="0"/>
              <a:cs typeface="Arial" panose="020B0604020202020204" pitchFamily="34" charset="0"/>
            </a:endParaRPr>
          </a:p>
          <a:p>
            <a:pPr marL="685800" indent="-685800">
              <a:buFontTx/>
              <a:buChar char="-"/>
            </a:pPr>
            <a:r>
              <a:rPr lang="en-US" sz="3600" dirty="0" err="1">
                <a:solidFill>
                  <a:schemeClr val="accent6">
                    <a:lumMod val="50000"/>
                  </a:schemeClr>
                </a:solidFill>
                <a:latin typeface="Arial" panose="020B0604020202020204" pitchFamily="34" charset="0"/>
                <a:cs typeface="Arial" panose="020B0604020202020204" pitchFamily="34" charset="0"/>
              </a:rPr>
              <a:t>Chuẩn</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bị</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bài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sau</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Luyện</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tập</a:t>
            </a:r>
            <a:endParaRPr lang="en-US" sz="3600" dirty="0">
              <a:solidFill>
                <a:schemeClr val="accent6">
                  <a:lumMod val="50000"/>
                </a:schemeClr>
              </a:solidFill>
              <a:latin typeface="Arial" panose="020B0604020202020204" pitchFamily="34" charset="0"/>
              <a:cs typeface="Arial" panose="020B0604020202020204" pitchFamily="34" charset="0"/>
            </a:endParaRP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23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4F247567-C3DC-40E2-B61F-57BC80699FF1}"/>
              </a:ext>
            </a:extLst>
          </p:cNvPr>
          <p:cNvGrpSpPr/>
          <p:nvPr/>
        </p:nvGrpSpPr>
        <p:grpSpPr>
          <a:xfrm>
            <a:off x="3317014" y="381000"/>
            <a:ext cx="7259705" cy="1077190"/>
            <a:chOff x="2466147" y="457200"/>
            <a:chExt cx="7259705" cy="831264"/>
          </a:xfrm>
        </p:grpSpPr>
        <p:pic>
          <p:nvPicPr>
            <p:cNvPr id="6" name="Picture 5">
              <a:extLst>
                <a:ext uri="{FF2B5EF4-FFF2-40B4-BE49-F238E27FC236}">
                  <a16:creationId xmlns:a16="http://schemas.microsoft.com/office/drawing/2014/main" xmlns=""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7" name="TextBox 6">
              <a:extLst>
                <a:ext uri="{FF2B5EF4-FFF2-40B4-BE49-F238E27FC236}">
                  <a16:creationId xmlns:a16="http://schemas.microsoft.com/office/drawing/2014/main" xmlns="" id="{628729C0-46C5-4E3F-A213-5CE953F5FC41}"/>
                </a:ext>
              </a:extLst>
            </p:cNvPr>
            <p:cNvSpPr txBox="1"/>
            <p:nvPr/>
          </p:nvSpPr>
          <p:spPr>
            <a:xfrm>
              <a:off x="3035878" y="527447"/>
              <a:ext cx="6120265" cy="570025"/>
            </a:xfrm>
            <a:prstGeom prst="rect">
              <a:avLst/>
            </a:prstGeom>
            <a:noFill/>
          </p:spPr>
          <p:txBody>
            <a:bodyPr wrap="none" lIns="0" tIns="0" rIns="0" bIns="0" rtlCol="0">
              <a:spAutoFit/>
            </a:bodyPr>
            <a:lstStyle/>
            <a:p>
              <a:pPr algn="ctr"/>
              <a:r>
                <a:rPr lang="en-US" sz="4800" dirty="0" err="1">
                  <a:solidFill>
                    <a:schemeClr val="bg1"/>
                  </a:solidFill>
                  <a:latin typeface="#9Slide07 SVNPosterizer KG Inli" panose="02000503000000020003" pitchFamily="2" charset="0"/>
                </a:rPr>
                <a:t>Mục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tiêu</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bài</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học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này</a:t>
              </a:r>
              <a:r>
                <a:rPr lang="en-US" sz="4800" dirty="0">
                  <a:solidFill>
                    <a:schemeClr val="bg1"/>
                  </a:solidFill>
                  <a:latin typeface="#9Slide07 SVNPosterizer KG Inli" panose="02000503000000020003" pitchFamily="2" charset="0"/>
                </a:rPr>
                <a:t>:</a:t>
              </a:r>
            </a:p>
          </p:txBody>
        </p:sp>
      </p:grpSp>
      <p:sp>
        <p:nvSpPr>
          <p:cNvPr id="8" name="Rectangle: Rounded Corners 8">
            <a:extLst>
              <a:ext uri="{FF2B5EF4-FFF2-40B4-BE49-F238E27FC236}">
                <a16:creationId xmlns:a16="http://schemas.microsoft.com/office/drawing/2014/main" xmlns=""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8296C19-8A2F-4E68-A266-5AB9ECAF8E22}"/>
              </a:ext>
            </a:extLst>
          </p:cNvPr>
          <p:cNvSpPr txBox="1"/>
          <p:nvPr/>
        </p:nvSpPr>
        <p:spPr>
          <a:xfrm>
            <a:off x="1813719" y="2358732"/>
            <a:ext cx="9061351" cy="553998"/>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Nhớ</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kĩ</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năng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hành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a:t>
            </a:r>
          </a:p>
        </p:txBody>
      </p:sp>
      <p:sp>
        <p:nvSpPr>
          <p:cNvPr id="10" name="TextBox 9">
            <a:extLst>
              <a:ext uri="{FF2B5EF4-FFF2-40B4-BE49-F238E27FC236}">
                <a16:creationId xmlns:a16="http://schemas.microsoft.com/office/drawing/2014/main" xmlns=""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quả</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p>
          <a:p>
            <a:pPr algn="just"/>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và</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1" name="TextBox 10">
            <a:extLst>
              <a:ext uri="{FF2B5EF4-FFF2-40B4-BE49-F238E27FC236}">
                <a16:creationId xmlns:a16="http://schemas.microsoft.com/office/drawing/2014/main" xmlns=""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bài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toán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tìm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tỷ</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phần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trăm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của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hai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a:t>
            </a:r>
          </a:p>
        </p:txBody>
      </p:sp>
      <p:pic>
        <p:nvPicPr>
          <p:cNvPr id="13" name="Picture 2" descr="Premium Vector | Cute chef smiling and winking | Cute bakery, Cartoon logo,  Cartoon che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00" b="70800" l="9585" r="89617">
                        <a14:backgroundMark x1="74121" y1="59000" x2="74121" y2="59000"/>
                      </a14:backgroundRemoval>
                    </a14:imgEffect>
                  </a14:imgLayer>
                </a14:imgProps>
              </a:ext>
              <a:ext uri="{28A0092B-C50C-407E-A947-70E740481C1C}">
                <a14:useLocalDpi xmlns:a14="http://schemas.microsoft.com/office/drawing/2010/main" val="0"/>
              </a:ext>
            </a:extLst>
          </a:blip>
          <a:srcRect l="14103" r="21232" b="30461"/>
          <a:stretch/>
        </p:blipFill>
        <p:spPr bwMode="auto">
          <a:xfrm rot="21435013">
            <a:off x="1325283" y="1373"/>
            <a:ext cx="1898219" cy="163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08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1280319" y="1848668"/>
                <a:ext cx="1471043" cy="125133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12</m:t>
                          </m:r>
                        </m:num>
                        <m:den>
                          <m:r>
                            <a:rPr lang="en-US" sz="3600" b="0" i="1" smtClean="0">
                              <a:latin typeface="Cambria Math"/>
                            </a:rPr>
                            <m:t>17</m:t>
                          </m:r>
                        </m:den>
                      </m:f>
                      <m:r>
                        <a:rPr lang="en-US" sz="3600" b="0" i="1" smtClean="0">
                          <a:latin typeface="Cambria Math"/>
                        </a:rPr>
                        <m:t>:6</m:t>
                      </m:r>
                    </m:oMath>
                  </m:oMathPara>
                </a14:m>
                <a:endParaRPr lang="en-US" sz="3600" dirty="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280319" y="1848668"/>
                <a:ext cx="1471043" cy="1251336"/>
              </a:xfrm>
              <a:prstGeom prst="roundRect">
                <a:avLst/>
              </a:prstGeom>
              <a:blipFill>
                <a:blip r:embed="rId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21723" y="1848668"/>
                <a:ext cx="2728862" cy="1249633"/>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16 :</m:t>
                      </m:r>
                      <m:f>
                        <m:fPr>
                          <m:ctrlPr>
                            <a:rPr lang="en-US" sz="3600" i="1" smtClean="0">
                              <a:latin typeface="Cambria Math" panose="02040503050406030204" pitchFamily="18" charset="0"/>
                            </a:rPr>
                          </m:ctrlPr>
                        </m:fPr>
                        <m:num>
                          <m:r>
                            <a:rPr lang="en-US" sz="3600" b="0" i="1" smtClean="0">
                              <a:latin typeface="Cambria Math"/>
                            </a:rPr>
                            <m:t>8</m:t>
                          </m:r>
                        </m:num>
                        <m:den>
                          <m:r>
                            <a:rPr lang="en-US" sz="3600" b="0" i="1" smtClean="0">
                              <a:latin typeface="Cambria Math"/>
                            </a:rPr>
                            <m:t>11</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721723" y="1848668"/>
                <a:ext cx="2728862" cy="1249633"/>
              </a:xfrm>
              <a:prstGeom prst="roundRect">
                <a:avLst/>
              </a:prstGeom>
              <a:blipFill>
                <a:blip r:embed="rId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180192" y="1848668"/>
                <a:ext cx="2186510" cy="125360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m:t>
                      </m:r>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5</m:t>
                          </m:r>
                        </m:den>
                      </m:f>
                      <m:r>
                        <a:rPr lang="en-US" sz="3600" i="1" smtClean="0">
                          <a:latin typeface="Cambria Math"/>
                          <a:ea typeface="Cambria Math"/>
                        </a:rPr>
                        <m:t>×</m:t>
                      </m:r>
                      <m:f>
                        <m:fPr>
                          <m:ctrlPr>
                            <a:rPr lang="en-US" sz="3600" i="1" smtClean="0">
                              <a:latin typeface="Cambria Math" panose="02040503050406030204" pitchFamily="18" charset="0"/>
                              <a:ea typeface="Cambria Math"/>
                            </a:rPr>
                          </m:ctrlPr>
                        </m:fPr>
                        <m:num>
                          <m:r>
                            <a:rPr lang="en-US" sz="3600" b="0" i="1" smtClean="0">
                              <a:latin typeface="Cambria Math"/>
                              <a:ea typeface="Cambria Math"/>
                            </a:rPr>
                            <m:t>4</m:t>
                          </m:r>
                        </m:num>
                        <m:den>
                          <m:r>
                            <a:rPr lang="en-US" sz="3600" b="0" i="1" smtClean="0">
                              <a:latin typeface="Cambria Math"/>
                              <a:ea typeface="Cambria Math"/>
                            </a:rPr>
                            <m:t>15</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180192" y="1848668"/>
                <a:ext cx="2186510" cy="1253606"/>
              </a:xfrm>
              <a:prstGeom prst="roundRect">
                <a:avLst/>
              </a:prstGeom>
              <a:blipFill>
                <a:blip r:embed="rId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56519" y="3821358"/>
                <a:ext cx="159042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72:45</m:t>
                      </m:r>
                    </m:oMath>
                  </m:oMathPara>
                </a14:m>
                <a:endParaRPr lang="en-US" sz="36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356519" y="3821358"/>
                <a:ext cx="1590422" cy="715089"/>
              </a:xfrm>
              <a:prstGeom prst="roundRect">
                <a:avLst/>
              </a:prstGeom>
              <a:blipFill>
                <a:blip r:embed="rId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707385" y="3820506"/>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 :8</m:t>
                      </m:r>
                    </m:oMath>
                  </m:oMathPara>
                </a14:m>
                <a:endParaRPr lang="en-US" sz="3600" dirty="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707385" y="3820506"/>
                <a:ext cx="2743200" cy="715089"/>
              </a:xfrm>
              <a:prstGeom prst="roundRect">
                <a:avLst/>
              </a:prstGeom>
              <a:blipFill>
                <a:blip r:embed="rId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138319" y="3822493"/>
                <a:ext cx="2792848"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m:t>
                      </m:r>
                    </m:oMath>
                  </m:oMathPara>
                </a14:m>
                <a:endParaRPr lang="en-US" sz="36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138319" y="3822493"/>
                <a:ext cx="2792848" cy="715089"/>
              </a:xfrm>
              <a:prstGeom prst="roundRect">
                <a:avLst/>
              </a:prstGeom>
              <a:blipFill>
                <a:blip r:embed="rId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356519" y="5257800"/>
                <a:ext cx="159042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15:50</m:t>
                      </m:r>
                    </m:oMath>
                  </m:oMathPara>
                </a14:m>
                <a:endParaRPr lang="en-US" sz="3600" dirty="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356519" y="5257800"/>
                <a:ext cx="1590422" cy="715089"/>
              </a:xfrm>
              <a:prstGeom prst="roundRect">
                <a:avLst/>
              </a:prstGeom>
              <a:blipFill>
                <a:blip r:embed="rId1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709319" y="5257800"/>
                <a:ext cx="219747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smtClean="0">
                          <a:latin typeface="Cambria Math"/>
                        </a:rPr>
                        <m:t>9</m:t>
                      </m:r>
                      <m:r>
                        <a:rPr lang="en-US" sz="3600" b="0" i="0" smtClean="0">
                          <a:latin typeface="Cambria Math"/>
                        </a:rPr>
                        <m:t>12,8:28</m:t>
                      </m:r>
                    </m:oMath>
                  </m:oMathPara>
                </a14:m>
                <a:endParaRPr lang="en-US" sz="3600" dirty="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09319" y="5257800"/>
                <a:ext cx="2197479" cy="715089"/>
              </a:xfrm>
              <a:prstGeom prst="roundRect">
                <a:avLst/>
              </a:prstGeom>
              <a:blipFill>
                <a:blip r:embed="rId11"/>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138319" y="5257800"/>
                <a:ext cx="2533041"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m:t>
                      </m:r>
                    </m:oMath>
                  </m:oMathPara>
                </a14:m>
                <a:endParaRPr lang="en-US" sz="36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138319" y="5257800"/>
                <a:ext cx="2533041" cy="715089"/>
              </a:xfrm>
              <a:prstGeom prst="roundRect">
                <a:avLst/>
              </a:prstGeom>
              <a:blipFill>
                <a:blip r:embed="rId12"/>
                <a:stretch>
                  <a:fillRect/>
                </a:stretch>
              </a:blipFill>
              <a:ln w="38100"/>
            </p:spPr>
            <p:txBody>
              <a:bodyPr/>
              <a:lstStyle/>
              <a:p>
                <a:r>
                  <a:rPr lang="en-US">
                    <a:noFill/>
                  </a:rPr>
                  <a:t> </a:t>
                </a:r>
              </a:p>
            </p:txBody>
          </p:sp>
        </mc:Fallback>
      </mc:AlternateContent>
      <p:grpSp>
        <p:nvGrpSpPr>
          <p:cNvPr id="2" name="Group 1"/>
          <p:cNvGrpSpPr/>
          <p:nvPr/>
        </p:nvGrpSpPr>
        <p:grpSpPr>
          <a:xfrm>
            <a:off x="439343" y="220625"/>
            <a:ext cx="4191000" cy="1371600"/>
            <a:chOff x="365919" y="152400"/>
            <a:chExt cx="4191000" cy="1371600"/>
          </a:xfrm>
        </p:grpSpPr>
        <p:grpSp>
          <p:nvGrpSpPr>
            <p:cNvPr id="6" name="Group 5"/>
            <p:cNvGrpSpPr/>
            <p:nvPr/>
          </p:nvGrpSpPr>
          <p:grpSpPr>
            <a:xfrm>
              <a:off x="365919" y="152400"/>
              <a:ext cx="4191000"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1305493" y="545812"/>
              <a:ext cx="2518638" cy="646331"/>
            </a:xfrm>
            <a:prstGeom prst="rect">
              <a:avLst/>
            </a:prstGeom>
            <a:noFill/>
          </p:spPr>
          <p:txBody>
            <a:bodyPr wrap="non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1. </a:t>
              </a:r>
              <a:r>
                <a:rPr lang="en-US" sz="3600" b="1" dirty="0" err="1">
                  <a:latin typeface="Arial" panose="020B0604020202020204" pitchFamily="34" charset="0"/>
                  <a:cs typeface="Arial" panose="020B0604020202020204" pitchFamily="34" charset="0"/>
                </a:rPr>
                <a:t>Tính</a:t>
              </a:r>
              <a:endParaRPr lang="en-US" sz="3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22380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14:presetBounceEnd="6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6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14:presetBounceEnd="60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0000">
                                          <p:cBhvr additive="base">
                                            <p:cTn id="32"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14:presetBounceEnd="60000">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14:bounceEnd="60000">
                                          <p:cBhvr additive="base">
                                            <p:cTn id="36"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14:presetBounceEnd="60000">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14:bounceEnd="60000">
                                          <p:cBhvr additive="base">
                                            <p:cTn id="41"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14:presetBounceEnd="60000">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14:bounceEnd="60000">
                                          <p:cBhvr additive="base">
                                            <p:cTn id="45"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14:presetBounceEnd="60000">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14:bounceEnd="60000">
                                          <p:cBhvr additive="base">
                                            <p:cTn id="49"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249956" y="4131212"/>
            <a:ext cx="2725271" cy="1421030"/>
            <a:chOff x="4270048" y="3810000"/>
            <a:chExt cx="2725271" cy="1421030"/>
          </a:xfrm>
        </p:grpSpPr>
        <p:pic>
          <p:nvPicPr>
            <p:cNvPr id="1032" name="Picture 8" descr="Soup plate icon in cartoon style isolated on white background Stock Vector  | Adobe 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4270048" y="4049632"/>
              <a:ext cx="2725271" cy="11813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54542" y="3810000"/>
              <a:ext cx="2310369" cy="1211646"/>
              <a:chOff x="4454542" y="3810000"/>
              <a:chExt cx="2310369" cy="1211646"/>
            </a:xfrm>
          </p:grpSpPr>
          <p:pic>
            <p:nvPicPr>
              <p:cNvPr id="1026" name="Picture 2" descr="3,782 Raw Chicken Illustrations &amp; Clip Art - i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12" b="43791" l="3268" r="33824"/>
                        </a14:imgEffect>
                      </a14:imgLayer>
                    </a14:imgProps>
                  </a:ext>
                  <a:ext uri="{28A0092B-C50C-407E-A947-70E740481C1C}">
                    <a14:useLocalDpi xmlns:a14="http://schemas.microsoft.com/office/drawing/2010/main" val="0"/>
                  </a:ext>
                </a:extLst>
              </a:blip>
              <a:srcRect r="66509" b="53873"/>
              <a:stretch/>
            </p:blipFill>
            <p:spPr bwMode="auto">
              <a:xfrm rot="5400000">
                <a:off x="5554549" y="3617907"/>
                <a:ext cx="1018270" cy="1402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782 Raw Chicken Illustrations &amp; Clip Art - iStock"/>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595" b="37582" l="65033" r="90850"/>
                        </a14:imgEffect>
                      </a14:imgLayer>
                    </a14:imgProps>
                  </a:ext>
                  <a:ext uri="{28A0092B-C50C-407E-A947-70E740481C1C}">
                    <a14:useLocalDpi xmlns:a14="http://schemas.microsoft.com/office/drawing/2010/main" val="0"/>
                  </a:ext>
                </a:extLst>
              </a:blip>
              <a:srcRect l="64269" r="7142" b="62497"/>
              <a:stretch/>
            </p:blipFill>
            <p:spPr bwMode="auto">
              <a:xfrm rot="14706585">
                <a:off x="4639350" y="3651268"/>
                <a:ext cx="1185570" cy="1555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782 Raw Chicken Illustrations &amp; Clip Art - iStock"/>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47876" b="83987" l="4248" r="30556">
                            <a14:foregroundMark x1="29412" y1="57516" x2="29412" y2="57516"/>
                          </a14:backgroundRemoval>
                        </a14:imgEffect>
                      </a14:imgLayer>
                    </a14:imgProps>
                  </a:ext>
                  <a:ext uri="{28A0092B-C50C-407E-A947-70E740481C1C}">
                    <a14:useLocalDpi xmlns:a14="http://schemas.microsoft.com/office/drawing/2010/main" val="0"/>
                  </a:ext>
                </a:extLst>
              </a:blip>
              <a:srcRect l="2782" t="46131" r="68882" b="14653"/>
              <a:stretch/>
            </p:blipFill>
            <p:spPr bwMode="auto">
              <a:xfrm rot="15821765">
                <a:off x="5092622" y="3681457"/>
                <a:ext cx="1080121" cy="149481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6" name="Picture 12" descr="Imágenes Prediseñadas De Harina Etiquetadas PNG , Clipart De Harina,  Harina, Clipart PNG y Vector para Descargar Gratis |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5166519" y="3369734"/>
            <a:ext cx="1428627" cy="16596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gg carton Drawing, Cardboard box eggs, food, cardboard, gift Box png |  Klipartz"/>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6995319" y="4474291"/>
            <a:ext cx="1600200" cy="9745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3"/>
              <p:cNvSpPr txBox="1"/>
              <p:nvPr/>
            </p:nvSpPr>
            <p:spPr>
              <a:xfrm>
                <a:off x="6435514" y="2205118"/>
                <a:ext cx="5553058" cy="994599"/>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16:</m:t>
                      </m:r>
                      <m:f>
                        <m:fPr>
                          <m:ctrlPr>
                            <a:rPr lang="en-US" sz="2800" i="1" smtClean="0">
                              <a:latin typeface="Cambria Math" panose="02040503050406030204" pitchFamily="18" charset="0"/>
                            </a:rPr>
                          </m:ctrlPr>
                        </m:fPr>
                        <m:num>
                          <m:r>
                            <a:rPr lang="en-US" sz="2800" b="0" i="1" smtClean="0">
                              <a:latin typeface="Cambria Math"/>
                            </a:rPr>
                            <m:t>8</m:t>
                          </m:r>
                        </m:num>
                        <m:den>
                          <m:r>
                            <a:rPr lang="en-US" sz="2800" b="0" i="1" smtClean="0">
                              <a:latin typeface="Cambria Math"/>
                            </a:rPr>
                            <m:t>11</m:t>
                          </m:r>
                        </m:den>
                      </m:f>
                      <m:r>
                        <a:rPr lang="en-US" sz="2800" b="0" i="1" smtClean="0">
                          <a:latin typeface="Cambria Math"/>
                        </a:rPr>
                        <m:t>                                                       </m:t>
                      </m:r>
                    </m:oMath>
                  </m:oMathPara>
                </a14:m>
                <a:endParaRPr lang="en-US" sz="2800" dirty="0">
                  <a:latin typeface="Arial" panose="020B0604020202020204" pitchFamily="34" charset="0"/>
                  <a:cs typeface="Arial" panose="020B0604020202020204" pitchFamily="34" charset="0"/>
                </a:endParaRPr>
              </a:p>
            </p:txBody>
          </p:sp>
        </mc:Choice>
        <mc:Fallback xmlns="">
          <p:sp>
            <p:nvSpPr>
              <p:cNvPr id="17" name="3"/>
              <p:cNvSpPr txBox="1">
                <a:spLocks noRot="1" noChangeAspect="1" noMove="1" noResize="1" noEditPoints="1" noAdjustHandles="1" noChangeArrowheads="1" noChangeShapeType="1" noTextEdit="1"/>
              </p:cNvSpPr>
              <p:nvPr/>
            </p:nvSpPr>
            <p:spPr>
              <a:xfrm>
                <a:off x="6435514" y="2205118"/>
                <a:ext cx="5553058" cy="994599"/>
              </a:xfrm>
              <a:prstGeom prst="roundRect">
                <a:avLst/>
              </a:prstGeom>
              <a:blipFill>
                <a:blip r:embed="rId16"/>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1"/>
              <p:cNvSpPr txBox="1"/>
              <p:nvPr/>
            </p:nvSpPr>
            <p:spPr>
              <a:xfrm>
                <a:off x="2828968" y="457200"/>
                <a:ext cx="6452351" cy="997720"/>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9:</m:t>
                      </m:r>
                      <m:f>
                        <m:fPr>
                          <m:ctrlPr>
                            <a:rPr lang="en-US" sz="2800" i="1" smtClean="0">
                              <a:latin typeface="Cambria Math" panose="02040503050406030204" pitchFamily="18" charset="0"/>
                            </a:rPr>
                          </m:ctrlPr>
                        </m:fPr>
                        <m:num>
                          <m:r>
                            <a:rPr lang="en-US" sz="2800" b="0" i="1" smtClean="0">
                              <a:latin typeface="Cambria Math"/>
                            </a:rPr>
                            <m:t>3</m:t>
                          </m:r>
                        </m:num>
                        <m:den>
                          <m:r>
                            <a:rPr lang="en-US" sz="2800" b="0" i="1" smtClean="0">
                              <a:latin typeface="Cambria Math"/>
                            </a:rPr>
                            <m:t>5</m:t>
                          </m:r>
                        </m:den>
                      </m:f>
                      <m:r>
                        <a:rPr lang="en-US" sz="2800" i="1" smtClean="0">
                          <a:latin typeface="Cambria Math"/>
                          <a:ea typeface="Cambria Math"/>
                        </a:rPr>
                        <m:t>×</m:t>
                      </m:r>
                      <m:f>
                        <m:fPr>
                          <m:ctrlPr>
                            <a:rPr lang="en-US" sz="2800" i="1" smtClean="0">
                              <a:latin typeface="Cambria Math" panose="02040503050406030204" pitchFamily="18" charset="0"/>
                              <a:ea typeface="Cambria Math"/>
                            </a:rPr>
                          </m:ctrlPr>
                        </m:fPr>
                        <m:num>
                          <m:r>
                            <a:rPr lang="en-US" sz="2800" b="0" i="1" smtClean="0">
                              <a:latin typeface="Cambria Math"/>
                              <a:ea typeface="Cambria Math"/>
                            </a:rPr>
                            <m:t>4</m:t>
                          </m:r>
                        </m:num>
                        <m:den>
                          <m:r>
                            <a:rPr lang="en-US" sz="2800" b="0" i="1" smtClean="0">
                              <a:latin typeface="Cambria Math"/>
                              <a:ea typeface="Cambria Math"/>
                            </a:rPr>
                            <m:t>15</m:t>
                          </m:r>
                        </m:den>
                      </m:f>
                      <m:r>
                        <a:rPr lang="en-US" sz="2800" b="0" i="1" smtClean="0">
                          <a:latin typeface="Cambria Math"/>
                          <a:ea typeface="Cambria Math"/>
                        </a:rPr>
                        <m:t>                                                             </m:t>
                      </m:r>
                    </m:oMath>
                  </m:oMathPara>
                </a14:m>
                <a:endParaRPr lang="en-US" sz="2800" dirty="0">
                  <a:latin typeface="Arial" panose="020B0604020202020204" pitchFamily="34" charset="0"/>
                  <a:cs typeface="Arial" panose="020B0604020202020204" pitchFamily="34"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2828968" y="457200"/>
                <a:ext cx="6452351" cy="997720"/>
              </a:xfrm>
              <a:prstGeom prst="roundRect">
                <a:avLst/>
              </a:prstGeom>
              <a:blipFill>
                <a:blip r:embed="rId17"/>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2"/>
              <p:cNvSpPr txBox="1"/>
              <p:nvPr/>
            </p:nvSpPr>
            <p:spPr>
              <a:xfrm>
                <a:off x="746623" y="2201997"/>
                <a:ext cx="4953296" cy="996017"/>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12</m:t>
                          </m:r>
                        </m:num>
                        <m:den>
                          <m:r>
                            <a:rPr lang="en-US" sz="2800" b="0" i="1" smtClean="0">
                              <a:latin typeface="Cambria Math"/>
                            </a:rPr>
                            <m:t>17</m:t>
                          </m:r>
                        </m:den>
                      </m:f>
                      <m:r>
                        <a:rPr lang="en-US" sz="2800" b="0" i="1" smtClean="0">
                          <a:latin typeface="Cambria Math"/>
                        </a:rPr>
                        <m:t>:6                                              </m:t>
                      </m:r>
                    </m:oMath>
                  </m:oMathPara>
                </a14:m>
                <a:endParaRPr lang="en-US" sz="2800" dirty="0">
                  <a:latin typeface="Arial" panose="020B0604020202020204" pitchFamily="34" charset="0"/>
                  <a:cs typeface="Arial" panose="020B0604020202020204" pitchFamily="34" charset="0"/>
                </a:endParaRPr>
              </a:p>
            </p:txBody>
          </p:sp>
        </mc:Choice>
        <mc:Fallback xmlns="">
          <p:sp>
            <p:nvSpPr>
              <p:cNvPr id="16" name="2"/>
              <p:cNvSpPr txBox="1">
                <a:spLocks noRot="1" noChangeAspect="1" noMove="1" noResize="1" noEditPoints="1" noAdjustHandles="1" noChangeArrowheads="1" noChangeShapeType="1" noTextEdit="1"/>
              </p:cNvSpPr>
              <p:nvPr/>
            </p:nvSpPr>
            <p:spPr>
              <a:xfrm>
                <a:off x="746623" y="2201997"/>
                <a:ext cx="4953296" cy="996017"/>
              </a:xfrm>
              <a:prstGeom prst="roundRect">
                <a:avLst/>
              </a:prstGeom>
              <a:blipFill>
                <a:blip r:embed="rId18"/>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2-2"/>
              <p:cNvSpPr txBox="1"/>
              <p:nvPr/>
            </p:nvSpPr>
            <p:spPr>
              <a:xfrm>
                <a:off x="1632152" y="2201997"/>
                <a:ext cx="4067767" cy="997720"/>
              </a:xfrm>
              <a:prstGeom prst="wedgeRoundRectCallou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m:t>
                          </m:r>
                        </m:num>
                        <m:den>
                          <m:r>
                            <a:rPr lang="en-US" sz="2800" b="0" i="1" smtClean="0">
                              <a:solidFill>
                                <a:srgbClr val="C00000"/>
                              </a:solidFill>
                              <a:latin typeface="Cambria Math"/>
                              <a:ea typeface="Cambria Math"/>
                            </a:rPr>
                            <m:t>17</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m:t>
                          </m:r>
                        </m:num>
                        <m:den>
                          <m:r>
                            <a:rPr lang="en-US" sz="2800" b="0" i="1" smtClean="0">
                              <a:solidFill>
                                <a:srgbClr val="C00000"/>
                              </a:solidFill>
                              <a:latin typeface="Cambria Math"/>
                              <a:ea typeface="Cambria Math"/>
                            </a:rPr>
                            <m:t>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12×1</m:t>
                          </m:r>
                        </m:num>
                        <m:den>
                          <m:r>
                            <a:rPr lang="en-US" sz="2800" b="0" i="1" smtClean="0">
                              <a:solidFill>
                                <a:srgbClr val="C00000"/>
                              </a:solidFill>
                              <a:latin typeface="Cambria Math"/>
                              <a:ea typeface="Cambria Math"/>
                            </a:rPr>
                            <m:t>17×6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2</m:t>
                          </m:r>
                        </m:num>
                        <m:den>
                          <m:r>
                            <a:rPr lang="en-US" sz="2800" b="0" i="1" smtClean="0">
                              <a:solidFill>
                                <a:srgbClr val="C00000"/>
                              </a:solidFill>
                              <a:latin typeface="Cambria Math"/>
                              <a:ea typeface="Cambria Math"/>
                            </a:rPr>
                            <m:t>17</m:t>
                          </m:r>
                        </m:den>
                      </m:f>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xmlns="">
          <p:sp>
            <p:nvSpPr>
              <p:cNvPr id="2" name="2-2"/>
              <p:cNvSpPr txBox="1">
                <a:spLocks noRot="1" noChangeAspect="1" noMove="1" noResize="1" noEditPoints="1" noAdjustHandles="1" noChangeArrowheads="1" noChangeShapeType="1" noTextEdit="1"/>
              </p:cNvSpPr>
              <p:nvPr/>
            </p:nvSpPr>
            <p:spPr>
              <a:xfrm>
                <a:off x="1632152" y="2201997"/>
                <a:ext cx="4067767" cy="997720"/>
              </a:xfrm>
              <a:prstGeom prst="wedgeRoundRectCallou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3"/>
              <p:cNvSpPr txBox="1"/>
              <p:nvPr/>
            </p:nvSpPr>
            <p:spPr>
              <a:xfrm>
                <a:off x="7426114" y="2266867"/>
                <a:ext cx="4466671"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11</m:t>
                          </m:r>
                        </m:num>
                        <m:den>
                          <m:r>
                            <a:rPr lang="en-US" sz="2800" b="0" i="1" smtClean="0">
                              <a:solidFill>
                                <a:srgbClr val="C00000"/>
                              </a:solidFill>
                              <a:latin typeface="Cambria Math"/>
                              <a:ea typeface="Cambria Math"/>
                            </a:rPr>
                            <m:t>8</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16×11</m:t>
                          </m:r>
                        </m:num>
                        <m:den>
                          <m:r>
                            <a:rPr lang="en-US" sz="2800" b="0" i="1" smtClean="0">
                              <a:solidFill>
                                <a:srgbClr val="C00000"/>
                              </a:solidFill>
                              <a:latin typeface="Cambria Math"/>
                              <a:ea typeface="Cambria Math"/>
                            </a:rPr>
                            <m:t>1×8</m:t>
                          </m:r>
                        </m:den>
                      </m:f>
                      <m:r>
                        <a:rPr lang="en-US" sz="2800" b="0" i="1" smtClean="0">
                          <a:solidFill>
                            <a:srgbClr val="C00000"/>
                          </a:solidFill>
                          <a:latin typeface="Cambria Math"/>
                          <a:ea typeface="Cambria Math"/>
                        </a:rPr>
                        <m:t>=22</m:t>
                      </m:r>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xmlns="">
          <p:sp>
            <p:nvSpPr>
              <p:cNvPr id="20" name="3-3"/>
              <p:cNvSpPr txBox="1">
                <a:spLocks noRot="1" noChangeAspect="1" noMove="1" noResize="1" noEditPoints="1" noAdjustHandles="1" noChangeArrowheads="1" noChangeShapeType="1" noTextEdit="1"/>
              </p:cNvSpPr>
              <p:nvPr/>
            </p:nvSpPr>
            <p:spPr>
              <a:xfrm>
                <a:off x="7426114" y="2266867"/>
                <a:ext cx="4466671" cy="901785"/>
              </a:xfrm>
              <a:prstGeom prst="rect">
                <a:avLst/>
              </a:prstGeom>
              <a:blipFill>
                <a:blip r:embed="rId20"/>
                <a:stretch>
                  <a:fillRect/>
                </a:stretch>
              </a:blipFill>
            </p:spPr>
            <p:txBody>
              <a:bodyPr/>
              <a:lstStyle/>
              <a:p>
                <a:r>
                  <a:rPr lang="en-US">
                    <a:noFill/>
                  </a:rPr>
                  <a:t> </a:t>
                </a:r>
              </a:p>
            </p:txBody>
          </p:sp>
        </mc:Fallback>
      </mc:AlternateContent>
      <p:pic>
        <p:nvPicPr>
          <p:cNvPr id="21" name="Picture 2" descr="Beautiful chef girl holding an empty plate cartoon illustration 1936473  Vector Art at Vecteez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1-1"/>
              <p:cNvSpPr txBox="1"/>
              <p:nvPr/>
            </p:nvSpPr>
            <p:spPr>
              <a:xfrm>
                <a:off x="4259944" y="500775"/>
                <a:ext cx="5021375" cy="9105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5</m:t>
                          </m:r>
                        </m:num>
                        <m:den>
                          <m:r>
                            <a:rPr lang="en-US" sz="2800" b="0" i="1" smtClean="0">
                              <a:solidFill>
                                <a:srgbClr val="C00000"/>
                              </a:solidFill>
                              <a:latin typeface="Cambria Math"/>
                              <a:ea typeface="Cambria Math"/>
                            </a:rPr>
                            <m:t>3</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4</m:t>
                          </m:r>
                        </m:num>
                        <m:den>
                          <m:r>
                            <a:rPr lang="en-US" sz="2800" b="0" i="1" smtClean="0">
                              <a:solidFill>
                                <a:srgbClr val="C00000"/>
                              </a:solidFill>
                              <a:latin typeface="Cambria Math"/>
                              <a:ea typeface="Cambria Math"/>
                            </a:rPr>
                            <m:t>15</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9×5×4</m:t>
                          </m:r>
                        </m:num>
                        <m:den>
                          <m:r>
                            <a:rPr lang="en-US" sz="2800" b="0" i="1" smtClean="0">
                              <a:solidFill>
                                <a:srgbClr val="C00000"/>
                              </a:solidFill>
                              <a:latin typeface="Cambria Math"/>
                              <a:ea typeface="Cambria Math"/>
                            </a:rPr>
                            <m:t>1×3×15</m:t>
                          </m:r>
                        </m:den>
                      </m:f>
                      <m:r>
                        <a:rPr lang="en-US" sz="2800" b="0" i="1" smtClean="0">
                          <a:solidFill>
                            <a:srgbClr val="C00000"/>
                          </a:solidFill>
                          <a:latin typeface="Cambria Math"/>
                          <a:ea typeface="Cambria Math"/>
                        </a:rPr>
                        <m:t>=4</m:t>
                      </m:r>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xmlns="">
          <p:sp>
            <p:nvSpPr>
              <p:cNvPr id="22" name="1-1"/>
              <p:cNvSpPr txBox="1">
                <a:spLocks noRot="1" noChangeAspect="1" noMove="1" noResize="1" noEditPoints="1" noAdjustHandles="1" noChangeArrowheads="1" noChangeShapeType="1" noTextEdit="1"/>
              </p:cNvSpPr>
              <p:nvPr/>
            </p:nvSpPr>
            <p:spPr>
              <a:xfrm>
                <a:off x="4259944" y="500775"/>
                <a:ext cx="5021375" cy="910570"/>
              </a:xfrm>
              <a:prstGeom prst="rect">
                <a:avLst/>
              </a:prstGeom>
              <a:blipFill>
                <a:blip r:embed="rId23"/>
                <a:stretch>
                  <a:fillRect/>
                </a:stretch>
              </a:blipFill>
            </p:spPr>
            <p:txBody>
              <a:bodyPr/>
              <a:lstStyle/>
              <a:p>
                <a:r>
                  <a:rPr lang="en-US">
                    <a:noFill/>
                  </a:rPr>
                  <a:t> </a:t>
                </a:r>
              </a:p>
            </p:txBody>
          </p:sp>
        </mc:Fallback>
      </mc:AlternateContent>
      <p:pic>
        <p:nvPicPr>
          <p:cNvPr id="1042"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10258151" y="3467100"/>
            <a:ext cx="1851153" cy="102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42"/>
                                        </p:tgtEl>
                                        <p:attrNameLst>
                                          <p:attrName>style.visibility</p:attrName>
                                        </p:attrNameLst>
                                      </p:cBhvr>
                                      <p:to>
                                        <p:strVal val="visible"/>
                                      </p:to>
                                    </p:set>
                                    <p:animEffect transition="in" filter="randombar(horizontal)">
                                      <p:cBhvr>
                                        <p:cTn id="24" dur="500"/>
                                        <p:tgtEl>
                                          <p:spTgt spid="1042"/>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Dung_2.wav"/>
                                        </p:tgtEl>
                                      </p:cMediaNode>
                                    </p:audio>
                                  </p:sub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79373E-6 -3.29325E-6 L -0.62637 0.25278 " pathEditMode="relative" rAng="0" ptsTypes="AA">
                                      <p:cBhvr>
                                        <p:cTn id="27" dur="2000" fill="hold"/>
                                        <p:tgtEl>
                                          <p:spTgt spid="1042"/>
                                        </p:tgtEl>
                                        <p:attrNameLst>
                                          <p:attrName>ppt_x</p:attrName>
                                          <p:attrName>ppt_y</p:attrName>
                                        </p:attrNameLst>
                                      </p:cBhvr>
                                      <p:rCtr x="-31319" y="126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14" presetClass="entr" presetSubtype="10" fill="hold" nodeType="afterEffect">
                                  <p:stCondLst>
                                    <p:cond delay="100"/>
                                  </p:stCondLst>
                                  <p:childTnLst>
                                    <p:set>
                                      <p:cBhvr>
                                        <p:cTn id="36" dur="1" fill="hold">
                                          <p:stCondLst>
                                            <p:cond delay="0"/>
                                          </p:stCondLst>
                                        </p:cTn>
                                        <p:tgtEl>
                                          <p:spTgt spid="1036"/>
                                        </p:tgtEl>
                                        <p:attrNameLst>
                                          <p:attrName>style.visibility</p:attrName>
                                        </p:attrNameLst>
                                      </p:cBhvr>
                                      <p:to>
                                        <p:strVal val="visible"/>
                                      </p:to>
                                    </p:set>
                                    <p:animEffect transition="in" filter="randombar(horizontal)">
                                      <p:cBhvr>
                                        <p:cTn id="37" dur="500"/>
                                        <p:tgtEl>
                                          <p:spTgt spid="1036"/>
                                        </p:tgtEl>
                                      </p:cBhvr>
                                    </p:animEffec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randombar(horizontal)">
                                      <p:cBhvr>
                                        <p:cTn id="47" dur="500"/>
                                        <p:tgtEl>
                                          <p:spTgt spid="1040"/>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7"/>
                  </p:tgtEl>
                </p:cond>
              </p:nextCondLst>
            </p:seq>
          </p:childTnLst>
        </p:cTn>
      </p:par>
    </p:tnLst>
    <p:bldLst>
      <p:bldP spid="17" grpId="0" animBg="1"/>
      <p:bldP spid="18" grpId="0" animBg="1"/>
      <p:bldP spid="16" grpId="0" animBg="1"/>
      <p:bldP spid="2"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éc tơ đồ họa súp cà Chua Chua nước trái cây bánh Pizza - cà chua phim hoạt  hình png tải về - Miễn phí trong suốt Thực Phẩm Tự Nhiên 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105" b="82500" l="4556" r="94111"/>
                    </a14:imgEffect>
                  </a14:imgLayer>
                </a14:imgProps>
              </a:ext>
              <a:ext uri="{28A0092B-C50C-407E-A947-70E740481C1C}">
                <a14:useLocalDpi xmlns:a14="http://schemas.microsoft.com/office/drawing/2010/main" val="0"/>
              </a:ext>
            </a:extLst>
          </a:blip>
          <a:srcRect l="3174" t="17250" r="4965" b="16740"/>
          <a:stretch/>
        </p:blipFill>
        <p:spPr bwMode="auto">
          <a:xfrm>
            <a:off x="11085913" y="4733694"/>
            <a:ext cx="1102885" cy="6692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ágenes Prediseñadas De Harina Etiquetadas PNG , Clipart De Harina,  Harina, Clipart PNG y Vector para Descargar Gratis | Pngtre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6571521" y="3362981"/>
            <a:ext cx="1411698" cy="16399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592162" y="4172781"/>
            <a:ext cx="2451158" cy="1140200"/>
            <a:chOff x="2390801" y="4234104"/>
            <a:chExt cx="2362120" cy="1023973"/>
          </a:xfrm>
        </p:grpSpPr>
        <p:pic>
          <p:nvPicPr>
            <p:cNvPr id="15"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rilled sausage icon Royalty Free Vector Imag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8" name="Picture 12" descr="Pho Mát Phim Hoạt Hình PNG &amp; Pho Mát Phim Hoạt Hình Transparent Clipart  Miễn phí Tải về - Mì ống và pho mát bánh mì Phô-mai Thụy sĩ pho mát Clip"/>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89500" l="0" r="98846"/>
                    </a14:imgEffect>
                  </a14:imgLayer>
                </a14:imgProps>
              </a:ext>
              <a:ext uri="{28A0092B-C50C-407E-A947-70E740481C1C}">
                <a14:useLocalDpi xmlns:a14="http://schemas.microsoft.com/office/drawing/2010/main" val="0"/>
              </a:ext>
            </a:extLst>
          </a:blip>
          <a:srcRect/>
          <a:stretch>
            <a:fillRect/>
          </a:stretch>
        </p:blipFill>
        <p:spPr bwMode="auto">
          <a:xfrm>
            <a:off x="7191649" y="4760589"/>
            <a:ext cx="1087146" cy="836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eautiful chef girl holding an empty plate cartoon illustration 1936473  Vector Art at Vecteez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179731" y="4733694"/>
            <a:ext cx="2321482" cy="925956"/>
            <a:chOff x="5179730" y="4478252"/>
            <a:chExt cx="2725271" cy="1181398"/>
          </a:xfrm>
        </p:grpSpPr>
        <p:pic>
          <p:nvPicPr>
            <p:cNvPr id="9"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179730" y="4478252"/>
              <a:ext cx="2725271" cy="11813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lack Pitted Olives Cuts Leaves Cartoon Stock Vector (Royalty Free)  1803861922"/>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41923" y1="40714" x2="41923" y2="40714"/>
                          <a14:foregroundMark x1="46154" y1="39643" x2="46154" y2="39643"/>
                          <a14:foregroundMark x1="45000" y1="39643" x2="45000" y2="39643"/>
                          <a14:foregroundMark x1="66923" y1="44286" x2="66923" y2="44286"/>
                        </a14:backgroundRemoval>
                      </a14:imgEffect>
                    </a14:imgLayer>
                  </a14:imgProps>
                </a:ext>
                <a:ext uri="{28A0092B-C50C-407E-A947-70E740481C1C}">
                  <a14:useLocalDpi xmlns:a14="http://schemas.microsoft.com/office/drawing/2010/main" val="0"/>
                </a:ext>
              </a:extLst>
            </a:blip>
            <a:srcRect l="17482" t="20368" r="10769" b="30968"/>
            <a:stretch/>
          </p:blipFill>
          <p:spPr bwMode="auto">
            <a:xfrm>
              <a:off x="5866700" y="4496226"/>
              <a:ext cx="1060051" cy="7742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liced black olive icon cartoon style Royalty Free Vecto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8889" b="61019" l="2700" r="94900"/>
                      </a14:imgEffect>
                      <a14:imgEffect>
                        <a14:colorTemperature colorTemp="4700"/>
                      </a14:imgEffect>
                    </a14:imgLayer>
                  </a14:imgProps>
                </a:ext>
                <a:ext uri="{28A0092B-C50C-407E-A947-70E740481C1C}">
                  <a14:useLocalDpi xmlns:a14="http://schemas.microsoft.com/office/drawing/2010/main" val="0"/>
                </a:ext>
              </a:extLst>
            </a:blip>
            <a:srcRect t="25998" b="37001"/>
            <a:stretch/>
          </p:blipFill>
          <p:spPr bwMode="auto">
            <a:xfrm>
              <a:off x="6286537" y="4916266"/>
              <a:ext cx="914400" cy="3654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30" name="Picture 14" descr="Pizza Background"/>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2320113" y="5402933"/>
            <a:ext cx="2541606" cy="9228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1"/>
              <p:cNvSpPr txBox="1"/>
              <p:nvPr/>
            </p:nvSpPr>
            <p:spPr>
              <a:xfrm>
                <a:off x="365919" y="12001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72:45           </m:t>
                      </m:r>
                    </m:oMath>
                  </m:oMathPara>
                </a14:m>
                <a:endParaRPr lang="en-US" sz="3600" dirty="0">
                  <a:latin typeface="#9Slide03 FS Neusa Regular" pitchFamily="2"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365919" y="1200147"/>
                <a:ext cx="3657600" cy="715089"/>
              </a:xfrm>
              <a:prstGeom prst="roundRect">
                <a:avLst/>
              </a:prstGeom>
              <a:blipFill rotWithShape="1">
                <a:blip r:embed="rId26"/>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252119" y="1200147"/>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281,6:8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252119" y="1200147"/>
                <a:ext cx="3652882" cy="715089"/>
              </a:xfrm>
              <a:prstGeom prst="roundRect">
                <a:avLst/>
              </a:prstGeom>
              <a:blipFill rotWithShape="1">
                <a:blip r:embed="rId27"/>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138319" y="1219200"/>
                <a:ext cx="37338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138319" y="1219200"/>
                <a:ext cx="3733800" cy="715089"/>
              </a:xfrm>
              <a:prstGeom prst="roundRect">
                <a:avLst/>
              </a:prstGeom>
              <a:blipFill rotWithShape="1">
                <a:blip r:embed="rId28"/>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3659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15:50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365919" y="2647947"/>
                <a:ext cx="3657600" cy="715089"/>
              </a:xfrm>
              <a:prstGeom prst="roundRect">
                <a:avLst/>
              </a:prstGeom>
              <a:blipFill rotWithShape="1">
                <a:blip r:embed="rId29"/>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5"/>
              <p:cNvSpPr txBox="1"/>
              <p:nvPr/>
            </p:nvSpPr>
            <p:spPr>
              <a:xfrm>
                <a:off x="4252119" y="2637711"/>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14:m>
                  <m:oMath xmlns:m="http://schemas.openxmlformats.org/officeDocument/2006/math">
                    <m:r>
                      <a:rPr lang="en-US" sz="3600" b="0" i="0" smtClean="0">
                        <a:latin typeface="Cambria Math"/>
                      </a:rPr>
                      <m:t>912,8:28              </m:t>
                    </m:r>
                  </m:oMath>
                </a14:m>
                <a:r>
                  <a:rPr lang="en-US" sz="3600" dirty="0">
                    <a:latin typeface="#9Slide03 FS Neusa Regular" pitchFamily="2" charset="0"/>
                  </a:rPr>
                  <a:t>     </a:t>
                </a:r>
              </a:p>
            </p:txBody>
          </p:sp>
        </mc:Choice>
        <mc:Fallback xmlns="">
          <p:sp>
            <p:nvSpPr>
              <p:cNvPr id="23" name="5"/>
              <p:cNvSpPr txBox="1">
                <a:spLocks noRot="1" noChangeAspect="1" noMove="1" noResize="1" noEditPoints="1" noAdjustHandles="1" noChangeArrowheads="1" noChangeShapeType="1" noTextEdit="1"/>
              </p:cNvSpPr>
              <p:nvPr/>
            </p:nvSpPr>
            <p:spPr>
              <a:xfrm>
                <a:off x="4252119" y="2637711"/>
                <a:ext cx="3652882" cy="715089"/>
              </a:xfrm>
              <a:prstGeom prst="roundRect">
                <a:avLst/>
              </a:prstGeom>
              <a:blipFill rotWithShape="1">
                <a:blip r:embed="rId30"/>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6"/>
              <p:cNvSpPr txBox="1"/>
              <p:nvPr/>
            </p:nvSpPr>
            <p:spPr>
              <a:xfrm>
                <a:off x="82145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             </m:t>
                      </m:r>
                    </m:oMath>
                  </m:oMathPara>
                </a14:m>
                <a:endParaRPr lang="en-US" sz="3600" dirty="0">
                  <a:latin typeface="#9Slide03 FS Neusa Regular" pitchFamily="2" charset="0"/>
                </a:endParaRPr>
              </a:p>
            </p:txBody>
          </p:sp>
        </mc:Choice>
        <mc:Fallback xmlns="">
          <p:sp>
            <p:nvSpPr>
              <p:cNvPr id="24" name="6"/>
              <p:cNvSpPr txBox="1">
                <a:spLocks noRot="1" noChangeAspect="1" noMove="1" noResize="1" noEditPoints="1" noAdjustHandles="1" noChangeArrowheads="1" noChangeShapeType="1" noTextEdit="1"/>
              </p:cNvSpPr>
              <p:nvPr/>
            </p:nvSpPr>
            <p:spPr>
              <a:xfrm>
                <a:off x="8214519" y="2647947"/>
                <a:ext cx="3657600" cy="715089"/>
              </a:xfrm>
              <a:prstGeom prst="roundRect">
                <a:avLst/>
              </a:prstGeom>
              <a:blipFill rotWithShape="1">
                <a:blip r:embed="rId31"/>
                <a:stretch>
                  <a:fillRect/>
                </a:stretch>
              </a:blipFill>
              <a:ln w="38100">
                <a:solidFill>
                  <a:schemeClr val="accent6">
                    <a:lumMod val="75000"/>
                  </a:schemeClr>
                </a:solidFill>
              </a:ln>
            </p:spPr>
            <p:txBody>
              <a:bodyPr/>
              <a:lstStyle/>
              <a:p>
                <a:r>
                  <a:rPr lang="en-US">
                    <a:noFill/>
                  </a:rPr>
                  <a:t> </a:t>
                </a:r>
              </a:p>
            </p:txBody>
          </p:sp>
        </mc:Fallback>
      </mc:AlternateContent>
      <p:sp>
        <p:nvSpPr>
          <p:cNvPr id="2" name="TextBox 1"/>
          <p:cNvSpPr txBox="1"/>
          <p:nvPr/>
        </p:nvSpPr>
        <p:spPr>
          <a:xfrm>
            <a:off x="2270919" y="1265303"/>
            <a:ext cx="108876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1,6</a:t>
            </a:r>
          </a:p>
        </p:txBody>
      </p:sp>
      <p:sp>
        <p:nvSpPr>
          <p:cNvPr id="25" name="TextBox 24"/>
          <p:cNvSpPr txBox="1"/>
          <p:nvPr/>
        </p:nvSpPr>
        <p:spPr>
          <a:xfrm>
            <a:off x="2270919" y="2691825"/>
            <a:ext cx="115288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0,3</a:t>
            </a:r>
          </a:p>
        </p:txBody>
      </p:sp>
      <p:sp>
        <p:nvSpPr>
          <p:cNvPr id="26" name="TextBox 25"/>
          <p:cNvSpPr txBox="1"/>
          <p:nvPr/>
        </p:nvSpPr>
        <p:spPr>
          <a:xfrm>
            <a:off x="6167449" y="1284356"/>
            <a:ext cx="136127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35,2</a:t>
            </a:r>
          </a:p>
        </p:txBody>
      </p:sp>
      <p:sp>
        <p:nvSpPr>
          <p:cNvPr id="27" name="TextBox 26"/>
          <p:cNvSpPr txBox="1"/>
          <p:nvPr/>
        </p:nvSpPr>
        <p:spPr>
          <a:xfrm>
            <a:off x="6286537" y="2691825"/>
            <a:ext cx="1369286"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32,6</a:t>
            </a:r>
          </a:p>
        </p:txBody>
      </p:sp>
      <p:sp>
        <p:nvSpPr>
          <p:cNvPr id="28" name="TextBox 27"/>
          <p:cNvSpPr txBox="1"/>
          <p:nvPr/>
        </p:nvSpPr>
        <p:spPr>
          <a:xfrm>
            <a:off x="10647848" y="1265303"/>
            <a:ext cx="1148071"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5,6</a:t>
            </a:r>
          </a:p>
        </p:txBody>
      </p:sp>
      <p:sp>
        <p:nvSpPr>
          <p:cNvPr id="29" name="TextBox 28"/>
          <p:cNvSpPr txBox="1"/>
          <p:nvPr/>
        </p:nvSpPr>
        <p:spPr>
          <a:xfrm>
            <a:off x="10424319" y="2698952"/>
            <a:ext cx="1402948"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0,45</a:t>
            </a:r>
          </a:p>
        </p:txBody>
      </p:sp>
      <p:grpSp>
        <p:nvGrpSpPr>
          <p:cNvPr id="30" name="Group 29"/>
          <p:cNvGrpSpPr/>
          <p:nvPr/>
        </p:nvGrpSpPr>
        <p:grpSpPr>
          <a:xfrm>
            <a:off x="8988162" y="4456512"/>
            <a:ext cx="2462544" cy="1223088"/>
            <a:chOff x="9357518" y="4604287"/>
            <a:chExt cx="2216893" cy="1004425"/>
          </a:xfrm>
        </p:grpSpPr>
        <p:pic>
          <p:nvPicPr>
            <p:cNvPr id="31"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05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230"/>
                                        </p:tgtEl>
                                        <p:attrNameLst>
                                          <p:attrName>style.visibility</p:attrName>
                                        </p:attrNameLst>
                                      </p:cBhvr>
                                      <p:to>
                                        <p:strVal val="visible"/>
                                      </p:to>
                                    </p:set>
                                    <p:anim calcmode="lin" valueType="num">
                                      <p:cBhvr>
                                        <p:cTn id="39" dur="500" fill="hold"/>
                                        <p:tgtEl>
                                          <p:spTgt spid="9230"/>
                                        </p:tgtEl>
                                        <p:attrNameLst>
                                          <p:attrName>ppt_w</p:attrName>
                                        </p:attrNameLst>
                                      </p:cBhvr>
                                      <p:tavLst>
                                        <p:tav tm="0">
                                          <p:val>
                                            <p:fltVal val="0"/>
                                          </p:val>
                                        </p:tav>
                                        <p:tav tm="100000">
                                          <p:val>
                                            <p:strVal val="#ppt_w"/>
                                          </p:val>
                                        </p:tav>
                                      </p:tavLst>
                                    </p:anim>
                                    <p:anim calcmode="lin" valueType="num">
                                      <p:cBhvr>
                                        <p:cTn id="40" dur="500" fill="hold"/>
                                        <p:tgtEl>
                                          <p:spTgt spid="9230"/>
                                        </p:tgtEl>
                                        <p:attrNameLst>
                                          <p:attrName>ppt_h</p:attrName>
                                        </p:attrNameLst>
                                      </p:cBhvr>
                                      <p:tavLst>
                                        <p:tav tm="0">
                                          <p:val>
                                            <p:fltVal val="0"/>
                                          </p:val>
                                        </p:tav>
                                        <p:tav tm="100000">
                                          <p:val>
                                            <p:strVal val="#ppt_h"/>
                                          </p:val>
                                        </p:tav>
                                      </p:tavLst>
                                    </p:anim>
                                    <p:animEffect transition="in" filter="fade">
                                      <p:cBhvr>
                                        <p:cTn id="41" dur="500"/>
                                        <p:tgtEl>
                                          <p:spTgt spid="923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randombar(horizont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9228"/>
                                        </p:tgtEl>
                                        <p:attrNameLst>
                                          <p:attrName>style.visibility</p:attrName>
                                        </p:attrNameLst>
                                      </p:cBhvr>
                                      <p:to>
                                        <p:strVal val="visible"/>
                                      </p:to>
                                    </p:set>
                                    <p:animEffect transition="in" filter="randombar(horizontal)">
                                      <p:cBhvr>
                                        <p:cTn id="81" dur="500"/>
                                        <p:tgtEl>
                                          <p:spTgt spid="922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3"/>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9226"/>
                                        </p:tgtEl>
                                        <p:attrNameLst>
                                          <p:attrName>style.visibility</p:attrName>
                                        </p:attrNameLst>
                                      </p:cBhvr>
                                      <p:to>
                                        <p:strVal val="visible"/>
                                      </p:to>
                                    </p:set>
                                    <p:animEffect transition="in" filter="randombar(horizontal)">
                                      <p:cBhvr>
                                        <p:cTn id="91" dur="500"/>
                                        <p:tgtEl>
                                          <p:spTgt spid="9226"/>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randombar(horizontal)">
                                      <p:cBhvr>
                                        <p:cTn id="101" dur="500"/>
                                        <p:tgtEl>
                                          <p:spTgt spid="30"/>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1" grpId="0" animBg="1"/>
      <p:bldP spid="23" grpId="0" animBg="1"/>
      <p:bldP spid="24" grpId="0" animBg="1"/>
      <p:bldP spid="2"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8319" y="143540"/>
            <a:ext cx="5051189" cy="1371600"/>
            <a:chOff x="3544330" y="152400"/>
            <a:chExt cx="5051189" cy="1371600"/>
          </a:xfrm>
        </p:grpSpPr>
        <p:grpSp>
          <p:nvGrpSpPr>
            <p:cNvPr id="6" name="Group 5"/>
            <p:cNvGrpSpPr/>
            <p:nvPr/>
          </p:nvGrpSpPr>
          <p:grpSpPr>
            <a:xfrm>
              <a:off x="3544330" y="152400"/>
              <a:ext cx="5051189"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4306331" y="545812"/>
              <a:ext cx="3877985" cy="646331"/>
            </a:xfrm>
            <a:prstGeom prst="rect">
              <a:avLst/>
            </a:prstGeom>
            <a:noFill/>
          </p:spPr>
          <p:txBody>
            <a:bodyPr wrap="non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 </a:t>
              </a:r>
              <a:r>
                <a:rPr lang="en-US" sz="3600" b="1" dirty="0" err="1">
                  <a:latin typeface="Arial" panose="020B0604020202020204" pitchFamily="34" charset="0"/>
                  <a:cs typeface="Arial" panose="020B0604020202020204" pitchFamily="34" charset="0"/>
                </a:rPr>
                <a:t>Tính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nhẩm</a:t>
              </a:r>
              <a:endParaRPr lang="en-US" sz="36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TextBox 10"/>
              <p:cNvSpPr txBox="1"/>
              <p:nvPr/>
            </p:nvSpPr>
            <p:spPr>
              <a:xfrm>
                <a:off x="15089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12:0,5</m:t>
                      </m:r>
                    </m:oMath>
                  </m:oMathPara>
                </a14:m>
                <a:endParaRPr lang="en-US" sz="3600" dirty="0">
                  <a:latin typeface="#9Slide03 FS Neusa Regular" pitchFamily="2"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08919" y="4068380"/>
                <a:ext cx="2103120" cy="715089"/>
              </a:xfrm>
              <a:prstGeom prst="round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0141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20:0,25</m:t>
                      </m:r>
                    </m:oMath>
                  </m:oMathPara>
                </a14:m>
                <a:endParaRPr lang="en-US" sz="3600" dirty="0">
                  <a:latin typeface="#9Slide03 FS Neusa Regular" pitchFamily="2"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014119" y="4068380"/>
                <a:ext cx="2103120" cy="715089"/>
              </a:xfrm>
              <a:prstGeom prst="round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583039" y="3810000"/>
                <a:ext cx="2103120" cy="1251336"/>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m:t>
                      </m:r>
                    </m:oMath>
                  </m:oMathPara>
                </a14:m>
                <a:endParaRPr lang="en-US" sz="3600" dirty="0">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583039" y="3810000"/>
                <a:ext cx="2103120" cy="1251336"/>
              </a:xfrm>
              <a:prstGeom prst="round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5089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m:t>
                      </m:r>
                    </m:oMath>
                  </m:oMathPara>
                </a14:m>
                <a:endParaRPr lang="en-US" sz="3600" dirty="0">
                  <a:latin typeface="#9Slide03 FS Neusa Regular"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08919" y="5257800"/>
                <a:ext cx="2103120" cy="715089"/>
              </a:xfrm>
              <a:prstGeom prst="round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141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m:t>
                      </m:r>
                    </m:oMath>
                  </m:oMathPara>
                </a14:m>
                <a:endParaRPr lang="en-US" sz="3600" dirty="0">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014119" y="5257800"/>
                <a:ext cx="2103120" cy="715089"/>
              </a:xfrm>
              <a:prstGeom prst="round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58303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m:t>
                      </m:r>
                    </m:oMath>
                  </m:oMathPara>
                </a14:m>
                <a:endParaRPr lang="en-US" sz="3600" dirty="0">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583039" y="5257800"/>
                <a:ext cx="2103120" cy="715089"/>
              </a:xfrm>
              <a:prstGeom prst="round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5089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3</m:t>
                      </m:r>
                      <m:r>
                        <a:rPr lang="en-US" sz="3600" b="0" i="1" smtClean="0">
                          <a:latin typeface="Cambria Math"/>
                        </a:rPr>
                        <m:t>,5:0,1</m:t>
                      </m:r>
                    </m:oMath>
                  </m:oMathPara>
                </a14:m>
                <a:endParaRPr lang="en-US" sz="3600" dirty="0">
                  <a:latin typeface="#9Slide03 FS Neusa Regular" pitchFamily="2"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508919" y="1689538"/>
                <a:ext cx="2103120" cy="715089"/>
              </a:xfrm>
              <a:prstGeom prst="round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0141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m:t>
                      </m:r>
                    </m:oMath>
                  </m:oMathPara>
                </a14:m>
                <a:endParaRPr lang="en-US" sz="3600" dirty="0">
                  <a:latin typeface="#9Slide03 FS Neusa Regular" pitchFamily="2"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014119" y="1689538"/>
                <a:ext cx="2103120" cy="715089"/>
              </a:xfrm>
              <a:prstGeom prst="round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58303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m:t>
                      </m:r>
                    </m:oMath>
                  </m:oMathPara>
                </a14:m>
                <a:endParaRPr lang="en-US" sz="3600" dirty="0">
                  <a:latin typeface="#9Slide03 FS Neusa Regular" pitchFamily="2"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583039" y="1689538"/>
                <a:ext cx="2103120" cy="715089"/>
              </a:xfrm>
              <a:prstGeom prst="round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5089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m:t>
                      </m:r>
                    </m:oMath>
                  </m:oMathPara>
                </a14:m>
                <a:endParaRPr lang="en-US" sz="3600" dirty="0">
                  <a:latin typeface="#9Slide03 FS Neusa Regular" pitchFamily="2"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08919" y="2878959"/>
                <a:ext cx="2103120" cy="715089"/>
              </a:xfrm>
              <a:prstGeom prst="round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0141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m:t>
                      </m:r>
                    </m:oMath>
                  </m:oMathPara>
                </a14:m>
                <a:endParaRPr lang="en-US" sz="3600" dirty="0">
                  <a:latin typeface="#9Slide03 FS Neusa Regular" pitchFamily="2"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014119" y="2878959"/>
                <a:ext cx="2103120" cy="715089"/>
              </a:xfrm>
              <a:prstGeom prst="round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58303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m:t>
                      </m:r>
                    </m:oMath>
                  </m:oMathPara>
                </a14:m>
                <a:endParaRPr lang="en-US" sz="3600" dirty="0">
                  <a:latin typeface="#9Slide03 FS Neusa Regular" pitchFamily="2"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583039" y="2878959"/>
                <a:ext cx="2103120" cy="715089"/>
              </a:xfrm>
              <a:prstGeom prst="roundRect">
                <a:avLst/>
              </a:prstGeom>
              <a:blipFill rotWithShape="1">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530999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14:presetBounceEnd="5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50000">
                                          <p:cBhvr additive="base">
                                            <p:cTn id="28"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14:presetBounceEnd="50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0000">
                                          <p:cBhvr additive="base">
                                            <p:cTn id="3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14:presetBounceEnd="50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50000">
                                          <p:cBhvr additive="base">
                                            <p:cTn id="3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14:presetBounceEnd="50000">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14:bounceEnd="50000">
                                          <p:cBhvr additive="base">
                                            <p:cTn id="4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14:presetBounceEnd="50000">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14:bounceEnd="50000">
                                          <p:cBhvr additive="base">
                                            <p:cTn id="49"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14:presetBounceEnd="50000">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14:bounceEnd="50000">
                                          <p:cBhvr additive="base">
                                            <p:cTn id="5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14:presetBounceEnd="50000">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14:bounceEnd="50000">
                                          <p:cBhvr additive="base">
                                            <p:cTn id="5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14:presetBounceEnd="50000">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14:bounceEnd="50000">
                                          <p:cBhvr additive="base">
                                            <p:cTn id="62"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ng Biển Ăn Liền Yangban Dầu Olive (9 gói) dongwonfnb"/>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000" b="85714" l="7429" r="93286"/>
                    </a14:imgEffect>
                  </a14:imgLayer>
                </a14:imgProps>
              </a:ext>
              <a:ext uri="{28A0092B-C50C-407E-A947-70E740481C1C}">
                <a14:useLocalDpi xmlns:a14="http://schemas.microsoft.com/office/drawing/2010/main" val="0"/>
              </a:ext>
            </a:extLst>
          </a:blip>
          <a:srcRect l="6309" t="28165" r="6760" b="13715"/>
          <a:stretch/>
        </p:blipFill>
        <p:spPr bwMode="auto">
          <a:xfrm>
            <a:off x="4861719" y="4407436"/>
            <a:ext cx="1636738" cy="1094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à Rốt Vector Minh Họa Png, Rau, Vẽ Tay, Món ăn miễn phí tải tập  tin PNG PSDComment và Vecto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406"/>
                    </a14:imgEffect>
                  </a14:imgLayer>
                </a14:imgProps>
              </a:ext>
              <a:ext uri="{28A0092B-C50C-407E-A947-70E740481C1C}">
                <a14:useLocalDpi xmlns:a14="http://schemas.microsoft.com/office/drawing/2010/main" val="0"/>
              </a:ext>
            </a:extLst>
          </a:blip>
          <a:srcRect l="9845" t="16855" r="8866" b="18125"/>
          <a:stretch/>
        </p:blipFill>
        <p:spPr bwMode="auto">
          <a:xfrm>
            <a:off x="10296637" y="4540229"/>
            <a:ext cx="1452990" cy="1162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Trứng Tải về Clip nghệ thuật - Trứng Chiên Yêu png tải về -  Miễn phí trong suốt Khu Vực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461919" y="4688142"/>
            <a:ext cx="624798" cy="6247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d In Winter Rice Spicy Rice Rice, Food Clipart, Food, Delicious PNG and  Vector with Transparent Background for Free Downloa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4703" b="98021" l="0" r="100000"/>
                    </a14:imgEffect>
                  </a14:imgLayer>
                </a14:imgProps>
              </a:ext>
              <a:ext uri="{28A0092B-C50C-407E-A947-70E740481C1C}">
                <a14:useLocalDpi xmlns:a14="http://schemas.microsoft.com/office/drawing/2010/main" val="0"/>
              </a:ext>
            </a:extLst>
          </a:blip>
          <a:srcRect t="33896" b="3415"/>
          <a:stretch/>
        </p:blipFill>
        <p:spPr bwMode="auto">
          <a:xfrm>
            <a:off x="7382888" y="4578877"/>
            <a:ext cx="1218087" cy="7838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Bó Minh Họa Vector Rau Bina Trong Phong Cách Phim Hoạt Hình,  Clipart Rau Bina, Rau Chân Vịt, Tươi Vector và PNG với nền trong suốt để  tải xuống miễ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9006" t="11397" r="9732" b="14282"/>
          <a:stretch/>
        </p:blipFill>
        <p:spPr bwMode="auto">
          <a:xfrm rot="20401864">
            <a:off x="8400044" y="3500046"/>
            <a:ext cx="1303555" cy="1359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autiful chef girl holding an empty plate cartoon illustration 1936473  Vector Art at Vecteezy"/>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722696" y="4578877"/>
            <a:ext cx="2362120" cy="1057679"/>
            <a:chOff x="7422770" y="3962400"/>
            <a:chExt cx="2362120" cy="1057679"/>
          </a:xfrm>
        </p:grpSpPr>
        <p:pic>
          <p:nvPicPr>
            <p:cNvPr id="18" name="Picture 8" descr="Soup plate icon in cartoon style isolated on white background Stock Vector  | Adobe Stock"/>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llustration Of A Cartoon Surimi Stick Made Of Seafood Ingredients Royalty  Free Cliparts, Vectors, And Stock Illustration. Image 12187058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8462" b="88077" l="1231" r="95385">
                          <a14:backgroundMark x1="45077" y1="73000" x2="45077" y2="73000"/>
                          <a14:backgroundMark x1="90692" y1="48923" x2="90692" y2="48923"/>
                        </a14:backgroundRemoval>
                      </a14:imgEffect>
                    </a14:imgLayer>
                  </a14:imgProps>
                </a:ext>
                <a:ext uri="{28A0092B-C50C-407E-A947-70E740481C1C}">
                  <a14:useLocalDpi xmlns:a14="http://schemas.microsoft.com/office/drawing/2010/main" val="0"/>
                </a:ext>
              </a:extLst>
            </a:blip>
            <a:srcRect t="19247" b="22932"/>
            <a:stretch/>
          </p:blipFill>
          <p:spPr bwMode="auto">
            <a:xfrm>
              <a:off x="7898980" y="3962400"/>
              <a:ext cx="1458539" cy="843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597424" y="5268654"/>
            <a:ext cx="1219200" cy="841195"/>
            <a:chOff x="2597424" y="5268654"/>
            <a:chExt cx="1219200" cy="841195"/>
          </a:xfrm>
        </p:grpSpPr>
        <p:pic>
          <p:nvPicPr>
            <p:cNvPr id="5122"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749824"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6" name="1"/>
              <p:cNvSpPr txBox="1"/>
              <p:nvPr/>
            </p:nvSpPr>
            <p:spPr>
              <a:xfrm>
                <a:off x="670719" y="990600"/>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3</m:t>
                    </m:r>
                    <m:r>
                      <a:rPr lang="en-US" sz="3600" b="0" i="1" smtClean="0">
                        <a:latin typeface="Cambria Math"/>
                      </a:rPr>
                      <m:t>,5:0,1</m:t>
                    </m:r>
                  </m:oMath>
                </a14:m>
                <a:r>
                  <a:rPr lang="en-US" sz="3600" dirty="0">
                    <a:latin typeface="#9Slide03 FS Neusa Regular" pitchFamily="2" charset="0"/>
                  </a:rPr>
                  <a:t>        </a:t>
                </a:r>
              </a:p>
            </p:txBody>
          </p:sp>
        </mc:Choice>
        <mc:Fallback xmlns="">
          <p:sp>
            <p:nvSpPr>
              <p:cNvPr id="16"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653385"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595519"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595519" y="1032262"/>
                <a:ext cx="2889504"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677533" y="2180021"/>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5"/>
              <p:cNvSpPr txBox="1"/>
              <p:nvPr/>
            </p:nvSpPr>
            <p:spPr>
              <a:xfrm>
                <a:off x="4633119" y="2221683"/>
                <a:ext cx="290976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2"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6"/>
              <p:cNvSpPr txBox="1"/>
              <p:nvPr/>
            </p:nvSpPr>
            <p:spPr>
              <a:xfrm>
                <a:off x="8583039" y="2221683"/>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          </m:t>
                      </m:r>
                    </m:oMath>
                  </m:oMathPara>
                </a14:m>
                <a:endParaRPr lang="en-US" sz="3600" dirty="0">
                  <a:latin typeface="#9Slide03 FS Neusa Regular" pitchFamily="2" charset="0"/>
                </a:endParaRPr>
              </a:p>
            </p:txBody>
          </p:sp>
        </mc:Choice>
        <mc:Fallback xmlns="">
          <p:sp>
            <p:nvSpPr>
              <p:cNvPr id="23"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29"/>
                <a:stretch>
                  <a:fillRect/>
                </a:stretch>
              </a:blipFill>
              <a:ln w="38100"/>
            </p:spPr>
            <p:txBody>
              <a:bodyPr/>
              <a:lstStyle/>
              <a:p>
                <a:r>
                  <a:rPr lang="en-US">
                    <a:noFill/>
                  </a:rPr>
                  <a:t> </a:t>
                </a:r>
              </a:p>
            </p:txBody>
          </p:sp>
        </mc:Fallback>
      </mc:AlternateContent>
      <p:sp>
        <p:nvSpPr>
          <p:cNvPr id="24" name="TextBox 23"/>
          <p:cNvSpPr txBox="1"/>
          <p:nvPr/>
        </p:nvSpPr>
        <p:spPr>
          <a:xfrm>
            <a:off x="2414928" y="1043949"/>
            <a:ext cx="99899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35</a:t>
            </a:r>
          </a:p>
        </p:txBody>
      </p:sp>
      <p:sp>
        <p:nvSpPr>
          <p:cNvPr id="25" name="TextBox 24"/>
          <p:cNvSpPr txBox="1"/>
          <p:nvPr/>
        </p:nvSpPr>
        <p:spPr>
          <a:xfrm>
            <a:off x="2422313" y="2263149"/>
            <a:ext cx="122020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720</a:t>
            </a:r>
          </a:p>
        </p:txBody>
      </p:sp>
      <p:sp>
        <p:nvSpPr>
          <p:cNvPr id="26" name="TextBox 25"/>
          <p:cNvSpPr txBox="1"/>
          <p:nvPr/>
        </p:nvSpPr>
        <p:spPr>
          <a:xfrm>
            <a:off x="6335023" y="1095324"/>
            <a:ext cx="1269899" cy="584775"/>
          </a:xfrm>
          <a:prstGeom prst="rect">
            <a:avLst/>
          </a:prstGeom>
          <a:noFill/>
        </p:spPr>
        <p:txBody>
          <a:bodyPr wrap="none" rtlCol="0">
            <a:spAutoFit/>
          </a:bodyPr>
          <a:lstStyle/>
          <a:p>
            <a:r>
              <a:rPr lang="en-US" sz="3200" b="1" dirty="0">
                <a:solidFill>
                  <a:srgbClr val="AC0000"/>
                </a:solidFill>
                <a:latin typeface="#9Slide03 BoosterNextFYBlack" pitchFamily="2" charset="0"/>
              </a:rPr>
              <a:t>= 840</a:t>
            </a:r>
          </a:p>
        </p:txBody>
      </p:sp>
      <p:sp>
        <p:nvSpPr>
          <p:cNvPr id="27" name="TextBox 26"/>
          <p:cNvSpPr txBox="1"/>
          <p:nvPr/>
        </p:nvSpPr>
        <p:spPr>
          <a:xfrm>
            <a:off x="6277604" y="2263149"/>
            <a:ext cx="100380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62</a:t>
            </a:r>
          </a:p>
        </p:txBody>
      </p:sp>
      <p:sp>
        <p:nvSpPr>
          <p:cNvPr id="28" name="TextBox 27"/>
          <p:cNvSpPr txBox="1"/>
          <p:nvPr/>
        </p:nvSpPr>
        <p:spPr>
          <a:xfrm>
            <a:off x="10271919" y="1095324"/>
            <a:ext cx="1016625" cy="584775"/>
          </a:xfrm>
          <a:prstGeom prst="rect">
            <a:avLst/>
          </a:prstGeom>
          <a:noFill/>
        </p:spPr>
        <p:txBody>
          <a:bodyPr wrap="none" rtlCol="0">
            <a:spAutoFit/>
          </a:bodyPr>
          <a:lstStyle/>
          <a:p>
            <a:r>
              <a:rPr lang="en-US" sz="3200" b="1" dirty="0">
                <a:solidFill>
                  <a:srgbClr val="AC0000"/>
                </a:solidFill>
                <a:latin typeface="#9Slide03 BoosterNextFYBlack" pitchFamily="2" charset="0"/>
              </a:rPr>
              <a:t>= 94</a:t>
            </a:r>
          </a:p>
        </p:txBody>
      </p:sp>
      <p:sp>
        <p:nvSpPr>
          <p:cNvPr id="29" name="TextBox 28"/>
          <p:cNvSpPr txBox="1"/>
          <p:nvPr/>
        </p:nvSpPr>
        <p:spPr>
          <a:xfrm>
            <a:off x="10299023" y="2310335"/>
            <a:ext cx="126829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550</a:t>
            </a:r>
          </a:p>
        </p:txBody>
      </p:sp>
    </p:spTree>
    <p:extLst>
      <p:ext uri="{BB962C8B-B14F-4D97-AF65-F5344CB8AC3E}">
        <p14:creationId xmlns:p14="http://schemas.microsoft.com/office/powerpoint/2010/main" val="27376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randombar(horizontal)">
                                      <p:cBhvr>
                                        <p:cTn id="51" dur="500"/>
                                        <p:tgtEl>
                                          <p:spTgt spid="2050"/>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randombar(horizontal)">
                                      <p:cBhvr>
                                        <p:cTn id="61" dur="500"/>
                                        <p:tgtEl>
                                          <p:spTgt spid="2054"/>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randombar(horizontal)">
                                      <p:cBhvr>
                                        <p:cTn id="71" dur="500"/>
                                        <p:tgtEl>
                                          <p:spTgt spid="2056"/>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2058"/>
                                        </p:tgtEl>
                                        <p:attrNameLst>
                                          <p:attrName>style.visibility</p:attrName>
                                        </p:attrNameLst>
                                      </p:cBhvr>
                                      <p:to>
                                        <p:strVal val="visible"/>
                                      </p:to>
                                    </p:set>
                                    <p:animEffect transition="in" filter="randombar(horizontal)">
                                      <p:cBhvr>
                                        <p:cTn id="81" dur="500"/>
                                        <p:tgtEl>
                                          <p:spTgt spid="205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randombar(horizontal)">
                                      <p:cBhvr>
                                        <p:cTn id="91" dur="500"/>
                                        <p:tgtEl>
                                          <p:spTgt spid="2"/>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2052"/>
                                        </p:tgtEl>
                                        <p:attrNameLst>
                                          <p:attrName>style.visibility</p:attrName>
                                        </p:attrNameLst>
                                      </p:cBhvr>
                                      <p:to>
                                        <p:strVal val="visible"/>
                                      </p:to>
                                    </p:set>
                                    <p:animEffect transition="in" filter="randombar(horizontal)">
                                      <p:cBhvr>
                                        <p:cTn id="101" dur="500"/>
                                        <p:tgtEl>
                                          <p:spTgt spid="2052"/>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childTnLst>
        </p:cTn>
      </p:par>
    </p:tnLst>
    <p:bldLst>
      <p:bldP spid="16"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ấm Kim Châm Hoạt Hình Minh Họa Nấm - Tay Vẽ hình trái Cây và rau quả  rau,trái Cây và Rau quả phim Hoạt hình png tải về - Miễn phí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0000" l="4111" r="90000">
                        <a14:backgroundMark x1="27333" y1="58000" x2="36556" y2="89125"/>
                        <a14:backgroundMark x1="72778" y1="54625" x2="56889" y2="90750"/>
                      </a14:backgroundRemoval>
                    </a14:imgEffect>
                  </a14:imgLayer>
                </a14:imgProps>
              </a:ext>
              <a:ext uri="{28A0092B-C50C-407E-A947-70E740481C1C}">
                <a14:useLocalDpi xmlns:a14="http://schemas.microsoft.com/office/drawing/2010/main" val="0"/>
              </a:ext>
            </a:extLst>
          </a:blip>
          <a:srcRect l="24797" r="26423" b="10953"/>
          <a:stretch/>
        </p:blipFill>
        <p:spPr bwMode="auto">
          <a:xfrm rot="20141210">
            <a:off x="5623163" y="3892816"/>
            <a:ext cx="819810" cy="13302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595519" y="4663624"/>
            <a:ext cx="2362120" cy="1023973"/>
            <a:chOff x="7422770" y="3996106"/>
            <a:chExt cx="2362120" cy="1023973"/>
          </a:xfrm>
        </p:grpSpPr>
        <p:pic>
          <p:nvPicPr>
            <p:cNvPr id="1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7989576"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2997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5516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233399" y="4614827"/>
            <a:ext cx="2362120" cy="1023973"/>
            <a:chOff x="5918181" y="4234105"/>
            <a:chExt cx="2362120" cy="1023973"/>
          </a:xfrm>
        </p:grpSpPr>
        <p:pic>
          <p:nvPicPr>
            <p:cNvPr id="17"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918181" y="4234105"/>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054 Noodles Cartoon Illustrations &amp; Clip Art - i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536" b="90359" l="6863" r="92157"/>
                      </a14:imgEffect>
                    </a14:imgLayer>
                  </a14:imgProps>
                </a:ext>
                <a:ext uri="{28A0092B-C50C-407E-A947-70E740481C1C}">
                  <a14:useLocalDpi xmlns:a14="http://schemas.microsoft.com/office/drawing/2010/main" val="0"/>
                </a:ext>
              </a:extLst>
            </a:blip>
            <a:srcRect t="19635" b="19776"/>
            <a:stretch/>
          </p:blipFill>
          <p:spPr bwMode="auto">
            <a:xfrm>
              <a:off x="6385719" y="4279059"/>
              <a:ext cx="1275335" cy="772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452599" y="4194131"/>
            <a:ext cx="2362120" cy="1023973"/>
            <a:chOff x="2390801" y="4234104"/>
            <a:chExt cx="2362120" cy="1023973"/>
          </a:xfrm>
        </p:grpSpPr>
        <p:pic>
          <p:nvPicPr>
            <p:cNvPr id="19"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rilled sausage icon Royalty Free Vector Imag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Ilustração De Repolho Roxo Vegetal PNG , Repolho Roxo Vegetal, Ilustração  Dos Desenhos Animados, Ilustração Vegetal Imagem PNG e PSD Para Download  Gratuito"/>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098" t="8667" r="10940" b="10704"/>
          <a:stretch/>
        </p:blipFill>
        <p:spPr bwMode="auto">
          <a:xfrm>
            <a:off x="5046088" y="4516722"/>
            <a:ext cx="1094254" cy="10068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autiful chef girl holding an empty plate cartoon illustration 1936473  Vector Art at Vecteezy"/>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17226" y="4587790"/>
            <a:ext cx="2216893" cy="1004425"/>
            <a:chOff x="9357518" y="4604287"/>
            <a:chExt cx="2216893" cy="1004425"/>
          </a:xfrm>
        </p:grpSpPr>
        <p:pic>
          <p:nvPicPr>
            <p:cNvPr id="2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pic>
        <p:nvPicPr>
          <p:cNvPr id="5134" name="Picture 14" descr="Hình ảnh Mì Cay PNG, Vector, PSD, và biểu tượng để tải về miễn phí | pngtre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2488809" y="4937022"/>
            <a:ext cx="1382310" cy="1173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1"/>
              <p:cNvSpPr txBox="1"/>
              <p:nvPr/>
            </p:nvSpPr>
            <p:spPr>
              <a:xfrm>
                <a:off x="670719" y="990600"/>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1</m:t>
                    </m:r>
                    <m:r>
                      <a:rPr lang="en-US" sz="3600" b="0" i="1" smtClean="0">
                        <a:latin typeface="Cambria Math"/>
                      </a:rPr>
                      <m:t>2:0,5</m:t>
                    </m:r>
                  </m:oMath>
                </a14:m>
                <a:r>
                  <a:rPr lang="en-US" sz="3600" dirty="0">
                    <a:latin typeface="#9Slide03 FS Neusa Regular" pitchFamily="2" charset="0"/>
                  </a:rPr>
                  <a:t>        </a:t>
                </a:r>
              </a:p>
            </p:txBody>
          </p:sp>
        </mc:Choice>
        <mc:Fallback xmlns="">
          <p:sp>
            <p:nvSpPr>
              <p:cNvPr id="24"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2"/>
              <p:cNvSpPr txBox="1"/>
              <p:nvPr/>
            </p:nvSpPr>
            <p:spPr>
              <a:xfrm>
                <a:off x="4653385" y="1032262"/>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20:0,5          </m:t>
                      </m:r>
                    </m:oMath>
                  </m:oMathPara>
                </a14:m>
                <a:endParaRPr lang="en-US" sz="3600" dirty="0">
                  <a:latin typeface="#9Slide03 FS Neusa Regular" pitchFamily="2" charset="0"/>
                </a:endParaRPr>
              </a:p>
            </p:txBody>
          </p:sp>
        </mc:Choice>
        <mc:Fallback xmlns="">
          <p:sp>
            <p:nvSpPr>
              <p:cNvPr id="25"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3"/>
              <p:cNvSpPr txBox="1"/>
              <p:nvPr/>
            </p:nvSpPr>
            <p:spPr>
              <a:xfrm>
                <a:off x="8595519" y="731567"/>
                <a:ext cx="2889504" cy="124963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        </m:t>
                      </m:r>
                    </m:oMath>
                  </m:oMathPara>
                </a14:m>
                <a:endParaRPr lang="en-US" sz="3600" dirty="0">
                  <a:latin typeface="#9Slide03 FS Neusa Regular" pitchFamily="2" charset="0"/>
                </a:endParaRPr>
              </a:p>
            </p:txBody>
          </p:sp>
        </mc:Choice>
        <mc:Fallback xmlns="">
          <p:sp>
            <p:nvSpPr>
              <p:cNvPr id="26" name="3"/>
              <p:cNvSpPr txBox="1">
                <a:spLocks noRot="1" noChangeAspect="1" noMove="1" noResize="1" noEditPoints="1" noAdjustHandles="1" noChangeArrowheads="1" noChangeShapeType="1" noTextEdit="1"/>
              </p:cNvSpPr>
              <p:nvPr/>
            </p:nvSpPr>
            <p:spPr>
              <a:xfrm>
                <a:off x="8595519" y="731567"/>
                <a:ext cx="2889504" cy="1249633"/>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4"/>
              <p:cNvSpPr txBox="1"/>
              <p:nvPr/>
            </p:nvSpPr>
            <p:spPr>
              <a:xfrm>
                <a:off x="677533" y="2180021"/>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              </m:t>
                      </m:r>
                    </m:oMath>
                  </m:oMathPara>
                </a14:m>
                <a:endParaRPr lang="en-US" sz="3600" dirty="0">
                  <a:latin typeface="#9Slide03 FS Neusa Regular" pitchFamily="2" charset="0"/>
                </a:endParaRPr>
              </a:p>
            </p:txBody>
          </p:sp>
        </mc:Choice>
        <mc:Fallback xmlns="">
          <p:sp>
            <p:nvSpPr>
              <p:cNvPr id="28"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5"/>
              <p:cNvSpPr txBox="1"/>
              <p:nvPr/>
            </p:nvSpPr>
            <p:spPr>
              <a:xfrm>
                <a:off x="4633119" y="2221683"/>
                <a:ext cx="2909769"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          </m:t>
                      </m:r>
                    </m:oMath>
                  </m:oMathPara>
                </a14:m>
                <a:endParaRPr lang="en-US" sz="3600" dirty="0">
                  <a:latin typeface="#9Slide03 FS Neusa Regular" pitchFamily="2" charset="0"/>
                </a:endParaRPr>
              </a:p>
            </p:txBody>
          </p:sp>
        </mc:Choice>
        <mc:Fallback xmlns="">
          <p:sp>
            <p:nvSpPr>
              <p:cNvPr id="29"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3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6"/>
              <p:cNvSpPr txBox="1"/>
              <p:nvPr/>
            </p:nvSpPr>
            <p:spPr>
              <a:xfrm>
                <a:off x="8583039" y="2221683"/>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          </m:t>
                      </m:r>
                    </m:oMath>
                  </m:oMathPara>
                </a14:m>
                <a:endParaRPr lang="en-US" sz="3600" dirty="0">
                  <a:latin typeface="#9Slide03 FS Neusa Regular" pitchFamily="2" charset="0"/>
                </a:endParaRPr>
              </a:p>
            </p:txBody>
          </p:sp>
        </mc:Choice>
        <mc:Fallback xmlns="">
          <p:sp>
            <p:nvSpPr>
              <p:cNvPr id="30"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31"/>
                <a:stretch>
                  <a:fillRect/>
                </a:stretch>
              </a:blipFill>
              <a:ln w="38100"/>
            </p:spPr>
            <p:txBody>
              <a:bodyPr/>
              <a:lstStyle/>
              <a:p>
                <a:r>
                  <a:rPr lang="en-US">
                    <a:noFill/>
                  </a:rPr>
                  <a:t> </a:t>
                </a:r>
              </a:p>
            </p:txBody>
          </p:sp>
        </mc:Fallback>
      </mc:AlternateContent>
      <p:sp>
        <p:nvSpPr>
          <p:cNvPr id="31" name="TextBox 30"/>
          <p:cNvSpPr txBox="1"/>
          <p:nvPr/>
        </p:nvSpPr>
        <p:spPr>
          <a:xfrm>
            <a:off x="2347119" y="1043949"/>
            <a:ext cx="99738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24</a:t>
            </a:r>
          </a:p>
        </p:txBody>
      </p:sp>
      <p:sp>
        <p:nvSpPr>
          <p:cNvPr id="32" name="TextBox 31"/>
          <p:cNvSpPr txBox="1"/>
          <p:nvPr/>
        </p:nvSpPr>
        <p:spPr>
          <a:xfrm>
            <a:off x="2422313" y="2263149"/>
            <a:ext cx="1010213"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44</a:t>
            </a:r>
          </a:p>
        </p:txBody>
      </p:sp>
      <p:sp>
        <p:nvSpPr>
          <p:cNvPr id="33" name="TextBox 32"/>
          <p:cNvSpPr txBox="1"/>
          <p:nvPr/>
        </p:nvSpPr>
        <p:spPr>
          <a:xfrm>
            <a:off x="6335023" y="1095324"/>
            <a:ext cx="102944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40</a:t>
            </a:r>
          </a:p>
        </p:txBody>
      </p:sp>
      <p:sp>
        <p:nvSpPr>
          <p:cNvPr id="34" name="TextBox 33"/>
          <p:cNvSpPr txBox="1"/>
          <p:nvPr/>
        </p:nvSpPr>
        <p:spPr>
          <a:xfrm>
            <a:off x="6233319" y="2263149"/>
            <a:ext cx="100860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48</a:t>
            </a:r>
          </a:p>
        </p:txBody>
      </p:sp>
      <mc:AlternateContent xmlns:mc="http://schemas.openxmlformats.org/markup-compatibility/2006" xmlns:a14="http://schemas.microsoft.com/office/drawing/2010/main">
        <mc:Choice Requires="a14">
          <p:sp>
            <p:nvSpPr>
              <p:cNvPr id="35" name="TextBox 34"/>
              <p:cNvSpPr txBox="1"/>
              <p:nvPr/>
            </p:nvSpPr>
            <p:spPr>
              <a:xfrm>
                <a:off x="10271919" y="842305"/>
                <a:ext cx="942887" cy="984885"/>
              </a:xfrm>
              <a:prstGeom prst="rect">
                <a:avLst/>
              </a:prstGeom>
              <a:noFill/>
            </p:spPr>
            <p:txBody>
              <a:bodyPr wrap="none" rtlCol="0">
                <a:spAutoFit/>
              </a:bodyPr>
              <a:lstStyle/>
              <a:p>
                <a:r>
                  <a:rPr lang="en-US" sz="3600" b="1" dirty="0">
                    <a:solidFill>
                      <a:srgbClr val="0070C0"/>
                    </a:solidFill>
                    <a:latin typeface="#9Slide03 BoosterNextFYBlack" pitchFamily="2" charset="0"/>
                  </a:rPr>
                  <a:t>= </a:t>
                </a:r>
                <a14:m>
                  <m:oMath xmlns:m="http://schemas.openxmlformats.org/officeDocument/2006/math">
                    <m:f>
                      <m:fPr>
                        <m:ctrlPr>
                          <a:rPr lang="en-US" sz="3600" b="1" i="1" smtClean="0">
                            <a:solidFill>
                              <a:srgbClr val="0070C0"/>
                            </a:solidFill>
                            <a:latin typeface="Cambria Math" panose="02040503050406030204" pitchFamily="18" charset="0"/>
                          </a:rPr>
                        </m:ctrlPr>
                      </m:fPr>
                      <m:num>
                        <m:r>
                          <m:rPr>
                            <m:nor/>
                          </m:rPr>
                          <a:rPr lang="en-US" sz="3600" b="1" dirty="0">
                            <a:solidFill>
                              <a:srgbClr val="0070C0"/>
                            </a:solidFill>
                            <a:latin typeface="#9Slide03 BoosterNextFYBlack" pitchFamily="2" charset="0"/>
                          </a:rPr>
                          <m:t>6 </m:t>
                        </m:r>
                      </m:num>
                      <m:den>
                        <m:r>
                          <m:rPr>
                            <m:nor/>
                          </m:rPr>
                          <a:rPr lang="en-US" sz="3600" b="1" dirty="0">
                            <a:solidFill>
                              <a:srgbClr val="0070C0"/>
                            </a:solidFill>
                            <a:latin typeface="#9Slide03 BoosterNextFYBlack" pitchFamily="2" charset="0"/>
                          </a:rPr>
                          <m:t>7 </m:t>
                        </m:r>
                      </m:den>
                    </m:f>
                  </m:oMath>
                </a14:m>
                <a:endParaRPr lang="en-US" sz="3600" b="1" dirty="0">
                  <a:solidFill>
                    <a:srgbClr val="0070C0"/>
                  </a:solidFill>
                  <a:latin typeface="#9Slide03 BoosterNextFYBlack" pitchFamily="2"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271919" y="842305"/>
                <a:ext cx="942887" cy="984885"/>
              </a:xfrm>
              <a:prstGeom prst="rect">
                <a:avLst/>
              </a:prstGeom>
              <a:blipFill rotWithShape="1">
                <a:blip r:embed="rId32"/>
                <a:stretch>
                  <a:fillRect l="-19355" b="-9259"/>
                </a:stretch>
              </a:blipFill>
            </p:spPr>
            <p:txBody>
              <a:bodyPr/>
              <a:lstStyle/>
              <a:p>
                <a:r>
                  <a:rPr lang="en-US">
                    <a:noFill/>
                  </a:rPr>
                  <a:t> </a:t>
                </a:r>
              </a:p>
            </p:txBody>
          </p:sp>
        </mc:Fallback>
      </mc:AlternateContent>
      <p:sp>
        <p:nvSpPr>
          <p:cNvPr id="36" name="TextBox 35"/>
          <p:cNvSpPr txBox="1"/>
          <p:nvPr/>
        </p:nvSpPr>
        <p:spPr>
          <a:xfrm>
            <a:off x="10299023" y="2310335"/>
            <a:ext cx="1035861" cy="584775"/>
          </a:xfrm>
          <a:prstGeom prst="rect">
            <a:avLst/>
          </a:prstGeom>
          <a:noFill/>
        </p:spPr>
        <p:txBody>
          <a:bodyPr wrap="none" rtlCol="0">
            <a:spAutoFit/>
          </a:bodyPr>
          <a:lstStyle/>
          <a:p>
            <a:r>
              <a:rPr lang="en-US" sz="3200" b="1" dirty="0">
                <a:solidFill>
                  <a:srgbClr val="0070C0"/>
                </a:solidFill>
                <a:latin typeface="#9Slide03 BoosterNextFYBlack" pitchFamily="2" charset="0"/>
              </a:rPr>
              <a:t>= 60</a:t>
            </a:r>
          </a:p>
        </p:txBody>
      </p:sp>
    </p:spTree>
    <p:extLst>
      <p:ext uri="{BB962C8B-B14F-4D97-AF65-F5344CB8AC3E}">
        <p14:creationId xmlns:p14="http://schemas.microsoft.com/office/powerpoint/2010/main" val="41911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134"/>
                                        </p:tgtEl>
                                        <p:attrNameLst>
                                          <p:attrName>style.visibility</p:attrName>
                                        </p:attrNameLst>
                                      </p:cBhvr>
                                      <p:to>
                                        <p:strVal val="visible"/>
                                      </p:to>
                                    </p:set>
                                    <p:anim calcmode="lin" valueType="num">
                                      <p:cBhvr>
                                        <p:cTn id="39" dur="500" fill="hold"/>
                                        <p:tgtEl>
                                          <p:spTgt spid="5134"/>
                                        </p:tgtEl>
                                        <p:attrNameLst>
                                          <p:attrName>ppt_w</p:attrName>
                                        </p:attrNameLst>
                                      </p:cBhvr>
                                      <p:tavLst>
                                        <p:tav tm="0">
                                          <p:val>
                                            <p:fltVal val="0"/>
                                          </p:val>
                                        </p:tav>
                                        <p:tav tm="100000">
                                          <p:val>
                                            <p:strVal val="#ppt_w"/>
                                          </p:val>
                                        </p:tav>
                                      </p:tavLst>
                                    </p:anim>
                                    <p:anim calcmode="lin" valueType="num">
                                      <p:cBhvr>
                                        <p:cTn id="40" dur="500" fill="hold"/>
                                        <p:tgtEl>
                                          <p:spTgt spid="5134"/>
                                        </p:tgtEl>
                                        <p:attrNameLst>
                                          <p:attrName>ppt_h</p:attrName>
                                        </p:attrNameLst>
                                      </p:cBhvr>
                                      <p:tavLst>
                                        <p:tav tm="0">
                                          <p:val>
                                            <p:fltVal val="0"/>
                                          </p:val>
                                        </p:tav>
                                        <p:tav tm="100000">
                                          <p:val>
                                            <p:strVal val="#ppt_h"/>
                                          </p:val>
                                        </p:tav>
                                      </p:tavLst>
                                    </p:anim>
                                    <p:animEffect transition="in" filter="fade">
                                      <p:cBhvr>
                                        <p:cTn id="41" dur="500"/>
                                        <p:tgtEl>
                                          <p:spTgt spid="5134"/>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randombar(horizontal)">
                                      <p:cBhvr>
                                        <p:cTn id="71" dur="500"/>
                                        <p:tgtEl>
                                          <p:spTgt spid="35"/>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par>
                          <p:cTn id="84" fill="hold">
                            <p:stCondLst>
                              <p:cond delay="500"/>
                            </p:stCondLst>
                            <p:childTnLst>
                              <p:par>
                                <p:cTn id="85" presetID="53" presetClass="entr" presetSubtype="16"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subTnLst>
                                    <p:audio>
                                      <p:cMediaNode>
                                        <p:cTn display="0" masterRel="sameClick">
                                          <p:stCondLst>
                                            <p:cond evt="begin" delay="0">
                                              <p:tn val="8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randombar(horizontal)">
                                      <p:cBhvr>
                                        <p:cTn id="95" dur="500"/>
                                        <p:tgtEl>
                                          <p:spTgt spid="34"/>
                                        </p:tgtEl>
                                      </p:cBhvr>
                                    </p:animEffect>
                                  </p:childTnLst>
                                </p:cTn>
                              </p:par>
                            </p:childTnLst>
                          </p:cTn>
                        </p:par>
                        <p:par>
                          <p:cTn id="96" fill="hold">
                            <p:stCondLst>
                              <p:cond delay="500"/>
                            </p:stCondLst>
                            <p:childTnLst>
                              <p:par>
                                <p:cTn id="97" presetID="53" presetClass="entr" presetSubtype="16" fill="hold" nodeType="afterEffect">
                                  <p:stCondLst>
                                    <p:cond delay="0"/>
                                  </p:stCondLst>
                                  <p:childTnLst>
                                    <p:set>
                                      <p:cBhvr>
                                        <p:cTn id="98" dur="1" fill="hold">
                                          <p:stCondLst>
                                            <p:cond delay="0"/>
                                          </p:stCondLst>
                                        </p:cTn>
                                        <p:tgtEl>
                                          <p:spTgt spid="5128"/>
                                        </p:tgtEl>
                                        <p:attrNameLst>
                                          <p:attrName>style.visibility</p:attrName>
                                        </p:attrNameLst>
                                      </p:cBhvr>
                                      <p:to>
                                        <p:strVal val="visible"/>
                                      </p:to>
                                    </p:set>
                                    <p:anim calcmode="lin" valueType="num">
                                      <p:cBhvr>
                                        <p:cTn id="99" dur="500" fill="hold"/>
                                        <p:tgtEl>
                                          <p:spTgt spid="5128"/>
                                        </p:tgtEl>
                                        <p:attrNameLst>
                                          <p:attrName>ppt_w</p:attrName>
                                        </p:attrNameLst>
                                      </p:cBhvr>
                                      <p:tavLst>
                                        <p:tav tm="0">
                                          <p:val>
                                            <p:fltVal val="0"/>
                                          </p:val>
                                        </p:tav>
                                        <p:tav tm="100000">
                                          <p:val>
                                            <p:strVal val="#ppt_w"/>
                                          </p:val>
                                        </p:tav>
                                      </p:tavLst>
                                    </p:anim>
                                    <p:anim calcmode="lin" valueType="num">
                                      <p:cBhvr>
                                        <p:cTn id="100" dur="500" fill="hold"/>
                                        <p:tgtEl>
                                          <p:spTgt spid="5128"/>
                                        </p:tgtEl>
                                        <p:attrNameLst>
                                          <p:attrName>ppt_h</p:attrName>
                                        </p:attrNameLst>
                                      </p:cBhvr>
                                      <p:tavLst>
                                        <p:tav tm="0">
                                          <p:val>
                                            <p:fltVal val="0"/>
                                          </p:val>
                                        </p:tav>
                                        <p:tav tm="100000">
                                          <p:val>
                                            <p:strVal val="#ppt_h"/>
                                          </p:val>
                                        </p:tav>
                                      </p:tavLst>
                                    </p:anim>
                                    <p:animEffect transition="in" filter="fade">
                                      <p:cBhvr>
                                        <p:cTn id="101" dur="500"/>
                                        <p:tgtEl>
                                          <p:spTgt spid="5128"/>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randombar(horizontal)">
                                      <p:cBhvr>
                                        <p:cTn id="107" dur="500"/>
                                        <p:tgtEl>
                                          <p:spTgt spid="36"/>
                                        </p:tgtEl>
                                      </p:cBhvr>
                                    </p:animEffect>
                                  </p:childTnLst>
                                </p:cTn>
                              </p:par>
                            </p:childTnLst>
                          </p:cTn>
                        </p:par>
                        <p:par>
                          <p:cTn id="108" fill="hold">
                            <p:stCondLst>
                              <p:cond delay="500"/>
                            </p:stCondLst>
                            <p:childTnLst>
                              <p:par>
                                <p:cTn id="109" presetID="53" presetClass="entr" presetSubtype="16" fill="hold" nodeType="afterEffect">
                                  <p:stCondLst>
                                    <p:cond delay="0"/>
                                  </p:stCondLst>
                                  <p:childTnLst>
                                    <p:set>
                                      <p:cBhvr>
                                        <p:cTn id="110" dur="1" fill="hold">
                                          <p:stCondLst>
                                            <p:cond delay="0"/>
                                          </p:stCondLst>
                                        </p:cTn>
                                        <p:tgtEl>
                                          <p:spTgt spid="5132"/>
                                        </p:tgtEl>
                                        <p:attrNameLst>
                                          <p:attrName>style.visibility</p:attrName>
                                        </p:attrNameLst>
                                      </p:cBhvr>
                                      <p:to>
                                        <p:strVal val="visible"/>
                                      </p:to>
                                    </p:set>
                                    <p:anim calcmode="lin" valueType="num">
                                      <p:cBhvr>
                                        <p:cTn id="111" dur="500" fill="hold"/>
                                        <p:tgtEl>
                                          <p:spTgt spid="5132"/>
                                        </p:tgtEl>
                                        <p:attrNameLst>
                                          <p:attrName>ppt_w</p:attrName>
                                        </p:attrNameLst>
                                      </p:cBhvr>
                                      <p:tavLst>
                                        <p:tav tm="0">
                                          <p:val>
                                            <p:fltVal val="0"/>
                                          </p:val>
                                        </p:tav>
                                        <p:tav tm="100000">
                                          <p:val>
                                            <p:strVal val="#ppt_w"/>
                                          </p:val>
                                        </p:tav>
                                      </p:tavLst>
                                    </p:anim>
                                    <p:anim calcmode="lin" valueType="num">
                                      <p:cBhvr>
                                        <p:cTn id="112" dur="500" fill="hold"/>
                                        <p:tgtEl>
                                          <p:spTgt spid="5132"/>
                                        </p:tgtEl>
                                        <p:attrNameLst>
                                          <p:attrName>ppt_h</p:attrName>
                                        </p:attrNameLst>
                                      </p:cBhvr>
                                      <p:tavLst>
                                        <p:tav tm="0">
                                          <p:val>
                                            <p:fltVal val="0"/>
                                          </p:val>
                                        </p:tav>
                                        <p:tav tm="100000">
                                          <p:val>
                                            <p:strVal val="#ppt_h"/>
                                          </p:val>
                                        </p:tav>
                                      </p:tavLst>
                                    </p:anim>
                                    <p:animEffect transition="in" filter="fade">
                                      <p:cBhvr>
                                        <p:cTn id="113" dur="500"/>
                                        <p:tgtEl>
                                          <p:spTgt spid="5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0"/>
                  </p:tgtEl>
                </p:cond>
              </p:nextCondLst>
            </p:seq>
          </p:childTnLst>
        </p:cTn>
      </p:par>
    </p:tnLst>
    <p:bldLst>
      <p:bldP spid="24" grpId="0" animBg="1"/>
      <p:bldP spid="25" grpId="0" animBg="1"/>
      <p:bldP spid="26" grpId="0" animBg="1"/>
      <p:bldP spid="28" grpId="0" animBg="1"/>
      <p:bldP spid="29" grpId="0" animBg="1"/>
      <p:bldP spid="30" grpId="0" animBg="1"/>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5879" y="152400"/>
            <a:ext cx="12070080" cy="1371600"/>
            <a:chOff x="30639" y="152400"/>
            <a:chExt cx="12070080" cy="1371600"/>
          </a:xfrm>
        </p:grpSpPr>
        <p:grpSp>
          <p:nvGrpSpPr>
            <p:cNvPr id="6" name="Group 5"/>
            <p:cNvGrpSpPr/>
            <p:nvPr/>
          </p:nvGrpSpPr>
          <p:grpSpPr>
            <a:xfrm>
              <a:off x="30639" y="152400"/>
              <a:ext cx="12070080" cy="1371600"/>
              <a:chOff x="2619262" y="457200"/>
              <a:chExt cx="6897189" cy="1371600"/>
            </a:xfrm>
          </p:grpSpPr>
          <p:sp>
            <p:nvSpPr>
              <p:cNvPr id="4" name="Rounded Rectangle 3"/>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129932" y="299590"/>
              <a:ext cx="11787907" cy="1077218"/>
            </a:xfrm>
            <a:prstGeom prst="rect">
              <a:avLst/>
            </a:prstGeom>
            <a:noFill/>
          </p:spPr>
          <p:txBody>
            <a:bodyPr wrap="square" rtlCol="0" anchor="ctr">
              <a:spAutoFit/>
            </a:bodyPr>
            <a:lstStyle/>
            <a:p>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3. </a:t>
              </a:r>
              <a:r>
                <a:rPr lang="en-US" sz="3200" b="1" dirty="0" err="1">
                  <a:latin typeface="Arial" panose="020B0604020202020204" pitchFamily="34" charset="0"/>
                  <a:cs typeface="Arial" panose="020B0604020202020204" pitchFamily="34" charset="0"/>
                </a:rPr>
                <a:t>Viết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quả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phép</a:t>
              </a:r>
              <a:r>
                <a:rPr lang="en-US" sz="3200" b="1" dirty="0">
                  <a:latin typeface="Arial" panose="020B0604020202020204" pitchFamily="34" charset="0"/>
                  <a:cs typeface="Arial" panose="020B0604020202020204" pitchFamily="34" charset="0"/>
                </a:rPr>
                <a:t> chia </a:t>
              </a:r>
              <a:r>
                <a:rPr lang="en-US" sz="3200" b="1" dirty="0" err="1">
                  <a:latin typeface="Arial" panose="020B0604020202020204" pitchFamily="34" charset="0"/>
                  <a:cs typeface="Arial" panose="020B0604020202020204" pitchFamily="34" charset="0"/>
                </a:rPr>
                <a:t>dưới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phân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thập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phân</a:t>
              </a:r>
              <a:endParaRPr lang="en-US" sz="32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8977352"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977352" y="2401259"/>
                <a:ext cx="2239559" cy="715089"/>
              </a:xfrm>
              <a:prstGeom prst="roundRect">
                <a:avLst/>
              </a:prstGeom>
              <a:blipFill rotWithShape="1">
                <a:blip r:embed="rId4"/>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23119" y="2401259"/>
                <a:ext cx="224206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a) </a:t>
                </a:r>
                <a14:m>
                  <m:oMath xmlns:m="http://schemas.openxmlformats.org/officeDocument/2006/math">
                    <m:r>
                      <a:rPr lang="en-US" sz="3600" b="0" i="1" smtClean="0">
                        <a:solidFill>
                          <a:schemeClr val="tx1"/>
                        </a:solidFill>
                        <a:latin typeface="Cambria Math"/>
                      </a:rPr>
                      <m:t>3:4</m:t>
                    </m:r>
                  </m:oMath>
                </a14:m>
                <a:endParaRPr lang="en-US" sz="3600" dirty="0">
                  <a:solidFill>
                    <a:schemeClr val="tx1"/>
                  </a:solidFill>
                  <a:latin typeface="#9Slide03 BoosterNextFYBlack"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23119" y="2401259"/>
                <a:ext cx="2242061" cy="715089"/>
              </a:xfrm>
              <a:prstGeom prst="roundRect">
                <a:avLst/>
              </a:prstGeom>
              <a:blipFill rotWithShape="1">
                <a:blip r:embed="rId5"/>
                <a:stretch>
                  <a:fillRect t="-4878" b="-23577"/>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69003"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69003" y="2401259"/>
                <a:ext cx="2239559" cy="715089"/>
              </a:xfrm>
              <a:prstGeom prst="roundRect">
                <a:avLst/>
              </a:prstGeom>
              <a:blipFill rotWithShape="1">
                <a:blip r:embed="rId6"/>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330642" y="2401259"/>
                <a:ext cx="218971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330642" y="2401259"/>
                <a:ext cx="2189711" cy="715089"/>
              </a:xfrm>
              <a:prstGeom prst="roundRect">
                <a:avLst/>
              </a:prstGeom>
              <a:blipFill rotWithShape="1">
                <a:blip r:embed="rId7"/>
                <a:stretch>
                  <a:fillRect t="-5691" b="-22764"/>
                </a:stretch>
              </a:blipFill>
              <a:ln w="38100"/>
            </p:spPr>
            <p:txBody>
              <a:bodyPr/>
              <a:lstStyle/>
              <a:p>
                <a:r>
                  <a:rPr lang="en-US">
                    <a:noFill/>
                  </a:rPr>
                  <a:t> </a:t>
                </a:r>
              </a:p>
            </p:txBody>
          </p:sp>
        </mc:Fallback>
      </mc:AlternateContent>
      <p:grpSp>
        <p:nvGrpSpPr>
          <p:cNvPr id="10" name="Group 9">
            <a:extLst>
              <a:ext uri="{FF2B5EF4-FFF2-40B4-BE49-F238E27FC236}">
                <a16:creationId xmlns:a16="http://schemas.microsoft.com/office/drawing/2014/main" xmlns="" id="{7D4A56A1-DDBC-4354-94A4-457A89909E9E}"/>
              </a:ext>
            </a:extLst>
          </p:cNvPr>
          <p:cNvGrpSpPr/>
          <p:nvPr/>
        </p:nvGrpSpPr>
        <p:grpSpPr>
          <a:xfrm>
            <a:off x="3490119" y="3657600"/>
            <a:ext cx="4953000" cy="2819400"/>
            <a:chOff x="184289" y="2590800"/>
            <a:chExt cx="4738957" cy="3962400"/>
          </a:xfrm>
        </p:grpSpPr>
        <p:grpSp>
          <p:nvGrpSpPr>
            <p:cNvPr id="11" name="Group 10">
              <a:extLst>
                <a:ext uri="{FF2B5EF4-FFF2-40B4-BE49-F238E27FC236}">
                  <a16:creationId xmlns:a16="http://schemas.microsoft.com/office/drawing/2014/main" xmlns="" id="{490D224A-E2A0-4AA1-982F-D6EC83E2CA86}"/>
                </a:ext>
              </a:extLst>
            </p:cNvPr>
            <p:cNvGrpSpPr/>
            <p:nvPr/>
          </p:nvGrpSpPr>
          <p:grpSpPr>
            <a:xfrm>
              <a:off x="184289" y="2590800"/>
              <a:ext cx="4738957" cy="3962400"/>
              <a:chOff x="3934353" y="2590800"/>
              <a:chExt cx="4738957" cy="3962400"/>
            </a:xfrm>
          </p:grpSpPr>
          <p:sp>
            <p:nvSpPr>
              <p:cNvPr id="17" name="Rectangle: Rounded Corners 53">
                <a:extLst>
                  <a:ext uri="{FF2B5EF4-FFF2-40B4-BE49-F238E27FC236}">
                    <a16:creationId xmlns:a16="http://schemas.microsoft.com/office/drawing/2014/main" xmlns="" id="{5627C3B4-9DC3-49D0-9B7F-7B37D1B8D597}"/>
                  </a:ext>
                </a:extLst>
              </p:cNvPr>
              <p:cNvSpPr/>
              <p:nvPr/>
            </p:nvSpPr>
            <p:spPr>
              <a:xfrm>
                <a:off x="4259610" y="2590800"/>
                <a:ext cx="4413700" cy="3962400"/>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Chevron 54">
                <a:extLst>
                  <a:ext uri="{FF2B5EF4-FFF2-40B4-BE49-F238E27FC236}">
                    <a16:creationId xmlns:a16="http://schemas.microsoft.com/office/drawing/2014/main" xmlns="" id="{D75078C9-57F0-4A40-8AF4-181CA86F4CD6}"/>
                  </a:ext>
                </a:extLst>
              </p:cNvPr>
              <p:cNvSpPr/>
              <p:nvPr/>
            </p:nvSpPr>
            <p:spPr>
              <a:xfrm rot="10800000">
                <a:off x="3934353" y="2922035"/>
                <a:ext cx="2031043" cy="686211"/>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xmlns="" id="{53340FC8-37FC-40F1-B651-2848DB067BE0}"/>
                  </a:ext>
                </a:extLst>
              </p:cNvPr>
              <p:cNvSpPr txBox="1"/>
              <p:nvPr/>
            </p:nvSpPr>
            <p:spPr>
              <a:xfrm>
                <a:off x="4407492" y="2968938"/>
                <a:ext cx="844650" cy="605571"/>
              </a:xfrm>
              <a:prstGeom prst="rect">
                <a:avLst/>
              </a:prstGeom>
              <a:noFill/>
            </p:spPr>
            <p:txBody>
              <a:bodyPr wrap="none" lIns="0" tIns="0" rIns="0" bIns="0" rtlCol="0">
                <a:spAutoFit/>
              </a:bodyPr>
              <a:lstStyle/>
              <a:p>
                <a:pPr algn="l"/>
                <a:r>
                  <a:rPr lang="en-US" sz="2800" dirty="0" err="1">
                    <a:solidFill>
                      <a:srgbClr val="1E1E1E"/>
                    </a:solidFill>
                    <a:latin typeface="#9Slide07 IcielPony" panose="02000000000000000000" pitchFamily="2" charset="0"/>
                  </a:rPr>
                  <a:t>Mẫu</a:t>
                </a:r>
                <a:endParaRPr lang="en-US" sz="2800" dirty="0">
                  <a:solidFill>
                    <a:srgbClr val="1E1E1E"/>
                  </a:solidFill>
                  <a:latin typeface="#9Slide07 IcielPony" panose="02000000000000000000" pitchFamily="2" charset="0"/>
                </a:endParaRPr>
              </a:p>
            </p:txBody>
          </p:sp>
          <p:sp>
            <p:nvSpPr>
              <p:cNvPr id="20" name="Heart 19">
                <a:extLst>
                  <a:ext uri="{FF2B5EF4-FFF2-40B4-BE49-F238E27FC236}">
                    <a16:creationId xmlns:a16="http://schemas.microsoft.com/office/drawing/2014/main" xmlns="" id="{8BC6AC11-35D0-47F8-A922-8F020BA338D0}"/>
                  </a:ext>
                </a:extLst>
              </p:cNvPr>
              <p:cNvSpPr/>
              <p:nvPr/>
            </p:nvSpPr>
            <p:spPr>
              <a:xfrm>
                <a:off x="7866953" y="5620005"/>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AB939FF4-5FE9-4E97-8939-097F8B575F7A}"/>
                    </a:ext>
                  </a:extLst>
                </p:cNvPr>
                <p:cNvSpPr txBox="1"/>
                <p:nvPr/>
              </p:nvSpPr>
              <p:spPr>
                <a:xfrm>
                  <a:off x="767545" y="4141217"/>
                  <a:ext cx="1766278" cy="7785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i="1">
                            <a:latin typeface="Cambria Math"/>
                          </a:rPr>
                          <m:t>3:4</m:t>
                        </m:r>
                      </m:oMath>
                    </m:oMathPara>
                  </a14:m>
                  <a:endParaRPr lang="en-US" sz="3600" dirty="0">
                    <a:latin typeface="#9Slide03 BoosterNextFYBlack" pitchFamily="2" charset="0"/>
                  </a:endParaRPr>
                </a:p>
              </p:txBody>
            </p:sp>
          </mc:Choice>
          <mc:Fallback xmlns="">
            <p:sp>
              <p:nvSpPr>
                <p:cNvPr id="12" name="TextBox 1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767545" y="4141217"/>
                  <a:ext cx="1766278" cy="778592"/>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AB939FF4-5FE9-4E97-8939-097F8B575F7A}"/>
                  </a:ext>
                </a:extLst>
              </p:cNvPr>
              <p:cNvSpPr txBox="1"/>
              <p:nvPr/>
            </p:nvSpPr>
            <p:spPr>
              <a:xfrm>
                <a:off x="5323726" y="4495800"/>
                <a:ext cx="2966993" cy="103714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𝟑</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323726" y="4495800"/>
                <a:ext cx="2966993" cy="1037143"/>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28566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14:presetBounceEnd="8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80000">
                                          <p:cBhvr additive="base">
                                            <p:cTn id="15" dur="5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14:presetBounceEnd="8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80000">
                                          <p:cBhvr additive="base">
                                            <p:cTn id="19" dur="5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14:presetBounceEnd="8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8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14:presetBounceEnd="8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8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352</Words>
  <Application>Microsoft Office PowerPoint</Application>
  <PresentationFormat>Custom</PresentationFormat>
  <Paragraphs>116</Paragraphs>
  <Slides>13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#9Slide07 SVNPosterizer KG Inli</vt:lpstr>
      <vt:lpstr>Calibri</vt:lpstr>
      <vt:lpstr>Wingdings</vt:lpstr>
      <vt:lpstr>#9Slide07 IcielPony</vt:lpstr>
      <vt:lpstr>#9Slide07 Itim</vt:lpstr>
      <vt:lpstr>Arial</vt:lpstr>
      <vt:lpstr>Cambria Math</vt:lpstr>
      <vt:lpstr>#9Slide03 FS Neusa Regular</vt:lpstr>
      <vt:lpstr>#9Slide03 BoosterNextFYBlack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48</cp:revision>
  <dcterms:created xsi:type="dcterms:W3CDTF">2022-04-08T09:39:05Z</dcterms:created>
  <dcterms:modified xsi:type="dcterms:W3CDTF">2024-04-19T03:45:40Z</dcterms:modified>
</cp:coreProperties>
</file>