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57" r:id="rId3"/>
    <p:sldId id="261" r:id="rId4"/>
    <p:sldId id="279" r:id="rId5"/>
    <p:sldId id="270" r:id="rId6"/>
    <p:sldId id="280" r:id="rId7"/>
    <p:sldId id="276" r:id="rId8"/>
    <p:sldId id="284" r:id="rId9"/>
    <p:sldId id="285" r:id="rId10"/>
    <p:sldId id="287" r:id="rId11"/>
    <p:sldId id="274" r:id="rId12"/>
    <p:sldId id="275" r:id="rId13"/>
    <p:sldId id="282" r:id="rId14"/>
    <p:sldId id="268" r:id="rId15"/>
    <p:sldId id="281" r:id="rId16"/>
    <p:sldId id="269" r:id="rId17"/>
    <p:sldId id="283" r:id="rId18"/>
    <p:sldId id="266" r:id="rId19"/>
    <p:sldId id="267" r:id="rId20"/>
  </p:sldIdLst>
  <p:sldSz cx="18288000" cy="1028700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#9Slide03 BoosterNextFYBlack" charset="0"/>
      <p:regular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userDrawn="1">
          <p15:clr>
            <a:srgbClr val="A4A3A4"/>
          </p15:clr>
        </p15:guide>
        <p15:guide id="2" orient="horz" pos="6480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A5D3B"/>
    <a:srgbClr val="00FFFF"/>
    <a:srgbClr val="F0E2AF"/>
    <a:srgbClr val="FBFBF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99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798" y="-90"/>
      </p:cViewPr>
      <p:guideLst>
        <p:guide orient="horz"/>
        <p:guide orient="horz" pos="6480"/>
        <p:guide/>
        <p:guide pos="11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1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9.svg"/><Relationship Id="rId18" Type="http://schemas.openxmlformats.org/officeDocument/2006/relationships/image" Target="../media/image40.jpeg"/><Relationship Id="rId26" Type="http://schemas.openxmlformats.org/officeDocument/2006/relationships/image" Target="../media/image61.svg"/><Relationship Id="rId3" Type="http://schemas.openxmlformats.org/officeDocument/2006/relationships/image" Target="../media/image47.svg"/><Relationship Id="rId21" Type="http://schemas.openxmlformats.org/officeDocument/2006/relationships/image" Target="../media/image42.png"/><Relationship Id="rId7" Type="http://schemas.openxmlformats.org/officeDocument/2006/relationships/image" Target="../media/image50.svg"/><Relationship Id="rId12" Type="http://schemas.openxmlformats.org/officeDocument/2006/relationships/image" Target="../media/image37.png"/><Relationship Id="rId17" Type="http://schemas.openxmlformats.org/officeDocument/2006/relationships/image" Target="../media/image73.svg"/><Relationship Id="rId25" Type="http://schemas.openxmlformats.org/officeDocument/2006/relationships/image" Target="../media/image32.png"/><Relationship Id="rId2" Type="http://schemas.openxmlformats.org/officeDocument/2006/relationships/image" Target="../media/image24.png"/><Relationship Id="rId16" Type="http://schemas.openxmlformats.org/officeDocument/2006/relationships/image" Target="../media/image39.pn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24" Type="http://schemas.openxmlformats.org/officeDocument/2006/relationships/image" Target="../media/image80.svg"/><Relationship Id="rId5" Type="http://schemas.openxmlformats.org/officeDocument/2006/relationships/image" Target="../media/image56.svg"/><Relationship Id="rId15" Type="http://schemas.openxmlformats.org/officeDocument/2006/relationships/image" Target="../media/image71.svg"/><Relationship Id="rId23" Type="http://schemas.openxmlformats.org/officeDocument/2006/relationships/image" Target="../media/image43.png"/><Relationship Id="rId10" Type="http://schemas.openxmlformats.org/officeDocument/2006/relationships/image" Target="../media/image25.png"/><Relationship Id="rId19" Type="http://schemas.openxmlformats.org/officeDocument/2006/relationships/image" Target="../media/image41.png"/><Relationship Id="rId4" Type="http://schemas.openxmlformats.org/officeDocument/2006/relationships/image" Target="../media/image29.png"/><Relationship Id="rId9" Type="http://schemas.openxmlformats.org/officeDocument/2006/relationships/image" Target="../media/image52.svg"/><Relationship Id="rId14" Type="http://schemas.openxmlformats.org/officeDocument/2006/relationships/image" Target="../media/image38.png"/><Relationship Id="rId22" Type="http://schemas.openxmlformats.org/officeDocument/2006/relationships/image" Target="../media/image7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8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image" Target="../media/image76.svg"/><Relationship Id="rId4" Type="http://schemas.openxmlformats.org/officeDocument/2006/relationships/image" Target="../media/image78.svg"/><Relationship Id="rId9" Type="http://schemas.openxmlformats.org/officeDocument/2006/relationships/image" Target="../media/image41.pn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2.sv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.svg"/><Relationship Id="rId5" Type="http://schemas.openxmlformats.org/officeDocument/2006/relationships/image" Target="../media/image38.svg"/><Relationship Id="rId15" Type="http://schemas.openxmlformats.org/officeDocument/2006/relationships/image" Target="../media/image85.sv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40.sv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89.svg"/><Relationship Id="rId4" Type="http://schemas.openxmlformats.org/officeDocument/2006/relationships/image" Target="../media/image49.png"/><Relationship Id="rId9" Type="http://schemas.openxmlformats.org/officeDocument/2006/relationships/image" Target="../media/image8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8.png"/><Relationship Id="rId17" Type="http://schemas.openxmlformats.org/officeDocument/2006/relationships/image" Target="../media/image26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8.sv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9.sv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5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7.svg"/><Relationship Id="rId5" Type="http://schemas.openxmlformats.org/officeDocument/2006/relationships/image" Target="../media/image93.svg"/><Relationship Id="rId10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openxmlformats.org/officeDocument/2006/relationships/image" Target="../media/image9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11.svg"/><Relationship Id="rId18" Type="http://schemas.openxmlformats.org/officeDocument/2006/relationships/image" Target="../media/image63.png"/><Relationship Id="rId3" Type="http://schemas.openxmlformats.org/officeDocument/2006/relationships/image" Target="../media/image101.svg"/><Relationship Id="rId21" Type="http://schemas.openxmlformats.org/officeDocument/2006/relationships/image" Target="../media/image36.svg"/><Relationship Id="rId7" Type="http://schemas.openxmlformats.org/officeDocument/2006/relationships/image" Target="../media/image105.svg"/><Relationship Id="rId12" Type="http://schemas.openxmlformats.org/officeDocument/2006/relationships/image" Target="../media/image60.png"/><Relationship Id="rId17" Type="http://schemas.openxmlformats.org/officeDocument/2006/relationships/image" Target="../media/image115.svg"/><Relationship Id="rId2" Type="http://schemas.openxmlformats.org/officeDocument/2006/relationships/image" Target="../media/image55.png"/><Relationship Id="rId16" Type="http://schemas.openxmlformats.org/officeDocument/2006/relationships/image" Target="../media/image62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5" Type="http://schemas.openxmlformats.org/officeDocument/2006/relationships/image" Target="../media/image113.svg"/><Relationship Id="rId10" Type="http://schemas.openxmlformats.org/officeDocument/2006/relationships/image" Target="../media/image59.png"/><Relationship Id="rId19" Type="http://schemas.openxmlformats.org/officeDocument/2006/relationships/image" Target="../media/image117.svg"/><Relationship Id="rId4" Type="http://schemas.openxmlformats.org/officeDocument/2006/relationships/image" Target="../media/image56.png"/><Relationship Id="rId9" Type="http://schemas.openxmlformats.org/officeDocument/2006/relationships/image" Target="../media/image107.sv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8.png"/><Relationship Id="rId17" Type="http://schemas.openxmlformats.org/officeDocument/2006/relationships/image" Target="../media/image26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8.sv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.sv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2.sv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.svg"/><Relationship Id="rId5" Type="http://schemas.openxmlformats.org/officeDocument/2006/relationships/image" Target="../media/image38.sv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2.sv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.svg"/><Relationship Id="rId5" Type="http://schemas.openxmlformats.org/officeDocument/2006/relationships/image" Target="../media/image38.sv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6.svg"/><Relationship Id="rId3" Type="http://schemas.openxmlformats.org/officeDocument/2006/relationships/image" Target="../media/image47.svg"/><Relationship Id="rId7" Type="http://schemas.openxmlformats.org/officeDocument/2006/relationships/image" Target="../media/image50.svg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4.svg"/><Relationship Id="rId5" Type="http://schemas.openxmlformats.org/officeDocument/2006/relationships/image" Target="../media/image42.svg"/><Relationship Id="rId15" Type="http://schemas.openxmlformats.org/officeDocument/2006/relationships/image" Target="../media/image58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52.sv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1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opy of Copy of kimtam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1" y="1"/>
            <a:ext cx="18078450" cy="10160795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457200" y="2357438"/>
            <a:ext cx="17830800" cy="138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163284" tIns="81642" rIns="163284" bIns="81642">
            <a:spAutoFit/>
          </a:bodyPr>
          <a:lstStyle/>
          <a:p>
            <a:pPr algn="ctr">
              <a:defRPr/>
            </a:pPr>
            <a:r>
              <a:rPr lang="en-US" altLang="en-US" sz="7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7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7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7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7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5200" y="428596"/>
            <a:ext cx="14782800" cy="1703761"/>
          </a:xfrm>
          <a:prstGeom prst="rect">
            <a:avLst/>
          </a:prstGeom>
          <a:noFill/>
        </p:spPr>
        <p:txBody>
          <a:bodyPr lIns="163284" tIns="81642" rIns="163284" bIns="81642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000" b="1" cap="all" dirty="0">
                <a:ln w="0"/>
                <a:solidFill>
                  <a:srgbClr val="66FF33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PHÒNG GD&amp;ĐT  QUẬN LONG BIÊN</a:t>
            </a:r>
          </a:p>
          <a:p>
            <a:pPr algn="ctr">
              <a:defRPr/>
            </a:pPr>
            <a:r>
              <a:rPr lang="en-US" sz="5000" b="1" cap="all" dirty="0">
                <a:ln w="0"/>
                <a:solidFill>
                  <a:srgbClr val="66FF33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1" y="342900"/>
            <a:ext cx="28130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WordArt 18" descr="White marble"/>
          <p:cNvSpPr>
            <a:spLocks noChangeArrowheads="1" noChangeShapeType="1" noTextEdit="1"/>
          </p:cNvSpPr>
          <p:nvPr/>
        </p:nvSpPr>
        <p:spPr bwMode="auto">
          <a:xfrm>
            <a:off x="2143076" y="3750470"/>
            <a:ext cx="14859104" cy="3771900"/>
          </a:xfrm>
          <a:prstGeom prst="rect">
            <a:avLst/>
          </a:prstGeom>
        </p:spPr>
        <p:txBody>
          <a:bodyPr wrap="none" lIns="163284" tIns="81642" rIns="163284" bIns="81642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64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TẬP</a:t>
            </a:r>
            <a:r>
              <a:rPr lang="en-US" sz="64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64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VIẾT</a:t>
            </a:r>
            <a:r>
              <a:rPr lang="en-US" sz="64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64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ĐOẠN</a:t>
            </a:r>
            <a:r>
              <a:rPr lang="en-US" sz="64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64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ĐỐI</a:t>
            </a:r>
            <a:r>
              <a:rPr lang="en-US" sz="64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64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THOẠI</a:t>
            </a:r>
            <a:endParaRPr lang="en-US" sz="64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716" y="-4497253"/>
            <a:ext cx="18273284" cy="14755678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107109" y="1602506"/>
            <a:ext cx="13952291" cy="8546628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1340233" y="4409953"/>
            <a:ext cx="16947767" cy="499860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+mj-lt"/>
                <a:cs typeface="Arial" panose="020B0604020202020204" pitchFamily="34" charset="0"/>
              </a:rPr>
              <a:t>Giu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-li-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ét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-ta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Ma-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ri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-ô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chào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nhau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làm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quen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với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nhau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+mj-lt"/>
                <a:cs typeface="Arial" panose="020B0604020202020204" pitchFamily="34" charset="0"/>
              </a:rPr>
              <a:t>Từng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kể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về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mình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về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gia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đình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về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mục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đích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chuyến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đi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+mj-lt"/>
                <a:cs typeface="Arial" panose="020B0604020202020204" pitchFamily="34" charset="0"/>
              </a:rPr>
              <a:t>Hai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chia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tay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hẹn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ngày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mai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gặp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lại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3314700" lvl="6" indent="-571500">
              <a:lnSpc>
                <a:spcPct val="150000"/>
              </a:lnSpc>
              <a:buFontTx/>
              <a:buChar char="-"/>
            </a:pPr>
            <a:r>
              <a:rPr lang="en-US" sz="4000" i="1" dirty="0" err="1">
                <a:latin typeface="+mj-lt"/>
                <a:cs typeface="Arial" panose="020B0604020202020204" pitchFamily="34" charset="0"/>
              </a:rPr>
              <a:t>Giu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-li-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ét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-ta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kêu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lên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khi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thấy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bị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xô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ngã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an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ủi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khi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băng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bó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cho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+mj-lt"/>
                <a:cs typeface="Arial" panose="020B0604020202020204" pitchFamily="34" charset="0"/>
              </a:rPr>
              <a:t>bạn</a:t>
            </a:r>
            <a:r>
              <a:rPr lang="en-US" sz="4000" i="1" dirty="0">
                <a:latin typeface="+mj-lt"/>
                <a:cs typeface="Arial" panose="020B0604020202020204" pitchFamily="34" charset="0"/>
              </a:rPr>
              <a:t>.</a:t>
            </a:r>
            <a:endParaRPr lang="vi-VN" sz="4000" i="1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4192" y="-678772"/>
            <a:ext cx="9334501" cy="2452304"/>
            <a:chOff x="14343407" y="-9868699"/>
            <a:chExt cx="9334501" cy="2452304"/>
          </a:xfrm>
        </p:grpSpPr>
        <p:pic>
          <p:nvPicPr>
            <p:cNvPr id="32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343407" y="-9868699"/>
              <a:ext cx="9334501" cy="245230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4907002" y="-9094159"/>
              <a:ext cx="8197133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7030A0"/>
                  </a:solidFill>
                  <a:latin typeface="+mj-lt"/>
                </a:rPr>
                <a:t>Gợi</a:t>
              </a:r>
              <a:r>
                <a:rPr lang="en-US" sz="7200" b="1" dirty="0">
                  <a:solidFill>
                    <a:srgbClr val="7030A0"/>
                  </a:solidFill>
                  <a:latin typeface="+mj-lt"/>
                </a:rPr>
                <a:t> ý </a:t>
              </a:r>
              <a:r>
                <a:rPr lang="en-US" sz="7200" b="1" dirty="0" err="1">
                  <a:solidFill>
                    <a:srgbClr val="7030A0"/>
                  </a:solidFill>
                  <a:latin typeface="+mj-lt"/>
                </a:rPr>
                <a:t>lời</a:t>
              </a:r>
              <a:r>
                <a:rPr lang="en-US" sz="7200" b="1" dirty="0">
                  <a:solidFill>
                    <a:srgbClr val="7030A0"/>
                  </a:solidFill>
                  <a:latin typeface="+mj-lt"/>
                </a:rPr>
                <a:t> </a:t>
              </a:r>
              <a:r>
                <a:rPr lang="en-US" sz="7200" b="1" dirty="0" err="1">
                  <a:solidFill>
                    <a:srgbClr val="7030A0"/>
                  </a:solidFill>
                  <a:latin typeface="+mj-lt"/>
                </a:rPr>
                <a:t>đối</a:t>
              </a:r>
              <a:r>
                <a:rPr lang="en-US" sz="7200" b="1" dirty="0">
                  <a:solidFill>
                    <a:srgbClr val="7030A0"/>
                  </a:solidFill>
                  <a:latin typeface="+mj-lt"/>
                </a:rPr>
                <a:t> </a:t>
              </a:r>
              <a:r>
                <a:rPr lang="en-US" sz="7200" b="1" dirty="0" err="1">
                  <a:solidFill>
                    <a:srgbClr val="7030A0"/>
                  </a:solidFill>
                  <a:latin typeface="+mj-lt"/>
                </a:rPr>
                <a:t>thoại</a:t>
              </a:r>
              <a:endParaRPr lang="vi-VN" sz="7200" dirty="0">
                <a:solidFill>
                  <a:srgbClr val="7030A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8701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4189753"/>
            <a:ext cx="18273284" cy="147556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9401" y="495300"/>
            <a:ext cx="17678400" cy="9525000"/>
          </a:xfrm>
          <a:prstGeom prst="rect">
            <a:avLst/>
          </a:prstGeom>
          <a:solidFill>
            <a:srgbClr val="F0E2A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427114" y="490618"/>
            <a:ext cx="17968912" cy="8869592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Ma-ri-</a:t>
            </a:r>
            <a:r>
              <a:rPr lang="en-US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:     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– (</a:t>
            </a:r>
            <a:r>
              <a:rPr lang="vi-VN" sz="4400" i="1" dirty="0">
                <a:latin typeface="Calibri" panose="020F0502020204030204" pitchFamily="34" charset="0"/>
                <a:cs typeface="Calibri" panose="020F0502020204030204" pitchFamily="34" charset="0"/>
              </a:rPr>
              <a:t>Bước đến bên Giu-li-ét-ta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) Xin lỗi. Mình có làm phiền 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cậu không ?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Giu-li-ét-ta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:  – (</a:t>
            </a:r>
            <a:r>
              <a:rPr lang="vi-VN" sz="4400" i="1" dirty="0">
                <a:latin typeface="Calibri" panose="020F0502020204030204" pitchFamily="34" charset="0"/>
                <a:cs typeface="Calibri" panose="020F0502020204030204" pitchFamily="34" charset="0"/>
              </a:rPr>
              <a:t>Vui vẻ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) Ồ không, không! Mình đang nghĩ xung quanh chỉ toàn </a:t>
            </a:r>
            <a:r>
              <a:rPr lang="vi-VN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, chẳng biết nói chuyện với ai. Cậu tên là gì ?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Ma-ri-</a:t>
            </a:r>
            <a:r>
              <a:rPr lang="en-US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:       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 – Mình là Ma-ri-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, 12 tuổi. Còn cậu?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Giu-li-ét-ta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:  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 – Mình là Giu-li-ét-ta, cũng 12 tuổi.</a:t>
            </a: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Ma-ri-</a:t>
            </a:r>
            <a:r>
              <a:rPr lang="en-US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:        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– Cậu có vẻ lớn hơn tuổi đấy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! Cậu đi cùng bố mẹ à?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Giu-li-ét-ta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  …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6659" y="1276701"/>
            <a:ext cx="16689741" cy="7297426"/>
            <a:chOff x="-6243489" y="8967880"/>
            <a:chExt cx="16689741" cy="7297426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6243489" y="8967880"/>
              <a:ext cx="7042016" cy="729742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-4191682" y="13682069"/>
              <a:ext cx="292900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err="1">
                  <a:latin typeface="+mj-lt"/>
                  <a:cs typeface="#9Slide03 Arima Madurai Black" panose="00000A00000000000000" pitchFamily="2" charset="0"/>
                </a:rPr>
                <a:t>Lưu</a:t>
              </a:r>
              <a:r>
                <a:rPr lang="en-US" sz="9600" dirty="0">
                  <a:latin typeface="+mj-lt"/>
                  <a:cs typeface="#9Slide03 Arima Madurai Black" panose="00000A00000000000000" pitchFamily="2" charset="0"/>
                </a:rPr>
                <a:t> ý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4052" y="12377479"/>
              <a:ext cx="99822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Khi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viết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,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chú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ý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thể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hiện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cách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của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nhân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vật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: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Giu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-li-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ét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-ta, Ma-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ri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-ô.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Lời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đối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thoại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cần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hợp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lí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,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thú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vị</a:t>
              </a:r>
              <a:r>
                <a:rPr lang="en-US" sz="5400" dirty="0"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76763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716" y="-4509162"/>
            <a:ext cx="18273284" cy="147556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1312" y="199622"/>
            <a:ext cx="17840092" cy="9824617"/>
          </a:xfrm>
          <a:prstGeom prst="rect">
            <a:avLst/>
          </a:prstGeom>
          <a:solidFill>
            <a:srgbClr val="F0E2A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31312" y="-342900"/>
            <a:ext cx="18588163" cy="11672046"/>
            <a:chOff x="0" y="-549950"/>
            <a:chExt cx="18588163" cy="11672046"/>
          </a:xfrm>
        </p:grpSpPr>
        <p:sp>
          <p:nvSpPr>
            <p:cNvPr id="5" name="TextBox 7"/>
            <p:cNvSpPr txBox="1"/>
            <p:nvPr/>
          </p:nvSpPr>
          <p:spPr>
            <a:xfrm>
              <a:off x="0" y="-279329"/>
              <a:ext cx="4010025" cy="11401425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Ma-ri-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Ma-ri-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:      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           </a:t>
              </a:r>
            </a:p>
          </p:txBody>
        </p:sp>
        <p:sp>
          <p:nvSpPr>
            <p:cNvPr id="6" name="TextBox 7"/>
            <p:cNvSpPr txBox="1"/>
            <p:nvPr/>
          </p:nvSpPr>
          <p:spPr>
            <a:xfrm>
              <a:off x="2704724" y="-549950"/>
              <a:ext cx="15883439" cy="11237119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Không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ình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đang về nhà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ai ?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đáo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Mình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quê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 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à ?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nhị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ngắm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ban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ban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vẻ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ẩn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bọn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khoang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Muộn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8425" y="142996"/>
            <a:ext cx="18826646" cy="6129338"/>
            <a:chOff x="0" y="-571382"/>
            <a:chExt cx="18826646" cy="6129338"/>
          </a:xfrm>
        </p:grpSpPr>
        <p:sp>
          <p:nvSpPr>
            <p:cNvPr id="10" name="TextBox 7"/>
            <p:cNvSpPr txBox="1"/>
            <p:nvPr/>
          </p:nvSpPr>
          <p:spPr>
            <a:xfrm>
              <a:off x="0" y="468034"/>
              <a:ext cx="4010025" cy="405050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Ma-ri-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Giu-li-ét-ta: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           </a:t>
              </a:r>
            </a:p>
          </p:txBody>
        </p:sp>
        <p:sp>
          <p:nvSpPr>
            <p:cNvPr id="11" name="TextBox 7"/>
            <p:cNvSpPr txBox="1"/>
            <p:nvPr/>
          </p:nvSpPr>
          <p:spPr>
            <a:xfrm>
              <a:off x="2785927" y="-571382"/>
              <a:ext cx="16040719" cy="6129338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óng lớn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nghiêng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Ma-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-ô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ngã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dúi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đập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Kêu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to,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Ma-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-ô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! Cậu có sao không?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Gượng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dậy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nén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đau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Mình không sao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  <a:p>
              <a:pPr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chảy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! (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Giu-li-ét-ta gỡ chiếc khăn đỏ trên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băng cho bạn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.)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đau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dìu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khoang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           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 flipH="1">
            <a:off x="303413" y="4061632"/>
            <a:ext cx="6196765" cy="6153068"/>
            <a:chOff x="2360718" y="4271368"/>
            <a:chExt cx="6783282" cy="6146198"/>
          </a:xfrm>
        </p:grpSpPr>
        <p:grpSp>
          <p:nvGrpSpPr>
            <p:cNvPr id="14" name="Group 13"/>
            <p:cNvGrpSpPr/>
            <p:nvPr/>
          </p:nvGrpSpPr>
          <p:grpSpPr>
            <a:xfrm>
              <a:off x="5181600" y="4271368"/>
              <a:ext cx="3962400" cy="6015632"/>
              <a:chOff x="5181600" y="4271368"/>
              <a:chExt cx="3962400" cy="6015632"/>
            </a:xfrm>
          </p:grpSpPr>
          <p:pic>
            <p:nvPicPr>
              <p:cNvPr id="1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ackgroundRemoval t="163" b="100000" l="9804" r="9831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47414" y="4271368"/>
                <a:ext cx="3496586" cy="601563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6" name="Picture 5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5181600" y="6172200"/>
                <a:ext cx="1790231" cy="129568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360718" y="6302766"/>
              <a:ext cx="3286696" cy="4114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73162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24400" y="1524725"/>
            <a:ext cx="7237085" cy="7200900"/>
            <a:chOff x="-5562600" y="1857464"/>
            <a:chExt cx="7237085" cy="720090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5562600" y="1857464"/>
              <a:ext cx="7237085" cy="72009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3566604" y="4257585"/>
              <a:ext cx="33751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#9Slide03 BoosterNextFYBlack" panose="02000A03000000020004" pitchFamily="2" charset="0"/>
                  <a:cs typeface="#9Slide03 Arima Madurai Black" panose="00000A00000000000000" pitchFamily="2" charset="0"/>
                </a:rPr>
                <a:t>Màn</a:t>
              </a:r>
              <a:r>
                <a:rPr lang="en-US" sz="8000" dirty="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#9Slide03 BoosterNextFYBlack" panose="02000A03000000020004" pitchFamily="2" charset="0"/>
                  <a:cs typeface="#9Slide03 Arima Madurai Black" panose="00000A00000000000000" pitchFamily="2" charset="0"/>
                </a:rPr>
                <a:t> 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4572001" y="5953510"/>
              <a:ext cx="586548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Ma-</a:t>
              </a:r>
              <a:r>
                <a:rPr lang="en-US" sz="11500" b="1" dirty="0" err="1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ri</a:t>
              </a:r>
              <a:r>
                <a:rPr lang="en-US" sz="11500" b="1" dirty="0">
                  <a:solidFill>
                    <a:srgbClr val="7030A0"/>
                  </a:solidFill>
                  <a:latin typeface="#9Slide03 BoosterNextFYBlack" panose="02000A03000000020004" pitchFamily="2" charset="0"/>
                </a:rPr>
                <a:t>-ô</a:t>
              </a:r>
              <a:endParaRPr lang="vi-VN" sz="11500" dirty="0">
                <a:solidFill>
                  <a:srgbClr val="7030A0"/>
                </a:solidFill>
                <a:latin typeface="#9Slide03 BoosterNextFYBlack" panose="02000A03000000020004" pitchFamily="2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657818" y="276451"/>
            <a:ext cx="19533512" cy="9943668"/>
            <a:chOff x="-19824159" y="0"/>
            <a:chExt cx="19533512" cy="9943668"/>
          </a:xfrm>
        </p:grpSpPr>
        <p:grpSp>
          <p:nvGrpSpPr>
            <p:cNvPr id="17" name="Group 16"/>
            <p:cNvGrpSpPr/>
            <p:nvPr/>
          </p:nvGrpSpPr>
          <p:grpSpPr>
            <a:xfrm>
              <a:off x="-19824159" y="4904780"/>
              <a:ext cx="5865485" cy="5014696"/>
              <a:chOff x="-342959" y="5145694"/>
              <a:chExt cx="5865485" cy="5014696"/>
            </a:xfrm>
          </p:grpSpPr>
          <p:pic>
            <p:nvPicPr>
              <p:cNvPr id="9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20560" y="5145694"/>
                <a:ext cx="2664333" cy="41148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-342959" y="9237060"/>
                <a:ext cx="586548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54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Giu-li-ét-ta</a:t>
                </a:r>
                <a:endParaRPr lang="vi-VN" sz="5400" dirty="0">
                  <a:solidFill>
                    <a:srgbClr val="7030A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-15829274" y="0"/>
              <a:ext cx="15538627" cy="9943668"/>
              <a:chOff x="-15829274" y="0"/>
              <a:chExt cx="15538627" cy="994366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-15829274" y="4904780"/>
                <a:ext cx="5865485" cy="5038888"/>
                <a:chOff x="3651926" y="5145694"/>
                <a:chExt cx="5865485" cy="5038888"/>
              </a:xfrm>
            </p:grpSpPr>
            <p:pic>
              <p:nvPicPr>
                <p:cNvPr id="10" name="Picture 3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xmlns="" val="0"/>
                    </a:ex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924216" y="5145694"/>
                  <a:ext cx="2936938" cy="4114800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3651926" y="926125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Ma-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ri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-ô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-11332041" y="3188086"/>
                <a:ext cx="5865485" cy="6715642"/>
                <a:chOff x="8149159" y="3429000"/>
                <a:chExt cx="5865485" cy="6715642"/>
              </a:xfrm>
            </p:grpSpPr>
            <p:pic>
              <p:nvPicPr>
                <p:cNvPr id="11" name="Picture 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xmlns="" val="0"/>
                    </a:ex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243005" y="3429000"/>
                  <a:ext cx="5317420" cy="5916462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8149159" y="922131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Thủy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thủ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-13149578" y="0"/>
                <a:ext cx="7315200" cy="3178787"/>
                <a:chOff x="10439400" y="-7471734"/>
                <a:chExt cx="7315200" cy="3178787"/>
              </a:xfrm>
            </p:grpSpPr>
            <p:pic>
              <p:nvPicPr>
                <p:cNvPr id="22" name="Picture 2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xmlns="" val="0"/>
                    </a:ex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439400" y="-7471734"/>
                  <a:ext cx="7315200" cy="3178787"/>
                </a:xfrm>
                <a:prstGeom prst="rect">
                  <a:avLst/>
                </a:prstGeom>
              </p:spPr>
            </p:pic>
            <p:sp>
              <p:nvSpPr>
                <p:cNvPr id="23" name="TextBox 22"/>
                <p:cNvSpPr txBox="1"/>
                <p:nvPr/>
              </p:nvSpPr>
              <p:spPr>
                <a:xfrm>
                  <a:off x="10974715" y="-6490472"/>
                  <a:ext cx="5865485" cy="120032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72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Nhân</a:t>
                  </a:r>
                  <a:r>
                    <a:rPr lang="en-US" sz="72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72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vật</a:t>
                  </a:r>
                  <a:endParaRPr lang="vi-VN" sz="72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-6425205" y="2307751"/>
                <a:ext cx="6134558" cy="7635159"/>
                <a:chOff x="-6425205" y="2307751"/>
                <a:chExt cx="6134558" cy="7635159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-6425205" y="9019580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Phụ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nữ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và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trẻ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#9Slide03 BoosterNextFYBlack" panose="02000A03000000020004" pitchFamily="2" charset="0"/>
                    </a:rPr>
                    <a:t>em</a:t>
                  </a:r>
                  <a:endParaRPr lang="vi-VN" sz="5400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endParaRPr>
                </a:p>
              </p:txBody>
            </p:sp>
            <p:grpSp>
              <p:nvGrpSpPr>
                <p:cNvPr id="34" name="Group 33"/>
                <p:cNvGrpSpPr/>
                <p:nvPr/>
              </p:nvGrpSpPr>
              <p:grpSpPr>
                <a:xfrm>
                  <a:off x="-5811829" y="2307751"/>
                  <a:ext cx="5521182" cy="6796797"/>
                  <a:chOff x="13406879" y="2461503"/>
                  <a:chExt cx="5521182" cy="6796797"/>
                </a:xfrm>
              </p:grpSpPr>
              <p:pic>
                <p:nvPicPr>
                  <p:cNvPr id="35" name="Picture 6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  <a:ext uri="{96DAC541-7B7A-43D3-8B79-37D633B846F1}">
                        <asvg:svgBlip xmlns:asvg="http://schemas.microsoft.com/office/drawing/2016/SVG/main" xmlns="" r:embed="rId13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3406879" y="2507898"/>
                    <a:ext cx="3852421" cy="6543390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  <a:ext uri="{96DAC541-7B7A-43D3-8B79-37D633B846F1}">
                        <asvg:svgBlip xmlns:asvg="http://schemas.microsoft.com/office/drawing/2016/SVG/main" xmlns="" r:embed="rId15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5590538" y="2461503"/>
                    <a:ext cx="3337523" cy="6528162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9"/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  <a:ext uri="{96DAC541-7B7A-43D3-8B79-37D633B846F1}">
                        <asvg:svgBlip xmlns:asvg="http://schemas.microsoft.com/office/drawing/2016/SVG/main" xmlns="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14578555" y="5143500"/>
                    <a:ext cx="2023967" cy="4114800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49" name="Group 48"/>
          <p:cNvGrpSpPr/>
          <p:nvPr/>
        </p:nvGrpSpPr>
        <p:grpSpPr>
          <a:xfrm>
            <a:off x="-1187530" y="123455"/>
            <a:ext cx="21089007" cy="12102717"/>
            <a:chOff x="16992600" y="94958"/>
            <a:chExt cx="21089007" cy="12102717"/>
          </a:xfrm>
        </p:grpSpPr>
        <p:grpSp>
          <p:nvGrpSpPr>
            <p:cNvPr id="41" name="Group 40"/>
            <p:cNvGrpSpPr/>
            <p:nvPr/>
          </p:nvGrpSpPr>
          <p:grpSpPr>
            <a:xfrm>
              <a:off x="16992600" y="94958"/>
              <a:ext cx="21089007" cy="12102717"/>
              <a:chOff x="-1540064" y="-25017"/>
              <a:chExt cx="21089007" cy="1210271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261979" y="-25017"/>
                <a:ext cx="18785139" cy="12102717"/>
              </a:xfrm>
              <a:prstGeom prst="rect">
                <a:avLst/>
              </a:prstGeom>
            </p:spPr>
          </p:pic>
          <p:pic>
            <p:nvPicPr>
              <p:cNvPr id="43" name="Picture 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013" y="52545"/>
                <a:ext cx="15397973" cy="10181910"/>
              </a:xfrm>
              <a:prstGeom prst="rect">
                <a:avLst/>
              </a:prstGeom>
            </p:spPr>
          </p:pic>
          <p:pic>
            <p:nvPicPr>
              <p:cNvPr id="44" name="Picture 3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540064" y="4852768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45" name="Picture 4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218614" y="7603404"/>
                <a:ext cx="4770783" cy="4114800"/>
              </a:xfrm>
              <a:prstGeom prst="rect">
                <a:avLst/>
              </a:prstGeom>
            </p:spPr>
          </p:pic>
          <p:pic>
            <p:nvPicPr>
              <p:cNvPr id="46" name="Picture 5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355516" y="4439470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47" name="Picture 6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7595" y="7200900"/>
                <a:ext cx="4770783" cy="4114800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18507657" y="117529"/>
              <a:ext cx="7315200" cy="1921805"/>
              <a:chOff x="-6138093" y="-10931570"/>
              <a:chExt cx="7315200" cy="2743643"/>
            </a:xfrm>
          </p:grpSpPr>
          <p:pic>
            <p:nvPicPr>
              <p:cNvPr id="30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6138093" y="-10931570"/>
                <a:ext cx="7315200" cy="274364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-5413236" y="-10300585"/>
                <a:ext cx="6262816" cy="17136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Cảnh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trí</a:t>
                </a:r>
                <a:endParaRPr lang="vi-VN" sz="7200" dirty="0">
                  <a:solidFill>
                    <a:srgbClr val="7030A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  <p:pic>
          <p:nvPicPr>
            <p:cNvPr id="26" name="Picture 1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21554809" y="1914876"/>
              <a:ext cx="13815573" cy="8462880"/>
            </a:xfrm>
            <a:prstGeom prst="rect">
              <a:avLst/>
            </a:prstGeom>
          </p:spPr>
        </p:pic>
        <p:sp>
          <p:nvSpPr>
            <p:cNvPr id="48" name="TextBox 7"/>
            <p:cNvSpPr txBox="1"/>
            <p:nvPr/>
          </p:nvSpPr>
          <p:spPr>
            <a:xfrm>
              <a:off x="21621167" y="4747326"/>
              <a:ext cx="13909497" cy="5618559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400" dirty="0"/>
                <a:t>Ban đêm. Cơn bão dữ dội. Những đợt sóng khủng khiếp phá thủng thân tàu. Con tàu đang chìm dần, nước tràn ngập các bao lơn. Ma-ri-ô và Giu-li-ét-ta hai tay ôm chặt cột buồm, khiếp sợ nhìn mặt biển. Chiếc xuồng cuối cùng được thả xuống biển.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-1151842" y="-365208"/>
            <a:ext cx="21089007" cy="12613174"/>
            <a:chOff x="16916400" y="-533317"/>
            <a:chExt cx="21089007" cy="12613174"/>
          </a:xfrm>
        </p:grpSpPr>
        <p:grpSp>
          <p:nvGrpSpPr>
            <p:cNvPr id="51" name="Group 50"/>
            <p:cNvGrpSpPr/>
            <p:nvPr/>
          </p:nvGrpSpPr>
          <p:grpSpPr>
            <a:xfrm>
              <a:off x="16916400" y="-22860"/>
              <a:ext cx="21089007" cy="12102717"/>
              <a:chOff x="-1540064" y="-25017"/>
              <a:chExt cx="21089007" cy="12102717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261979" y="-25017"/>
                <a:ext cx="18785139" cy="12102717"/>
              </a:xfrm>
              <a:prstGeom prst="rect">
                <a:avLst/>
              </a:prstGeom>
            </p:spPr>
          </p:pic>
          <p:pic>
            <p:nvPicPr>
              <p:cNvPr id="58" name="Picture 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013" y="52545"/>
                <a:ext cx="15397973" cy="10181910"/>
              </a:xfrm>
              <a:prstGeom prst="rect">
                <a:avLst/>
              </a:prstGeom>
            </p:spPr>
          </p:pic>
          <p:pic>
            <p:nvPicPr>
              <p:cNvPr id="59" name="Picture 3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540064" y="4852768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60" name="Picture 4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218614" y="7603404"/>
                <a:ext cx="4770783" cy="4114800"/>
              </a:xfrm>
              <a:prstGeom prst="rect">
                <a:avLst/>
              </a:prstGeom>
            </p:spPr>
          </p:pic>
          <p:pic>
            <p:nvPicPr>
              <p:cNvPr id="61" name="Picture 5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355516" y="4439470"/>
                <a:ext cx="4193427" cy="4114800"/>
              </a:xfrm>
              <a:prstGeom prst="rect">
                <a:avLst/>
              </a:prstGeom>
            </p:spPr>
          </p:pic>
          <p:pic>
            <p:nvPicPr>
              <p:cNvPr id="62" name="Picture 6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457595" y="7200900"/>
                <a:ext cx="4770783" cy="4114800"/>
              </a:xfrm>
              <a:prstGeom prst="rect">
                <a:avLst/>
              </a:prstGeom>
            </p:spPr>
          </p:pic>
        </p:grpSp>
        <p:pic>
          <p:nvPicPr>
            <p:cNvPr id="53" name="Picture 1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21478609" y="1797058"/>
              <a:ext cx="13815573" cy="8462880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18048747" y="-533317"/>
              <a:ext cx="9334501" cy="2452304"/>
              <a:chOff x="14363699" y="-9959607"/>
              <a:chExt cx="9334501" cy="2452304"/>
            </a:xfrm>
          </p:grpSpPr>
          <p:pic>
            <p:nvPicPr>
              <p:cNvPr id="32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363699" y="-9959607"/>
                <a:ext cx="9334501" cy="2452304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4859000" y="-9291686"/>
                <a:ext cx="8197133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Gợi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ý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lời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đối</a:t>
                </a:r>
                <a:r>
                  <a:rPr lang="en-US" sz="7200" b="1" dirty="0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#9Slide03 BoosterNextFYBlack" panose="02000A03000000020004" pitchFamily="2" charset="0"/>
                  </a:rPr>
                  <a:t>thoại</a:t>
                </a:r>
                <a:endParaRPr lang="vi-VN" sz="7200" dirty="0">
                  <a:solidFill>
                    <a:srgbClr val="7030A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  <p:sp>
          <p:nvSpPr>
            <p:cNvPr id="63" name="TextBox 7"/>
            <p:cNvSpPr txBox="1"/>
            <p:nvPr/>
          </p:nvSpPr>
          <p:spPr>
            <a:xfrm>
              <a:off x="21544966" y="4669623"/>
              <a:ext cx="13749215" cy="5448300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4000" dirty="0"/>
                <a:t>- Trong cơn bão, Giu-li-ét-ta và Ma-ri-ô sợ hãi nhắc nhau: "Cẩn thận!"</a:t>
              </a:r>
            </a:p>
            <a:p>
              <a:pPr algn="just"/>
              <a:r>
                <a:rPr lang="vi-VN" sz="4000" dirty="0"/>
                <a:t>- Một người kêu lên: "Còn một chỗ đấy! Chỗ cho đứa nhỏ thôi! Xuống mau!"</a:t>
              </a:r>
            </a:p>
            <a:p>
              <a:pPr algn="just"/>
              <a:r>
                <a:rPr lang="vi-VN" sz="4000" dirty="0"/>
                <a:t>- Ma-ri-ô nhường chỗ cho Giu-li-ét-ta, thả bạn xuống nước.</a:t>
              </a:r>
            </a:p>
            <a:p>
              <a:pPr algn="just"/>
              <a:r>
                <a:rPr lang="vi-VN" sz="4000" dirty="0"/>
                <a:t>- Mọi người bảo nhau kéo Giu-li-ét-ta lên xuồng.</a:t>
              </a:r>
            </a:p>
            <a:p>
              <a:pPr algn="just"/>
              <a:r>
                <a:rPr lang="vi-VN" sz="4000" dirty="0"/>
                <a:t>- Giu-li-ét-ta bật khóc nức nở, vẫy tay nói lời vĩnh biệt bạn.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75014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6940" y="0"/>
            <a:ext cx="18785139" cy="121027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450555" y="4464487"/>
            <a:ext cx="419342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552634" y="7225917"/>
            <a:ext cx="4770783" cy="411480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8765142" y="2859309"/>
            <a:ext cx="920971" cy="160517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26642" y="759644"/>
            <a:ext cx="15397973" cy="1018191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924611" y="7016947"/>
            <a:ext cx="6026827" cy="6026827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99349" l="9804" r="100000">
                        <a14:backgroundMark x1="24930" y1="40391" x2="24930" y2="4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1454748">
            <a:off x="14354670" y="5654429"/>
            <a:ext cx="3496586" cy="60156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445025" y="4877785"/>
            <a:ext cx="419342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23575" y="7628421"/>
            <a:ext cx="4770783" cy="4114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8040" y="581175"/>
            <a:ext cx="17662391" cy="9524612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51688" y="2242993"/>
            <a:ext cx="17034699" cy="6683335"/>
            <a:chOff x="0" y="-174178"/>
            <a:chExt cx="17034699" cy="7987171"/>
          </a:xfrm>
        </p:grpSpPr>
        <p:sp>
          <p:nvSpPr>
            <p:cNvPr id="16" name="TextBox 7"/>
            <p:cNvSpPr txBox="1"/>
            <p:nvPr/>
          </p:nvSpPr>
          <p:spPr>
            <a:xfrm>
              <a:off x="0" y="-174178"/>
              <a:ext cx="6213809" cy="7987171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b="1" dirty="0"/>
                <a:t>             </a:t>
              </a:r>
            </a:p>
            <a:p>
              <a:r>
                <a:rPr lang="vi-VN" sz="4400" b="1" dirty="0"/>
                <a:t>Ma-ri-</a:t>
              </a:r>
              <a:r>
                <a:rPr lang="en-US" sz="4400" b="1" dirty="0"/>
                <a:t>ô</a:t>
              </a:r>
              <a:r>
                <a:rPr lang="vi-VN" sz="4400" b="1" dirty="0"/>
                <a:t>:  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Giu-li-ét-ta: 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Ma-ri-</a:t>
              </a:r>
              <a:r>
                <a:rPr lang="en-US" sz="4400" b="1" dirty="0"/>
                <a:t>ô</a:t>
              </a:r>
              <a:r>
                <a:rPr lang="vi-VN" sz="4400" b="1" dirty="0"/>
                <a:t>: 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Người dưới xuồng:</a:t>
              </a:r>
              <a:endParaRPr lang="en-US" sz="4400" b="1" dirty="0"/>
            </a:p>
            <a:p>
              <a:r>
                <a:rPr lang="vi-VN" sz="4400" b="1" dirty="0"/>
                <a:t> </a:t>
              </a:r>
              <a:endParaRPr lang="en-US" sz="4400" b="1" dirty="0"/>
            </a:p>
          </p:txBody>
        </p:sp>
        <p:sp>
          <p:nvSpPr>
            <p:cNvPr id="17" name="TextBox 7"/>
            <p:cNvSpPr txBox="1"/>
            <p:nvPr/>
          </p:nvSpPr>
          <p:spPr>
            <a:xfrm>
              <a:off x="5375609" y="601772"/>
              <a:ext cx="11659090" cy="716231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dirty="0"/>
                <a:t>- </a:t>
              </a:r>
              <a:r>
                <a:rPr lang="vi-VN" sz="4400" i="1" dirty="0"/>
                <a:t>(Hét to) </a:t>
              </a:r>
              <a:r>
                <a:rPr lang="vi-VN" sz="4400" dirty="0"/>
                <a:t>Giu-li-ét-ta! Cẩn thận! Giữ chặt nhé!</a:t>
              </a:r>
            </a:p>
            <a:p>
              <a:r>
                <a:rPr lang="vi-VN" sz="4400" dirty="0"/>
                <a:t>-</a:t>
              </a:r>
              <a:r>
                <a:rPr lang="en-US" sz="4400" dirty="0"/>
                <a:t> </a:t>
              </a:r>
              <a:r>
                <a:rPr lang="vi-VN" sz="4400" i="1" dirty="0"/>
                <a:t>(Hét to đáp lại) </a:t>
              </a:r>
              <a:r>
                <a:rPr lang="vi-VN" sz="4400" dirty="0"/>
                <a:t>Ma-ri-ô! Tàu đang chìm. Mình sợ lắm!</a:t>
              </a:r>
            </a:p>
            <a:p>
              <a:r>
                <a:rPr lang="vi-VN" sz="4400" dirty="0"/>
                <a:t>- </a:t>
              </a:r>
              <a:r>
                <a:rPr lang="vi-VN" sz="4400" i="1" dirty="0"/>
                <a:t>(Hét to) </a:t>
              </a:r>
              <a:r>
                <a:rPr lang="vi-VN" sz="4400" dirty="0"/>
                <a:t>Đừng sợ, Giu-li-ét-ta! Trông kìa, có một chiếc xuồng!</a:t>
              </a:r>
            </a:p>
            <a:p>
              <a:r>
                <a:rPr lang="vi-VN" sz="4400" dirty="0"/>
                <a:t>-</a:t>
              </a:r>
              <a:r>
                <a:rPr lang="en-US" sz="4400" dirty="0"/>
                <a:t> </a:t>
              </a:r>
              <a:r>
                <a:rPr lang="vi-VN" sz="4400" dirty="0"/>
                <a:t> ....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7913" y="0"/>
            <a:ext cx="17973412" cy="12439650"/>
            <a:chOff x="0" y="146444"/>
            <a:chExt cx="17973412" cy="14866471"/>
          </a:xfrm>
        </p:grpSpPr>
        <p:sp>
          <p:nvSpPr>
            <p:cNvPr id="19" name="TextBox 7"/>
            <p:cNvSpPr txBox="1"/>
            <p:nvPr/>
          </p:nvSpPr>
          <p:spPr>
            <a:xfrm>
              <a:off x="0" y="146444"/>
              <a:ext cx="6213809" cy="11231813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b="1" dirty="0"/>
                <a:t>             </a:t>
              </a:r>
            </a:p>
            <a:p>
              <a:r>
                <a:rPr lang="vi-VN" sz="4400" b="1" dirty="0"/>
                <a:t>Người dưới xuồng:</a:t>
              </a:r>
              <a:endParaRPr lang="en-US" sz="4400" b="1" dirty="0"/>
            </a:p>
            <a:p>
              <a:r>
                <a:rPr lang="vi-VN" sz="4400" b="1" dirty="0"/>
                <a:t> </a:t>
              </a:r>
              <a:endParaRPr lang="en-US" sz="4400" b="1" dirty="0"/>
            </a:p>
            <a:p>
              <a:r>
                <a:rPr lang="vi-VN" sz="4400" b="1" dirty="0"/>
                <a:t>Người dưới xuồng: 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  </a:t>
              </a:r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Ma-ri-</a:t>
              </a:r>
              <a:r>
                <a:rPr lang="en-US" sz="4400" b="1" dirty="0"/>
                <a:t>ô</a:t>
              </a:r>
              <a:r>
                <a:rPr lang="vi-VN" sz="4400" b="1" dirty="0"/>
                <a:t>:   </a:t>
              </a:r>
              <a:endParaRPr lang="en-US" sz="4400" b="1" dirty="0"/>
            </a:p>
            <a:p>
              <a:r>
                <a:rPr lang="vi-VN" sz="4400" b="1" dirty="0"/>
                <a:t>    </a:t>
              </a:r>
              <a:endParaRPr lang="en-US" sz="4400" b="1" dirty="0"/>
            </a:p>
            <a:p>
              <a:endParaRPr lang="en-US" sz="4400" b="1" dirty="0"/>
            </a:p>
            <a:p>
              <a:endParaRPr lang="en-US" sz="4400" b="1" dirty="0"/>
            </a:p>
            <a:p>
              <a:r>
                <a:rPr lang="vi-VN" sz="4400" b="1" dirty="0"/>
                <a:t>Người dưới xuồng: </a:t>
              </a:r>
              <a:endParaRPr lang="en-US" sz="4400" b="1" dirty="0"/>
            </a:p>
            <a:p>
              <a:r>
                <a:rPr lang="vi-VN" sz="4400" b="1" dirty="0"/>
                <a:t>Giu-li-ét-ta: </a:t>
              </a:r>
            </a:p>
          </p:txBody>
        </p:sp>
        <p:sp>
          <p:nvSpPr>
            <p:cNvPr id="20" name="TextBox 7"/>
            <p:cNvSpPr txBox="1"/>
            <p:nvPr/>
          </p:nvSpPr>
          <p:spPr>
            <a:xfrm>
              <a:off x="5323936" y="688285"/>
              <a:ext cx="12649476" cy="14324630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Còn một chỗ đây. Xuống mau lên!</a:t>
              </a:r>
            </a:p>
            <a:p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(Ma-ri-ô và Giu-li-ét-ta c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ù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ng lao tới)</a:t>
              </a: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Xuồng nặng lắm rồi. Cho đứa nhỏ xuống thôi.</a:t>
              </a:r>
            </a:p>
            <a:p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(Giu-li-ét-ta thẫn thờ, buông </a:t>
              </a:r>
              <a:r>
                <a:rPr lang="vi-VN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õ</a:t>
              </a:r>
              <a:r>
                <a:rPr lang="vi-VN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tay, vẻ tuyệt vọng).</a:t>
              </a: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hìn bạn vẻ quyết đoán)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 Giu-li-ét-ta, cậu xuống đi. Cậu còn bố mẹ đang đợi. Đừng sợ nhé!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m ngang lưng Giu-li-ét-ta ném bạn xuống nước).</a:t>
              </a: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 Cô bé cố lên. Đưa tay đây! Nào, được rồi.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vi-VN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àng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hoàng nhìn Ma-ri-ô, bật khóc nức nở giơ tay về phía bạn) </a:t>
              </a: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Vĩnh biệt Ma-ri-ô.</a:t>
              </a:r>
            </a:p>
            <a:p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7222106" y="4087443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77612" y="4768689"/>
            <a:ext cx="10755570" cy="44586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74068" y="6941541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539092" y="6546032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2610807" y="6523675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Luyện</a:t>
            </a: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tập</a:t>
            </a:r>
            <a:endParaRPr lang="en-US" sz="13399" dirty="0">
              <a:solidFill>
                <a:srgbClr val="14163C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3520882" y="2360241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03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27800">
            <a:off x="14653913" y="-596891"/>
            <a:ext cx="3828805" cy="335542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885802" y="3440805"/>
            <a:ext cx="1412875" cy="2701768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27800">
            <a:off x="-111365" y="-669197"/>
            <a:ext cx="3828805" cy="3355425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21582"/>
            <a:ext cx="18288000" cy="1129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479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31578" y="-81995"/>
            <a:ext cx="15082174" cy="10368995"/>
          </a:xfrm>
          <a:prstGeom prst="rect">
            <a:avLst/>
          </a:prstGeom>
        </p:spPr>
      </p:pic>
      <p:sp>
        <p:nvSpPr>
          <p:cNvPr id="3" name="TextBox 7"/>
          <p:cNvSpPr txBox="1"/>
          <p:nvPr/>
        </p:nvSpPr>
        <p:spPr>
          <a:xfrm>
            <a:off x="3733800" y="4914900"/>
            <a:ext cx="10167515" cy="465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Phân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vai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đọc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lại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 (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hoặc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diễn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thử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)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màn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kịch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trên</a:t>
            </a:r>
            <a:r>
              <a:rPr lang="en-US" sz="88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9445"/>
            <a:ext cx="18318480" cy="8426920"/>
            <a:chOff x="-1164643" y="5993971"/>
            <a:chExt cx="18318480" cy="8426920"/>
          </a:xfrm>
        </p:grpSpPr>
        <p:grpSp>
          <p:nvGrpSpPr>
            <p:cNvPr id="11" name="Group 10"/>
            <p:cNvGrpSpPr/>
            <p:nvPr/>
          </p:nvGrpSpPr>
          <p:grpSpPr>
            <a:xfrm>
              <a:off x="-1164643" y="5993971"/>
              <a:ext cx="18318480" cy="8426920"/>
              <a:chOff x="-1676400" y="12230100"/>
              <a:chExt cx="18318480" cy="8426920"/>
            </a:xfrm>
          </p:grpSpPr>
          <p:sp>
            <p:nvSpPr>
              <p:cNvPr id="7" name="TextBox 7"/>
              <p:cNvSpPr txBox="1"/>
              <p:nvPr/>
            </p:nvSpPr>
            <p:spPr>
              <a:xfrm>
                <a:off x="3977675" y="13153689"/>
                <a:ext cx="12664405" cy="750333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8A5D3B"/>
                </a:solidFill>
                <a:prstDash val="dash"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marL="1143000" indent="-1143000" algn="just">
                  <a:lnSpc>
                    <a:spcPct val="150000"/>
                  </a:lnSpc>
                  <a:buFontTx/>
                  <a:buChar char="-"/>
                </a:pP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Đối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đáp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tự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nhiên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không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quá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phụ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thuộc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vào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lời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đối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thoại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của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nhóm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.</a:t>
                </a:r>
              </a:p>
              <a:p>
                <a:pPr marL="1143000" indent="-1143000" algn="just">
                  <a:lnSpc>
                    <a:spcPct val="150000"/>
                  </a:lnSpc>
                  <a:buFontTx/>
                  <a:buChar char="-"/>
                </a:pP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Vừa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có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lời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thoại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vừa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có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cử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chỉ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hành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động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có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biểu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thị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thái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độ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tình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cảm</a:t>
                </a:r>
                <a:r>
                  <a:rPr lang="en-US" sz="6000" dirty="0">
                    <a:solidFill>
                      <a:srgbClr val="14163C"/>
                    </a:solidFill>
                    <a:latin typeface="+mj-lt"/>
                    <a:cs typeface="Arial" panose="020B0604020202020204" pitchFamily="34" charset="0"/>
                  </a:rPr>
                  <a:t>.</a:t>
                </a:r>
              </a:p>
            </p:txBody>
          </p:sp>
          <p:pic>
            <p:nvPicPr>
              <p:cNvPr id="8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676400" y="12230100"/>
                <a:ext cx="5791200" cy="7620000"/>
              </a:xfrm>
              <a:prstGeom prst="rect">
                <a:avLst/>
              </a:prstGeom>
            </p:spPr>
          </p:pic>
        </p:grpSp>
        <p:sp>
          <p:nvSpPr>
            <p:cNvPr id="9" name="TextBox 7"/>
            <p:cNvSpPr txBox="1"/>
            <p:nvPr/>
          </p:nvSpPr>
          <p:spPr>
            <a:xfrm>
              <a:off x="95196" y="11119727"/>
              <a:ext cx="3352800" cy="23827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059"/>
                </a:lnSpc>
              </a:pPr>
              <a:r>
                <a:rPr lang="en-US" sz="5400" b="1" dirty="0" err="1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Tiêu</a:t>
              </a:r>
              <a:r>
                <a:rPr lang="en-US" sz="5400" b="1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chí</a:t>
              </a:r>
              <a:r>
                <a:rPr lang="en-US" sz="5400" b="1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5400" b="1" dirty="0" err="1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bình</a:t>
              </a:r>
              <a:r>
                <a:rPr lang="en-US" sz="5400" b="1" dirty="0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C00000"/>
                  </a:solidFill>
                  <a:latin typeface="+mj-lt"/>
                  <a:cs typeface="Arial" panose="020B0604020202020204" pitchFamily="34" charset="0"/>
                </a:rPr>
                <a:t>chọn</a:t>
              </a:r>
              <a:endParaRPr lang="en-US" sz="5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9445"/>
            <a:ext cx="18288000" cy="11294118"/>
            <a:chOff x="21412200" y="-10368766"/>
            <a:chExt cx="18288000" cy="11294118"/>
          </a:xfrm>
        </p:grpSpPr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5100280" y="-7372286"/>
              <a:ext cx="11345028" cy="6466666"/>
            </a:xfrm>
            <a:prstGeom prst="rect">
              <a:avLst/>
            </a:prstGeom>
          </p:spPr>
        </p:pic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412200" y="-10368766"/>
              <a:ext cx="18288000" cy="112941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908803" y="-9680610"/>
              <a:ext cx="9595841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Bình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chọn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nhóm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đọc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 (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diễn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)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sinh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động</a:t>
              </a:r>
              <a:r>
                <a:rPr lang="en-US" sz="7200" dirty="0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 </a:t>
              </a:r>
              <a:r>
                <a:rPr lang="en-US" sz="7200" dirty="0" err="1">
                  <a:ln>
                    <a:solidFill>
                      <a:schemeClr val="tx1"/>
                    </a:solidFill>
                  </a:ln>
                  <a:solidFill>
                    <a:srgbClr val="00FFFF"/>
                  </a:solidFill>
                  <a:latin typeface="+mj-lt"/>
                </a:rPr>
                <a:t>nhất</a:t>
              </a:r>
              <a:endParaRPr lang="en-US" sz="7200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+mj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82006">
            <a:off x="3368458" y="2925715"/>
            <a:ext cx="4123556" cy="7052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839318">
            <a:off x="16247086" y="1050068"/>
            <a:ext cx="8397667" cy="95035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912586">
            <a:off x="10927147" y="-3070648"/>
            <a:ext cx="7297793" cy="7704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396319">
            <a:off x="13695046" y="6321768"/>
            <a:ext cx="4456067" cy="4067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648293" y="971423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70309" y="5263268"/>
            <a:ext cx="10057033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149254" y="10961913"/>
            <a:ext cx="7499039" cy="107713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82947" y="10938873"/>
            <a:ext cx="6574681" cy="80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5627" lvl="1" indent="-532814">
              <a:lnSpc>
                <a:spcPts val="6613"/>
              </a:lnSpc>
              <a:buFont typeface="Arial"/>
              <a:buChar char="•"/>
            </a:pPr>
            <a:r>
              <a:rPr lang="en-US" sz="4935">
                <a:solidFill>
                  <a:srgbClr val="EFECE0"/>
                </a:solidFill>
                <a:latin typeface="+mj-lt"/>
              </a:rPr>
              <a:t>Modifies Pronouns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1722464" y="10467236"/>
            <a:ext cx="1144954" cy="1764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V="1">
            <a:off x="3540313" y="8927804"/>
            <a:ext cx="7799386" cy="51050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86536" y="1161599"/>
            <a:ext cx="12825153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12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Đánh</a:t>
            </a:r>
            <a:r>
              <a:rPr lang="en-US" sz="112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12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giá</a:t>
            </a:r>
            <a:r>
              <a:rPr lang="en-US" sz="112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12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mục</a:t>
            </a:r>
            <a:r>
              <a:rPr lang="en-US" sz="112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12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tiêu</a:t>
            </a:r>
            <a:endParaRPr lang="en-US" sz="11200" dirty="0">
              <a:solidFill>
                <a:srgbClr val="14163C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V="1">
            <a:off x="2582947" y="11871587"/>
            <a:ext cx="6804580" cy="445391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411490" y="4327233"/>
            <a:ext cx="10057033" cy="1077135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33791" y="6177469"/>
            <a:ext cx="10057033" cy="1077135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294941" y="7091520"/>
            <a:ext cx="10057033" cy="1077135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224154" y="8025310"/>
            <a:ext cx="10057033" cy="107713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501509" y="4672279"/>
            <a:ext cx="9502322" cy="4125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2813" lvl="1" algn="just">
              <a:lnSpc>
                <a:spcPts val="6613"/>
              </a:lnSpc>
            </a:pP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chỉnh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kịch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gợi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ý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SGK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hướng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dẫn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GV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;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2091749" y="3505678"/>
            <a:ext cx="1144954" cy="17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624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960418">
            <a:off x="-4358907" y="-1320705"/>
            <a:ext cx="11709109" cy="132510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69467" y="1551371"/>
            <a:ext cx="12743269" cy="71842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53114"/>
          <a:stretch>
            <a:fillRect/>
          </a:stretch>
        </p:blipFill>
        <p:spPr>
          <a:xfrm rot="-208241">
            <a:off x="1194502" y="1874870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79796" y="808813"/>
            <a:ext cx="1320154" cy="17752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53114"/>
          <a:stretch>
            <a:fillRect/>
          </a:stretch>
        </p:blipFill>
        <p:spPr>
          <a:xfrm rot="-208241">
            <a:off x="1194502" y="7854628"/>
            <a:ext cx="3429733" cy="3857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34850" t="35483"/>
          <a:stretch>
            <a:fillRect/>
          </a:stretch>
        </p:blipFill>
        <p:spPr>
          <a:xfrm rot="850249">
            <a:off x="12654592" y="7446306"/>
            <a:ext cx="2792458" cy="265472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3967" y="2565896"/>
            <a:ext cx="5781039" cy="5662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7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Dặn</a:t>
            </a:r>
            <a:r>
              <a:rPr lang="en-US" sz="127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27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dò</a:t>
            </a:r>
            <a:endParaRPr lang="en-US" sz="12799" dirty="0">
              <a:solidFill>
                <a:srgbClr val="14163C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60067" y="3302915"/>
            <a:ext cx="102108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29988" lvl="1" indent="-685800">
              <a:buFontTx/>
              <a:buChar char="-"/>
            </a:pP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đoạn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đối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thoại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vào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vở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marL="1129988" lvl="1" indent="-685800">
              <a:buFontTx/>
              <a:buChar char="-"/>
            </a:pP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Tiếp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tục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tập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dựng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hoạt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cảnh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kịch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trình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diễn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trước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lớp</a:t>
            </a:r>
            <a:r>
              <a:rPr lang="en-US" sz="6000" dirty="0">
                <a:solidFill>
                  <a:srgbClr val="FAF4E3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34850" t="35483"/>
          <a:stretch>
            <a:fillRect/>
          </a:stretch>
        </p:blipFill>
        <p:spPr>
          <a:xfrm rot="-9270246">
            <a:off x="9579389" y="444046"/>
            <a:ext cx="2792458" cy="26547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84427" y="11193754"/>
            <a:ext cx="18243827" cy="10330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319126">
            <a:off x="22204335" y="13844717"/>
            <a:ext cx="9698853" cy="109760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61790" y="15514751"/>
            <a:ext cx="10550761" cy="60344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32657">
            <a:off x="-240876" y="8751967"/>
            <a:ext cx="1405332" cy="15528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546">
            <a:off x="16765953" y="8460790"/>
            <a:ext cx="1582664" cy="1748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58479" y="3213311"/>
            <a:ext cx="1036536" cy="11041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418343">
            <a:off x="6534772" y="743331"/>
            <a:ext cx="1036536" cy="11041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418343">
            <a:off x="15817290" y="7487633"/>
            <a:ext cx="1036536" cy="11041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311929" y="2787723"/>
            <a:ext cx="1036536" cy="11041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100000" flipH="1" flipV="1">
            <a:off x="2394537" y="14838698"/>
            <a:ext cx="1594566" cy="1550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387027">
            <a:off x="15808914" y="14714445"/>
            <a:ext cx="1930413" cy="1877327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11965" y="19749678"/>
            <a:ext cx="3482150" cy="4114800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666280" y="24434296"/>
            <a:ext cx="3302127" cy="411480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57905" y="-131917"/>
            <a:ext cx="15692861" cy="1043575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181600" y="4671512"/>
            <a:ext cx="8966418" cy="522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7"/>
              </a:lnSpc>
            </a:pPr>
            <a:r>
              <a:rPr lang="en-US" sz="16800" b="1" dirty="0" err="1">
                <a:solidFill>
                  <a:srgbClr val="002060"/>
                </a:solidFill>
                <a:latin typeface="+mj-lt"/>
              </a:rPr>
              <a:t>Chúc</a:t>
            </a:r>
            <a:r>
              <a:rPr lang="en-US" sz="16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16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16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+mj-lt"/>
              </a:rPr>
              <a:t>học</a:t>
            </a:r>
            <a:r>
              <a:rPr lang="en-US" sz="16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6800" b="1" dirty="0" err="1">
                <a:solidFill>
                  <a:srgbClr val="002060"/>
                </a:solidFill>
                <a:latin typeface="+mj-lt"/>
              </a:rPr>
              <a:t>tốt</a:t>
            </a:r>
            <a:r>
              <a:rPr lang="en-US" sz="16800" b="1" dirty="0">
                <a:solidFill>
                  <a:srgbClr val="002060"/>
                </a:solidFill>
                <a:latin typeface="+mj-lt"/>
              </a:rPr>
              <a:t>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V="1">
            <a:off x="6100400" y="3765395"/>
            <a:ext cx="6377511" cy="4174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 l="53114"/>
          <a:stretch>
            <a:fillRect/>
          </a:stretch>
        </p:blipFill>
        <p:spPr>
          <a:xfrm rot="-208241">
            <a:off x="7574288" y="8596970"/>
            <a:ext cx="3429733" cy="385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82006">
            <a:off x="2336881" y="2243946"/>
            <a:ext cx="4123556" cy="7052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839318">
            <a:off x="25000806" y="-5575974"/>
            <a:ext cx="8397667" cy="95035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912586">
            <a:off x="10927147" y="-3070648"/>
            <a:ext cx="7297793" cy="7704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396319">
            <a:off x="14383114" y="6764118"/>
            <a:ext cx="4456067" cy="4067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648293" y="971423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70309" y="5263268"/>
            <a:ext cx="10057033" cy="1077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149254" y="10961913"/>
            <a:ext cx="7499039" cy="107713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82947" y="10938873"/>
            <a:ext cx="6574681" cy="80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5627" lvl="1" indent="-532814">
              <a:lnSpc>
                <a:spcPts val="6613"/>
              </a:lnSpc>
              <a:buFont typeface="Arial"/>
              <a:buChar char="•"/>
            </a:pPr>
            <a:r>
              <a:rPr lang="en-US" sz="4935">
                <a:solidFill>
                  <a:srgbClr val="EFECE0"/>
                </a:solidFill>
                <a:latin typeface="+mj-lt"/>
              </a:rPr>
              <a:t>Modifies Pronouns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1722464" y="10467236"/>
            <a:ext cx="1144954" cy="1764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V="1">
            <a:off x="3540313" y="8927804"/>
            <a:ext cx="7799386" cy="51050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39891" y="1081450"/>
            <a:ext cx="7499039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59"/>
              </a:lnSpc>
            </a:pP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Mục</a:t>
            </a: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tiêu</a:t>
            </a:r>
            <a:endParaRPr lang="en-US" sz="13399" dirty="0">
              <a:solidFill>
                <a:srgbClr val="14163C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V="1">
            <a:off x="2582947" y="11871587"/>
            <a:ext cx="6804580" cy="445391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411490" y="4327233"/>
            <a:ext cx="10057033" cy="1077135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33791" y="6177469"/>
            <a:ext cx="10057033" cy="1077135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294941" y="7091520"/>
            <a:ext cx="10057033" cy="1077135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224154" y="8025310"/>
            <a:ext cx="10057033" cy="107713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501509" y="4672279"/>
            <a:ext cx="9502322" cy="4125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2813" lvl="1" algn="just">
              <a:lnSpc>
                <a:spcPts val="6613"/>
              </a:lnSpc>
            </a:pP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chỉnh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kịch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gợi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ý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SGK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hướng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dẫn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GV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;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thoại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2091749" y="3505678"/>
            <a:ext cx="1144954" cy="17642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60392"/>
          <a:stretch>
            <a:fillRect/>
          </a:stretch>
        </p:blipFill>
        <p:spPr>
          <a:xfrm>
            <a:off x="8036828" y="6520846"/>
            <a:ext cx="2371928" cy="14720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18246">
            <a:off x="2363313" y="-7644069"/>
            <a:ext cx="11111744" cy="125750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60392"/>
          <a:stretch>
            <a:fillRect/>
          </a:stretch>
        </p:blipFill>
        <p:spPr>
          <a:xfrm>
            <a:off x="2366224" y="6443607"/>
            <a:ext cx="2371928" cy="14720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64203" y="7399534"/>
            <a:ext cx="4860723" cy="16176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60392"/>
          <a:stretch>
            <a:fillRect/>
          </a:stretch>
        </p:blipFill>
        <p:spPr>
          <a:xfrm>
            <a:off x="13488502" y="6312315"/>
            <a:ext cx="2371928" cy="1472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524760" y="7399534"/>
            <a:ext cx="4299412" cy="16176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925108" y="7419872"/>
            <a:ext cx="4612788" cy="1545571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2736">
            <a:off x="2291827" y="89600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2736">
            <a:off x="7919186" y="88638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-2736">
            <a:off x="13488547" y="89600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-5026486" y="1362696"/>
            <a:ext cx="9576567" cy="3495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499717" y="1499077"/>
            <a:ext cx="9576567" cy="3495447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>
            <a:off x="-238203" y="-29527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3984504">
            <a:off x="7875347" y="2009077"/>
            <a:ext cx="2537305" cy="439360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164204" y="7784402"/>
            <a:ext cx="491491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3"/>
              </a:lnSpc>
            </a:pPr>
            <a:r>
              <a:rPr lang="en-US" sz="6600" dirty="0" err="1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Khởi</a:t>
            </a:r>
            <a:r>
              <a:rPr lang="en-US" sz="6600" dirty="0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động</a:t>
            </a:r>
            <a:endParaRPr lang="en-US" sz="6600" dirty="0">
              <a:solidFill>
                <a:srgbClr val="14163C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5059357" y="1083338"/>
            <a:ext cx="7499039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59"/>
              </a:lnSpc>
            </a:pP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Nội</a:t>
            </a: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dung</a:t>
            </a:r>
          </a:p>
        </p:txBody>
      </p:sp>
      <p:sp>
        <p:nvSpPr>
          <p:cNvPr id="22" name="TextBox 18"/>
          <p:cNvSpPr txBox="1"/>
          <p:nvPr/>
        </p:nvSpPr>
        <p:spPr>
          <a:xfrm>
            <a:off x="6867250" y="7804740"/>
            <a:ext cx="491491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3"/>
              </a:lnSpc>
            </a:pPr>
            <a:r>
              <a:rPr lang="en-US" sz="6600" dirty="0" err="1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Khám</a:t>
            </a:r>
            <a:r>
              <a:rPr lang="en-US" sz="6600" dirty="0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phá</a:t>
            </a:r>
            <a:endParaRPr lang="en-US" sz="6600" dirty="0">
              <a:solidFill>
                <a:srgbClr val="14163C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12320930" y="7784402"/>
            <a:ext cx="491491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3"/>
              </a:lnSpc>
            </a:pPr>
            <a:r>
              <a:rPr lang="en-US" sz="6600" dirty="0" err="1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Luyện</a:t>
            </a:r>
            <a:r>
              <a:rPr lang="en-US" sz="6600" dirty="0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14163C"/>
                </a:solidFill>
                <a:latin typeface="+mj-lt"/>
                <a:cs typeface="Arial" panose="020B0604020202020204" pitchFamily="34" charset="0"/>
              </a:rPr>
              <a:t>tập</a:t>
            </a:r>
            <a:endParaRPr lang="en-US" sz="6600" dirty="0">
              <a:solidFill>
                <a:srgbClr val="14163C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7222106" y="4087443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77612" y="4768689"/>
            <a:ext cx="10755570" cy="44586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74068" y="6941541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539092" y="6546032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2610807" y="6523675"/>
            <a:ext cx="10167515" cy="1617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Khởi</a:t>
            </a: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động</a:t>
            </a:r>
            <a:endParaRPr lang="en-US" sz="13399" dirty="0">
              <a:solidFill>
                <a:srgbClr val="14163C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3520882" y="2360241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01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27800">
            <a:off x="14653913" y="-596891"/>
            <a:ext cx="3828805" cy="335542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885802" y="3440805"/>
            <a:ext cx="1412875" cy="2701768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27800">
            <a:off x="-111365" y="-669197"/>
            <a:ext cx="3828805" cy="335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60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>
            <a:off x="1076294" y="113431"/>
            <a:ext cx="16525905" cy="1474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Đọc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lại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trong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hai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phần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sau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đây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của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truyện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vụ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đắm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tàu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: 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304801" y="2324390"/>
            <a:ext cx="11429999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a)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I,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gỡ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chiếc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khăn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đỏ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trên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mái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tóc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băng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này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quen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hoặc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Giu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-li-</a:t>
            </a:r>
            <a:r>
              <a:rPr lang="en-US" sz="4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ét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-ta.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04801" y="6113621"/>
            <a:ext cx="11277600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b)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II,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Cơn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bão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dữ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dội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bất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ngờ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nổi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lên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hết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đặt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này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Cơn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bão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hoặc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Ma-</a:t>
            </a:r>
            <a:r>
              <a:rPr lang="en-US" sz="4400" b="1" dirty="0" err="1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ri</a:t>
            </a:r>
            <a:r>
              <a:rPr lang="en-US" sz="44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-ô</a:t>
            </a:r>
            <a:r>
              <a:rPr lang="en-US" sz="4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582401" y="3314700"/>
            <a:ext cx="6858000" cy="5597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7222106" y="4087443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77612" y="4768689"/>
            <a:ext cx="10755570" cy="44586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74068" y="6941541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539092" y="6546032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2610807" y="6523675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Khám</a:t>
            </a: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13399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phá</a:t>
            </a:r>
            <a:endParaRPr lang="en-US" sz="13399" dirty="0">
              <a:solidFill>
                <a:srgbClr val="14163C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3520882" y="2360241"/>
            <a:ext cx="10167515" cy="167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13399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02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27800">
            <a:off x="14653913" y="-596891"/>
            <a:ext cx="3828805" cy="335542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885802" y="3440805"/>
            <a:ext cx="1412875" cy="2701768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27800">
            <a:off x="-111365" y="-669197"/>
            <a:ext cx="3828805" cy="335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750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>
            <a:off x="533400" y="140175"/>
            <a:ext cx="17221200" cy="21312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Em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hãy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cùng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các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bạn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trong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nhóm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viết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tiếp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số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lời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đối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thoại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để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chuyển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một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trong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hai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phần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nói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trên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thành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màn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kịch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theo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gợi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 ý </a:t>
            </a:r>
            <a:r>
              <a:rPr lang="en-US" sz="4400" dirty="0" err="1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sau</a:t>
            </a:r>
            <a:r>
              <a:rPr lang="en-US" sz="4400" dirty="0">
                <a:solidFill>
                  <a:srgbClr val="14163C"/>
                </a:solidFill>
                <a:latin typeface="+mj-lt"/>
                <a:cs typeface="#9Slide03 Arima Madurai Black" panose="00000A00000000000000" pitchFamily="2" charset="0"/>
              </a:rPr>
              <a:t>:</a:t>
            </a:r>
          </a:p>
        </p:txBody>
      </p:sp>
      <p:pic>
        <p:nvPicPr>
          <p:cNvPr id="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271083" y="2602227"/>
            <a:ext cx="10708075" cy="76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67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72953" y="647700"/>
            <a:ext cx="9484027" cy="8952394"/>
            <a:chOff x="-5562600" y="1857464"/>
            <a:chExt cx="7237085" cy="720090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5562600" y="1857464"/>
              <a:ext cx="7237085" cy="72009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3579965" y="4338453"/>
              <a:ext cx="4156129" cy="178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+mj-lt"/>
                  <a:cs typeface="#9Slide03 Arima Madurai Black" panose="00000A00000000000000" pitchFamily="2" charset="0"/>
                </a:rPr>
                <a:t>Màn</a:t>
              </a:r>
              <a:r>
                <a:rPr lang="en-US" sz="13800" dirty="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+mj-lt"/>
                  <a:cs typeface="#9Slide03 Arima Madurai Black" panose="00000A00000000000000" pitchFamily="2" charset="0"/>
                </a:rPr>
                <a:t> 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4629316" y="6239017"/>
              <a:ext cx="5865485" cy="126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9600" b="1" dirty="0">
                  <a:solidFill>
                    <a:srgbClr val="7030A0"/>
                  </a:solidFill>
                  <a:latin typeface="+mj-lt"/>
                </a:rPr>
                <a:t>Giu-li-ét-ta</a:t>
              </a:r>
              <a:endParaRPr lang="vi-VN" sz="9600" dirty="0">
                <a:solidFill>
                  <a:srgbClr val="7030A0"/>
                </a:solidFill>
                <a:latin typeface="+mj-lt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512066" y="373380"/>
            <a:ext cx="19264439" cy="9943668"/>
            <a:chOff x="2415225" y="-12306543"/>
            <a:chExt cx="19264439" cy="9943668"/>
          </a:xfrm>
        </p:grpSpPr>
        <p:grpSp>
          <p:nvGrpSpPr>
            <p:cNvPr id="28" name="Group 27"/>
            <p:cNvGrpSpPr/>
            <p:nvPr/>
          </p:nvGrpSpPr>
          <p:grpSpPr>
            <a:xfrm>
              <a:off x="9089806" y="-12306543"/>
              <a:ext cx="7315200" cy="3178787"/>
              <a:chOff x="10439400" y="-7471734"/>
              <a:chExt cx="7315200" cy="3178787"/>
            </a:xfrm>
          </p:grpSpPr>
          <p:pic>
            <p:nvPicPr>
              <p:cNvPr id="22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439400" y="-7471734"/>
                <a:ext cx="7315200" cy="3178787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0974715" y="-6490472"/>
                <a:ext cx="5865485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 err="1">
                    <a:solidFill>
                      <a:srgbClr val="7030A0"/>
                    </a:solidFill>
                    <a:latin typeface="+mj-lt"/>
                  </a:rPr>
                  <a:t>Nhân</a:t>
                </a:r>
                <a:r>
                  <a:rPr lang="en-US" sz="7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7200" b="1" dirty="0" err="1">
                    <a:solidFill>
                      <a:srgbClr val="7030A0"/>
                    </a:solidFill>
                    <a:latin typeface="+mj-lt"/>
                  </a:rPr>
                  <a:t>vật</a:t>
                </a:r>
                <a:endParaRPr lang="vi-VN" sz="7200" dirty="0">
                  <a:solidFill>
                    <a:srgbClr val="7030A0"/>
                  </a:solidFill>
                  <a:latin typeface="+mj-lt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2415225" y="-10495463"/>
              <a:ext cx="19264439" cy="8132588"/>
              <a:chOff x="2415225" y="-10495463"/>
              <a:chExt cx="19264439" cy="813258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6410110" y="-7401763"/>
                <a:ext cx="5865485" cy="5038888"/>
                <a:chOff x="3651926" y="5145694"/>
                <a:chExt cx="5865485" cy="5038888"/>
              </a:xfrm>
            </p:grpSpPr>
            <p:pic>
              <p:nvPicPr>
                <p:cNvPr id="10" name="Picture 3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xmlns="" val="0"/>
                    </a:ex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924216" y="5145694"/>
                  <a:ext cx="2936938" cy="4114800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3651926" y="926125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7030A0"/>
                      </a:solidFill>
                      <a:latin typeface="+mj-lt"/>
                    </a:rPr>
                    <a:t>Ma-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+mj-lt"/>
                    </a:rPr>
                    <a:t>ri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+mj-lt"/>
                    </a:rPr>
                    <a:t>-ô</a:t>
                  </a:r>
                  <a:endParaRPr lang="vi-VN" sz="5400" dirty="0">
                    <a:solidFill>
                      <a:srgbClr val="7030A0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10907343" y="-9118457"/>
                <a:ext cx="5865485" cy="6715642"/>
                <a:chOff x="8149159" y="3429000"/>
                <a:chExt cx="5865485" cy="6715642"/>
              </a:xfrm>
            </p:grpSpPr>
            <p:pic>
              <p:nvPicPr>
                <p:cNvPr id="11" name="Picture 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xmlns="" val="0"/>
                    </a:ex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243005" y="3429000"/>
                  <a:ext cx="5317420" cy="5916462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8149159" y="9221312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+mj-lt"/>
                    </a:rPr>
                    <a:t>Thủy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+mj-lt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+mj-lt"/>
                    </a:rPr>
                    <a:t>thủ</a:t>
                  </a:r>
                  <a:endParaRPr lang="vi-VN" sz="5400" dirty="0">
                    <a:solidFill>
                      <a:srgbClr val="7030A0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15814179" y="-10495463"/>
                <a:ext cx="5865485" cy="8131830"/>
                <a:chOff x="15814179" y="-10495463"/>
                <a:chExt cx="5865485" cy="8131830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15814179" y="-3286963"/>
                  <a:ext cx="586548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solidFill>
                        <a:srgbClr val="7030A0"/>
                      </a:solidFill>
                      <a:latin typeface="+mj-lt"/>
                    </a:rPr>
                    <a:t>Hành</a:t>
                  </a:r>
                  <a:r>
                    <a:rPr lang="en-US" sz="5400" b="1" dirty="0">
                      <a:solidFill>
                        <a:srgbClr val="7030A0"/>
                      </a:solidFill>
                      <a:latin typeface="+mj-lt"/>
                    </a:rPr>
                    <a:t> </a:t>
                  </a:r>
                  <a:r>
                    <a:rPr lang="en-US" sz="5400" b="1" dirty="0" err="1">
                      <a:solidFill>
                        <a:srgbClr val="7030A0"/>
                      </a:solidFill>
                      <a:latin typeface="+mj-lt"/>
                    </a:rPr>
                    <a:t>khách</a:t>
                  </a:r>
                  <a:endParaRPr lang="vi-VN" sz="5400" dirty="0">
                    <a:solidFill>
                      <a:srgbClr val="7030A0"/>
                    </a:solidFill>
                    <a:latin typeface="+mj-lt"/>
                  </a:endParaRPr>
                </a:p>
              </p:txBody>
            </p:sp>
            <p:pic>
              <p:nvPicPr>
                <p:cNvPr id="35" name="Picture 13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xmlns="" val="0"/>
                    </a:ex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869744" y="-10495463"/>
                  <a:ext cx="3703413" cy="7306364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/>
              <p:cNvGrpSpPr/>
              <p:nvPr/>
            </p:nvGrpSpPr>
            <p:grpSpPr>
              <a:xfrm>
                <a:off x="2415225" y="-7401763"/>
                <a:ext cx="5865485" cy="5014696"/>
                <a:chOff x="2415225" y="-7401763"/>
                <a:chExt cx="5865485" cy="5014696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2415225" y="-7401763"/>
                  <a:ext cx="5865485" cy="5014696"/>
                  <a:chOff x="-342959" y="5145694"/>
                  <a:chExt cx="5865485" cy="5014696"/>
                </a:xfrm>
              </p:grpSpPr>
              <p:pic>
                <p:nvPicPr>
                  <p:cNvPr id="9" name="Picture 2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  <a:ext uri="{96DAC541-7B7A-43D3-8B79-37D633B846F1}">
                        <asvg:svgBlip xmlns:asvg="http://schemas.microsoft.com/office/drawing/2016/SVG/main" xmlns="" r:embed="rId13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820560" y="5145694"/>
                    <a:ext cx="2664333" cy="4114800"/>
                  </a:xfrm>
                  <a:prstGeom prst="rect">
                    <a:avLst/>
                  </a:prstGeom>
                </p:spPr>
              </p:pic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-342959" y="9237060"/>
                    <a:ext cx="586548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vi-VN" sz="5400" b="1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Giu-li-ét-ta</a:t>
                    </a:r>
                    <a:endParaRPr lang="vi-VN" sz="54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pic>
              <p:nvPicPr>
                <p:cNvPr id="37" name="Picture 4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-2337039">
                  <a:off x="5331098" y="-7286638"/>
                  <a:ext cx="813293" cy="839528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xmlns="" val="198044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716" y="-4497253"/>
            <a:ext cx="18273284" cy="14755678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107109" y="1686254"/>
            <a:ext cx="13815573" cy="8462880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>
            <a:off x="4751443" y="4865285"/>
            <a:ext cx="12526904" cy="498157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 Buổi chiều tối, trên boong một chiếc tàu thủy đang chạy giữa </a:t>
            </a:r>
            <a:r>
              <a:rPr lang="vi-VN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 dương</a:t>
            </a:r>
            <a:r>
              <a:rPr lang="en-US" sz="4000" i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 Giu-li-ét-ta</a:t>
            </a:r>
            <a:r>
              <a:rPr lang="en-US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đang đứng tựa vào lan can, nhìn ra biển. Xung quanh em, một vài hành khách và </a:t>
            </a:r>
            <a:r>
              <a:rPr lang="en-US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 thủ đang trò chuyện với nhau về biển, về thời tiết hoặc về con tàu.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7314" y="54223"/>
            <a:ext cx="7315200" cy="2727077"/>
            <a:chOff x="-6138093" y="-10931570"/>
            <a:chExt cx="7315200" cy="2743643"/>
          </a:xfrm>
        </p:grpSpPr>
        <p:pic>
          <p:nvPicPr>
            <p:cNvPr id="30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6138093" y="-10931570"/>
              <a:ext cx="7315200" cy="274364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-5413236" y="-10300585"/>
              <a:ext cx="586548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7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7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endParaRPr lang="vi-VN" sz="7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33073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9bf7d2d2ab7770b0fe41157c4da4e87e7c744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920</Words>
  <Application>Microsoft Office PowerPoint</Application>
  <PresentationFormat>Custom</PresentationFormat>
  <Paragraphs>133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Times New Roman</vt:lpstr>
      <vt:lpstr>Calibri</vt:lpstr>
      <vt:lpstr>#9Slide03 Arima Madurai Black</vt:lpstr>
      <vt:lpstr>#9Slide03 BoosterNextFYBlack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viết đoạn đối thoại</dc:title>
  <dc:creator>Ngân Kim</dc:creator>
  <cp:lastModifiedBy>user</cp:lastModifiedBy>
  <cp:revision>143</cp:revision>
  <dcterms:created xsi:type="dcterms:W3CDTF">2006-08-16T00:00:00Z</dcterms:created>
  <dcterms:modified xsi:type="dcterms:W3CDTF">2023-03-29T06:54:41Z</dcterms:modified>
  <dc:identifier>DAE6KuLTwr0</dc:identifier>
</cp:coreProperties>
</file>