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75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30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145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6EF70A-5EB9-422B-B753-18534D6309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091480"/>
      </p:ext>
    </p:extLst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46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73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70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743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151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451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5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0BDB8-5010-4CC9-9816-B1582EA7A599}" type="datetimeFigureOut">
              <a:rPr lang="en-US" smtClean="0"/>
              <a:pPr/>
              <a:t>3/15/2024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72EEFA-58A9-49C7-BB02-5C5DC9D20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31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12" Type="http://schemas.openxmlformats.org/officeDocument/2006/relationships/image" Target="../media/image11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png"/><Relationship Id="rId5" Type="http://schemas.openxmlformats.org/officeDocument/2006/relationships/image" Target="../media/image4.gif"/><Relationship Id="rId10" Type="http://schemas.openxmlformats.org/officeDocument/2006/relationships/image" Target="../media/image9.png"/><Relationship Id="rId4" Type="http://schemas.openxmlformats.org/officeDocument/2006/relationships/image" Target="../media/image3.gif"/><Relationship Id="rId9" Type="http://schemas.openxmlformats.org/officeDocument/2006/relationships/image" Target="../media/image8.gif"/><Relationship Id="rId14" Type="http://schemas.openxmlformats.org/officeDocument/2006/relationships/image" Target="../media/image1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12-04-58\Toan\Tuan-27\27-3\Beethoven's%20Symphony%20No.%209%20(Scherzo).wma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848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8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9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0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1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2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3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4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5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6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7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8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9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0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1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2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3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4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5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6" name="Picture 3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7" name="Picture 4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8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9" name="Picture 42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0" name="Picture 43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1" name="Picture 4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2" name="Picture 4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3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4" name="Picture 47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5" name="Picture 48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6" name="Picture 49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7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8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99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0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1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2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3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4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5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6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07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2145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46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47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08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9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0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1" name="Picture 68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2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13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2142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43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44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14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5" name="Picture 75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6" name="Picture 76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7" name="Picture 77"/>
          <p:cNvPicPr>
            <a:picLocks noChangeAspect="1" noChangeArrowheads="1" noCrop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8" name="Picture 78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9" name="Picture 7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0" name="Picture 8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1" name="Picture 8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2" name="Picture 82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3" name="Picture 8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4" name="Picture 8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5" name="Picture 8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6" name="Picture 8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7" name="Picture 87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8" name="Picture 88"/>
          <p:cNvPicPr>
            <a:picLocks noChangeAspect="1" noChangeArrowheads="1" noCrop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29" name="Picture 89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0" name="Picture 90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1" name="Picture 91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2" name="Picture 92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3" name="Picture 9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4" name="Picture 94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5" name="Picture 95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6" name="Picture 96"/>
          <p:cNvPicPr>
            <a:picLocks noChangeAspect="1" noChangeArrowheads="1" noCrop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7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8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39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40" name="WordArt 101"/>
          <p:cNvSpPr>
            <a:spLocks noChangeArrowheads="1" noChangeShapeType="1" noTextEdit="1"/>
          </p:cNvSpPr>
          <p:nvPr/>
        </p:nvSpPr>
        <p:spPr bwMode="auto">
          <a:xfrm>
            <a:off x="501650" y="3040087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40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 mừng quý thầy cô </a:t>
            </a:r>
          </a:p>
          <a:p>
            <a:pPr algn="ctr"/>
            <a:r>
              <a:rPr lang="vi-VN" sz="4000" kern="10" dirty="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về thăm lớp</a:t>
            </a:r>
          </a:p>
        </p:txBody>
      </p:sp>
      <p:sp>
        <p:nvSpPr>
          <p:cNvPr id="2141" name="Text Box 102"/>
          <p:cNvSpPr txBox="1">
            <a:spLocks noChangeArrowheads="1"/>
          </p:cNvSpPr>
          <p:nvPr/>
        </p:nvSpPr>
        <p:spPr bwMode="auto">
          <a:xfrm>
            <a:off x="1766887" y="3498932"/>
            <a:ext cx="6407150" cy="584200"/>
          </a:xfrm>
          <a:prstGeom prst="rect">
            <a:avLst/>
          </a:prstGeom>
          <a:solidFill>
            <a:srgbClr val="FFFF66"/>
          </a:solidFill>
          <a:ln w="9525">
            <a:solidFill>
              <a:srgbClr val="6600CC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MÔN:</a:t>
            </a:r>
            <a:r>
              <a:rPr lang="en-US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pic>
        <p:nvPicPr>
          <p:cNvPr id="100" name="Picture 99">
            <a:extLst>
              <a:ext uri="{FF2B5EF4-FFF2-40B4-BE49-F238E27FC236}">
                <a16:creationId xmlns:a16="http://schemas.microsoft.com/office/drawing/2014/main" xmlns="" id="{7B47C9B1-D49B-4AA6-A8DD-01DC1D871AB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289937" y="222852"/>
            <a:ext cx="1171576" cy="1171576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1296191050"/>
      </p:ext>
    </p:extLst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342900" y="609600"/>
            <a:ext cx="8534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FF00FF"/>
                </a:solidFill>
                <a:latin typeface="Times New Roman" pitchFamily="18" charset="0"/>
              </a:rPr>
              <a:t> 4: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(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chạy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vừa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nhảy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)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14m/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giây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di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chuyển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kăng-gu-ru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</a:rPr>
              <a:t> 1phút 15giây.</a:t>
            </a:r>
            <a:endParaRPr lang="en-US" sz="3600" dirty="0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143000" y="3616911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1500m</a:t>
            </a: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876800" y="3527855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1005m</a:t>
            </a:r>
          </a:p>
        </p:txBody>
      </p:sp>
      <p:sp>
        <p:nvSpPr>
          <p:cNvPr id="12294" name="Text Box 14"/>
          <p:cNvSpPr txBox="1">
            <a:spLocks noChangeArrowheads="1"/>
          </p:cNvSpPr>
          <p:nvPr/>
        </p:nvSpPr>
        <p:spPr bwMode="auto">
          <a:xfrm>
            <a:off x="3314700" y="5180850"/>
            <a:ext cx="2514600" cy="646331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3314700" y="5180849"/>
            <a:ext cx="2514600" cy="646331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1050m</a:t>
            </a:r>
          </a:p>
        </p:txBody>
      </p:sp>
    </p:spTree>
    <p:extLst>
      <p:ext uri="{BB962C8B-B14F-4D97-AF65-F5344CB8AC3E}">
        <p14:creationId xmlns:p14="http://schemas.microsoft.com/office/powerpoint/2010/main" val="202749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u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94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194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4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194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464"/>
                  </p:tgtEl>
                </p:cond>
              </p:nextCondLst>
            </p:seq>
          </p:childTnLst>
        </p:cTn>
      </p:par>
    </p:tnLst>
    <p:bldLst>
      <p:bldP spid="19463" grpId="0" animBg="1"/>
      <p:bldP spid="19464" grpId="0" animBg="1"/>
      <p:bldP spid="194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304800" y="3124200"/>
            <a:ext cx="8610600" cy="2590800"/>
          </a:xfrm>
        </p:spPr>
        <p:txBody>
          <a:bodyPr>
            <a:normAutofit lnSpcReduction="10000"/>
          </a:bodyPr>
          <a:lstStyle/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</a:rPr>
              <a:t>1phút 15giây = 75giây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</a:rPr>
              <a:t>Quãng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đi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được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kăng-gu-ru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</a:rPr>
              <a:t>14 x 75 = 1050(m)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</a:rPr>
              <a:t>Đáp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</a:rPr>
              <a:t>: 1050m</a:t>
            </a:r>
          </a:p>
        </p:txBody>
      </p:sp>
      <p:sp>
        <p:nvSpPr>
          <p:cNvPr id="13317" name="WordArt 8"/>
          <p:cNvSpPr>
            <a:spLocks noChangeArrowheads="1" noChangeShapeType="1" noTextEdit="1"/>
          </p:cNvSpPr>
          <p:nvPr/>
        </p:nvSpPr>
        <p:spPr bwMode="auto">
          <a:xfrm>
            <a:off x="3733800" y="2363337"/>
            <a:ext cx="1323975" cy="381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867934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4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4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sz="4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endParaRPr lang="en-US" sz="4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048000"/>
            <a:ext cx="6858000" cy="2819400"/>
          </a:xfrm>
        </p:spPr>
        <p:txBody>
          <a:bodyPr>
            <a:normAutofit/>
          </a:bodyPr>
          <a:lstStyle/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>
                <a:latin typeface="Times New Roman" pitchFamily="18" charset="0"/>
              </a:rPr>
              <a:t>Ôn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tập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Quãng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đường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buFontTx/>
              <a:buBlip>
                <a:blip r:embed="rId2"/>
              </a:buBlip>
            </a:pPr>
            <a:r>
              <a:rPr lang="en-US" sz="3600" dirty="0" err="1">
                <a:latin typeface="Times New Roman" pitchFamily="18" charset="0"/>
              </a:rPr>
              <a:t>Chuẩn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bị</a:t>
            </a:r>
            <a:r>
              <a:rPr lang="en-US" sz="3600" dirty="0">
                <a:latin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</a:rPr>
              <a:t>bài</a:t>
            </a:r>
            <a:r>
              <a:rPr lang="en-US" sz="3600" dirty="0">
                <a:latin typeface="Times New Roman" pitchFamily="18" charset="0"/>
              </a:rPr>
              <a:t>:</a:t>
            </a:r>
          </a:p>
          <a:p>
            <a:pPr lvl="3" eaLnBrk="1" hangingPunct="1">
              <a:buFontTx/>
              <a:buBlip>
                <a:blip r:embed="rId2"/>
              </a:buBlip>
            </a:pP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Thời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itchFamily="18" charset="0"/>
              </a:rPr>
              <a:t>gian</a:t>
            </a:r>
            <a:r>
              <a:rPr lang="en-US" sz="3600" dirty="0">
                <a:solidFill>
                  <a:srgbClr val="FF0000"/>
                </a:solidFill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4959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oa ti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8229600" cy="551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WordArt 6"/>
          <p:cNvSpPr>
            <a:spLocks noChangeArrowheads="1" noChangeShapeType="1" noTextEdit="1"/>
          </p:cNvSpPr>
          <p:nvPr/>
        </p:nvSpPr>
        <p:spPr bwMode="auto">
          <a:xfrm>
            <a:off x="2133600" y="2362200"/>
            <a:ext cx="5105400" cy="1905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38209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6600"/>
                    </a:gs>
                    <a:gs pos="50000">
                      <a:srgbClr val="382090"/>
                    </a:gs>
                    <a:gs pos="100000">
                      <a:srgbClr val="006600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CHÀO TẠM BIỆT</a:t>
            </a:r>
          </a:p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006600"/>
                    </a:gs>
                    <a:gs pos="50000">
                      <a:srgbClr val="382090"/>
                    </a:gs>
                    <a:gs pos="100000">
                      <a:srgbClr val="006600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QUÝ THẦY CÔ GIÁO</a:t>
            </a:r>
          </a:p>
        </p:txBody>
      </p:sp>
    </p:spTree>
    <p:extLst>
      <p:ext uri="{BB962C8B-B14F-4D97-AF65-F5344CB8AC3E}">
        <p14:creationId xmlns:p14="http://schemas.microsoft.com/office/powerpoint/2010/main" val="3294624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458200" cy="1219200"/>
          </a:xfrm>
          <a:noFill/>
        </p:spPr>
        <p:txBody>
          <a:bodyPr>
            <a:normAutofit/>
          </a:bodyPr>
          <a:lstStyle/>
          <a:p>
            <a:pPr marL="0" indent="0" algn="ctr" eaLnBrk="1" hangingPunct="1">
              <a:buNone/>
            </a:pPr>
            <a:r>
              <a:rPr lang="en-US" dirty="0" err="1">
                <a:latin typeface="Times New Roman" pitchFamily="18" charset="0"/>
              </a:rPr>
              <a:t>Muốn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tính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</a:rPr>
              <a:t> ta </a:t>
            </a:r>
            <a:r>
              <a:rPr lang="en-US" dirty="0" err="1">
                <a:latin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như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thế</a:t>
            </a:r>
            <a:r>
              <a:rPr lang="en-US" dirty="0">
                <a:latin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</a:rPr>
              <a:t>nào</a:t>
            </a:r>
            <a:r>
              <a:rPr lang="en-US" dirty="0">
                <a:latin typeface="Times New Roman" pitchFamily="18" charset="0"/>
              </a:rPr>
              <a:t>?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28600" y="3505200"/>
            <a:ext cx="8610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 eaLnBrk="1" hangingPunct="1">
              <a:spcBef>
                <a:spcPct val="20000"/>
              </a:spcBef>
            </a:pPr>
            <a:r>
              <a:rPr lang="en-US" sz="3200">
                <a:solidFill>
                  <a:srgbClr val="0000FF"/>
                </a:solidFill>
                <a:latin typeface="Times New Roman" pitchFamily="18" charset="0"/>
              </a:rPr>
              <a:t>Muốn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quãng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đường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ta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lấy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vận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tốc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thời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</a:rPr>
              <a:t>gian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marL="342900" indent="-342900" algn="ctr" eaLnBrk="1" hangingPunct="1">
              <a:spcBef>
                <a:spcPct val="2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S = v x  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00400" y="838200"/>
            <a:ext cx="37440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164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build="p"/>
      <p:bldP spid="1024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WordArt 4" descr="Divot"/>
          <p:cNvSpPr>
            <a:spLocks noChangeArrowheads="1" noChangeShapeType="1" noTextEdit="1"/>
          </p:cNvSpPr>
          <p:nvPr/>
        </p:nvSpPr>
        <p:spPr bwMode="auto">
          <a:xfrm>
            <a:off x="765412" y="2209800"/>
            <a:ext cx="7696200" cy="2514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round/>
                  <a:headEnd/>
                  <a:tailEnd/>
                </a:ln>
                <a:pattFill prst="divot">
                  <a:fgClr>
                    <a:srgbClr val="FFFF00"/>
                  </a:fgClr>
                  <a:bgClr>
                    <a:srgbClr val="FF00FF"/>
                  </a:bgClr>
                </a:patt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kern="10" dirty="0">
              <a:ln w="9525">
                <a:round/>
                <a:headEnd/>
                <a:tailEnd/>
              </a:ln>
              <a:pattFill prst="divot">
                <a:fgClr>
                  <a:srgbClr val="FFFF00"/>
                </a:fgClr>
                <a:bgClr>
                  <a:srgbClr val="FF00FF"/>
                </a:bgClr>
              </a:patt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6172200" y="5715000"/>
            <a:ext cx="2362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/>
          <a:p>
            <a:pPr algn="ctr" eaLnBrk="1" hangingPunct="1"/>
            <a:r>
              <a:rPr lang="en-US" sz="4000" dirty="0" err="1">
                <a:latin typeface="Times New Roman" pitchFamily="18" charset="0"/>
              </a:rPr>
              <a:t>Trang</a:t>
            </a:r>
            <a:r>
              <a:rPr lang="en-US" sz="4000" dirty="0">
                <a:latin typeface="Times New Roman" pitchFamily="18" charset="0"/>
              </a:rPr>
              <a:t> 141</a:t>
            </a:r>
          </a:p>
        </p:txBody>
      </p:sp>
    </p:spTree>
    <p:extLst>
      <p:ext uri="{BB962C8B-B14F-4D97-AF65-F5344CB8AC3E}">
        <p14:creationId xmlns:p14="http://schemas.microsoft.com/office/powerpoint/2010/main" val="1594066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800100"/>
            <a:ext cx="7696200" cy="1143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sz="4000" b="1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1.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Tính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2346" name="Group 5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16339"/>
              </p:ext>
            </p:extLst>
          </p:nvPr>
        </p:nvGraphicFramePr>
        <p:xfrm>
          <a:off x="152400" y="3733800"/>
          <a:ext cx="8686800" cy="1920876"/>
        </p:xfrm>
        <a:graphic>
          <a:graphicData uri="http://schemas.openxmlformats.org/drawingml/2006/table">
            <a:tbl>
              <a:tblPr/>
              <a:tblGrid>
                <a:gridCol w="6318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066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210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5273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32,5km/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giờ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210m/</a:t>
                      </a:r>
                      <a:r>
                        <a:rPr kumimoji="0" lang="en-US" sz="3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phút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36km/giờ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4giờ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40phút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402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35" marB="45735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6159500" y="5029200"/>
            <a:ext cx="2527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24km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3238500" y="5029200"/>
            <a:ext cx="292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1,47km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631825" y="5029200"/>
            <a:ext cx="2606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130km</a:t>
            </a:r>
          </a:p>
        </p:txBody>
      </p:sp>
    </p:spTree>
    <p:extLst>
      <p:ext uri="{BB962C8B-B14F-4D97-AF65-F5344CB8AC3E}">
        <p14:creationId xmlns:p14="http://schemas.microsoft.com/office/powerpoint/2010/main" val="2548271085"/>
      </p:ext>
    </p:extLst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12321" grpId="0"/>
      <p:bldP spid="12322" grpId="0"/>
      <p:bldP spid="123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Line 5"/>
          <p:cNvSpPr>
            <a:spLocks noChangeShapeType="1"/>
          </p:cNvSpPr>
          <p:nvPr/>
        </p:nvSpPr>
        <p:spPr bwMode="auto">
          <a:xfrm>
            <a:off x="1371600" y="4724400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380699" y="4495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7391400" y="4480719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066800" y="40386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7086600" y="40386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27658" name="Text Box 10"/>
          <p:cNvSpPr txBox="1">
            <a:spLocks noChangeArrowheads="1"/>
          </p:cNvSpPr>
          <p:nvPr/>
        </p:nvSpPr>
        <p:spPr bwMode="auto">
          <a:xfrm>
            <a:off x="381000" y="48768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7giờ30phút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629400" y="4953000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12giờ15phút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3048000" y="48768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V = 46km/giờ</a:t>
            </a:r>
          </a:p>
        </p:txBody>
      </p:sp>
      <p:sp>
        <p:nvSpPr>
          <p:cNvPr id="27661" name="AutoShape 13"/>
          <p:cNvSpPr>
            <a:spLocks/>
          </p:cNvSpPr>
          <p:nvPr/>
        </p:nvSpPr>
        <p:spPr bwMode="auto">
          <a:xfrm rot="-5400000">
            <a:off x="4229100" y="1790700"/>
            <a:ext cx="228600" cy="5638800"/>
          </a:xfrm>
          <a:prstGeom prst="rightBracket">
            <a:avLst>
              <a:gd name="adj" fmla="val 1233333"/>
            </a:avLst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162300" y="3750018"/>
            <a:ext cx="2362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?km</a:t>
            </a:r>
          </a:p>
        </p:txBody>
      </p:sp>
      <p:sp>
        <p:nvSpPr>
          <p:cNvPr id="7181" name="Rectangle 15"/>
          <p:cNvSpPr>
            <a:spLocks noChangeArrowheads="1"/>
          </p:cNvSpPr>
          <p:nvPr/>
        </p:nvSpPr>
        <p:spPr bwMode="auto">
          <a:xfrm>
            <a:off x="303213" y="1981200"/>
            <a:ext cx="8763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ôtô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7giờ 30phút,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46km/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AB.</a:t>
            </a:r>
            <a:endParaRPr lang="en-US" sz="32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66" name="Line 18"/>
          <p:cNvSpPr>
            <a:spLocks noChangeShapeType="1"/>
          </p:cNvSpPr>
          <p:nvPr/>
        </p:nvSpPr>
        <p:spPr bwMode="auto">
          <a:xfrm>
            <a:off x="9066213" y="541338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5" name="Line 19"/>
          <p:cNvSpPr>
            <a:spLocks noChangeShapeType="1"/>
          </p:cNvSpPr>
          <p:nvPr/>
        </p:nvSpPr>
        <p:spPr bwMode="auto">
          <a:xfrm>
            <a:off x="9066213" y="541338"/>
            <a:ext cx="1587" cy="296862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283691" y="1504950"/>
            <a:ext cx="342900" cy="59817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247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27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20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2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2000"/>
                                        <p:tgtEl>
                                          <p:spTgt spid="27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7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27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3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1000" fill="hold"/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4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4" grpId="0" animBg="1"/>
      <p:bldP spid="27655" grpId="0" animBg="1"/>
      <p:bldP spid="27656" grpId="0"/>
      <p:bldP spid="27657" grpId="0"/>
      <p:bldP spid="27658" grpId="0"/>
      <p:bldP spid="27659" grpId="0"/>
      <p:bldP spid="27660" grpId="0"/>
      <p:bldP spid="27661" grpId="0" animBg="1"/>
      <p:bldP spid="27662" grpId="0"/>
      <p:bldP spid="7181" grpId="0"/>
      <p:bldP spid="27666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3124200"/>
            <a:ext cx="8610600" cy="358140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  12giờ 15phút – 7giờ 30phút = 4giờ 45phút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	4giờ 45phút = 4,75giờ.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          46 x 4,75 = 218,5(km)</a:t>
            </a:r>
          </a:p>
          <a:p>
            <a:pPr eaLnBrk="1" hangingPunct="1"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					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218,5km</a:t>
            </a:r>
          </a:p>
        </p:txBody>
      </p:sp>
      <p:sp>
        <p:nvSpPr>
          <p:cNvPr id="8197" name="Line 6"/>
          <p:cNvSpPr>
            <a:spLocks noChangeShapeType="1"/>
          </p:cNvSpPr>
          <p:nvPr/>
        </p:nvSpPr>
        <p:spPr bwMode="auto">
          <a:xfrm>
            <a:off x="820738" y="1752600"/>
            <a:ext cx="6799262" cy="15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8" name="Line 7"/>
          <p:cNvSpPr>
            <a:spLocks noChangeShapeType="1"/>
          </p:cNvSpPr>
          <p:nvPr/>
        </p:nvSpPr>
        <p:spPr bwMode="auto">
          <a:xfrm>
            <a:off x="820738" y="152558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9" name="Line 8"/>
          <p:cNvSpPr>
            <a:spLocks noChangeShapeType="1"/>
          </p:cNvSpPr>
          <p:nvPr/>
        </p:nvSpPr>
        <p:spPr bwMode="auto">
          <a:xfrm>
            <a:off x="7620000" y="15240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0" name="Text Box 9"/>
          <p:cNvSpPr txBox="1">
            <a:spLocks noChangeArrowheads="1"/>
          </p:cNvSpPr>
          <p:nvPr/>
        </p:nvSpPr>
        <p:spPr bwMode="auto">
          <a:xfrm>
            <a:off x="592138" y="1112044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7413009" y="1092766"/>
            <a:ext cx="457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8202" name="Text Box 11"/>
          <p:cNvSpPr txBox="1">
            <a:spLocks noChangeArrowheads="1"/>
          </p:cNvSpPr>
          <p:nvPr/>
        </p:nvSpPr>
        <p:spPr bwMode="auto">
          <a:xfrm>
            <a:off x="533400" y="1905000"/>
            <a:ext cx="2209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7giờ30phút</a:t>
            </a:r>
          </a:p>
        </p:txBody>
      </p:sp>
      <p:sp>
        <p:nvSpPr>
          <p:cNvPr id="8203" name="Text Box 12"/>
          <p:cNvSpPr txBox="1">
            <a:spLocks noChangeArrowheads="1"/>
          </p:cNvSpPr>
          <p:nvPr/>
        </p:nvSpPr>
        <p:spPr bwMode="auto">
          <a:xfrm>
            <a:off x="6508750" y="19812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12giờ15phút</a:t>
            </a:r>
          </a:p>
        </p:txBody>
      </p:sp>
      <p:sp>
        <p:nvSpPr>
          <p:cNvPr id="8204" name="Text Box 13"/>
          <p:cNvSpPr txBox="1">
            <a:spLocks noChangeArrowheads="1"/>
          </p:cNvSpPr>
          <p:nvPr/>
        </p:nvSpPr>
        <p:spPr bwMode="auto">
          <a:xfrm>
            <a:off x="3155950" y="190500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V = 46km/giờ</a:t>
            </a:r>
          </a:p>
        </p:txBody>
      </p:sp>
      <p:sp>
        <p:nvSpPr>
          <p:cNvPr id="8206" name="Text Box 15"/>
          <p:cNvSpPr txBox="1">
            <a:spLocks noChangeArrowheads="1"/>
          </p:cNvSpPr>
          <p:nvPr/>
        </p:nvSpPr>
        <p:spPr bwMode="auto">
          <a:xfrm>
            <a:off x="3079750" y="1174750"/>
            <a:ext cx="26352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?km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73475" y="2560638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AutoShape 15"/>
          <p:cNvSpPr>
            <a:spLocks/>
          </p:cNvSpPr>
          <p:nvPr/>
        </p:nvSpPr>
        <p:spPr bwMode="auto">
          <a:xfrm rot="-5400000">
            <a:off x="4048919" y="-1874043"/>
            <a:ext cx="342900" cy="6799262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41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70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1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700"/>
                            </p:stCondLst>
                            <p:childTnLst>
                              <p:par>
                                <p:cTn id="29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ChangeArrowheads="1"/>
          </p:cNvSpPr>
          <p:nvPr/>
        </p:nvSpPr>
        <p:spPr bwMode="auto">
          <a:xfrm>
            <a:off x="609600" y="976856"/>
            <a:ext cx="7924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600" dirty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8km/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15phút.</a:t>
            </a:r>
            <a:endParaRPr lang="en-US" sz="3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>
            <a:off x="1676400" y="5003981"/>
            <a:ext cx="6248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352800" y="5156381"/>
            <a:ext cx="37338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= 8km/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giờ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 = 15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3581400" y="3937181"/>
            <a:ext cx="2209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7423" name="AutoShape 15"/>
          <p:cNvSpPr>
            <a:spLocks/>
          </p:cNvSpPr>
          <p:nvPr/>
        </p:nvSpPr>
        <p:spPr bwMode="auto">
          <a:xfrm rot="-5400000">
            <a:off x="4629150" y="1670231"/>
            <a:ext cx="342900" cy="6248400"/>
          </a:xfrm>
          <a:prstGeom prst="rightBracket">
            <a:avLst>
              <a:gd name="adj" fmla="val 473103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125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 animBg="1"/>
      <p:bldP spid="17421" grpId="0"/>
      <p:bldP spid="17422" grpId="0"/>
      <p:bldP spid="174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733800"/>
            <a:ext cx="9144000" cy="31242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15phút = 0,25giờ</a:t>
            </a:r>
          </a:p>
          <a:p>
            <a:pPr algn="ctr" eaLnBrk="1" hangingPunct="1">
              <a:buFontTx/>
              <a:buNone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Quãng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15phút: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8 x 0,25 = 2(km)</a:t>
            </a:r>
          </a:p>
          <a:p>
            <a:pPr algn="ctr" eaLnBrk="1" hangingPunct="1">
              <a:buFontTx/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: 2km</a:t>
            </a:r>
          </a:p>
        </p:txBody>
      </p:sp>
      <p:sp>
        <p:nvSpPr>
          <p:cNvPr id="10246" name="Line 13"/>
          <p:cNvSpPr>
            <a:spLocks noChangeShapeType="1"/>
          </p:cNvSpPr>
          <p:nvPr/>
        </p:nvSpPr>
        <p:spPr bwMode="auto">
          <a:xfrm>
            <a:off x="1676400" y="2576513"/>
            <a:ext cx="6375400" cy="158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7" name="Text Box 14"/>
          <p:cNvSpPr txBox="1">
            <a:spLocks noChangeArrowheads="1"/>
          </p:cNvSpPr>
          <p:nvPr/>
        </p:nvSpPr>
        <p:spPr bwMode="auto">
          <a:xfrm>
            <a:off x="2819400" y="28194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V = 8km/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    t = 15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8" name="Text Box 15"/>
          <p:cNvSpPr txBox="1">
            <a:spLocks noChangeArrowheads="1"/>
          </p:cNvSpPr>
          <p:nvPr/>
        </p:nvSpPr>
        <p:spPr bwMode="auto">
          <a:xfrm>
            <a:off x="3650776" y="1795179"/>
            <a:ext cx="2254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S = ? km</a:t>
            </a:r>
          </a:p>
        </p:txBody>
      </p:sp>
      <p:sp>
        <p:nvSpPr>
          <p:cNvPr id="10249" name="AutoShape 16"/>
          <p:cNvSpPr>
            <a:spLocks/>
          </p:cNvSpPr>
          <p:nvPr/>
        </p:nvSpPr>
        <p:spPr bwMode="auto">
          <a:xfrm rot="-5400000">
            <a:off x="4692650" y="-820737"/>
            <a:ext cx="342900" cy="6375400"/>
          </a:xfrm>
          <a:prstGeom prst="rightBracket">
            <a:avLst>
              <a:gd name="adj" fmla="val 482719"/>
            </a:avLst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SG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25CB93E-D4B0-E464-DE67-CACA7E33ECC8}"/>
              </a:ext>
            </a:extLst>
          </p:cNvPr>
          <p:cNvSpPr txBox="1"/>
          <p:nvPr/>
        </p:nvSpPr>
        <p:spPr>
          <a:xfrm>
            <a:off x="2286000" y="3240586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               Bài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60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150"/>
                            </p:stCondLst>
                            <p:childTnLst>
                              <p:par>
                                <p:cTn id="11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150"/>
                            </p:stCondLst>
                            <p:childTnLst>
                              <p:par>
                                <p:cTn id="17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2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6000" b="1" dirty="0" err="1">
                <a:latin typeface="Times New Roman" pitchFamily="18" charset="0"/>
              </a:rPr>
              <a:t>Trò</a:t>
            </a:r>
            <a:r>
              <a:rPr lang="en-US" sz="6000" b="1" dirty="0">
                <a:latin typeface="Times New Roman" pitchFamily="18" charset="0"/>
              </a:rPr>
              <a:t> </a:t>
            </a:r>
            <a:r>
              <a:rPr lang="en-US" sz="6000" b="1" dirty="0" err="1">
                <a:latin typeface="Times New Roman" pitchFamily="18" charset="0"/>
              </a:rPr>
              <a:t>chơi</a:t>
            </a:r>
            <a:endParaRPr lang="en-US" sz="6000" b="1" dirty="0">
              <a:latin typeface="Times New Roman" pitchFamily="18" charset="0"/>
            </a:endParaRP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533400" y="1905000"/>
            <a:ext cx="7772400" cy="2895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4505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Ai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nhanh</a:t>
            </a:r>
            <a:r>
              <a:rPr lang="en-US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FF"/>
                    </a:gs>
                    <a:gs pos="50000">
                      <a:srgbClr val="FFFF00"/>
                    </a:gs>
                    <a:gs pos="100000">
                      <a:srgbClr val="FF00FF"/>
                    </a:gs>
                  </a:gsLst>
                  <a:lin ang="18900000" scaled="1"/>
                </a:gradFill>
                <a:latin typeface="Times New Roman"/>
                <a:cs typeface="Times New Roman"/>
              </a:rPr>
              <a:t>nhất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FF"/>
                  </a:gs>
                  <a:gs pos="50000">
                    <a:srgbClr val="FFFF00"/>
                  </a:gs>
                  <a:gs pos="100000">
                    <a:srgbClr val="FF00FF"/>
                  </a:gs>
                </a:gsLst>
                <a:lin ang="18900000" scaled="1"/>
              </a:gradFill>
              <a:latin typeface="Times New Roman"/>
              <a:cs typeface="Times New Roman"/>
            </a:endParaRPr>
          </a:p>
        </p:txBody>
      </p:sp>
      <p:pic>
        <p:nvPicPr>
          <p:cNvPr id="11268" name="Picture 6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7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59436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0" name="Picture 8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54102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1" name="Picture 9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8674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72" name="Picture 10" descr="elephants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334000"/>
            <a:ext cx="8477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Beethoven's Symphony No. 9 (Scherzo)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5867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801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75742" fill="hold"/>
                                        <p:tgtEl>
                                          <p:spTgt spid="2049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491"/>
                </p:tgtEl>
              </p:cMediaNode>
            </p:audio>
          </p:childTnLst>
        </p:cTn>
      </p:par>
    </p:tnLst>
    <p:bldLst>
      <p:bldP spid="2048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9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1&quot;/&gt;&lt;/object&gt;&lt;object type=&quot;3&quot; unique_id=&quot;10008&quot;&gt;&lt;property id=&quot;20148&quot; value=&quot;5&quot;/&gt;&lt;property id=&quot;20300&quot; value=&quot;Slide 6&quot;/&gt;&lt;property id=&quot;20307&quot; value=&quot;262&quot;/&gt;&lt;/object&gt;&lt;object type=&quot;3&quot; unique_id=&quot;10009&quot;&gt;&lt;property id=&quot;20148&quot; value=&quot;5&quot;/&gt;&lt;property id=&quot;20300&quot; value=&quot;Slide 7&quot;/&gt;&lt;property id=&quot;20307&quot; value=&quot;263&quot;/&gt;&lt;/object&gt;&lt;object type=&quot;3&quot; unique_id=&quot;10010&quot;&gt;&lt;property id=&quot;20148&quot; value=&quot;5&quot;/&gt;&lt;property id=&quot;20300&quot; value=&quot;Slide 8&quot;/&gt;&lt;property id=&quot;20307&quot; value=&quot;264&quot;/&gt;&lt;/object&gt;&lt;object type=&quot;3&quot; unique_id=&quot;10011&quot;&gt;&lt;property id=&quot;20148&quot; value=&quot;5&quot;/&gt;&lt;property id=&quot;20300&quot; value=&quot;Slide 9 - &amp;quot;Trò chơi&amp;quot;&quot;/&gt;&lt;property id=&quot;20307&quot; value=&quot;265&quot;/&gt;&lt;/object&gt;&lt;object type=&quot;3&quot; unique_id=&quot;10012&quot;&gt;&lt;property id=&quot;20148&quot; value=&quot;5&quot;/&gt;&lt;property id=&quot;20300&quot; value=&quot;Slide 10&quot;/&gt;&lt;property id=&quot;20307&quot; value=&quot;266&quot;/&gt;&lt;/object&gt;&lt;object type=&quot;3&quot; unique_id=&quot;10013&quot;&gt;&lt;property id=&quot;20148&quot; value=&quot;5&quot;/&gt;&lt;property id=&quot;20300&quot; value=&quot;Slide 11&quot;/&gt;&lt;property id=&quot;20307&quot; value=&quot;267&quot;/&gt;&lt;/object&gt;&lt;object type=&quot;3&quot; unique_id=&quot;10014&quot;&gt;&lt;property id=&quot;20148&quot; value=&quot;5&quot;/&gt;&lt;property id=&quot;20300&quot; value=&quot;Slide 12 - &amp;quot;Dặn dò&amp;quot;&quot;/&gt;&lt;property id=&quot;20307&quot; value=&quot;268&quot;/&gt;&lt;/object&gt;&lt;/object&gt;&lt;object type=&quot;8&quot; unique_id=&quot;10028&quot;&gt;&lt;/object&gt;&lt;/object&gt;&lt;/database&gt;"/>
  <p:tag name="ISPRING_RESOURCE_PATHS_HASH_PRESENTER" val="c35216cf9e489ea2ee48e3a4a57a1d87c1281c2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290</Words>
  <Application>Microsoft Office PowerPoint</Application>
  <PresentationFormat>On-screen Show (4:3)</PresentationFormat>
  <Paragraphs>72</Paragraphs>
  <Slides>13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</vt:lpstr>
      <vt:lpstr>PowerPoint Presentation</vt:lpstr>
      <vt:lpstr>PowerPoint Presentation</vt:lpstr>
      <vt:lpstr>Dặn dò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tt</dc:creator>
  <cp:lastModifiedBy>Microsoft account</cp:lastModifiedBy>
  <cp:revision>17</cp:revision>
  <dcterms:created xsi:type="dcterms:W3CDTF">2016-02-25T15:40:36Z</dcterms:created>
  <dcterms:modified xsi:type="dcterms:W3CDTF">2024-03-15T08:44:32Z</dcterms:modified>
</cp:coreProperties>
</file>