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310" r:id="rId3"/>
    <p:sldId id="256" r:id="rId4"/>
    <p:sldId id="271" r:id="rId5"/>
    <p:sldId id="279" r:id="rId6"/>
    <p:sldId id="265" r:id="rId7"/>
    <p:sldId id="273" r:id="rId8"/>
    <p:sldId id="274" r:id="rId9"/>
    <p:sldId id="275" r:id="rId10"/>
    <p:sldId id="276" r:id="rId11"/>
    <p:sldId id="277" r:id="rId12"/>
    <p:sldId id="278" r:id="rId13"/>
    <p:sldId id="285" r:id="rId14"/>
    <p:sldId id="267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1306BA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2181" autoAdjust="0"/>
  </p:normalViewPr>
  <p:slideViewPr>
    <p:cSldViewPr snapToGrid="0">
      <p:cViewPr varScale="1">
        <p:scale>
          <a:sx n="83" d="100"/>
          <a:sy n="83" d="100"/>
        </p:scale>
        <p:origin x="586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384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359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1755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56B8E4-5746-4E3C-A4E1-C25F9B821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0F73FC-DB48-4D45-9E1D-0E7C2E3736E2}" type="datetimeFigureOut">
              <a:rPr lang="en-US"/>
              <a:pPr>
                <a:defRPr/>
              </a:pPr>
              <a:t>2/3/2023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EF3B87-12B8-437B-A7D8-C6B826B9D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6C079B-C9BF-4869-B708-3EEA9EB79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D6EAEC-08E7-4370-BA11-6B5BB0D5E1C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82336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0E6D95-9E4A-4E5E-84B6-5185D9244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7DE140-D20C-417D-A021-946C52F23D6A}" type="datetimeFigureOut">
              <a:rPr lang="en-US"/>
              <a:pPr>
                <a:defRPr/>
              </a:pPr>
              <a:t>2/3/2023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4956FF-58D2-4E8E-8CDD-1CFBA6012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DD32EC-1C03-418F-A0B2-A4048325B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113AE-1443-4216-BB37-28D3C911C3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31207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F38A96-5017-450A-96A5-A90C2FAA8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3CBF56-742F-4670-A2FC-493ED90A13E7}" type="datetimeFigureOut">
              <a:rPr lang="en-US"/>
              <a:pPr>
                <a:defRPr/>
              </a:pPr>
              <a:t>2/3/2023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5335FC-7EBB-4C6C-BF49-9F04754F4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03C961-18EC-4435-806F-7E95D6A36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BE05CA-1655-4969-88A5-5A7DBA95685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50709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CC199E2-99D6-4EC9-8D29-44CAFB217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E5BC8D-DB47-449B-92B9-FA9CFC24116B}" type="datetimeFigureOut">
              <a:rPr lang="en-US"/>
              <a:pPr>
                <a:defRPr/>
              </a:pPr>
              <a:t>2/3/2023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14317F2-E31A-443D-844F-5AE597AB0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C5DF4FA-1CFA-4B76-8868-825140804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4B87B2-89E8-40D8-9CB9-C99A5B6C23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968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8578FC9-A65E-4BB4-A439-984DFB839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32A7A6-A1F6-4126-B3EE-CA40426DA69D}" type="datetimeFigureOut">
              <a:rPr lang="en-US"/>
              <a:pPr>
                <a:defRPr/>
              </a:pPr>
              <a:t>2/3/2023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F1EDE19-2BD6-4F40-ACD0-8C1222EEC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210C7D8-C523-4322-9865-81B0DCB8E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8AC3FF-29B5-41C2-BED7-ACC9923F96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07201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90C020AA-1808-483E-9486-154F6B0CB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CAA6F5-7C9C-44AF-B2A7-F8AB1ECCC345}" type="datetimeFigureOut">
              <a:rPr lang="en-US"/>
              <a:pPr>
                <a:defRPr/>
              </a:pPr>
              <a:t>2/3/2023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87E92AA-48FB-48DC-9B30-4680ED2BE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BC4FD00-5F74-4628-8CF1-F9868FE36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A5AF4F-5DF2-471F-BB8C-6F97BA30ED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2014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30746DAA-2E48-45F7-98E1-46DBA7779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E4BDB7-02E8-4285-BB74-69D1E1E46DB2}" type="datetimeFigureOut">
              <a:rPr lang="en-US"/>
              <a:pPr>
                <a:defRPr/>
              </a:pPr>
              <a:t>2/3/2023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65F5BEE-C5A7-4089-AD04-8E35997FF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D68DA01-7309-4320-BBC0-30C7433A1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3A1AD3-F71A-41DC-811A-563CB4D174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40918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0C94707-B294-4FBF-8C1C-BB1FDE75AE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1E01B1-34F5-4CA9-A21A-B4E35BC2DDA7}" type="datetimeFigureOut">
              <a:rPr lang="en-US"/>
              <a:pPr>
                <a:defRPr/>
              </a:pPr>
              <a:t>2/3/2023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446F1D4-7BA3-4BE2-9705-414953811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BB13EB2-2D4D-4B00-AA2A-581AEB287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831BA7-7CA6-422C-968D-F5CF79CCD11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538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6611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6847604-A27C-44F4-B68E-6461886D0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683190-FD84-4E31-B78F-65D6C6B69327}" type="datetimeFigureOut">
              <a:rPr lang="en-US"/>
              <a:pPr>
                <a:defRPr/>
              </a:pPr>
              <a:t>2/3/2023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2288E80-0D3B-48CC-BBC6-61C0B7F8A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3982B58-0C3D-4AB9-83DD-2949735A5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628E73-D459-4F99-A060-01FE76C0AA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90865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5FCDA3-0D65-46C6-9B47-004012928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53E69-DAED-4530-9AEE-389F44D96B4B}" type="datetimeFigureOut">
              <a:rPr lang="en-US"/>
              <a:pPr>
                <a:defRPr/>
              </a:pPr>
              <a:t>2/3/2023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3F5B1D-4088-4478-9DCF-C62BB564A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C0A30E-F6ED-47A0-8357-85912EB54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5FD462-BF5A-4713-A8C9-2A55613F86B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19064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3C95F8-4FAC-47A7-B9FE-B38BF8736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7B99D-1F95-45E5-9DA1-8BFF36A5B084}" type="datetimeFigureOut">
              <a:rPr lang="en-US"/>
              <a:pPr>
                <a:defRPr/>
              </a:pPr>
              <a:t>2/3/2023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6E0779-66B2-4391-A614-D225BD5C7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625338-39FC-49C4-AD92-2E4676627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F3929B-6A7A-476A-99CC-8276F8BAAB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4919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798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198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2/3/2023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912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277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2/3/2023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791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211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163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A17E3-6A89-4095-BD30-16657B828D0B}" type="datetimeFigureOut">
              <a:rPr lang="en-US" smtClean="0"/>
              <a:pPr/>
              <a:t>2/3/2023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540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9EA2388D-9145-4FD2-B606-3559678DBAF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D114C393-7A7C-426E-84AE-010BC1AB682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61EC4B-1EA7-49DF-8A31-7A2AA05AE8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AAE572E-DD17-4A35-8807-2570BC9362C6}" type="datetimeFigureOut">
              <a:rPr lang="en-US"/>
              <a:pPr>
                <a:defRPr/>
              </a:pPr>
              <a:t>2/3/2023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0B990F-7A30-49E3-913A-08D9066A7A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F767EF-DB50-476D-8BB8-2F33B3CFF8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E5C8033-A510-476E-A790-6900ADD5581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1145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E3D4005-0B24-483B-BA33-9C0480B11A69}"/>
              </a:ext>
            </a:extLst>
          </p:cNvPr>
          <p:cNvSpPr/>
          <p:nvPr/>
        </p:nvSpPr>
        <p:spPr>
          <a:xfrm>
            <a:off x="2673006" y="2967335"/>
            <a:ext cx="6846041" cy="156966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800" b="1" i="0" u="none" strike="noStrike" kern="1200" cap="all" spc="0" normalizeH="0" baseline="0" noProof="0" dirty="0">
                <a:ln/>
                <a:solidFill>
                  <a:srgbClr val="4F81BD"/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itchFamily="18" charset="0"/>
              </a:rPr>
              <a:t>CHÍNH TẢ </a:t>
            </a:r>
            <a:r>
              <a:rPr kumimoji="0" lang="en-US" sz="4800" b="1" i="0" u="none" strike="noStrike" kern="1200" cap="all" spc="0" normalizeH="0" baseline="0" noProof="0" dirty="0">
                <a:ln/>
                <a:solidFill>
                  <a:srgbClr val="4F81BD"/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itchFamily="18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800" b="1" i="0" u="none" strike="noStrike" kern="1200" cap="all" spc="0" normalizeH="0" baseline="0" noProof="0" dirty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itchFamily="18" charset="0"/>
              </a:rPr>
              <a:t>NHỚ VIẾT: CAO BẰNG</a:t>
            </a:r>
            <a:endParaRPr kumimoji="0" lang="en-US" sz="4400" b="1" i="0" u="none" strike="noStrike" kern="1200" cap="all" spc="0" normalizeH="0" baseline="0" noProof="0" dirty="0">
              <a:ln/>
              <a:solidFill>
                <a:srgbClr val="FF0000"/>
              </a:solidFill>
              <a:effectLst>
                <a:outerShdw blurRad="19685" dist="12700" dir="5400000" algn="tl" rotWithShape="0">
                  <a:srgbClr val="4F81BD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5123" name="Picture 12">
            <a:extLst>
              <a:ext uri="{FF2B5EF4-FFF2-40B4-BE49-F238E27FC236}">
                <a16:creationId xmlns:a16="http://schemas.microsoft.com/office/drawing/2014/main" id="{C6D68463-C633-4086-B05B-ED22EBC9F8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1638" y="1187451"/>
            <a:ext cx="1147762" cy="1147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TextBox 13">
            <a:extLst>
              <a:ext uri="{FF2B5EF4-FFF2-40B4-BE49-F238E27FC236}">
                <a16:creationId xmlns:a16="http://schemas.microsoft.com/office/drawing/2014/main" id="{C6D4AD71-D213-4127-9527-2CA1C32AB5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295276"/>
            <a:ext cx="586740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ỦY BAN NHÂN DÂN QUẬN LONG BIÊN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2800" b="1" i="0" u="sng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TRƯỜNG TIỂU HỌC ÁI MỘ B</a:t>
            </a:r>
          </a:p>
        </p:txBody>
      </p:sp>
    </p:spTree>
  </p:cSld>
  <p:clrMapOvr>
    <a:masterClrMapping/>
  </p:clrMapOvr>
  <p:transition spd="slow" advTm="750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1323" y="5769237"/>
            <a:ext cx="12190677" cy="1088760"/>
            <a:chOff x="1" y="4361"/>
            <a:chExt cx="9215" cy="823"/>
          </a:xfrm>
        </p:grpSpPr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14" y="4289"/>
              <a:ext cx="781" cy="10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82" y="4361"/>
              <a:ext cx="1134" cy="8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583809" y="898344"/>
            <a:ext cx="112119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800" b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3/ </a:t>
            </a:r>
            <a:r>
              <a:rPr lang="en-US" sz="2800" b="1" i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i="1" dirty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i="1" dirty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i="1" dirty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b="1" i="1" dirty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b="1" i="1" dirty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800" b="1" i="1" dirty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i="1" dirty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800" b="1" i="1" dirty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2800" b="1" i="1" dirty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i="1" dirty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i="1" dirty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800" b="1" i="1" dirty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800" b="1" i="1" dirty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b="1" i="1" dirty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897945" y="2644724"/>
            <a:ext cx="6231987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chóp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vù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vù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bứa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nhòe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vờ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súng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sương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ts val="1200"/>
              </a:spcBef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xưa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Ngã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suối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lũ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Tùng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Pù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tụ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Chắn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lối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mòn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đỉnh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Tùng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Chinh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Đào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73265" y="2138262"/>
            <a:ext cx="34887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Tùng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Chinh</a:t>
            </a:r>
            <a:endParaRPr lang="en-US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061979" y="2644725"/>
            <a:ext cx="9706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gàn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481991" y="4484255"/>
            <a:ext cx="57677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489535" y="5357445"/>
            <a:ext cx="8440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o,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075922" y="5357445"/>
            <a:ext cx="11721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ù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162622" y="2644725"/>
            <a:ext cx="8961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ngàn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496030" y="4489234"/>
            <a:ext cx="5229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516410" y="5357445"/>
            <a:ext cx="7440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mo,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126416" y="5342157"/>
            <a:ext cx="10711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pù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xai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2118331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xit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xit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xit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xit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6" grpId="0" animBg="1"/>
      <p:bldP spid="17" grpId="0"/>
      <p:bldP spid="19" grpId="0"/>
      <p:bldP spid="20" grpId="0"/>
      <p:bldP spid="20" grpId="1"/>
      <p:bldP spid="21" grpId="0"/>
      <p:bldP spid="21" grpId="1"/>
      <p:bldP spid="22" grpId="0"/>
      <p:bldP spid="22" grpId="1"/>
      <p:bldP spid="23" grpId="0"/>
      <p:bldP spid="23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1323" y="5769237"/>
            <a:ext cx="12190677" cy="1088760"/>
            <a:chOff x="1" y="4361"/>
            <a:chExt cx="9215" cy="823"/>
          </a:xfrm>
        </p:grpSpPr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14" y="4289"/>
              <a:ext cx="781" cy="10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82" y="4361"/>
              <a:ext cx="1134" cy="8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1" name="Text Box 14"/>
          <p:cNvSpPr txBox="1">
            <a:spLocks noChangeArrowheads="1"/>
          </p:cNvSpPr>
          <p:nvPr/>
        </p:nvSpPr>
        <p:spPr bwMode="auto">
          <a:xfrm>
            <a:off x="1420847" y="1489356"/>
            <a:ext cx="1032567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00318" y="2082018"/>
            <a:ext cx="994585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b="1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b="1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b="1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b="1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b="1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3200" b="1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200" b="1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200" b="1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Nam, </a:t>
            </a:r>
            <a:r>
              <a:rPr lang="en-US" sz="3200" b="1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b="1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b="1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200" b="1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b="1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b="1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200" b="1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b="1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b="1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b="1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b="1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b="1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b="1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2118331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78A58-07B9-4336-A88A-FF316A2B7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5621" y="168895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vi-VN" sz="44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 tập</a:t>
            </a:r>
            <a:r>
              <a:rPr lang="vi-VN" sz="4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Viết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đoạn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ngắn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nêu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ý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kiến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vai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trò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gần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gũi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br>
              <a:rPr lang="vi-VN" sz="4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4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vi-VN" sz="4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ví dụ: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Luật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giao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Luật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bảo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vệ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chăm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sóc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trẻ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4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…)</a:t>
            </a:r>
            <a:br>
              <a:rPr lang="en-US" i="1" dirty="0"/>
            </a:b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1138255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extBox 1"/>
          <p:cNvSpPr txBox="1"/>
          <p:nvPr/>
        </p:nvSpPr>
        <p:spPr>
          <a:xfrm>
            <a:off x="1254038" y="2116193"/>
            <a:ext cx="946228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ngoan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ctr"/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</a:p>
        </p:txBody>
      </p:sp>
    </p:spTree>
    <p:extLst>
      <p:ext uri="{BB962C8B-B14F-4D97-AF65-F5344CB8AC3E}">
        <p14:creationId xmlns:p14="http://schemas.microsoft.com/office/powerpoint/2010/main" val="339548776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Hình ảnh có liên qu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</p:spPr>
      </p:pic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extBox 9"/>
          <p:cNvSpPr txBox="1"/>
          <p:nvPr/>
        </p:nvSpPr>
        <p:spPr>
          <a:xfrm>
            <a:off x="4767943" y="0"/>
            <a:ext cx="7189597" cy="10156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Cao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endParaRPr lang="en-US" sz="6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8560882"/>
      </p:ext>
    </p:extLst>
  </p:cSld>
  <p:clrMapOvr>
    <a:masterClrMapping/>
  </p:clrMapOvr>
  <p:transition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Rectangle 1"/>
          <p:cNvSpPr/>
          <p:nvPr/>
        </p:nvSpPr>
        <p:spPr>
          <a:xfrm>
            <a:off x="1501123" y="1481979"/>
            <a:ext cx="348417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5486400" algn="l"/>
              </a:tabLst>
            </a:pPr>
            <a:r>
              <a:rPr lang="vi-VN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Kiểm tra bài cũ:</a:t>
            </a:r>
            <a:endParaRPr lang="en-US" sz="3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tabLst>
                <a:tab pos="5486400" algn="l"/>
              </a:tabLst>
            </a:pPr>
            <a:r>
              <a:rPr lang="vi-VN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 hãy viết 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823806" y="1979685"/>
            <a:ext cx="191461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Tên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sông</a:t>
            </a:r>
            <a:endParaRPr lang="en-US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820369" y="2528248"/>
            <a:ext cx="243855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Tên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núi</a:t>
            </a:r>
            <a:endParaRPr lang="en-US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818021" y="3074552"/>
            <a:ext cx="408682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Tên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endParaRPr lang="en-US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175953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1323" y="5519210"/>
            <a:ext cx="12190677" cy="1338792"/>
            <a:chOff x="1" y="4172"/>
            <a:chExt cx="9215" cy="1012"/>
          </a:xfrm>
        </p:grpSpPr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430745" y="53924"/>
            <a:ext cx="11460163" cy="99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endParaRPr lang="en-US" altLang="en-US" sz="2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3"/>
          <p:cNvSpPr txBox="1">
            <a:spLocks noChangeArrowheads="1"/>
          </p:cNvSpPr>
          <p:nvPr/>
        </p:nvSpPr>
        <p:spPr>
          <a:xfrm>
            <a:off x="1331731" y="1751416"/>
            <a:ext cx="4267201" cy="20609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Đèo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Ta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vượt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Đèo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Giàng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  <a:p>
            <a:pPr marL="0" marR="0" lvl="0" indent="0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vượt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đèo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Cao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pPr marL="0" marR="0" lvl="0" indent="0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ta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Cao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ctr" defTabSz="914400" rtl="0" eaLnBrk="1" fontAlgn="auto" latinLnBrk="0" hangingPunct="1"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3200" b="0" i="0" strike="noStrike" kern="1200" cap="none" spc="0" normalizeH="0" baseline="0" noProof="0" dirty="0">
              <a:ln>
                <a:noFill/>
              </a:ln>
              <a:solidFill>
                <a:srgbClr val="1306BA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4"/>
          <p:cNvSpPr txBox="1">
            <a:spLocks noChangeArrowheads="1"/>
          </p:cNvSpPr>
          <p:nvPr/>
        </p:nvSpPr>
        <p:spPr>
          <a:xfrm>
            <a:off x="1308287" y="3931914"/>
            <a:ext cx="4557922" cy="2173458"/>
          </a:xfrm>
          <a:prstGeom prst="rect">
            <a:avLst/>
          </a:prstGeom>
        </p:spPr>
        <p:txBody>
          <a:bodyPr/>
          <a:lstStyle/>
          <a:p>
            <a:pPr marR="0" lvl="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Cao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dần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tiên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mận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ngọt</a:t>
            </a:r>
            <a:endParaRPr kumimoji="0" lang="en-US" sz="3200" b="1" i="1" u="none" strike="noStrike" kern="1200" cap="none" spc="0" normalizeH="0" baseline="0" noProof="0" dirty="0">
              <a:ln>
                <a:noFill/>
              </a:ln>
              <a:solidFill>
                <a:srgbClr val="1306BA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Đón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ta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dịu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dàng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R="0" lvl="0" algn="l" defTabSz="914400" rtl="0" eaLnBrk="1" fontAlgn="auto" latinLnBrk="0" hangingPunct="1"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306BA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5"/>
          <p:cNvSpPr txBox="1">
            <a:spLocks noChangeArrowheads="1"/>
          </p:cNvSpPr>
          <p:nvPr/>
        </p:nvSpPr>
        <p:spPr>
          <a:xfrm>
            <a:off x="6685691" y="1738526"/>
            <a:ext cx="4455927" cy="2116015"/>
          </a:xfrm>
          <a:prstGeom prst="rect">
            <a:avLst/>
          </a:prstGeom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endParaRPr lang="en-US" sz="3200" b="1" i="1" dirty="0">
              <a:solidFill>
                <a:srgbClr val="1306B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endParaRPr lang="en-US" sz="3200" b="1" i="1" dirty="0">
              <a:solidFill>
                <a:srgbClr val="1306B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lành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endParaRPr kumimoji="0" lang="en-US" sz="3200" b="1" i="1" u="none" strike="noStrike" kern="1200" cap="none" spc="0" normalizeH="0" baseline="0" noProof="0" dirty="0">
              <a:ln>
                <a:noFill/>
              </a:ln>
              <a:solidFill>
                <a:srgbClr val="1306BA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hiền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suối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28600" marR="0" lvl="0" indent="-228600" algn="l" defTabSz="914400" rtl="0" eaLnBrk="1" fontAlgn="auto" latinLnBrk="0" hangingPunct="1"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306BA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6"/>
          <p:cNvSpPr txBox="1">
            <a:spLocks noChangeArrowheads="1"/>
          </p:cNvSpPr>
          <p:nvPr/>
        </p:nvSpPr>
        <p:spPr>
          <a:xfrm>
            <a:off x="6730263" y="3935428"/>
            <a:ext cx="4841997" cy="2015197"/>
          </a:xfrm>
          <a:prstGeom prst="rect">
            <a:avLst/>
          </a:prstGeom>
        </p:spPr>
        <p:txBody>
          <a:bodyPr/>
          <a:lstStyle/>
          <a:p>
            <a:pPr marR="0" lvl="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non Cao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endParaRPr kumimoji="0" lang="en-US" sz="3200" b="1" i="1" u="none" strike="noStrike" kern="1200" cap="none" spc="0" normalizeH="0" baseline="0" noProof="0" dirty="0">
              <a:ln>
                <a:noFill/>
              </a:ln>
              <a:solidFill>
                <a:srgbClr val="1306BA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endParaRPr kumimoji="0" lang="en-US" sz="3200" b="1" i="1" u="none" strike="noStrike" kern="1200" cap="none" spc="0" normalizeH="0" baseline="0" noProof="0" dirty="0">
              <a:ln>
                <a:noFill/>
              </a:ln>
              <a:solidFill>
                <a:srgbClr val="1306BA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R="0" lvl="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Cao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7" name="Rectangle 8"/>
          <p:cNvSpPr>
            <a:spLocks noChangeArrowheads="1"/>
          </p:cNvSpPr>
          <p:nvPr/>
        </p:nvSpPr>
        <p:spPr bwMode="auto">
          <a:xfrm>
            <a:off x="9376117" y="6056142"/>
            <a:ext cx="1676400" cy="3048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Trúc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175953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9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430745" y="53924"/>
            <a:ext cx="11460163" cy="99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Chính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tả</a:t>
            </a:r>
            <a:endParaRPr lang="en-US" altLang="en-US" sz="280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Cao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Bằng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14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15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1" name="Rectangle 4"/>
          <p:cNvSpPr>
            <a:spLocks/>
          </p:cNvSpPr>
          <p:nvPr/>
        </p:nvSpPr>
        <p:spPr bwMode="auto">
          <a:xfrm>
            <a:off x="487680" y="1983536"/>
            <a:ext cx="10698480" cy="1645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  <a:defRPr/>
            </a:pP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  Ca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ngợi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Cao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Bằng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,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mảnh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đất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có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địa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thế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đặc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biệt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,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có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những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người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dân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mến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khách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đôn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hậu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đang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gìn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giữ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biên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cương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của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Tổ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quốc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32" name="Rectangle 7"/>
          <p:cNvSpPr>
            <a:spLocks noChangeArrowheads="1"/>
          </p:cNvSpPr>
          <p:nvPr/>
        </p:nvSpPr>
        <p:spPr bwMode="auto">
          <a:xfrm>
            <a:off x="1910860" y="1386812"/>
            <a:ext cx="768330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6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6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6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36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6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3533394170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1323" y="5519210"/>
            <a:ext cx="12190677" cy="1338792"/>
            <a:chOff x="1" y="4172"/>
            <a:chExt cx="9215" cy="1012"/>
          </a:xfrm>
        </p:grpSpPr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" name="Rectangle 2"/>
          <p:cNvSpPr/>
          <p:nvPr/>
        </p:nvSpPr>
        <p:spPr>
          <a:xfrm>
            <a:off x="803564" y="968971"/>
            <a:ext cx="1046636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5486400" algn="l"/>
              </a:tabLst>
            </a:pP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  </a:t>
            </a:r>
            <a:r>
              <a:rPr lang="vi-VN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Đọc thầm bài, ghi lại những từ ngữ dễ mắc lỗi chính tả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430745" y="53924"/>
            <a:ext cx="11460163" cy="99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endParaRPr lang="en-US" altLang="en-US" sz="2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ectangle 13"/>
          <p:cNvSpPr txBox="1">
            <a:spLocks noChangeArrowheads="1"/>
          </p:cNvSpPr>
          <p:nvPr/>
        </p:nvSpPr>
        <p:spPr>
          <a:xfrm>
            <a:off x="1331731" y="1892096"/>
            <a:ext cx="4267201" cy="20609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Đèo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Ta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vượt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Đèo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Giàng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  <a:p>
            <a:pPr marL="0" marR="0" lvl="0" indent="0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vượt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đèo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Cao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pPr marL="0" marR="0" lvl="0" indent="0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ta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Cao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ctr" defTabSz="914400" rtl="0" eaLnBrk="1" fontAlgn="auto" latinLnBrk="0" hangingPunct="1"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3200" b="0" i="0" strike="noStrike" kern="1200" cap="none" spc="0" normalizeH="0" baseline="0" noProof="0" dirty="0">
              <a:ln>
                <a:noFill/>
              </a:ln>
              <a:solidFill>
                <a:srgbClr val="1306BA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Rectangle 14"/>
          <p:cNvSpPr txBox="1">
            <a:spLocks noChangeArrowheads="1"/>
          </p:cNvSpPr>
          <p:nvPr/>
        </p:nvSpPr>
        <p:spPr>
          <a:xfrm>
            <a:off x="1308287" y="4044458"/>
            <a:ext cx="4557922" cy="2173458"/>
          </a:xfrm>
          <a:prstGeom prst="rect">
            <a:avLst/>
          </a:prstGeom>
        </p:spPr>
        <p:txBody>
          <a:bodyPr/>
          <a:lstStyle/>
          <a:p>
            <a:pPr marR="0" lvl="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Cao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dần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tiên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mận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ngọt</a:t>
            </a:r>
            <a:endParaRPr kumimoji="0" lang="en-US" sz="3200" b="1" i="1" u="none" strike="noStrike" kern="1200" cap="none" spc="0" normalizeH="0" baseline="0" noProof="0" dirty="0">
              <a:ln>
                <a:noFill/>
              </a:ln>
              <a:solidFill>
                <a:srgbClr val="1306BA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Đón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ta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dịu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dàng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R="0" lvl="0" algn="l" defTabSz="914400" rtl="0" eaLnBrk="1" fontAlgn="auto" latinLnBrk="0" hangingPunct="1"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306BA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Rectangle 15"/>
          <p:cNvSpPr txBox="1">
            <a:spLocks noChangeArrowheads="1"/>
          </p:cNvSpPr>
          <p:nvPr/>
        </p:nvSpPr>
        <p:spPr>
          <a:xfrm>
            <a:off x="6685691" y="1879206"/>
            <a:ext cx="4455927" cy="2116015"/>
          </a:xfrm>
          <a:prstGeom prst="rect">
            <a:avLst/>
          </a:prstGeom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endParaRPr lang="en-US" sz="3200" b="1" i="1" dirty="0">
              <a:solidFill>
                <a:srgbClr val="1306B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endParaRPr lang="en-US" sz="3200" b="1" i="1" dirty="0">
              <a:solidFill>
                <a:srgbClr val="1306B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lành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endParaRPr kumimoji="0" lang="en-US" sz="3200" b="1" i="1" u="none" strike="noStrike" kern="1200" cap="none" spc="0" normalizeH="0" baseline="0" noProof="0" dirty="0">
              <a:ln>
                <a:noFill/>
              </a:ln>
              <a:solidFill>
                <a:srgbClr val="1306BA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hiền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suối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28600" marR="0" lvl="0" indent="-228600" algn="l" defTabSz="914400" rtl="0" eaLnBrk="1" fontAlgn="auto" latinLnBrk="0" hangingPunct="1"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306BA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Rectangle 16"/>
          <p:cNvSpPr txBox="1">
            <a:spLocks noChangeArrowheads="1"/>
          </p:cNvSpPr>
          <p:nvPr/>
        </p:nvSpPr>
        <p:spPr>
          <a:xfrm>
            <a:off x="6730263" y="4047972"/>
            <a:ext cx="4841997" cy="2015197"/>
          </a:xfrm>
          <a:prstGeom prst="rect">
            <a:avLst/>
          </a:prstGeom>
        </p:spPr>
        <p:txBody>
          <a:bodyPr/>
          <a:lstStyle/>
          <a:p>
            <a:pPr marR="0" lvl="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non Cao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endParaRPr kumimoji="0" lang="en-US" sz="3200" b="1" i="1" u="none" strike="noStrike" kern="1200" cap="none" spc="0" normalizeH="0" baseline="0" noProof="0" dirty="0">
              <a:ln>
                <a:noFill/>
              </a:ln>
              <a:solidFill>
                <a:srgbClr val="1306BA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endParaRPr kumimoji="0" lang="en-US" sz="3200" b="1" i="1" u="none" strike="noStrike" kern="1200" cap="none" spc="0" normalizeH="0" baseline="0" noProof="0" dirty="0">
              <a:ln>
                <a:noFill/>
              </a:ln>
              <a:solidFill>
                <a:srgbClr val="1306BA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R="0" lvl="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Cao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1" name="Rectangle 8"/>
          <p:cNvSpPr>
            <a:spLocks noChangeArrowheads="1"/>
          </p:cNvSpPr>
          <p:nvPr/>
        </p:nvSpPr>
        <p:spPr bwMode="auto">
          <a:xfrm>
            <a:off x="9376117" y="6168686"/>
            <a:ext cx="1676400" cy="3048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Trúc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6895146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6" grpId="0"/>
      <p:bldP spid="28" grpId="0"/>
      <p:bldP spid="29" grpId="0"/>
      <p:bldP spid="30" grpId="0"/>
      <p:bldP spid="3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1323" y="5519210"/>
            <a:ext cx="12190677" cy="1338792"/>
            <a:chOff x="1" y="4172"/>
            <a:chExt cx="9215" cy="1012"/>
          </a:xfrm>
        </p:grpSpPr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" name="Rectangle 2"/>
          <p:cNvSpPr/>
          <p:nvPr/>
        </p:nvSpPr>
        <p:spPr>
          <a:xfrm>
            <a:off x="599090" y="1768132"/>
            <a:ext cx="44512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5486400" algn="l"/>
              </a:tabLst>
            </a:pP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Viết từ khó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" name="Rectangle 1"/>
          <p:cNvSpPr/>
          <p:nvPr/>
        </p:nvSpPr>
        <p:spPr>
          <a:xfrm>
            <a:off x="5032678" y="1778136"/>
            <a:ext cx="27186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Đèo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iàng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008319" y="2270512"/>
            <a:ext cx="258823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d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ịu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dàng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034107" y="2760544"/>
            <a:ext cx="258823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s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âu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sắc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1173216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11" grpId="0"/>
      <p:bldP spid="11" grpId="1"/>
      <p:bldP spid="11" grpId="2"/>
      <p:bldP spid="13" grpId="0"/>
      <p:bldP spid="13" grpId="1"/>
      <p:bldP spid="13" grpId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1323" y="5519210"/>
            <a:ext cx="12190677" cy="1338792"/>
            <a:chOff x="1" y="4172"/>
            <a:chExt cx="9215" cy="1012"/>
          </a:xfrm>
        </p:grpSpPr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" name="Rectangle 2"/>
          <p:cNvSpPr/>
          <p:nvPr/>
        </p:nvSpPr>
        <p:spPr>
          <a:xfrm>
            <a:off x="1105538" y="1388296"/>
            <a:ext cx="293997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5486400" algn="l"/>
              </a:tabLst>
            </a:pP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-Vi</a:t>
            </a:r>
            <a:r>
              <a:rPr lang="vi-VN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ết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105538" y="1410752"/>
            <a:ext cx="35524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5486400" algn="l"/>
              </a:tabLst>
            </a:pP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Kiểm tra lại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430745" y="53924"/>
            <a:ext cx="11460163" cy="99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Chính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tả</a:t>
            </a:r>
            <a:endParaRPr lang="en-US" altLang="en-US" sz="280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Cao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Bằng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7" name="Rectangle 13"/>
          <p:cNvSpPr txBox="1">
            <a:spLocks noChangeArrowheads="1"/>
          </p:cNvSpPr>
          <p:nvPr/>
        </p:nvSpPr>
        <p:spPr>
          <a:xfrm>
            <a:off x="1205130" y="1992904"/>
            <a:ext cx="4267201" cy="20609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Đèo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Ta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vượt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Đèo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Giàng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  <a:p>
            <a:pPr marL="0" marR="0" lvl="0" indent="0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vượt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đèo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Cao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pPr marL="0" marR="0" lvl="0" indent="0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ta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Cao </a:t>
            </a:r>
            <a:r>
              <a:rPr kumimoji="0" lang="en-US" sz="3200" b="1" i="1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kumimoji="0" lang="en-US" sz="3200" b="1" i="1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ctr" defTabSz="914400" rtl="0" eaLnBrk="1" fontAlgn="auto" latinLnBrk="0" hangingPunct="1"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3200" b="0" i="0" strike="noStrike" kern="1200" cap="none" spc="0" normalizeH="0" baseline="0" noProof="0" dirty="0">
              <a:ln>
                <a:noFill/>
              </a:ln>
              <a:solidFill>
                <a:srgbClr val="1306BA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Rectangle 14"/>
          <p:cNvSpPr txBox="1">
            <a:spLocks noChangeArrowheads="1"/>
          </p:cNvSpPr>
          <p:nvPr/>
        </p:nvSpPr>
        <p:spPr>
          <a:xfrm>
            <a:off x="1153539" y="4072594"/>
            <a:ext cx="4557922" cy="2173458"/>
          </a:xfrm>
          <a:prstGeom prst="rect">
            <a:avLst/>
          </a:prstGeom>
        </p:spPr>
        <p:txBody>
          <a:bodyPr/>
          <a:lstStyle/>
          <a:p>
            <a:pPr marR="0" lvl="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Cao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dần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tiên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mận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ngọt</a:t>
            </a:r>
            <a:endParaRPr kumimoji="0" lang="en-US" sz="3200" b="1" i="1" u="none" strike="noStrike" kern="1200" cap="none" spc="0" normalizeH="0" baseline="0" noProof="0" dirty="0">
              <a:ln>
                <a:noFill/>
              </a:ln>
              <a:solidFill>
                <a:srgbClr val="1306BA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Đón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ta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dịu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dàng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R="0" lvl="0" algn="l" defTabSz="914400" rtl="0" eaLnBrk="1" fontAlgn="auto" latinLnBrk="0" hangingPunct="1"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306BA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Rectangle 15"/>
          <p:cNvSpPr txBox="1">
            <a:spLocks noChangeArrowheads="1"/>
          </p:cNvSpPr>
          <p:nvPr/>
        </p:nvSpPr>
        <p:spPr>
          <a:xfrm>
            <a:off x="6530943" y="1907342"/>
            <a:ext cx="4455927" cy="2116015"/>
          </a:xfrm>
          <a:prstGeom prst="rect">
            <a:avLst/>
          </a:prstGeom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endParaRPr lang="en-US" sz="3200" b="1" i="1" dirty="0">
              <a:solidFill>
                <a:srgbClr val="1306B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endParaRPr lang="en-US" sz="3200" b="1" i="1" dirty="0">
              <a:solidFill>
                <a:srgbClr val="1306B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lành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endParaRPr kumimoji="0" lang="en-US" sz="3200" b="1" i="1" u="none" strike="noStrike" kern="1200" cap="none" spc="0" normalizeH="0" baseline="0" noProof="0" dirty="0">
              <a:ln>
                <a:noFill/>
              </a:ln>
              <a:solidFill>
                <a:srgbClr val="1306BA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marR="0" lvl="0" indent="-22860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hiền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suối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28600" marR="0" lvl="0" indent="-228600" algn="l" defTabSz="914400" rtl="0" eaLnBrk="1" fontAlgn="auto" latinLnBrk="0" hangingPunct="1"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306BA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Rectangle 16"/>
          <p:cNvSpPr txBox="1">
            <a:spLocks noChangeArrowheads="1"/>
          </p:cNvSpPr>
          <p:nvPr/>
        </p:nvSpPr>
        <p:spPr>
          <a:xfrm>
            <a:off x="6575515" y="4076108"/>
            <a:ext cx="4841997" cy="2015197"/>
          </a:xfrm>
          <a:prstGeom prst="rect">
            <a:avLst/>
          </a:prstGeom>
        </p:spPr>
        <p:txBody>
          <a:bodyPr/>
          <a:lstStyle/>
          <a:p>
            <a:pPr marR="0" lvl="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non Cao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endParaRPr kumimoji="0" lang="en-US" sz="3200" b="1" i="1" u="none" strike="noStrike" kern="1200" cap="none" spc="0" normalizeH="0" baseline="0" noProof="0" dirty="0">
              <a:ln>
                <a:noFill/>
              </a:ln>
              <a:solidFill>
                <a:srgbClr val="1306BA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endParaRPr kumimoji="0" lang="en-US" sz="3200" b="1" i="1" u="none" strike="noStrike" kern="1200" cap="none" spc="0" normalizeH="0" baseline="0" noProof="0" dirty="0">
              <a:ln>
                <a:noFill/>
              </a:ln>
              <a:solidFill>
                <a:srgbClr val="1306BA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R="0" lvl="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Cao </a:t>
            </a:r>
            <a:r>
              <a:rPr kumimoji="0" lang="en-US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1306BA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1" name="Rectangle 8"/>
          <p:cNvSpPr>
            <a:spLocks noChangeArrowheads="1"/>
          </p:cNvSpPr>
          <p:nvPr/>
        </p:nvSpPr>
        <p:spPr bwMode="auto">
          <a:xfrm>
            <a:off x="9221369" y="6196822"/>
            <a:ext cx="1676400" cy="3048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Trúc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0177043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27" grpId="0"/>
      <p:bldP spid="28" grpId="0"/>
      <p:bldP spid="29" grpId="0"/>
      <p:bldP spid="30" grpId="0"/>
      <p:bldP spid="3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1323" y="5769237"/>
            <a:ext cx="12190677" cy="1088760"/>
            <a:chOff x="1" y="4361"/>
            <a:chExt cx="9215" cy="823"/>
          </a:xfrm>
        </p:grpSpPr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14" y="4289"/>
              <a:ext cx="781" cy="10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82" y="4361"/>
              <a:ext cx="1134" cy="8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1671744" y="1321188"/>
            <a:ext cx="2590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TẬP:</a:t>
            </a:r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>
          <a:xfrm>
            <a:off x="576775" y="1858080"/>
            <a:ext cx="11183815" cy="35814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Biên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Phủ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Côn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Đảo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Võ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Trỗi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Bế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nữ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hùng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tù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Côn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Đảo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à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Võ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súng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Biên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Phủ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Bế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Sài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Gòn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mìn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mưu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Mắc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Na-ma-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trỗi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288748" y="3175774"/>
            <a:ext cx="1266092" cy="35169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9534488" y="3114421"/>
            <a:ext cx="1861393" cy="35169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8367942" y="3612622"/>
            <a:ext cx="2140834" cy="35169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8268396" y="4350204"/>
            <a:ext cx="1266092" cy="49495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3063280" y="4900488"/>
            <a:ext cx="2398528" cy="35169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667412" y="3964314"/>
            <a:ext cx="1748242" cy="35169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118331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xit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xit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xit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xit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5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xit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6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0" grpId="0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1164</TotalTime>
  <Words>700</Words>
  <Application>Microsoft Office PowerPoint</Application>
  <PresentationFormat>Widescreen</PresentationFormat>
  <Paragraphs>100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tập: Viết đoạn văn ngắn nêu ý kiến của em về vai trò một số quy định gần gũi với em  (ví dụ: Luật giao thông, Luật bảo vệ chăm sóc trẻ em, …)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Đặng Thị Tuyết Nhung</cp:lastModifiedBy>
  <cp:revision>114</cp:revision>
  <dcterms:created xsi:type="dcterms:W3CDTF">2017-11-24T09:12:01Z</dcterms:created>
  <dcterms:modified xsi:type="dcterms:W3CDTF">2023-02-03T02:20:51Z</dcterms:modified>
</cp:coreProperties>
</file>