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4a" ContentType="audio/mp4"/>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2.svg" ContentType="image/svg+xml"/>
  <Override PartName="/ppt/media/image27.svg" ContentType="image/svg+xml"/>
  <Override PartName="/ppt/media/image29.svg" ContentType="image/svg+xml"/>
  <Override PartName="/ppt/media/image3.svg" ContentType="image/svg+xml"/>
  <Override PartName="/ppt/media/image31.svg" ContentType="image/svg+xml"/>
  <Override PartName="/ppt/media/image34.svg" ContentType="image/svg+xml"/>
  <Override PartName="/ppt/media/image36.svg" ContentType="image/svg+xml"/>
  <Override PartName="/ppt/media/image38.svg" ContentType="image/svg+xml"/>
  <Override PartName="/ppt/media/image41.svg" ContentType="image/svg+xml"/>
  <Override PartName="/ppt/media/image42.svg" ContentType="image/svg+xml"/>
  <Override PartName="/ppt/media/image5.svg" ContentType="image/svg+xml"/>
  <Override PartName="/ppt/media/image53.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304" r:id="rId4"/>
    <p:sldId id="296" r:id="rId5"/>
    <p:sldId id="256" r:id="rId6"/>
    <p:sldId id="260" r:id="rId7"/>
    <p:sldId id="305" r:id="rId8"/>
    <p:sldId id="276" r:id="rId9"/>
    <p:sldId id="316" r:id="rId10"/>
    <p:sldId id="317" r:id="rId11"/>
    <p:sldId id="318" r:id="rId12"/>
    <p:sldId id="288" r:id="rId13"/>
    <p:sldId id="297" r:id="rId14"/>
    <p:sldId id="287" r:id="rId15"/>
    <p:sldId id="307" r:id="rId17"/>
    <p:sldId id="308" r:id="rId18"/>
    <p:sldId id="314" r:id="rId19"/>
    <p:sldId id="311" r:id="rId20"/>
    <p:sldId id="257" r:id="rId21"/>
    <p:sldId id="258" r:id="rId22"/>
    <p:sldId id="259" r:id="rId23"/>
    <p:sldId id="313" r:id="rId24"/>
    <p:sldId id="261" r:id="rId25"/>
    <p:sldId id="271" r:id="rId26"/>
    <p:sldId id="319"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p:scale>
          <a:sx n="33" d="100"/>
          <a:sy n="33" d="100"/>
        </p:scale>
        <p:origin x="1536" y="408"/>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9" name="Picture 8"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477000" y="-7277100"/>
            <a:ext cx="2380952" cy="2380952"/>
          </a:xfrm>
          <a:prstGeom prst="rect">
            <a:avLst/>
          </a:prstGeom>
        </p:spPr>
      </p:pic>
      <p:pic>
        <p:nvPicPr>
          <p:cNvPr id="10" name="Picture 9"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848600" y="12687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3303150" y="-3336334"/>
            <a:ext cx="24894300" cy="16926485"/>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p:cNvSpPr>
            <a:spLocks noSelect="1"/>
          </p:cNvSpPr>
          <p:nvPr userDrawn="1">
            <p:custDataLst>
              <p:tags r:id="rId7"/>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p:cNvSpPr>
            <a:spLocks noSelect="1"/>
          </p:cNvSpPr>
          <p:nvPr userDrawn="1">
            <p:custDataLst>
              <p:tags r:id="rId8"/>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9" Type="http://schemas.openxmlformats.org/officeDocument/2006/relationships/slideLayout" Target="../slideLayouts/slideLayout7.xml"/><Relationship Id="rId18" Type="http://schemas.openxmlformats.org/officeDocument/2006/relationships/image" Target="../media/image19.svg"/><Relationship Id="rId17" Type="http://schemas.openxmlformats.org/officeDocument/2006/relationships/image" Target="../media/image18.png"/><Relationship Id="rId16" Type="http://schemas.openxmlformats.org/officeDocument/2006/relationships/image" Target="../media/image17.svg"/><Relationship Id="rId15" Type="http://schemas.openxmlformats.org/officeDocument/2006/relationships/image" Target="../media/image16.png"/><Relationship Id="rId14" Type="http://schemas.openxmlformats.org/officeDocument/2006/relationships/image" Target="../media/image15.svg"/><Relationship Id="rId13" Type="http://schemas.openxmlformats.org/officeDocument/2006/relationships/image" Target="../media/image14.png"/><Relationship Id="rId12" Type="http://schemas.openxmlformats.org/officeDocument/2006/relationships/image" Target="../media/image13.svg"/><Relationship Id="rId11" Type="http://schemas.openxmlformats.org/officeDocument/2006/relationships/image" Target="../media/image12.png"/><Relationship Id="rId10" Type="http://schemas.openxmlformats.org/officeDocument/2006/relationships/image" Target="../media/image11.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6.png"/><Relationship Id="rId7" Type="http://schemas.openxmlformats.org/officeDocument/2006/relationships/image" Target="../media/image14.png"/><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video" Target="../media/media3.mp4"/><Relationship Id="rId8" Type="http://schemas.microsoft.com/office/2007/relationships/media" Target="../media/media2.m4a"/><Relationship Id="rId7" Type="http://schemas.openxmlformats.org/officeDocument/2006/relationships/audio" Target="NULL" TargetMode="External"/><Relationship Id="rId6" Type="http://schemas.openxmlformats.org/officeDocument/2006/relationships/image" Target="../media/image49.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48.png"/><Relationship Id="rId2" Type="http://schemas.openxmlformats.org/officeDocument/2006/relationships/image" Target="../media/image47.png"/><Relationship Id="rId14" Type="http://schemas.openxmlformats.org/officeDocument/2006/relationships/slideLayout" Target="../slideLayouts/slideLayout12.xml"/><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50.png"/><Relationship Id="rId10" Type="http://schemas.microsoft.com/office/2007/relationships/media" Target="../media/media3.mp4"/><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9" Type="http://schemas.openxmlformats.org/officeDocument/2006/relationships/video" Target="../media/media3.mp4"/><Relationship Id="rId8" Type="http://schemas.microsoft.com/office/2007/relationships/media" Target="../media/media2.m4a"/><Relationship Id="rId7" Type="http://schemas.openxmlformats.org/officeDocument/2006/relationships/audio" Target="NULL" TargetMode="External"/><Relationship Id="rId6" Type="http://schemas.openxmlformats.org/officeDocument/2006/relationships/image" Target="../media/image49.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48.png"/><Relationship Id="rId2" Type="http://schemas.openxmlformats.org/officeDocument/2006/relationships/image" Target="../media/image47.png"/><Relationship Id="rId14" Type="http://schemas.openxmlformats.org/officeDocument/2006/relationships/slideLayout" Target="../slideLayouts/slideLayout12.xml"/><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50.png"/><Relationship Id="rId10" Type="http://schemas.microsoft.com/office/2007/relationships/media" Target="../media/media3.mp4"/><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9" Type="http://schemas.openxmlformats.org/officeDocument/2006/relationships/video" Target="../media/media3.mp4"/><Relationship Id="rId8" Type="http://schemas.microsoft.com/office/2007/relationships/media" Target="../media/media2.m4a"/><Relationship Id="rId7" Type="http://schemas.openxmlformats.org/officeDocument/2006/relationships/audio" Target="NULL" TargetMode="External"/><Relationship Id="rId6" Type="http://schemas.openxmlformats.org/officeDocument/2006/relationships/image" Target="../media/image49.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48.png"/><Relationship Id="rId2" Type="http://schemas.openxmlformats.org/officeDocument/2006/relationships/image" Target="../media/image47.png"/><Relationship Id="rId14" Type="http://schemas.openxmlformats.org/officeDocument/2006/relationships/slideLayout" Target="../slideLayouts/slideLayout12.xml"/><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50.png"/><Relationship Id="rId10" Type="http://schemas.microsoft.com/office/2007/relationships/media" Target="../media/media3.mp4"/><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9" Type="http://schemas.openxmlformats.org/officeDocument/2006/relationships/video" Target="../media/media3.mp4"/><Relationship Id="rId8" Type="http://schemas.microsoft.com/office/2007/relationships/media" Target="../media/media2.m4a"/><Relationship Id="rId7" Type="http://schemas.openxmlformats.org/officeDocument/2006/relationships/audio" Target="NULL" TargetMode="External"/><Relationship Id="rId6" Type="http://schemas.openxmlformats.org/officeDocument/2006/relationships/image" Target="../media/image49.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48.png"/><Relationship Id="rId2" Type="http://schemas.openxmlformats.org/officeDocument/2006/relationships/image" Target="../media/image47.png"/><Relationship Id="rId14" Type="http://schemas.openxmlformats.org/officeDocument/2006/relationships/slideLayout" Target="../slideLayouts/slideLayout12.xml"/><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50.png"/><Relationship Id="rId10" Type="http://schemas.microsoft.com/office/2007/relationships/media" Target="../media/media3.mp4"/><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49.png"/><Relationship Id="rId7" Type="http://schemas.microsoft.com/office/2007/relationships/media" Target="../media/media5.mp3"/><Relationship Id="rId6" Type="http://schemas.openxmlformats.org/officeDocument/2006/relationships/audio" Target="../media/media5.mp3"/><Relationship Id="rId5" Type="http://schemas.openxmlformats.org/officeDocument/2006/relationships/image" Target="../media/image47.png"/><Relationship Id="rId4" Type="http://schemas.openxmlformats.org/officeDocument/2006/relationships/image" Target="../media/image54.GIF"/><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6.png"/><Relationship Id="rId7" Type="http://schemas.openxmlformats.org/officeDocument/2006/relationships/image" Target="../media/image14.png"/><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9" Type="http://schemas.openxmlformats.org/officeDocument/2006/relationships/slideLayout" Target="../slideLayouts/slideLayout7.xml"/><Relationship Id="rId18" Type="http://schemas.openxmlformats.org/officeDocument/2006/relationships/image" Target="../media/image19.svg"/><Relationship Id="rId17" Type="http://schemas.openxmlformats.org/officeDocument/2006/relationships/image" Target="../media/image18.png"/><Relationship Id="rId16" Type="http://schemas.openxmlformats.org/officeDocument/2006/relationships/image" Target="../media/image17.svg"/><Relationship Id="rId15" Type="http://schemas.openxmlformats.org/officeDocument/2006/relationships/image" Target="../media/image16.png"/><Relationship Id="rId14" Type="http://schemas.openxmlformats.org/officeDocument/2006/relationships/image" Target="../media/image15.svg"/><Relationship Id="rId13" Type="http://schemas.openxmlformats.org/officeDocument/2006/relationships/image" Target="../media/image14.png"/><Relationship Id="rId12" Type="http://schemas.openxmlformats.org/officeDocument/2006/relationships/image" Target="../media/image13.svg"/><Relationship Id="rId11" Type="http://schemas.openxmlformats.org/officeDocument/2006/relationships/image" Target="../media/image12.png"/><Relationship Id="rId10" Type="http://schemas.openxmlformats.org/officeDocument/2006/relationships/image" Target="../media/image11.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sv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328514">
            <a:off x="17217873" y="4742707"/>
            <a:ext cx="1222922" cy="1194017"/>
          </a:xfrm>
          <a:prstGeom prst="rect">
            <a:avLst/>
          </a:prstGeom>
        </p:spPr>
      </p:pic>
      <p:pic>
        <p:nvPicPr>
          <p:cNvPr id="25"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4064">
            <a:off x="1177845" y="1969695"/>
            <a:ext cx="16007669" cy="6677192"/>
          </a:xfrm>
          <a:prstGeom prst="rect">
            <a:avLst/>
          </a:prstGeom>
        </p:spPr>
      </p:pic>
      <p:sp>
        <p:nvSpPr>
          <p:cNvPr id="10" name="TextBox 11"/>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Graphic 13"/>
          <p:cNvPicPr>
            <a:picLocks noChangeAspect="1"/>
          </p:cNvPicPr>
          <p:nvPr/>
        </p:nvPicPr>
        <p:blipFill>
          <a:blip r:embed="rId1"/>
          <a:stretch>
            <a:fillRect/>
          </a:stretch>
        </p:blipFill>
        <p:spPr>
          <a:xfrm>
            <a:off x="8991601" y="291834"/>
            <a:ext cx="8463642" cy="133327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
          <a:stretch>
            <a:fillRect/>
          </a:stretch>
        </p:blipFill>
        <p:spPr>
          <a:xfrm>
            <a:off x="0" y="342900"/>
            <a:ext cx="8458200" cy="9815131"/>
          </a:xfrm>
          <a:prstGeom prst="rect">
            <a:avLst/>
          </a:prstGeom>
        </p:spPr>
      </p:pic>
      <p:sp>
        <p:nvSpPr>
          <p:cNvPr id="10" name="Rectangle: Rounded Corners 9"/>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067800" y="1649186"/>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endParaRPr lang="en-US" sz="4000" b="1" dirty="0">
              <a:solidFill>
                <a:schemeClr val="bg1"/>
              </a:solidFill>
              <a:latin typeface="Cambria" panose="02040503050406030204" pitchFamily="18" charset="0"/>
              <a:ea typeface="Cambria" panose="02040503050406030204" pitchFamily="18" charset="0"/>
            </a:endParaRPr>
          </a:p>
        </p:txBody>
      </p:sp>
      <p:sp>
        <p:nvSpPr>
          <p:cNvPr id="12" name="Rectangle: Rounded Corners 11"/>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067800" y="2520043"/>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144000" y="3510643"/>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067800" y="50346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0" y="59490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144000" y="68634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endParaRPr lang="en-US" sz="4000" b="1" dirty="0">
              <a:solidFill>
                <a:schemeClr val="bg1"/>
              </a:solidFill>
              <a:latin typeface="Cambria" panose="02040503050406030204" pitchFamily="18" charset="0"/>
              <a:ea typeface="Cambria" panose="02040503050406030204" pitchFamily="18" charset="0"/>
            </a:endParaRPr>
          </a:p>
        </p:txBody>
      </p:sp>
      <p:sp>
        <p:nvSpPr>
          <p:cNvPr id="25" name="Rectangle: Rounded Corners 24"/>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220200" y="7854043"/>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endParaRPr lang="en-US" sz="4000" b="1" dirty="0">
              <a:solidFill>
                <a:schemeClr val="bg1"/>
              </a:solidFill>
              <a:latin typeface="Cambria" panose="02040503050406030204" pitchFamily="18" charset="0"/>
              <a:ea typeface="Cambria" panose="02040503050406030204" pitchFamily="18" charset="0"/>
            </a:endParaRPr>
          </a:p>
        </p:txBody>
      </p:sp>
      <p:sp>
        <p:nvSpPr>
          <p:cNvPr id="27" name="Rectangle: Rounded Corners 26"/>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296400" y="9225643"/>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
        <p:nvSpPr>
          <p:cNvPr id="3" name="TextBox 2"/>
          <p:cNvSpPr txBox="1"/>
          <p:nvPr/>
        </p:nvSpPr>
        <p:spPr>
          <a:xfrm>
            <a:off x="9296400" y="570365"/>
            <a:ext cx="8839200" cy="707886"/>
          </a:xfrm>
          <a:prstGeom prst="rect">
            <a:avLst/>
          </a:prstGeom>
          <a:noFill/>
        </p:spPr>
        <p:txBody>
          <a:bodyPr wrap="square">
            <a:spAutoFit/>
          </a:bodyPr>
          <a:lstStyle/>
          <a:p>
            <a:r>
              <a:rPr lang="nl-NL" sz="4000" b="1" dirty="0">
                <a:latin typeface="Times New Roman" panose="02020603050405020304" pitchFamily="18" charset="0"/>
                <a:cs typeface="Times New Roman" panose="02020603050405020304" pitchFamily="18" charset="0"/>
              </a:rPr>
              <a:t>Câu 4: Một số đền tháp Chăm-pa:</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8839200" y="1015268"/>
            <a:ext cx="8331292" cy="6011206"/>
            <a:chOff x="0" y="133351"/>
            <a:chExt cx="9249414" cy="8014940"/>
          </a:xfrm>
        </p:grpSpPr>
        <p:sp>
          <p:nvSpPr>
            <p:cNvPr id="3" name="TextBox 3"/>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endPar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4" name="TextBox 4"/>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20"/>
                </a:lnSpc>
                <a:spcBef>
                  <a:spcPts val="0"/>
                </a:spcBef>
                <a:spcAft>
                  <a:spcPts val="0"/>
                </a:spcAft>
                <a:buClrTx/>
                <a:buSzTx/>
                <a:buFontTx/>
                <a:buNone/>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p:cNvGrpSpPr/>
          <p:nvPr/>
        </p:nvGrpSpPr>
        <p:grpSpPr>
          <a:xfrm>
            <a:off x="728775" y="686930"/>
            <a:ext cx="7838850" cy="8229600"/>
            <a:chOff x="9829800" y="419100"/>
            <a:chExt cx="7838850" cy="8229600"/>
          </a:xfrm>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9634425" y="614475"/>
              <a:ext cx="8229600" cy="7838850"/>
            </a:xfrm>
            <a:prstGeom prst="rect">
              <a:avLst/>
            </a:prstGeom>
          </p:spPr>
        </p:pic>
        <p:pic>
          <p:nvPicPr>
            <p:cNvPr id="8"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85679" y="862868"/>
              <a:ext cx="2495691" cy="544514"/>
            </a:xfrm>
            <a:prstGeom prst="rect">
              <a:avLst/>
            </a:prstGeom>
          </p:spPr>
        </p:pic>
      </p:grpSp>
      <p:sp>
        <p:nvSpPr>
          <p:cNvPr id="9" name="Rectangle 8"/>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rPr>
              <a:t>(Nguồn: http://dsvh.gov.vn/di-tich-kien-truc-nghe-thuat-thap-po-klong-garai-2995</a:t>
            </a: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p:cNvGrpSpPr/>
          <p:nvPr/>
        </p:nvGrpSpPr>
        <p:grpSpPr>
          <a:xfrm>
            <a:off x="838200" y="419100"/>
            <a:ext cx="16306800" cy="9220200"/>
            <a:chOff x="0" y="0"/>
            <a:chExt cx="21640800" cy="11070274"/>
          </a:xfrm>
        </p:grpSpPr>
        <p:grpSp>
          <p:nvGrpSpPr>
            <p:cNvPr id="12" name="Group 3"/>
            <p:cNvGrpSpPr/>
            <p:nvPr/>
          </p:nvGrpSpPr>
          <p:grpSpPr>
            <a:xfrm>
              <a:off x="1368062" y="1907071"/>
              <a:ext cx="19081623" cy="7355293"/>
              <a:chOff x="0" y="0"/>
              <a:chExt cx="9464596" cy="3648268"/>
            </a:xfrm>
          </p:grpSpPr>
          <p:sp>
            <p:nvSpPr>
              <p:cNvPr id="16"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00"/>
                <a:endParaRPr lang="en-US" sz="1200">
                  <a:solidFill>
                    <a:prstClr val="black"/>
                  </a:solidFill>
                  <a:latin typeface="Calibri" panose="020F0502020204030204"/>
                </a:endParaRPr>
              </a:p>
            </p:txBody>
          </p:sp>
        </p:grpSp>
        <p:sp>
          <p:nvSpPr>
            <p:cNvPr id="13" name="AutoShape 5"/>
            <p:cNvSpPr/>
            <p:nvPr/>
          </p:nvSpPr>
          <p:spPr>
            <a:xfrm>
              <a:off x="1017755" y="1957871"/>
              <a:ext cx="19431930" cy="7183607"/>
            </a:xfrm>
            <a:prstGeom prst="rect">
              <a:avLst/>
            </a:prstGeom>
            <a:solidFill>
              <a:srgbClr val="DFD4BA"/>
            </a:solidFill>
          </p:spPr>
          <p:txBody>
            <a:bodyPr/>
            <a:lstStyle/>
            <a:p>
              <a:pPr defTabSz="609600"/>
              <a:endParaRPr lang="en-US" sz="1200">
                <a:solidFill>
                  <a:prstClr val="black"/>
                </a:solidFill>
                <a:latin typeface="Calibri" panose="020F0502020204030204"/>
              </a:endParaRPr>
            </a:p>
          </p:txBody>
        </p:sp>
        <p:sp>
          <p:nvSpPr>
            <p:cNvPr id="14"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2"/>
                  </a:ext>
                </a:extLst>
              </a:blip>
              <a:stretch>
                <a:fillRect r="-74505"/>
              </a:stretch>
            </a:blipFill>
          </p:spPr>
          <p:txBody>
            <a:bodyPr/>
            <a:lstStyle/>
            <a:p>
              <a:pPr defTabSz="609600"/>
              <a:endParaRPr lang="en-US" sz="1200">
                <a:solidFill>
                  <a:prstClr val="black"/>
                </a:solidFill>
                <a:latin typeface="Calibri" panose="020F0502020204030204"/>
              </a:endParaRPr>
            </a:p>
          </p:txBody>
        </p:sp>
        <p:sp>
          <p:nvSpPr>
            <p:cNvPr id="15"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3"/>
                  </a:ext>
                </a:extLst>
              </a:blip>
              <a:stretch>
                <a:fillRect l="-74505"/>
              </a:stretch>
            </a:blipFill>
          </p:spPr>
          <p:txBody>
            <a:bodyPr/>
            <a:lstStyle/>
            <a:p>
              <a:pPr defTabSz="609600"/>
              <a:endParaRPr lang="en-US" sz="1200">
                <a:solidFill>
                  <a:prstClr val="black"/>
                </a:solidFill>
                <a:latin typeface="Calibri" panose="020F0502020204030204"/>
              </a:endParaRPr>
            </a:p>
          </p:txBody>
        </p:sp>
      </p:grpSp>
      <p:sp>
        <p:nvSpPr>
          <p:cNvPr id="17" name="TextBox 16"/>
          <p:cNvSpPr txBox="1"/>
          <p:nvPr/>
        </p:nvSpPr>
        <p:spPr>
          <a:xfrm>
            <a:off x="2286000" y="2781300"/>
            <a:ext cx="135636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Hiện nay, nước ta còn nhiều di tích đền tháp Chăm như: </a:t>
            </a:r>
            <a:r>
              <a:rPr lang="vi-VN" sz="4400" dirty="0">
                <a:latin typeface="Cambria" panose="02040503050406030204" pitchFamily="18" charset="0"/>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p:cNvGrpSpPr/>
          <p:nvPr/>
        </p:nvGrpSpPr>
        <p:grpSpPr>
          <a:xfrm>
            <a:off x="4267200" y="244503"/>
            <a:ext cx="8534400" cy="2384397"/>
            <a:chOff x="0" y="0"/>
            <a:chExt cx="8264539" cy="2288928"/>
          </a:xfrm>
          <a:solidFill>
            <a:schemeClr val="tx2"/>
          </a:solidFill>
        </p:grpSpPr>
        <p:sp>
          <p:nvSpPr>
            <p:cNvPr id="11" name="Freeform 8"/>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p:cNvSpPr/>
          <p:nvPr/>
        </p:nvSpPr>
        <p:spPr>
          <a:xfrm>
            <a:off x="3962400" y="341178"/>
            <a:ext cx="9190248" cy="2092881"/>
          </a:xfrm>
          <a:prstGeom prst="rect">
            <a:avLst/>
          </a:prstGeom>
        </p:spPr>
        <p:txBody>
          <a:bodyPr wrap="square">
            <a:spAutoFit/>
          </a:bodyPr>
          <a:lstStyle/>
          <a:p>
            <a:pPr lvl="0" algn="ctr">
              <a:spcBef>
                <a:spcPts val="600"/>
              </a:spcBef>
              <a:spcAft>
                <a:spcPts val="600"/>
              </a:spcAft>
            </a:pPr>
            <a:r>
              <a:rPr lang="en-US" sz="6000" b="1" dirty="0" err="1">
                <a:solidFill>
                  <a:srgbClr val="FFFF00"/>
                </a:solidFill>
                <a:latin typeface="Cambria" panose="02040503050406030204" pitchFamily="18" charset="0"/>
                <a:ea typeface="Cambria" panose="02040503050406030204" pitchFamily="18" charset="0"/>
              </a:rPr>
              <a:t>Hoạt</a:t>
            </a:r>
            <a:r>
              <a:rPr lang="en-US" sz="6000" b="1" dirty="0">
                <a:solidFill>
                  <a:srgbClr val="FFFF00"/>
                </a:solidFill>
                <a:latin typeface="Cambria" panose="02040503050406030204" pitchFamily="18" charset="0"/>
                <a:ea typeface="Cambria" panose="02040503050406030204" pitchFamily="18" charset="0"/>
              </a:rPr>
              <a:t> </a:t>
            </a:r>
            <a:r>
              <a:rPr lang="en-US" sz="6000" b="1" dirty="0" err="1">
                <a:solidFill>
                  <a:srgbClr val="FFFF00"/>
                </a:solidFill>
                <a:latin typeface="Cambria" panose="02040503050406030204" pitchFamily="18" charset="0"/>
                <a:ea typeface="Cambria" panose="02040503050406030204" pitchFamily="18" charset="0"/>
              </a:rPr>
              <a:t>động</a:t>
            </a:r>
            <a:r>
              <a:rPr lang="en-US" sz="6000" b="1" dirty="0">
                <a:solidFill>
                  <a:srgbClr val="FFFF00"/>
                </a:solidFill>
                <a:latin typeface="Cambria" panose="02040503050406030204" pitchFamily="18" charset="0"/>
                <a:ea typeface="Cambria" panose="02040503050406030204" pitchFamily="18" charset="0"/>
              </a:rPr>
              <a:t> 2: </a:t>
            </a:r>
            <a:endParaRPr lang="en-US" sz="6000" b="1" dirty="0">
              <a:solidFill>
                <a:srgbClr val="FFFF00"/>
              </a:solidFill>
              <a:latin typeface="Cambria" panose="02040503050406030204" pitchFamily="18" charset="0"/>
              <a:ea typeface="Cambria" panose="02040503050406030204" pitchFamily="18" charset="0"/>
            </a:endParaRPr>
          </a:p>
          <a:p>
            <a:pPr lvl="0" algn="ctr">
              <a:spcBef>
                <a:spcPts val="600"/>
              </a:spcBef>
              <a:spcAft>
                <a:spcPts val="600"/>
              </a:spcAft>
            </a:pPr>
            <a:r>
              <a:rPr lang="en-US" sz="6000" b="1" dirty="0" err="1">
                <a:solidFill>
                  <a:schemeClr val="bg1"/>
                </a:solidFill>
                <a:latin typeface="Cambria" panose="02040503050406030204" pitchFamily="18" charset="0"/>
                <a:ea typeface="Cambria" panose="02040503050406030204" pitchFamily="18" charset="0"/>
              </a:rPr>
              <a:t>Mô</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tả</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đền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tháp</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Chăm</a:t>
            </a:r>
            <a:r>
              <a:rPr lang="en-US" sz="6000" b="1" dirty="0">
                <a:solidFill>
                  <a:schemeClr val="bg1"/>
                </a:solidFill>
                <a:latin typeface="Cambria" panose="02040503050406030204" pitchFamily="18" charset="0"/>
                <a:ea typeface="Cambria" panose="02040503050406030204" pitchFamily="18" charset="0"/>
              </a:rPr>
              <a:t>-pa.</a:t>
            </a:r>
            <a:endParaRPr kumimoji="0" lang="en-US" sz="6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a:stretch>
            <a:fillRect/>
          </a:stretch>
        </p:blipFill>
        <p:spPr>
          <a:xfrm>
            <a:off x="11041905" y="6514274"/>
            <a:ext cx="4218861" cy="3259487"/>
          </a:xfrm>
          <a:prstGeom prst="rect">
            <a:avLst/>
          </a:prstGeom>
        </p:spPr>
      </p:pic>
      <p:sp>
        <p:nvSpPr>
          <p:cNvPr id="3" name="TextBox 2"/>
          <p:cNvSpPr txBox="1"/>
          <p:nvPr/>
        </p:nvSpPr>
        <p:spPr>
          <a:xfrm>
            <a:off x="990600" y="2819767"/>
            <a:ext cx="17068800" cy="2585323"/>
          </a:xfrm>
          <a:prstGeom prst="rect">
            <a:avLst/>
          </a:prstGeom>
          <a:noFill/>
        </p:spPr>
        <p:txBody>
          <a:bodyPr wrap="square">
            <a:spAutoFit/>
          </a:bodyPr>
          <a:lstStyle/>
          <a:p>
            <a:r>
              <a:rPr lang="nl-NL" sz="5400" b="1" dirty="0">
                <a:solidFill>
                  <a:schemeClr val="bg1"/>
                </a:solidFill>
                <a:effectLst/>
                <a:latin typeface="Times New Roman" panose="02020603050405020304" pitchFamily="18" charset="0"/>
                <a:ea typeface="Times New Roman" panose="02020603050405020304" pitchFamily="18" charset="0"/>
              </a:rPr>
              <a:t>Thảo luận nhóm 6: </a:t>
            </a:r>
            <a:r>
              <a:rPr lang="nl-NL" sz="5400" dirty="0">
                <a:solidFill>
                  <a:schemeClr val="bg1"/>
                </a:solidFill>
                <a:effectLst/>
                <a:latin typeface="Times New Roman" panose="02020603050405020304" pitchFamily="18" charset="0"/>
                <a:ea typeface="Times New Roman" panose="02020603050405020304" pitchFamily="18" charset="0"/>
              </a:rPr>
              <a:t>Em hãy giới thiệu và mô tả những nét chính của Khu di tích Thánh địa Mỹ Sơn (Quảng Nam), Tháp Bánh Ít.</a:t>
            </a:r>
            <a:endParaRPr lang="en-US" sz="5400" dirty="0">
              <a:solidFill>
                <a:schemeClr val="bg1"/>
              </a:solidFill>
            </a:endParaRPr>
          </a:p>
        </p:txBody>
      </p:sp>
      <p:pic>
        <p:nvPicPr>
          <p:cNvPr id="5" name="Picture 4"/>
          <p:cNvPicPr>
            <a:picLocks noChangeAspect="1"/>
          </p:cNvPicPr>
          <p:nvPr/>
        </p:nvPicPr>
        <p:blipFill>
          <a:blip r:embed="rId2"/>
          <a:srcRect r="39752"/>
          <a:stretch>
            <a:fillRect/>
          </a:stretch>
        </p:blipFill>
        <p:spPr>
          <a:xfrm>
            <a:off x="3027234" y="6368614"/>
            <a:ext cx="5802063" cy="3539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8839200" y="1333500"/>
            <a:ext cx="8331292" cy="7372363"/>
            <a:chOff x="0" y="133351"/>
            <a:chExt cx="9249414" cy="9829816"/>
          </a:xfrm>
        </p:grpSpPr>
        <p:sp>
          <p:nvSpPr>
            <p:cNvPr id="3" name="TextBox 3"/>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endParaRPr kumimoji="0" lang="vi-VN" sz="3200" b="0" i="0" u="none" strike="noStrike" kern="1200" cap="none" spc="-99" normalizeH="0" baseline="0" noProof="0" dirty="0">
                <a:ln>
                  <a:noFill/>
                </a:ln>
                <a:solidFill>
                  <a:srgbClr val="FFC000"/>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endParaRPr kumimoji="0" lang="vi-VN" sz="3200" b="0" i="0" u="none" strike="noStrike" kern="1200" cap="none" spc="-99" normalizeH="0" baseline="0" noProof="0" dirty="0">
                <a:ln>
                  <a:noFill/>
                </a:ln>
                <a:solidFill>
                  <a:srgbClr val="FFC000"/>
                </a:solidFill>
                <a:effectLst/>
                <a:uLnTx/>
                <a:uFillTx/>
                <a:latin typeface="Mali"/>
                <a:ea typeface="+mn-ea"/>
                <a:cs typeface="+mn-cs"/>
              </a:endParaRPr>
            </a:p>
          </p:txBody>
        </p:sp>
      </p:grpSp>
      <p:grpSp>
        <p:nvGrpSpPr>
          <p:cNvPr id="7" name="Group 6"/>
          <p:cNvGrpSpPr/>
          <p:nvPr/>
        </p:nvGrpSpPr>
        <p:grpSpPr>
          <a:xfrm>
            <a:off x="728775" y="686930"/>
            <a:ext cx="7838850" cy="8229600"/>
            <a:chOff x="9829800" y="419100"/>
            <a:chExt cx="7838850" cy="8229600"/>
          </a:xfrm>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9634425" y="614475"/>
              <a:ext cx="8229600" cy="7838850"/>
            </a:xfrm>
            <a:prstGeom prst="rect">
              <a:avLst/>
            </a:prstGeom>
          </p:spPr>
        </p:pic>
        <p:pic>
          <p:nvPicPr>
            <p:cNvPr id="8"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stretch>
            <a:fillRect/>
          </a:stretch>
        </p:blipFill>
        <p:spPr>
          <a:xfrm>
            <a:off x="965200" y="2137791"/>
            <a:ext cx="16357599" cy="601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8328514">
            <a:off x="17217873" y="4742707"/>
            <a:ext cx="1222922" cy="1194017"/>
          </a:xfrm>
          <a:prstGeom prst="rect">
            <a:avLst/>
          </a:prstGeom>
        </p:spPr>
      </p:pic>
      <p:pic>
        <p:nvPicPr>
          <p:cNvPr id="25"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664064">
            <a:off x="1177845" y="1969695"/>
            <a:ext cx="16007669" cy="6677192"/>
          </a:xfrm>
          <a:prstGeom prst="rect">
            <a:avLst/>
          </a:prstGeom>
        </p:spPr>
      </p:pic>
      <p:sp>
        <p:nvSpPr>
          <p:cNvPr id="10" name="TextBox 11"/>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8288000" cy="121158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endParaRPr lang="en-US" sz="6000" dirty="0">
              <a:solidFill>
                <a:srgbClr val="15F4FD"/>
              </a:solidFill>
              <a:latin typeface="Cambria" panose="02040503050406030204" pitchFamily="18" charset="0"/>
              <a:ea typeface="Cambria" panose="02040503050406030204" pitchFamily="18" charset="0"/>
            </a:endParaRPr>
          </a:p>
        </p:txBody>
      </p:sp>
      <p:sp>
        <p:nvSpPr>
          <p:cNvPr id="21" name="Freeform 7"/>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p:cNvGrpSpPr/>
          <p:nvPr/>
        </p:nvGrpSpPr>
        <p:grpSpPr>
          <a:xfrm>
            <a:off x="2660732" y="4579887"/>
            <a:ext cx="6057900" cy="2052113"/>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2663627" y="7224826"/>
            <a:ext cx="6057900" cy="2052113"/>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9349451" y="7224826"/>
            <a:ext cx="6057900" cy="2052113"/>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377683" y="-4686301"/>
            <a:ext cx="702470" cy="702470"/>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4357819" y="-3945133"/>
            <a:ext cx="702470" cy="702470"/>
          </a:xfrm>
          <a:prstGeom prst="rect">
            <a:avLst/>
          </a:prstGeom>
        </p:spPr>
      </p:pic>
      <p:pic>
        <p:nvPicPr>
          <p:cNvPr id="7"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3018932" y="741168"/>
            <a:ext cx="2545688" cy="723747"/>
          </a:xfrm>
          <a:prstGeom prst="rect">
            <a:avLst/>
          </a:prstGeom>
        </p:spPr>
      </p:pic>
      <p:pic>
        <p:nvPicPr>
          <p:cNvPr id="11"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11201401" y="-1856855"/>
            <a:ext cx="731045" cy="731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8288000" cy="121158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endParaRPr lang="en-US" sz="6000" dirty="0">
              <a:solidFill>
                <a:srgbClr val="15F4FD"/>
              </a:solidFill>
              <a:latin typeface="Cambria" panose="02040503050406030204" pitchFamily="18" charset="0"/>
              <a:ea typeface="Cambria" panose="02040503050406030204" pitchFamily="18" charset="0"/>
            </a:endParaRPr>
          </a:p>
        </p:txBody>
      </p:sp>
      <p:sp>
        <p:nvSpPr>
          <p:cNvPr id="21" name="Freeform 7"/>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p:cNvGrpSpPr/>
          <p:nvPr/>
        </p:nvGrpSpPr>
        <p:grpSpPr>
          <a:xfrm>
            <a:off x="9566477" y="7224825"/>
            <a:ext cx="6057900" cy="2052113"/>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2663627" y="7224826"/>
            <a:ext cx="6057900" cy="2052113"/>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2663627" y="4486441"/>
            <a:ext cx="6057900" cy="2052113"/>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377683" y="-4686301"/>
            <a:ext cx="702470" cy="702470"/>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4357819" y="-3945133"/>
            <a:ext cx="702470" cy="702470"/>
          </a:xfrm>
          <a:prstGeom prst="rect">
            <a:avLst/>
          </a:prstGeom>
        </p:spPr>
      </p:pic>
      <p:pic>
        <p:nvPicPr>
          <p:cNvPr id="2"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3018932" y="741168"/>
            <a:ext cx="2545688" cy="723747"/>
          </a:xfrm>
          <a:prstGeom prst="rect">
            <a:avLst/>
          </a:prstGeom>
        </p:spPr>
      </p:pic>
      <p:pic>
        <p:nvPicPr>
          <p:cNvPr id="3"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11201401" y="-1856855"/>
            <a:ext cx="731045" cy="731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8288000" cy="121158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endParaRPr lang="en-US" sz="6000" dirty="0">
              <a:solidFill>
                <a:srgbClr val="15F4FD"/>
              </a:solidFill>
              <a:latin typeface="Cambria" panose="02040503050406030204" pitchFamily="18" charset="0"/>
              <a:ea typeface="Cambria" panose="02040503050406030204" pitchFamily="18" charset="0"/>
            </a:endParaRPr>
          </a:p>
        </p:txBody>
      </p:sp>
      <p:sp>
        <p:nvSpPr>
          <p:cNvPr id="21" name="Freeform 7"/>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p:cNvGrpSpPr/>
          <p:nvPr/>
        </p:nvGrpSpPr>
        <p:grpSpPr>
          <a:xfrm>
            <a:off x="2751068" y="7057329"/>
            <a:ext cx="6057900" cy="2052113"/>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2751068" y="4266337"/>
            <a:ext cx="6057900" cy="2052113"/>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9349451" y="7057330"/>
            <a:ext cx="6057900" cy="2052113"/>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377683" y="-4686301"/>
            <a:ext cx="702470" cy="702470"/>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4357819" y="-3945133"/>
            <a:ext cx="702470" cy="702470"/>
          </a:xfrm>
          <a:prstGeom prst="rect">
            <a:avLst/>
          </a:prstGeom>
        </p:spPr>
      </p:pic>
      <p:pic>
        <p:nvPicPr>
          <p:cNvPr id="2"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3018932" y="741168"/>
            <a:ext cx="2545688" cy="723747"/>
          </a:xfrm>
          <a:prstGeom prst="rect">
            <a:avLst/>
          </a:prstGeom>
        </p:spPr>
      </p:pic>
      <p:pic>
        <p:nvPicPr>
          <p:cNvPr id="3"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11201401" y="-1856855"/>
            <a:ext cx="731045" cy="73104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57200" y="2705100"/>
            <a:ext cx="8153400" cy="523875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pSp>
        <p:nvGrpSpPr>
          <p:cNvPr id="4" name="Group 3"/>
          <p:cNvGrpSpPr/>
          <p:nvPr/>
        </p:nvGrpSpPr>
        <p:grpSpPr>
          <a:xfrm>
            <a:off x="9753600" y="2665353"/>
            <a:ext cx="8284329" cy="4535547"/>
            <a:chOff x="14116911" y="1062236"/>
            <a:chExt cx="3823176" cy="5467782"/>
          </a:xfrm>
        </p:grpSpPr>
        <p:pic>
          <p:nvPicPr>
            <p:cNvPr id="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59285">
              <a:off x="14116911" y="1062236"/>
              <a:ext cx="3823176" cy="5467782"/>
            </a:xfrm>
            <a:prstGeom prst="rect">
              <a:avLst/>
            </a:prstGeom>
          </p:spPr>
        </p:pic>
        <p:sp>
          <p:nvSpPr>
            <p:cNvPr id="7" name="TextBox 3"/>
            <p:cNvSpPr txBox="1"/>
            <p:nvPr/>
          </p:nvSpPr>
          <p:spPr>
            <a:xfrm>
              <a:off x="14433404" y="1667518"/>
              <a:ext cx="3235264" cy="336201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800" dirty="0">
                  <a:solidFill>
                    <a:schemeClr val="bg1"/>
                  </a:solidFill>
                  <a:latin typeface="Cambria" panose="02040503050406030204" pitchFamily="18" charset="0"/>
                  <a:ea typeface="Cambria" panose="02040503050406030204" pitchFamily="18" charset="0"/>
                </a:rPr>
                <a:t>Em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lễ</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hội</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múa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trên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của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nào</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không</a:t>
              </a:r>
              <a:r>
                <a:rPr lang="en-US" sz="4800" dirty="0">
                  <a:solidFill>
                    <a:schemeClr val="bg1"/>
                  </a:solidFill>
                  <a:latin typeface="Cambria" panose="02040503050406030204" pitchFamily="18" charset="0"/>
                  <a:ea typeface="Cambria" panose="02040503050406030204" pitchFamily="18" charset="0"/>
                </a:rPr>
                <a:t>? Chia </a:t>
              </a:r>
              <a:r>
                <a:rPr lang="en-US" sz="4800" dirty="0" err="1">
                  <a:solidFill>
                    <a:schemeClr val="bg1"/>
                  </a:solidFill>
                  <a:latin typeface="Cambria" panose="02040503050406030204" pitchFamily="18" charset="0"/>
                  <a:ea typeface="Cambria" panose="02040503050406030204" pitchFamily="18" charset="0"/>
                </a:rPr>
                <a:t>sẻ</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điều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em</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về</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đó</a:t>
              </a:r>
              <a:endParaRPr lang="en-US" sz="4500" spc="-267"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18288000" cy="12115800"/>
            <a:chOff x="0" y="0"/>
            <a:chExt cx="12192000" cy="8866208"/>
          </a:xfrm>
        </p:grpSpPr>
        <p:pic>
          <p:nvPicPr>
            <p:cNvPr id="4" name="Picture 3"/>
            <p:cNvPicPr>
              <a:picLocks noChangeAspect="1"/>
            </p:cNvPicPr>
            <p:nvPr/>
          </p:nvPicPr>
          <p:blipFill>
            <a:blip r:embed="rId1"/>
            <a:stretch>
              <a:fillRect/>
            </a:stretch>
          </p:blipFill>
          <p:spPr>
            <a:xfrm>
              <a:off x="0" y="0"/>
              <a:ext cx="12192000" cy="8128000"/>
            </a:xfrm>
            <a:prstGeom prst="rect">
              <a:avLst/>
            </a:prstGeom>
          </p:spPr>
        </p:pic>
        <p:sp>
          <p:nvSpPr>
            <p:cNvPr id="6" name="Freeform: Shape 5"/>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1" fmla="*/ 8113853 w 8113853"/>
                <a:gd name="connsiteY0-2" fmla="*/ 4062714 h 4583575"/>
                <a:gd name="connsiteX1-3" fmla="*/ 7396222 w 8113853"/>
                <a:gd name="connsiteY1-4" fmla="*/ 868101 h 4583575"/>
                <a:gd name="connsiteX2-5" fmla="*/ 6470248 w 8113853"/>
                <a:gd name="connsiteY2-6" fmla="*/ 416689 h 4583575"/>
                <a:gd name="connsiteX3-7" fmla="*/ 6169306 w 8113853"/>
                <a:gd name="connsiteY3-8" fmla="*/ 243068 h 4583575"/>
                <a:gd name="connsiteX4-9" fmla="*/ 4849792 w 8113853"/>
                <a:gd name="connsiteY4-10" fmla="*/ 0 h 4583575"/>
                <a:gd name="connsiteX5-11" fmla="*/ 2997843 w 8113853"/>
                <a:gd name="connsiteY5-12" fmla="*/ 34724 h 4583575"/>
                <a:gd name="connsiteX6-13" fmla="*/ 1469984 w 8113853"/>
                <a:gd name="connsiteY6-14" fmla="*/ 266218 h 4583575"/>
                <a:gd name="connsiteX7-15" fmla="*/ 555584 w 8113853"/>
                <a:gd name="connsiteY7-16" fmla="*/ 902825 h 4583575"/>
                <a:gd name="connsiteX8-17" fmla="*/ 92597 w 8113853"/>
                <a:gd name="connsiteY8-18" fmla="*/ 1504709 h 4583575"/>
                <a:gd name="connsiteX9-19" fmla="*/ 0 w 8113853"/>
                <a:gd name="connsiteY9-20" fmla="*/ 2986268 h 4583575"/>
                <a:gd name="connsiteX10-21" fmla="*/ 1250065 w 8113853"/>
                <a:gd name="connsiteY10-22" fmla="*/ 3923818 h 4583575"/>
                <a:gd name="connsiteX11-23" fmla="*/ 5521124 w 8113853"/>
                <a:gd name="connsiteY11-24" fmla="*/ 4583575 h 4583575"/>
                <a:gd name="connsiteX12-25" fmla="*/ 8113853 w 8113853"/>
                <a:gd name="connsiteY12-26" fmla="*/ 4062714 h 4583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endParaRPr lang="en-US" sz="6600" dirty="0">
              <a:solidFill>
                <a:srgbClr val="15F4FD"/>
              </a:solidFill>
              <a:latin typeface="Cambria" panose="02040503050406030204" pitchFamily="18" charset="0"/>
              <a:ea typeface="Cambria" panose="02040503050406030204" pitchFamily="18" charset="0"/>
            </a:endParaRPr>
          </a:p>
        </p:txBody>
      </p:sp>
      <p:sp>
        <p:nvSpPr>
          <p:cNvPr id="21" name="Freeform 7"/>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p:cNvGrpSpPr/>
          <p:nvPr/>
        </p:nvGrpSpPr>
        <p:grpSpPr>
          <a:xfrm>
            <a:off x="2660732" y="4579887"/>
            <a:ext cx="6057900" cy="2052113"/>
            <a:chOff x="1773821" y="3053257"/>
            <a:chExt cx="4038600" cy="1368075"/>
          </a:xfrm>
        </p:grpSpPr>
        <p:sp>
          <p:nvSpPr>
            <p:cNvPr id="27" name="Freeform 3"/>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2663627" y="7224826"/>
            <a:ext cx="6057900" cy="2052113"/>
            <a:chOff x="1775751" y="4816549"/>
            <a:chExt cx="4038600" cy="1368075"/>
          </a:xfrm>
        </p:grpSpPr>
        <p:sp>
          <p:nvSpPr>
            <p:cNvPr id="28" name="Freeform 3"/>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9349451" y="7224826"/>
            <a:ext cx="6057900" cy="2052113"/>
            <a:chOff x="6232967" y="4816549"/>
            <a:chExt cx="4038600" cy="1368075"/>
          </a:xfrm>
        </p:grpSpPr>
        <p:sp>
          <p:nvSpPr>
            <p:cNvPr id="29" name="Freeform 3"/>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377683" y="-4686301"/>
            <a:ext cx="702470" cy="702470"/>
          </a:xfrm>
          <a:prstGeom prst="rect">
            <a:avLst/>
          </a:prstGeom>
        </p:spPr>
      </p:pic>
      <p:pic>
        <p:nvPicPr>
          <p:cNvPr id="55" name="y2mate.com - Incorrect sound effect">
            <a:hlinkClick r:id="" action="ppaction://media"/>
          </p:cNvPr>
          <p:cNvPicPr>
            <a:picLocks noChangeAspect="1"/>
          </p:cNvPicPr>
          <p:nvPr>
            <a:audioFile r:link="rId7"/>
            <p:extLst>
              <p:ext uri="{DAA4B4D4-6D71-4841-9C94-3DE7FCFB9230}">
                <p14:media xmlns:p14="http://schemas.microsoft.com/office/powerpoint/2010/main" r:embed="rId8">
                  <p14:trim st="454,000000"/>
                </p14:media>
              </p:ext>
            </p:extLst>
          </p:nvPr>
        </p:nvPicPr>
        <p:blipFill>
          <a:blip r:embed="rId6"/>
          <a:stretch>
            <a:fillRect/>
          </a:stretch>
        </p:blipFill>
        <p:spPr>
          <a:xfrm>
            <a:off x="4357819" y="-3945133"/>
            <a:ext cx="702470" cy="702470"/>
          </a:xfrm>
          <a:prstGeom prst="rect">
            <a:avLst/>
          </a:prstGeom>
        </p:spPr>
      </p:pic>
      <p:pic>
        <p:nvPicPr>
          <p:cNvPr id="2" name="Media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rotWithShape="1">
          <a:blip r:embed="rId11"/>
          <a:srcRect l="22649" t="36335" r="25563" b="37490"/>
          <a:stretch>
            <a:fillRect/>
          </a:stretch>
        </p:blipFill>
        <p:spPr>
          <a:xfrm>
            <a:off x="3018932" y="741168"/>
            <a:ext cx="2545688" cy="723747"/>
          </a:xfrm>
          <a:prstGeom prst="rect">
            <a:avLst/>
          </a:prstGeom>
        </p:spPr>
      </p:pic>
      <p:pic>
        <p:nvPicPr>
          <p:cNvPr id="3" name="y2mate.com - nhạc chơi rung chuông vàng">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6"/>
          <a:stretch>
            <a:fillRect/>
          </a:stretch>
        </p:blipFill>
        <p:spPr>
          <a:xfrm>
            <a:off x="11201401" y="-1856855"/>
            <a:ext cx="731045" cy="7310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1"/>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p:cNvPicPr>
            <a:picLocks noChangeAspect="1"/>
          </p:cNvPicPr>
          <p:nvPr/>
        </p:nvPicPr>
        <p:blipFill>
          <a:blip r:embed="rId4"/>
          <a:srcRect/>
          <a:stretch>
            <a:fillRect/>
          </a:stretch>
        </p:blipFill>
        <p:spPr>
          <a:xfrm>
            <a:off x="-1611530" y="-388556"/>
            <a:ext cx="11912346" cy="12344400"/>
          </a:xfrm>
          <a:prstGeom prst="rect">
            <a:avLst/>
          </a:prstGeom>
        </p:spPr>
      </p:pic>
      <p:sp>
        <p:nvSpPr>
          <p:cNvPr id="8" name="TextBox 7"/>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endParaRPr lang="en-US" sz="17250">
              <a:solidFill>
                <a:srgbClr val="FFBE1D"/>
              </a:solidFill>
              <a:latin typeface="#9Slide03 IcielNovecento sans E" panose="00000900000000000000" pitchFamily="2" charset="0"/>
            </a:endParaRPr>
          </a:p>
        </p:txBody>
      </p:sp>
      <p:sp>
        <p:nvSpPr>
          <p:cNvPr id="6" name="Freeform 7"/>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777288" y="-2112719"/>
            <a:ext cx="1242776" cy="1242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8328514">
            <a:off x="17217873" y="4742707"/>
            <a:ext cx="1222922" cy="1194017"/>
          </a:xfrm>
          <a:prstGeom prst="rect">
            <a:avLst/>
          </a:prstGeom>
        </p:spPr>
      </p:pic>
      <p:pic>
        <p:nvPicPr>
          <p:cNvPr id="25"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664064">
            <a:off x="1120951" y="1291663"/>
            <a:ext cx="16007669" cy="6677192"/>
          </a:xfrm>
          <a:prstGeom prst="rect">
            <a:avLst/>
          </a:prstGeom>
        </p:spPr>
      </p:pic>
      <p:sp>
        <p:nvSpPr>
          <p:cNvPr id="27" name="TextBox 11"/>
          <p:cNvSpPr txBox="1"/>
          <p:nvPr/>
        </p:nvSpPr>
        <p:spPr>
          <a:xfrm>
            <a:off x="2743200" y="4305300"/>
            <a:ext cx="13118888" cy="1877758"/>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endPar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104900"/>
            <a:ext cx="17068800" cy="5551776"/>
          </a:xfrm>
          <a:prstGeom prst="rect">
            <a:avLst/>
          </a:prstGeom>
          <a:noFill/>
        </p:spPr>
        <p:txBody>
          <a:bodyPr wrap="square">
            <a:spAutoFit/>
          </a:bodyPr>
          <a:lstStyle/>
          <a:p>
            <a:pPr algn="ctr">
              <a:lnSpc>
                <a:spcPct val="115000"/>
              </a:lnSpc>
              <a:spcAft>
                <a:spcPts val="800"/>
              </a:spcAft>
            </a:pPr>
            <a:r>
              <a:rPr lang="en-US" sz="4800" b="1">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Bài 7: Vương quốc Chăm-pa (Tiết 1)</a:t>
            </a:r>
            <a:endParaRPr lang="en-US" sz="4800" b="1">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endParaRPr>
          </a:p>
          <a:p>
            <a:pPr>
              <a:lnSpc>
                <a:spcPct val="115000"/>
              </a:lnSpc>
              <a:spcAft>
                <a:spcPts val="800"/>
              </a:spcAft>
            </a:pPr>
            <a:r>
              <a:rPr lang="en-US" sz="4800" b="1">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1. Giới thiệu về đền tháp Chăm- pa</a:t>
            </a:r>
            <a:endParaRPr lang="en-US" sz="4000">
              <a:solidFill>
                <a:srgbClr val="002060"/>
              </a:solidFill>
              <a:effectLst/>
              <a:latin typeface="Aptos" panose="020B00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 </a:t>
            </a:r>
            <a:r>
              <a:rPr lang="vi-VN"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Cuối thế kỉ II, vương quốc Chăm -</a:t>
            </a:r>
            <a:r>
              <a:rPr lang="en-US"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 </a:t>
            </a:r>
            <a:r>
              <a:rPr lang="vi-VN"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pa được thành lập.</a:t>
            </a:r>
            <a:endParaRPr lang="en-US"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endParaRPr>
          </a:p>
          <a:p>
            <a:pPr>
              <a:lnSpc>
                <a:spcPct val="115000"/>
              </a:lnSpc>
              <a:spcAft>
                <a:spcPts val="800"/>
              </a:spcAft>
            </a:pPr>
            <a:r>
              <a:rPr lang="en-US"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 Đền tháp là di sản văn hóa tiêu biểu của Vương quốc Chăm-pa. </a:t>
            </a:r>
            <a:endParaRPr lang="en-US" sz="4000">
              <a:solidFill>
                <a:srgbClr val="002060"/>
              </a:solidFill>
              <a:effectLst/>
              <a:latin typeface="Aptos" panose="020B00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4800">
                <a:solidFill>
                  <a:srgbClr val="002060"/>
                </a:solidFill>
                <a:effectLst/>
                <a:latin typeface="Times New Roman" panose="02020603050405020304" pitchFamily="18" charset="0"/>
                <a:ea typeface="Times New Roman" panose="02020603050405020304" pitchFamily="18" charset="0"/>
                <a:cs typeface="Aptos" panose="020B0004020202020204" pitchFamily="34" charset="0"/>
              </a:rPr>
              <a:t>- Một số di tích tháp Chăm như: Mỹ Khánh, Mỹ Sơn, Bánh Ít, Tháp Nhạn, ……….ở các tỉnh miền Trung và Tây Nguyên.</a:t>
            </a:r>
            <a:endParaRPr lang="en-US" sz="4000">
              <a:solidFill>
                <a:srgbClr val="002060"/>
              </a:solidFill>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p:cNvPicPr>
            <a:picLocks noChangeAspect="1"/>
          </p:cNvPicPr>
          <p:nvPr/>
        </p:nvPicPr>
        <p:blipFill>
          <a:blip r:embed="rId3"/>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endParaRPr lang="vi-VN" sz="4400" b="1" dirty="0">
                <a:solidFill>
                  <a:srgbClr val="FFC000"/>
                </a:solidFill>
                <a:latin typeface="Cambria" panose="02040503050406030204" pitchFamily="18" charset="0"/>
                <a:ea typeface="Cambria" panose="02040503050406030204" pitchFamily="18" charset="0"/>
              </a:endParaRP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endParaRPr lang="vi-VN" sz="4400" b="1" dirty="0">
                <a:solidFill>
                  <a:srgbClr val="FFC000"/>
                </a:solidFill>
                <a:latin typeface="Cambria" panose="02040503050406030204" pitchFamily="18" charset="0"/>
                <a:ea typeface="Cambria" panose="02040503050406030204" pitchFamily="18" charset="0"/>
              </a:endParaRP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46367">
            <a:off x="3123345" y="7374414"/>
            <a:ext cx="1154159" cy="955619"/>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09268" y="4612168"/>
            <a:ext cx="691948" cy="574441"/>
          </a:xfrm>
          <a:prstGeom prst="rect">
            <a:avLst/>
          </a:prstGeom>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61668" y="5983768"/>
            <a:ext cx="691948" cy="57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328514">
            <a:off x="17217873" y="4742707"/>
            <a:ext cx="1222922" cy="1194017"/>
          </a:xfrm>
          <a:prstGeom prst="rect">
            <a:avLst/>
          </a:prstGeom>
        </p:spPr>
      </p:pic>
      <p:pic>
        <p:nvPicPr>
          <p:cNvPr id="25"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4064">
            <a:off x="1177845" y="1969695"/>
            <a:ext cx="16007669" cy="6677192"/>
          </a:xfrm>
          <a:prstGeom prst="rect">
            <a:avLst/>
          </a:prstGeom>
        </p:spPr>
      </p:pic>
      <p:sp>
        <p:nvSpPr>
          <p:cNvPr id="10" name="TextBox 11"/>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p:cNvGrpSpPr/>
          <p:nvPr/>
        </p:nvGrpSpPr>
        <p:grpSpPr>
          <a:xfrm>
            <a:off x="304800" y="342900"/>
            <a:ext cx="9127670" cy="9367158"/>
            <a:chOff x="0" y="0"/>
            <a:chExt cx="8264539" cy="2288928"/>
          </a:xfrm>
          <a:solidFill>
            <a:schemeClr val="tx2"/>
          </a:solidFill>
        </p:grpSpPr>
        <p:sp>
          <p:nvSpPr>
            <p:cNvPr id="11" name="Freeform 8"/>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p:cNvSpPr/>
          <p:nvPr/>
        </p:nvSpPr>
        <p:spPr>
          <a:xfrm>
            <a:off x="531341" y="851111"/>
            <a:ext cx="8671781" cy="8371523"/>
          </a:xfrm>
          <a:prstGeom prst="rect">
            <a:avLst/>
          </a:prstGeom>
        </p:spPr>
        <p:txBody>
          <a:bodyPr wrap="square">
            <a:spAutoFit/>
          </a:bodyPr>
          <a:lstStyle/>
          <a:p>
            <a:pPr algn="just">
              <a:spcBef>
                <a:spcPts val="600"/>
              </a:spcBef>
              <a:spcAft>
                <a:spcPts val="600"/>
              </a:spcAft>
            </a:pP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Q</a:t>
            </a:r>
            <a:r>
              <a:rPr lang="vi-VN"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uan sát </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video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hình 2</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thảo</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trả</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1: Vương quốc Chăm -pa được thành lập vào thời gian nào?</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2:  Địa bàn chủ yếu của vương quốc này ở đâu?</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3: Di sản văn hoá tiêu biểu của Vương quốc Chăm-pa là gì?</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4: Kể tên và xác định vị trí của một số đền tháp Chăm-pa trên lược đồ.</a:t>
            </a:r>
            <a:endParaRPr lang="en-US" sz="4400" b="1"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9525000" y="342900"/>
            <a:ext cx="8458200" cy="9815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p:cNvGrpSpPr/>
          <p:nvPr/>
        </p:nvGrpSpPr>
        <p:grpSpPr>
          <a:xfrm>
            <a:off x="304800" y="342900"/>
            <a:ext cx="9127670" cy="9367158"/>
            <a:chOff x="0" y="0"/>
            <a:chExt cx="8264539" cy="2288928"/>
          </a:xfrm>
          <a:solidFill>
            <a:schemeClr val="tx2"/>
          </a:solidFill>
        </p:grpSpPr>
        <p:sp>
          <p:nvSpPr>
            <p:cNvPr id="11" name="Freeform 8"/>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p:cNvSpPr/>
          <p:nvPr/>
        </p:nvSpPr>
        <p:spPr>
          <a:xfrm>
            <a:off x="531341" y="851111"/>
            <a:ext cx="8671781" cy="7694414"/>
          </a:xfrm>
          <a:prstGeom prst="rect">
            <a:avLst/>
          </a:prstGeom>
        </p:spPr>
        <p:txBody>
          <a:bodyPr wrap="square">
            <a:spAutoFit/>
          </a:bodyPr>
          <a:lstStyle/>
          <a:p>
            <a:pPr algn="ctr">
              <a:spcBef>
                <a:spcPts val="600"/>
              </a:spcBef>
              <a:spcAft>
                <a:spcPts val="600"/>
              </a:spcAft>
            </a:pP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THẢO LUẬN NHÓM 4</a:t>
            </a:r>
            <a:endPar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1: Vương quốc Chăm -pa được thành lập vào thời gian nào?</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2:  Địa bàn chủ yếu của vương quốc này ở đâu?</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3: Di sản văn hoá tiêu biểu của Vương quốc Chăm-pa là gì?</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4: Kể tên và xác định vị trí của một số đền tháp Chăm-pa trên lược đồ.</a:t>
            </a:r>
            <a:endParaRPr lang="en-US" sz="4400" b="1"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9525000" y="342900"/>
            <a:ext cx="8458200" cy="9815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646596" y="389360"/>
            <a:ext cx="16994809" cy="9332608"/>
            <a:chOff x="0" y="0"/>
            <a:chExt cx="4475999" cy="2457971"/>
          </a:xfrm>
        </p:grpSpPr>
        <p:sp>
          <p:nvSpPr>
            <p:cNvPr id="7" name="Freeform 3"/>
            <p:cNvSpPr/>
            <p:nvPr/>
          </p:nvSpPr>
          <p:spPr>
            <a:xfrm>
              <a:off x="0" y="0"/>
              <a:ext cx="4475999" cy="2457971"/>
            </a:xfrm>
            <a:custGeom>
              <a:avLst/>
              <a:gdLst/>
              <a:ahLst/>
              <a:cxnLst/>
              <a:rect l="l" t="t" r="r" b="b"/>
              <a:pathLst>
                <a:path w="4475999" h="2457971">
                  <a:moveTo>
                    <a:pt x="15944" y="0"/>
                  </a:moveTo>
                  <a:lnTo>
                    <a:pt x="4460055" y="0"/>
                  </a:lnTo>
                  <a:cubicBezTo>
                    <a:pt x="4468861" y="0"/>
                    <a:pt x="4475999" y="7138"/>
                    <a:pt x="4475999" y="15944"/>
                  </a:cubicBezTo>
                  <a:lnTo>
                    <a:pt x="4475999" y="2442027"/>
                  </a:lnTo>
                  <a:cubicBezTo>
                    <a:pt x="4475999" y="2446255"/>
                    <a:pt x="4474319" y="2450311"/>
                    <a:pt x="4471329" y="2453301"/>
                  </a:cubicBezTo>
                  <a:cubicBezTo>
                    <a:pt x="4468339" y="2456291"/>
                    <a:pt x="4464283" y="2457971"/>
                    <a:pt x="4460055" y="2457971"/>
                  </a:cubicBezTo>
                  <a:lnTo>
                    <a:pt x="15944" y="2457971"/>
                  </a:lnTo>
                  <a:cubicBezTo>
                    <a:pt x="11715" y="2457971"/>
                    <a:pt x="7660" y="2456291"/>
                    <a:pt x="4670" y="2453301"/>
                  </a:cubicBezTo>
                  <a:cubicBezTo>
                    <a:pt x="1680" y="2450311"/>
                    <a:pt x="0" y="2446255"/>
                    <a:pt x="0" y="2442027"/>
                  </a:cubicBezTo>
                  <a:lnTo>
                    <a:pt x="0" y="15944"/>
                  </a:lnTo>
                  <a:cubicBezTo>
                    <a:pt x="0" y="11715"/>
                    <a:pt x="1680" y="7660"/>
                    <a:pt x="4670" y="4670"/>
                  </a:cubicBezTo>
                  <a:cubicBezTo>
                    <a:pt x="7660" y="1680"/>
                    <a:pt x="11715" y="0"/>
                    <a:pt x="15944" y="0"/>
                  </a:cubicBezTo>
                  <a:close/>
                </a:path>
              </a:pathLst>
            </a:custGeom>
            <a:solidFill>
              <a:srgbClr val="5FA9C9"/>
            </a:solidFill>
            <a:ln w="209550" cap="rnd">
              <a:solidFill>
                <a:srgbClr val="FFFFFF"/>
              </a:solidFill>
              <a:prstDash val="solid"/>
              <a:round/>
            </a:ln>
          </p:spPr>
          <p:txBody>
            <a:bodyPr/>
            <a:lstStyle/>
            <a:p>
              <a:endParaRPr lang="en-US"/>
            </a:p>
          </p:txBody>
        </p:sp>
        <p:sp>
          <p:nvSpPr>
            <p:cNvPr id="8" name="TextBox 4"/>
            <p:cNvSpPr txBox="1"/>
            <p:nvPr/>
          </p:nvSpPr>
          <p:spPr>
            <a:xfrm>
              <a:off x="0" y="-38100"/>
              <a:ext cx="4475999" cy="2496071"/>
            </a:xfrm>
            <a:prstGeom prst="rect">
              <a:avLst/>
            </a:prstGeom>
          </p:spPr>
          <p:txBody>
            <a:bodyPr lIns="50800" tIns="50800" rIns="50800" bIns="50800" rtlCol="0" anchor="ctr"/>
            <a:lstStyle/>
            <a:p>
              <a:pPr algn="ctr">
                <a:lnSpc>
                  <a:spcPts val="2660"/>
                </a:lnSpc>
              </a:pPr>
            </a:p>
          </p:txBody>
        </p:sp>
      </p:grpSp>
      <p:sp>
        <p:nvSpPr>
          <p:cNvPr id="18" name="TextBox 17"/>
          <p:cNvSpPr txBox="1"/>
          <p:nvPr/>
        </p:nvSpPr>
        <p:spPr>
          <a:xfrm>
            <a:off x="1624188" y="952500"/>
            <a:ext cx="14682612" cy="1323439"/>
          </a:xfrm>
          <a:prstGeom prst="rect">
            <a:avLst/>
          </a:prstGeom>
          <a:noFill/>
        </p:spPr>
        <p:txBody>
          <a:bodyPr wrap="square" rtlCol="0">
            <a:spAutoFit/>
          </a:bodyPr>
          <a:lstStyle/>
          <a:p>
            <a:pPr algn="ctr"/>
            <a:r>
              <a:rPr lang="en-US" sz="8000" b="1" dirty="0">
                <a:solidFill>
                  <a:srgbClr val="FFFF00"/>
                </a:solidFill>
                <a:latin typeface="Times New Roman" panose="02020603050405020304" pitchFamily="18" charset="0"/>
                <a:cs typeface="Times New Roman" panose="02020603050405020304" pitchFamily="18" charset="0"/>
              </a:rPr>
              <a:t>Chia </a:t>
            </a:r>
            <a:r>
              <a:rPr lang="en-US" sz="8000" b="1" dirty="0" err="1">
                <a:solidFill>
                  <a:srgbClr val="FFFF00"/>
                </a:solidFill>
                <a:latin typeface="Times New Roman" panose="02020603050405020304" pitchFamily="18" charset="0"/>
                <a:cs typeface="Times New Roman" panose="02020603050405020304" pitchFamily="18" charset="0"/>
              </a:rPr>
              <a:t>sẻ</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kết</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quả</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thảo</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luận</a:t>
            </a:r>
            <a:endParaRPr lang="en-US" sz="80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7200" y="6438900"/>
            <a:ext cx="17221200" cy="1911984"/>
          </a:xfrm>
          <a:prstGeom prst="rect">
            <a:avLst/>
          </a:prstGeom>
          <a:effectLst>
            <a:outerShdw blurRad="50800" dist="38100" dir="2700000" algn="tl" rotWithShape="0">
              <a:prstClr val="black">
                <a:alpha val="40000"/>
              </a:prstClr>
            </a:outerShdw>
          </a:effectLst>
        </p:spPr>
      </p:pic>
      <p:pic>
        <p:nvPicPr>
          <p:cNvPr id="8" name="Graphic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6313" y="3702683"/>
            <a:ext cx="17221200" cy="1911984"/>
          </a:xfrm>
          <a:prstGeom prst="rect">
            <a:avLst/>
          </a:prstGeom>
          <a:effectLst>
            <a:outerShdw blurRad="50800" dist="38100" dir="2700000" algn="tl" rotWithShape="0">
              <a:prstClr val="black">
                <a:alpha val="40000"/>
              </a:prstClr>
            </a:outerShdw>
          </a:effectLst>
        </p:spPr>
      </p:pic>
      <p:pic>
        <p:nvPicPr>
          <p:cNvPr id="7" name="Graphic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2642" y="1219428"/>
            <a:ext cx="17221200" cy="1911984"/>
          </a:xfrm>
          <a:prstGeom prst="rect">
            <a:avLst/>
          </a:prstGeom>
          <a:effectLst>
            <a:outerShdw blurRad="50800" dist="38100" dir="2700000" algn="tl" rotWithShape="0">
              <a:prstClr val="black">
                <a:alpha val="40000"/>
              </a:prstClr>
            </a:outerShdw>
          </a:effectLst>
        </p:spPr>
      </p:pic>
      <p:sp>
        <p:nvSpPr>
          <p:cNvPr id="2" name="Rectangle 1"/>
          <p:cNvSpPr/>
          <p:nvPr/>
        </p:nvSpPr>
        <p:spPr>
          <a:xfrm>
            <a:off x="1055913" y="6671617"/>
            <a:ext cx="14548758" cy="1446550"/>
          </a:xfrm>
          <a:prstGeom prst="rect">
            <a:avLst/>
          </a:prstGeom>
        </p:spPr>
        <p:txBody>
          <a:bodyPr wrap="square">
            <a:spAutoFit/>
          </a:bodyPr>
          <a:lstStyle/>
          <a:p>
            <a:r>
              <a:rPr lang="nl-NL" sz="4400" b="1" dirty="0">
                <a:latin typeface="Times New Roman" panose="02020603050405020304" pitchFamily="18" charset="0"/>
                <a:cs typeface="Times New Roman" panose="02020603050405020304" pitchFamily="18" charset="0"/>
              </a:rPr>
              <a:t>Câu 3: Di sản văn hoá tiêu biểu của Vương quốc Chăm-pa là </a:t>
            </a:r>
            <a:r>
              <a:rPr lang="en-US" sz="4400" b="1" dirty="0" err="1">
                <a:latin typeface="Times New Roman" panose="02020603050405020304" pitchFamily="18" charset="0"/>
                <a:cs typeface="Times New Roman" panose="02020603050405020304" pitchFamily="18" charset="0"/>
              </a:rPr>
              <a:t>đền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Tháp</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1790699"/>
            <a:ext cx="17825357" cy="769441"/>
          </a:xfrm>
          <a:prstGeom prst="rect">
            <a:avLst/>
          </a:prstGeom>
          <a:noFill/>
        </p:spPr>
        <p:txBody>
          <a:bodyPr wrap="square">
            <a:spAutoFit/>
          </a:bodyPr>
          <a:lstStyle/>
          <a:p>
            <a:r>
              <a:rPr lang="nl-NL" sz="4400" b="1" dirty="0">
                <a:latin typeface="Times New Roman" panose="02020603050405020304" pitchFamily="18" charset="0"/>
                <a:cs typeface="Times New Roman" panose="02020603050405020304" pitchFamily="18" charset="0"/>
              </a:rPr>
              <a:t>Câu 1: Vương quốc </a:t>
            </a:r>
            <a:r>
              <a:rPr lang="nl-NL" sz="4400" b="1">
                <a:latin typeface="Times New Roman" panose="02020603050405020304" pitchFamily="18" charset="0"/>
                <a:cs typeface="Times New Roman" panose="02020603050405020304" pitchFamily="18" charset="0"/>
              </a:rPr>
              <a:t>Chăm - pa </a:t>
            </a:r>
            <a:r>
              <a:rPr lang="nl-NL" sz="4400" b="1" dirty="0">
                <a:latin typeface="Times New Roman" panose="02020603050405020304" pitchFamily="18" charset="0"/>
                <a:cs typeface="Times New Roman" panose="02020603050405020304" pitchFamily="18" charset="0"/>
              </a:rPr>
              <a:t>được thành lập vào </a:t>
            </a:r>
            <a:r>
              <a:rPr lang="en-US" sz="4400" b="1" dirty="0" err="1">
                <a:latin typeface="Times New Roman" panose="02020603050405020304" pitchFamily="18" charset="0"/>
                <a:cs typeface="Times New Roman" panose="02020603050405020304" pitchFamily="18" charset="0"/>
              </a:rPr>
              <a:t>cuối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II.</a:t>
            </a:r>
            <a:endParaRPr lang="en-US" sz="4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44334" y="3935400"/>
            <a:ext cx="16225158" cy="1446550"/>
          </a:xfrm>
          <a:prstGeom prst="rect">
            <a:avLst/>
          </a:prstGeom>
          <a:noFill/>
        </p:spPr>
        <p:txBody>
          <a:bodyPr wrap="square">
            <a:spAutoFit/>
          </a:bodyPr>
          <a:lstStyle/>
          <a:p>
            <a:r>
              <a:rPr lang="nl-NL" sz="4400" b="1" dirty="0">
                <a:latin typeface="Times New Roman" panose="02020603050405020304" pitchFamily="18" charset="0"/>
                <a:cs typeface="Times New Roman" panose="02020603050405020304" pitchFamily="18" charset="0"/>
              </a:rPr>
              <a:t>Câu 2:  Địa bàn chủ yếu của vương quốc này thuộc một số tỉnh miền Trung Việt nam ngày nay.</a:t>
            </a:r>
            <a:endParaRPr lang="nl-NL" sz="4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3761</Words>
  <Application>WPS Presentation</Application>
  <PresentationFormat>Custom</PresentationFormat>
  <Paragraphs>117</Paragraphs>
  <Slides>23</Slides>
  <Notes>2</Notes>
  <HiddenSlides>0</HiddenSlides>
  <MMClips>21</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23</vt:i4>
      </vt:variant>
    </vt:vector>
  </HeadingPairs>
  <TitlesOfParts>
    <vt:vector size="46" baseType="lpstr">
      <vt:lpstr>Arial</vt:lpstr>
      <vt:lpstr>SimSun</vt:lpstr>
      <vt:lpstr>Wingdings</vt:lpstr>
      <vt:lpstr>#9Slide02 Noi dung dai</vt:lpstr>
      <vt:lpstr>Aachen</vt:lpstr>
      <vt:lpstr>Perpetua Titling MT</vt:lpstr>
      <vt:lpstr>Cambria</vt:lpstr>
      <vt:lpstr>Times New Roman</vt:lpstr>
      <vt:lpstr>Roboto Light</vt:lpstr>
      <vt:lpstr>Microsoft YaHei</vt:lpstr>
      <vt:lpstr>Arial Unicode MS</vt:lpstr>
      <vt:lpstr>Calibri</vt:lpstr>
      <vt:lpstr>Sriracha</vt:lpstr>
      <vt:lpstr>Mali</vt:lpstr>
      <vt:lpstr>Calibri</vt:lpstr>
      <vt:lpstr>#9Slide02 Noi dung dai</vt:lpstr>
      <vt:lpstr>#9Slide03 IcielNovecento sans E</vt:lpstr>
      <vt:lpstr>Segoe Print</vt:lpstr>
      <vt:lpstr>Aptos</vt:lpstr>
      <vt:lpstr>Wide Latin</vt:lpstr>
      <vt:lpstr>#9Slide02 Tieu de dai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Bích Đào Cao Thị</cp:lastModifiedBy>
  <cp:revision>155</cp:revision>
  <dcterms:created xsi:type="dcterms:W3CDTF">2006-08-16T00:00:00Z</dcterms:created>
  <dcterms:modified xsi:type="dcterms:W3CDTF">2024-10-30T07:43:35Z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B66BA84C58E84F40881425B39D522840_12</vt:lpwstr>
  </property>
  <property fmtid="{D5CDD505-2E9C-101B-9397-08002B2CF9AE}" pid="3" name="KSOProductBuildVer">
    <vt:lpwstr>1033-12.2.0.18607</vt:lpwstr>
  </property>
</Properties>
</file>