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3.svg" ContentType="image/svg+xml"/>
  <Override PartName="/ppt/media/image19.svg" ContentType="image/svg+xml"/>
  <Override PartName="/ppt/media/image26.svg" ContentType="image/svg+xml"/>
  <Override PartName="/ppt/media/image49.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 id="2147483720" r:id="rId8"/>
    <p:sldMasterId id="2147483732" r:id="rId9"/>
  </p:sldMasterIdLst>
  <p:notesMasterIdLst>
    <p:notesMasterId r:id="rId11"/>
  </p:notesMasterIdLst>
  <p:sldIdLst>
    <p:sldId id="257" r:id="rId10"/>
    <p:sldId id="259" r:id="rId12"/>
    <p:sldId id="256" r:id="rId13"/>
    <p:sldId id="258" r:id="rId14"/>
    <p:sldId id="260" r:id="rId15"/>
    <p:sldId id="261" r:id="rId16"/>
    <p:sldId id="263" r:id="rId17"/>
    <p:sldId id="264" r:id="rId18"/>
    <p:sldId id="288" r:id="rId19"/>
    <p:sldId id="278" r:id="rId20"/>
    <p:sldId id="289" r:id="rId21"/>
    <p:sldId id="270" r:id="rId22"/>
    <p:sldId id="280" r:id="rId23"/>
    <p:sldId id="290" r:id="rId24"/>
    <p:sldId id="282" r:id="rId25"/>
    <p:sldId id="283" r:id="rId26"/>
    <p:sldId id="301" r:id="rId27"/>
    <p:sldId id="284" r:id="rId28"/>
    <p:sldId id="302" r:id="rId29"/>
    <p:sldId id="291" r:id="rId30"/>
    <p:sldId id="285" r:id="rId31"/>
    <p:sldId id="297" r:id="rId32"/>
    <p:sldId id="303" r:id="rId33"/>
    <p:sldId id="304" r:id="rId34"/>
    <p:sldId id="292" r:id="rId35"/>
    <p:sldId id="298" r:id="rId36"/>
    <p:sldId id="293" r:id="rId37"/>
    <p:sldId id="294" r:id="rId38"/>
    <p:sldId id="300" r:id="rId39"/>
    <p:sldId id="299" r:id="rId40"/>
    <p:sldId id="269" r:id="rId41"/>
    <p:sldId id="286" r:id="rId42"/>
    <p:sldId id="287" r:id="rId43"/>
    <p:sldId id="305" r:id="rId44"/>
    <p:sldId id="266" r:id="rId45"/>
    <p:sldId id="306" r:id="rId46"/>
    <p:sldId id="4410" r:id="rId4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102" autoAdjust="0"/>
  </p:normalViewPr>
  <p:slideViewPr>
    <p:cSldViewPr showGuides="1">
      <p:cViewPr varScale="1">
        <p:scale>
          <a:sx n="39" d="100"/>
          <a:sy n="39" d="100"/>
        </p:scale>
        <p:origin x="94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0" Type="http://schemas.openxmlformats.org/officeDocument/2006/relationships/tableStyles" Target="tableStyles.xml"/><Relationship Id="rId5" Type="http://schemas.openxmlformats.org/officeDocument/2006/relationships/slideMaster" Target="slideMasters/slideMaster4.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37.xml"/><Relationship Id="rId46" Type="http://schemas.openxmlformats.org/officeDocument/2006/relationships/slide" Target="slides/slide36.xml"/><Relationship Id="rId45" Type="http://schemas.openxmlformats.org/officeDocument/2006/relationships/slide" Target="slides/slide35.xml"/><Relationship Id="rId44" Type="http://schemas.openxmlformats.org/officeDocument/2006/relationships/slide" Target="slides/slide34.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notesMaster" Target="notesMasters/notesMaster1.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956D-7FA6-48A7-A624-477A4AC3536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07A31-263E-4FE7-AB71-993302FB7C3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endParaRPr lang="en-US" dirty="0"/>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907A31-263E-4FE7-AB71-993302FB7C38}"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endParaRPr lang="en-US" dirty="0"/>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endParaRPr lang="en-US"/>
          </a:p>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1"/>
            <a:ext cx="3740727" cy="545444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5166715" y="1"/>
            <a:ext cx="3121286" cy="2817422"/>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1" y="1365620"/>
            <a:ext cx="18287999" cy="8921381"/>
          </a:xfrm>
          <a:prstGeom prst="rect">
            <a:avLst/>
          </a:prstGeom>
        </p:spPr>
      </p:pic>
      <p:sp>
        <p:nvSpPr>
          <p:cNvPr id="13" name="矩形 12"/>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1"/>
            <a:ext cx="3740727" cy="545444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5166715" y="1"/>
            <a:ext cx="3121286" cy="2817422"/>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1" y="1365620"/>
            <a:ext cx="18287999" cy="8921381"/>
          </a:xfrm>
          <a:prstGeom prst="rect">
            <a:avLst/>
          </a:prstGeom>
        </p:spPr>
      </p:pic>
      <p:sp>
        <p:nvSpPr>
          <p:cNvPr id="11" name="矩形 10"/>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zh-CN" altLang="en-US"/>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2" Type="http://schemas.openxmlformats.org/officeDocument/2006/relationships/theme" Target="../theme/theme6.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2" Type="http://schemas.openxmlformats.org/officeDocument/2006/relationships/theme" Target="../theme/theme7.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6.xml"/><Relationship Id="rId8" Type="http://schemas.openxmlformats.org/officeDocument/2006/relationships/slideLayout" Target="../slideLayouts/slideLayout85.xml"/><Relationship Id="rId7" Type="http://schemas.openxmlformats.org/officeDocument/2006/relationships/slideLayout" Target="../slideLayouts/slideLayout84.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3" Type="http://schemas.openxmlformats.org/officeDocument/2006/relationships/slideLayout" Target="../slideLayouts/slideLayout80.xml"/><Relationship Id="rId2" Type="http://schemas.openxmlformats.org/officeDocument/2006/relationships/slideLayout" Target="../slideLayouts/slideLayout79.xml"/><Relationship Id="rId12" Type="http://schemas.openxmlformats.org/officeDocument/2006/relationships/theme" Target="../theme/theme8.xml"/><Relationship Id="rId11" Type="http://schemas.openxmlformats.org/officeDocument/2006/relationships/slideLayout" Target="../slideLayouts/slideLayout88.xml"/><Relationship Id="rId10" Type="http://schemas.openxmlformats.org/officeDocument/2006/relationships/slideLayout" Target="../slideLayouts/slideLayout87.xml"/><Relationship Id="rId1"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9" name="Picture 8"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467600" y="-5905500"/>
            <a:ext cx="2304753" cy="2304753"/>
          </a:xfrm>
          <a:prstGeom prst="rect">
            <a:avLst/>
          </a:prstGeom>
        </p:spPr>
      </p:pic>
      <p:pic>
        <p:nvPicPr>
          <p:cNvPr id="10" name="Picture 9"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pic>
        <p:nvPicPr>
          <p:cNvPr id="18" name="Picture 17"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82000" y="-37719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40.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19.sv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image" Target="../media/image32.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62.xml"/><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62.xml"/><Relationship Id="rId3" Type="http://schemas.openxmlformats.org/officeDocument/2006/relationships/image" Target="../media/image34.jpeg"/><Relationship Id="rId2" Type="http://schemas.openxmlformats.org/officeDocument/2006/relationships/image" Target="../media/image32.pn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3.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3.xml"/><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image" Target="../media/image10.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image" Target="../media/image37.png"/><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3.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image" Target="../media/image41.png"/><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image" Target="../media/image10.png"/><Relationship Id="rId1"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3.xml"/><Relationship Id="rId1"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image" Target="../media/image42.png"/><Relationship Id="rId1" Type="http://schemas.openxmlformats.org/officeDocument/2006/relationships/image" Target="../media/image18.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3.xml"/><Relationship Id="rId3" Type="http://schemas.openxmlformats.org/officeDocument/2006/relationships/image" Target="../media/image30.png"/><Relationship Id="rId2" Type="http://schemas.openxmlformats.org/officeDocument/2006/relationships/image" Target="../media/image43.png"/><Relationship Id="rId1" Type="http://schemas.openxmlformats.org/officeDocument/2006/relationships/image" Target="../media/image18.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image" Target="../media/image8.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3.xml"/><Relationship Id="rId4" Type="http://schemas.openxmlformats.org/officeDocument/2006/relationships/image" Target="../media/image30.png"/><Relationship Id="rId3"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image" Target="../media/image45.png"/><Relationship Id="rId1"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image" Target="../media/image46.png"/><Relationship Id="rId1"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image" Target="../media/image47.png"/><Relationship Id="rId1" Type="http://schemas.openxmlformats.org/officeDocument/2006/relationships/image" Target="../media/image18.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73.xml"/><Relationship Id="rId4" Type="http://schemas.openxmlformats.org/officeDocument/2006/relationships/image" Target="../media/image50.png"/><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9.sv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svg"/><Relationship Id="rId3" Type="http://schemas.openxmlformats.org/officeDocument/2006/relationships/image" Target="../media/image25.png"/><Relationship Id="rId2" Type="http://schemas.openxmlformats.org/officeDocument/2006/relationships/image" Target="../media/image19.sv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26.svg"/><Relationship Id="rId3" Type="http://schemas.openxmlformats.org/officeDocument/2006/relationships/image" Target="../media/image25.png"/><Relationship Id="rId2" Type="http://schemas.openxmlformats.org/officeDocument/2006/relationships/image" Target="../media/image19.sv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1"/>
            <a:stretch>
              <a:fillRect/>
            </a:stretch>
          </a:blipFill>
        </p:spPr>
        <p:txBody>
          <a:bodyPr/>
          <a:lstStyle/>
          <a:p>
            <a:endParaRPr lang="en-US" dirty="0"/>
          </a:p>
        </p:txBody>
      </p:sp>
      <p:pic>
        <p:nvPicPr>
          <p:cNvPr id="3" name="Picture 2"/>
          <p:cNvPicPr>
            <a:picLocks noChangeAspect="1"/>
          </p:cNvPicPr>
          <p:nvPr/>
        </p:nvPicPr>
        <p:blipFill>
          <a:blip r:embed="rId2"/>
          <a:stretch>
            <a:fillRect/>
          </a:stretch>
        </p:blipFill>
        <p:spPr>
          <a:xfrm>
            <a:off x="4800600" y="1257300"/>
            <a:ext cx="9358052" cy="789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1371600"/>
              <a:endParaRPr lang="en-US" sz="2700">
                <a:solidFill>
                  <a:prstClr val="black"/>
                </a:solidFill>
                <a:latin typeface="Calibri" panose="020F0502020204030204"/>
              </a:endParaRPr>
            </a:p>
          </p:txBody>
        </p:sp>
      </p:grpSp>
      <p:pic>
        <p:nvPicPr>
          <p:cNvPr id="17" name="Picture 16"/>
          <p:cNvPicPr>
            <a:picLocks noChangeAspect="1"/>
          </p:cNvPicPr>
          <p:nvPr/>
        </p:nvPicPr>
        <p:blipFill>
          <a:blip r:embed="rId3"/>
          <a:stretch>
            <a:fillRect/>
          </a:stretch>
        </p:blipFill>
        <p:spPr>
          <a:xfrm>
            <a:off x="999262" y="731432"/>
            <a:ext cx="16177139" cy="2670279"/>
          </a:xfrm>
          <a:prstGeom prst="rect">
            <a:avLst/>
          </a:prstGeom>
        </p:spPr>
      </p:pic>
      <p:pic>
        <p:nvPicPr>
          <p:cNvPr id="16" name="Picture 15"/>
          <p:cNvPicPr>
            <a:picLocks noChangeAspect="1"/>
          </p:cNvPicPr>
          <p:nvPr/>
        </p:nvPicPr>
        <p:blipFill>
          <a:blip r:embed="rId4"/>
          <a:stretch>
            <a:fillRect/>
          </a:stretch>
        </p:blipFill>
        <p:spPr>
          <a:xfrm>
            <a:off x="3657599" y="3009900"/>
            <a:ext cx="11376891" cy="594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11"/>
          <p:cNvGrpSpPr/>
          <p:nvPr/>
        </p:nvGrpSpPr>
        <p:grpSpPr>
          <a:xfrm>
            <a:off x="7064719" y="2839467"/>
            <a:ext cx="6041898" cy="6601446"/>
            <a:chOff x="0" y="0"/>
            <a:chExt cx="4238612" cy="1952115"/>
          </a:xfrm>
        </p:grpSpPr>
        <p:sp>
          <p:nvSpPr>
            <p:cNvPr id="6"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endParaRPr lang="en-US"/>
            </a:p>
          </p:txBody>
        </p:sp>
        <p:sp>
          <p:nvSpPr>
            <p:cNvPr id="7" name="TextBox 13"/>
            <p:cNvSpPr txBox="1"/>
            <p:nvPr/>
          </p:nvSpPr>
          <p:spPr>
            <a:xfrm>
              <a:off x="0" y="-47625"/>
              <a:ext cx="4238612" cy="199974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p:cNvPicPr>
            <a:picLocks noChangeAspect="1"/>
          </p:cNvPicPr>
          <p:nvPr/>
        </p:nvPicPr>
        <p:blipFill>
          <a:blip r:embed="rId2"/>
          <a:stretch>
            <a:fillRect/>
          </a:stretch>
        </p:blipFill>
        <p:spPr>
          <a:xfrm>
            <a:off x="6629400" y="2324100"/>
            <a:ext cx="7037120" cy="79493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7152" y="-637406"/>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defTabSz="1371600"/>
              <a:endParaRPr lang="en-US" sz="2700">
                <a:solidFill>
                  <a:prstClr val="black"/>
                </a:solidFill>
                <a:latin typeface="Calibri" panose="020F0502020204030204"/>
              </a:endParaRPr>
            </a:p>
          </p:txBody>
        </p:sp>
      </p:grpSp>
      <p:sp>
        <p:nvSpPr>
          <p:cNvPr id="17" name="Rectangle: Rounded Corners 16"/>
          <p:cNvSpPr/>
          <p:nvPr/>
        </p:nvSpPr>
        <p:spPr>
          <a:xfrm>
            <a:off x="5870975" y="3552324"/>
            <a:ext cx="6118542" cy="186755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1500" b="1" dirty="0" err="1">
                <a:solidFill>
                  <a:prstClr val="black"/>
                </a:solidFill>
                <a:latin typeface="Cambria" panose="02040503050406030204" pitchFamily="18" charset="0"/>
                <a:ea typeface="Cambria" panose="02040503050406030204" pitchFamily="18" charset="0"/>
              </a:rPr>
              <a:t>Quàng</a:t>
            </a:r>
            <a:endParaRPr lang="en-US" sz="11500" b="1" dirty="0">
              <a:solidFill>
                <a:prstClr val="black"/>
              </a:solidFill>
              <a:latin typeface="Cambria" panose="02040503050406030204" pitchFamily="18" charset="0"/>
              <a:ea typeface="Cambria" panose="02040503050406030204" pitchFamily="18" charset="0"/>
            </a:endParaRPr>
          </a:p>
        </p:txBody>
      </p:sp>
      <p:sp>
        <p:nvSpPr>
          <p:cNvPr id="19" name="TextBox 18"/>
          <p:cNvSpPr txBox="1"/>
          <p:nvPr/>
        </p:nvSpPr>
        <p:spPr>
          <a:xfrm>
            <a:off x="3581400" y="5753100"/>
            <a:ext cx="11353800" cy="2554545"/>
          </a:xfrm>
          <a:prstGeom prst="rect">
            <a:avLst/>
          </a:prstGeom>
          <a:noFill/>
        </p:spPr>
        <p:txBody>
          <a:bodyPr wrap="square">
            <a:spAutoFit/>
          </a:bodyPr>
          <a:lstStyle/>
          <a:p>
            <a:pPr algn="just" defTabSz="1371600"/>
            <a:r>
              <a:rPr lang="vi-VN" sz="8000" dirty="0">
                <a:solidFill>
                  <a:srgbClr val="000000"/>
                </a:solidFill>
                <a:latin typeface="Cambria" panose="02040503050406030204" pitchFamily="18" charset="0"/>
                <a:ea typeface="Cambria" panose="02040503050406030204" pitchFamily="18" charset="0"/>
              </a:rPr>
              <a:t>vòng ngược lại hoặc rẽ sang một bên. </a:t>
            </a:r>
            <a:endParaRPr lang="en-US" sz="8000" dirty="0">
              <a:solidFill>
                <a:prstClr val="black"/>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2"/>
          <a:stretch>
            <a:fillRect/>
          </a:stretch>
        </p:blipFill>
        <p:spPr>
          <a:xfrm>
            <a:off x="3464651" y="565289"/>
            <a:ext cx="10086707" cy="2889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defTabSz="1371600"/>
              <a:endParaRPr lang="en-US" sz="2700">
                <a:solidFill>
                  <a:prstClr val="black"/>
                </a:solidFill>
                <a:latin typeface="Calibri" panose="020F0502020204030204"/>
              </a:endParaRPr>
            </a:p>
          </p:txBody>
        </p:sp>
      </p:grpSp>
      <p:sp>
        <p:nvSpPr>
          <p:cNvPr id="16" name="Rectangle: Rounded Corners 15"/>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Túp</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lều</a:t>
            </a:r>
            <a:r>
              <a:rPr lang="en-US" sz="5400" b="1" dirty="0">
                <a:solidFill>
                  <a:prstClr val="black"/>
                </a:solidFill>
                <a:latin typeface="Cambria" panose="02040503050406030204" pitchFamily="18" charset="0"/>
                <a:ea typeface="Cambria" panose="02040503050406030204" pitchFamily="18" charset="0"/>
              </a:rPr>
              <a:t> du </a:t>
            </a:r>
            <a:r>
              <a:rPr lang="en-US" sz="5400" b="1" dirty="0" err="1">
                <a:solidFill>
                  <a:prstClr val="black"/>
                </a:solidFill>
                <a:latin typeface="Cambria" panose="02040503050406030204" pitchFamily="18" charset="0"/>
                <a:ea typeface="Cambria" panose="02040503050406030204" pitchFamily="18" charset="0"/>
              </a:rPr>
              <a:t>mục</a:t>
            </a:r>
            <a:endParaRPr lang="en-US" sz="5400" b="1" dirty="0">
              <a:solidFill>
                <a:prstClr val="black"/>
              </a:solidFill>
              <a:latin typeface="Cambria" panose="02040503050406030204" pitchFamily="18" charset="0"/>
              <a:ea typeface="Cambria" panose="02040503050406030204" pitchFamily="18" charset="0"/>
            </a:endParaRPr>
          </a:p>
        </p:txBody>
      </p:sp>
      <p:sp>
        <p:nvSpPr>
          <p:cNvPr id="17" name="TextBox 16"/>
          <p:cNvSpPr txBox="1"/>
          <p:nvPr/>
        </p:nvSpPr>
        <p:spPr>
          <a:xfrm>
            <a:off x="864212" y="4946084"/>
            <a:ext cx="7657208" cy="4708981"/>
          </a:xfrm>
          <a:prstGeom prst="rect">
            <a:avLst/>
          </a:prstGeom>
          <a:noFill/>
        </p:spPr>
        <p:txBody>
          <a:bodyPr wrap="square">
            <a:spAutoFit/>
          </a:bodyPr>
          <a:lstStyle/>
          <a:p>
            <a:pPr algn="just" defTabSz="1371600"/>
            <a:r>
              <a:rPr lang="en-US" sz="6000" dirty="0">
                <a:solidFill>
                  <a:srgbClr val="000000"/>
                </a:solidFill>
                <a:latin typeface="Cambria" panose="02040503050406030204" pitchFamily="18" charset="0"/>
                <a:ea typeface="Cambria" panose="02040503050406030204" pitchFamily="18" charset="0"/>
              </a:rPr>
              <a:t>L</a:t>
            </a:r>
            <a:r>
              <a:rPr lang="vi-VN" sz="6000" dirty="0">
                <a:solidFill>
                  <a:srgbClr val="000000"/>
                </a:solidFill>
                <a:latin typeface="Cambria" panose="02040503050406030204" pitchFamily="18" charset="0"/>
                <a:ea typeface="Cambria" panose="02040503050406030204" pitchFamily="18" charset="0"/>
              </a:rPr>
              <a:t>ều của những người không cố định nơi ở, họ di chuyển nhiều nơi để thuận lợi cho việc chăn nuôi gia súc.</a:t>
            </a:r>
            <a:endParaRPr lang="en-US" sz="6000" dirty="0">
              <a:solidFill>
                <a:prstClr val="black"/>
              </a:solidFill>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a:blip r:embed="rId2"/>
          <a:stretch>
            <a:fillRect/>
          </a:stretch>
        </p:blipFill>
        <p:spPr>
          <a:xfrm>
            <a:off x="4100647" y="611452"/>
            <a:ext cx="10086707" cy="2889755"/>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257" y="3167290"/>
            <a:ext cx="8572500" cy="58624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Rectangle: Rounded Corners 15"/>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Cồn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864212" y="4946084"/>
            <a:ext cx="7657208" cy="1938992"/>
          </a:xfrm>
          <a:prstGeom prst="rect">
            <a:avLst/>
          </a:prstGeom>
          <a:noFill/>
        </p:spPr>
        <p:txBody>
          <a:bodyPr wrap="square">
            <a:spAutoFit/>
          </a:bodyPr>
          <a:lstStyle/>
          <a:p>
            <a:pPr lvl="0" algn="just" defTabSz="1371600"/>
            <a:r>
              <a:rPr lang="en-US" sz="6000" dirty="0" err="1">
                <a:solidFill>
                  <a:srgbClr val="000000"/>
                </a:solidFill>
                <a:latin typeface="Cambria" panose="02040503050406030204" pitchFamily="18" charset="0"/>
                <a:ea typeface="Cambria" panose="02040503050406030204" pitchFamily="18" charset="0"/>
              </a:rPr>
              <a:t>Dải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cát</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lớn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nổi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lên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thành</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dãy</a:t>
            </a:r>
            <a:r>
              <a:rPr lang="en-US" sz="6000" dirty="0">
                <a:solidFill>
                  <a:srgbClr val="000000"/>
                </a:solidFill>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p:cNvPicPr>
            <a:picLocks noChangeAspect="1"/>
          </p:cNvPicPr>
          <p:nvPr/>
        </p:nvPicPr>
        <p:blipFill>
          <a:blip r:embed="rId2"/>
          <a:stretch>
            <a:fillRect/>
          </a:stretch>
        </p:blipFill>
        <p:spPr>
          <a:xfrm>
            <a:off x="4100647" y="611452"/>
            <a:ext cx="10086707" cy="2889755"/>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257" y="3390900"/>
            <a:ext cx="8572500" cy="5410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defTabSz="1371600"/>
              <a:endParaRPr lang="en-US" sz="2700">
                <a:solidFill>
                  <a:prstClr val="black"/>
                </a:solidFill>
                <a:latin typeface="Calibri" panose="020F0502020204030204"/>
              </a:endParaRPr>
            </a:p>
          </p:txBody>
        </p:sp>
      </p:grpSp>
      <p:sp>
        <p:nvSpPr>
          <p:cNvPr id="17" name="Rectangle: Rounded Corners 16"/>
          <p:cNvSpPr/>
          <p:nvPr/>
        </p:nvSpPr>
        <p:spPr>
          <a:xfrm>
            <a:off x="1594508" y="2888171"/>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thảo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luận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4 </a:t>
            </a:r>
            <a:r>
              <a:rPr lang="en-US" sz="5400" b="1" dirty="0" err="1">
                <a:solidFill>
                  <a:prstClr val="black"/>
                </a:solidFill>
                <a:latin typeface="Cambria" panose="02040503050406030204" pitchFamily="18" charset="0"/>
                <a:ea typeface="Cambria" panose="02040503050406030204" pitchFamily="18" charset="0"/>
              </a:rPr>
              <a:t>câu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hỏi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tìm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hiểu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trong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sách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giáo</a:t>
            </a:r>
            <a:r>
              <a:rPr lang="en-US" sz="5400" b="1" dirty="0">
                <a:solidFill>
                  <a:prstClr val="black"/>
                </a:solidFill>
                <a:latin typeface="Cambria" panose="02040503050406030204" pitchFamily="18" charset="0"/>
                <a:ea typeface="Cambria" panose="02040503050406030204" pitchFamily="18" charset="0"/>
              </a:rPr>
              <a:t> khoa</a:t>
            </a:r>
            <a:endParaRPr lang="en-US" sz="5400" b="1" dirty="0">
              <a:solidFill>
                <a:prstClr val="black"/>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16" t="47434" r="-16" b="-2"/>
          <a:stretch>
            <a:fillRect/>
          </a:stretch>
        </p:blipFill>
        <p:spPr>
          <a:xfrm>
            <a:off x="1074994" y="5571099"/>
            <a:ext cx="16693493" cy="4281672"/>
          </a:xfrm>
          <a:prstGeom prst="rect">
            <a:avLst/>
          </a:prstGeom>
        </p:spPr>
      </p:pic>
      <p:pic>
        <p:nvPicPr>
          <p:cNvPr id="18" name="Picture 17"/>
          <p:cNvPicPr>
            <a:picLocks noChangeAspect="1"/>
          </p:cNvPicPr>
          <p:nvPr/>
        </p:nvPicPr>
        <p:blipFill>
          <a:blip r:embed="rId3"/>
          <a:stretch>
            <a:fillRect/>
          </a:stretch>
        </p:blipFill>
        <p:spPr>
          <a:xfrm>
            <a:off x="3001972" y="618512"/>
            <a:ext cx="12171719" cy="2889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defTabSz="1371600"/>
              <a:endParaRPr lang="en-US" sz="2700">
                <a:solidFill>
                  <a:prstClr val="black"/>
                </a:solidFill>
                <a:latin typeface="Calibri" panose="020F0502020204030204"/>
              </a:endParaRPr>
            </a:p>
          </p:txBody>
        </p:sp>
      </p:grpSp>
      <p:sp>
        <p:nvSpPr>
          <p:cNvPr id="16" name="Oval 15"/>
          <p:cNvSpPr/>
          <p:nvPr/>
        </p:nvSpPr>
        <p:spPr>
          <a:xfrm>
            <a:off x="1200150" y="1183005"/>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1</a:t>
            </a:r>
            <a:endParaRPr lang="en-US" sz="6600" b="1" dirty="0">
              <a:solidFill>
                <a:srgbClr val="745E59"/>
              </a:solidFill>
              <a:latin typeface="Cambria" panose="02040503050406030204" pitchFamily="18" charset="0"/>
              <a:ea typeface="Cambria" panose="02040503050406030204" pitchFamily="18" charset="0"/>
            </a:endParaRPr>
          </a:p>
        </p:txBody>
      </p:sp>
      <p:sp>
        <p:nvSpPr>
          <p:cNvPr id="18" name="TextBox 17"/>
          <p:cNvSpPr txBox="1"/>
          <p:nvPr/>
        </p:nvSpPr>
        <p:spPr>
          <a:xfrm>
            <a:off x="2578637" y="1025366"/>
            <a:ext cx="15012134" cy="1938992"/>
          </a:xfrm>
          <a:prstGeom prst="rect">
            <a:avLst/>
          </a:prstGeom>
          <a:noFill/>
        </p:spPr>
        <p:txBody>
          <a:bodyPr wrap="square">
            <a:spAutoFit/>
          </a:bodyPr>
          <a:lstStyle/>
          <a:p>
            <a:pPr algn="just" defTabSz="1371600"/>
            <a:r>
              <a:rPr lang="vi-VN" sz="4000" b="1" dirty="0">
                <a:solidFill>
                  <a:srgbClr val="745E59"/>
                </a:solidFill>
                <a:latin typeface="Cambria" panose="02040503050406030204" pitchFamily="18" charset="0"/>
                <a:ea typeface="Cambria" panose="02040503050406030204" pitchFamily="18" charset="0"/>
              </a:rPr>
              <a:t>Tìm những chi tiết miêu tả sự khắc nghiệt của thiên nhiên: </a:t>
            </a:r>
            <a:endParaRPr lang="vi-VN" sz="4000" b="1" dirty="0">
              <a:solidFill>
                <a:srgbClr val="745E59"/>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Trên con đường dẫn đến sa mạc Xa-ha-ra. </a:t>
            </a:r>
            <a:endParaRPr lang="vi-VN" sz="4000" b="1" dirty="0">
              <a:solidFill>
                <a:srgbClr val="745E59"/>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Ở sa mạc Xa-ha-ra. </a:t>
            </a:r>
            <a:endParaRPr lang="vi-VN" sz="4000" b="1" dirty="0">
              <a:solidFill>
                <a:srgbClr val="745E59"/>
              </a:solidFill>
              <a:latin typeface="Cambria" panose="02040503050406030204" pitchFamily="18" charset="0"/>
              <a:ea typeface="Cambria" panose="02040503050406030204" pitchFamily="18" charset="0"/>
            </a:endParaRPr>
          </a:p>
        </p:txBody>
      </p:sp>
      <p:sp>
        <p:nvSpPr>
          <p:cNvPr id="21" name="Rectangle: Rounded Corners 20"/>
          <p:cNvSpPr/>
          <p:nvPr/>
        </p:nvSpPr>
        <p:spPr>
          <a:xfrm>
            <a:off x="1066800" y="3543300"/>
            <a:ext cx="16064865" cy="31242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Trên đường đến Xa-ha-ra: </a:t>
            </a:r>
            <a:r>
              <a:rPr lang="vi-VN" sz="4400" dirty="0">
                <a:solidFill>
                  <a:prstClr val="black"/>
                </a:solidFill>
                <a:latin typeface="Cambria" panose="02040503050406030204" pitchFamily="18" charset="0"/>
                <a:ea typeface="Cambria" panose="02040503050406030204" pitchFamily="18" charset="0"/>
              </a:rPr>
              <a:t>Những rặng đá xám xỉn màu rồi ngả sang đen rám hoặc đỏ quạch; bốn bề giống như sao Hỏa, không gian như phim khoa học viễn tưởng.</a:t>
            </a:r>
            <a:endParaRPr lang="vi-VN" sz="4400" dirty="0">
              <a:solidFill>
                <a:prstClr val="black"/>
              </a:solidFill>
              <a:latin typeface="Cambria" panose="02040503050406030204" pitchFamily="18" charset="0"/>
              <a:ea typeface="Cambria" panose="02040503050406030204" pitchFamily="18" charset="0"/>
            </a:endParaRP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Ý chỉ không gian khắc nghiệt, giống như không có sự sống. </a:t>
            </a:r>
            <a:endParaRPr lang="vi-VN" sz="4400" b="1" dirty="0">
              <a:solidFill>
                <a:prstClr val="black"/>
              </a:solidFill>
              <a:latin typeface="Cambria" panose="02040503050406030204" pitchFamily="18" charset="0"/>
              <a:ea typeface="Cambria" panose="02040503050406030204" pitchFamily="18" charset="0"/>
            </a:endParaRPr>
          </a:p>
        </p:txBody>
      </p:sp>
      <p:sp>
        <p:nvSpPr>
          <p:cNvPr id="17" name="Rectangle: Rounded Corners 16"/>
          <p:cNvSpPr/>
          <p:nvPr/>
        </p:nvSpPr>
        <p:spPr>
          <a:xfrm>
            <a:off x="1066800" y="7186693"/>
            <a:ext cx="16064865" cy="2224007"/>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Ở Xa-ha-ra: </a:t>
            </a:r>
            <a:r>
              <a:rPr lang="vi-VN" sz="4400" dirty="0">
                <a:solidFill>
                  <a:prstClr val="black"/>
                </a:solidFill>
                <a:latin typeface="Cambria" panose="02040503050406030204" pitchFamily="18" charset="0"/>
                <a:ea typeface="Cambria" panose="02040503050406030204" pitchFamily="18" charset="0"/>
              </a:rPr>
              <a:t>Nắng như rải lửa, nắng sấy tóc của con người giòn tan. </a:t>
            </a:r>
            <a:endParaRPr lang="vi-VN" sz="4400" dirty="0">
              <a:solidFill>
                <a:prstClr val="black"/>
              </a:solidFill>
              <a:latin typeface="Cambria" panose="02040503050406030204" pitchFamily="18" charset="0"/>
              <a:ea typeface="Cambria" panose="02040503050406030204" pitchFamily="18" charset="0"/>
            </a:endParaRP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Thời tiết khắc nghiệt. </a:t>
            </a:r>
            <a:endParaRPr lang="vi-VN" sz="4400" b="1" dirty="0">
              <a:solidFill>
                <a:prstClr val="black"/>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71450" y="-425770"/>
            <a:ext cx="17483150" cy="10369869"/>
            <a:chOff x="0" y="0"/>
            <a:chExt cx="23148412" cy="14042351"/>
          </a:xfrm>
        </p:grpSpPr>
        <p:grpSp>
          <p:nvGrpSpPr>
            <p:cNvPr id="6" name="Group 3"/>
            <p:cNvGrpSpPr/>
            <p:nvPr/>
          </p:nvGrpSpPr>
          <p:grpSpPr>
            <a:xfrm rot="5400000">
              <a:off x="15464691" y="11328636"/>
              <a:ext cx="4114800" cy="1312630"/>
              <a:chOff x="0" y="0"/>
              <a:chExt cx="812800" cy="259285"/>
            </a:xfrm>
          </p:grpSpPr>
          <p:sp>
            <p:nvSpPr>
              <p:cNvPr id="17"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5"/>
              <p:cNvSpPr txBox="1"/>
              <p:nvPr/>
            </p:nvSpPr>
            <p:spPr>
              <a:xfrm>
                <a:off x="88900" y="-47625"/>
                <a:ext cx="6350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rot="5400000">
              <a:off x="13635426" y="11230640"/>
              <a:ext cx="4114800" cy="1508622"/>
              <a:chOff x="0" y="0"/>
              <a:chExt cx="812800" cy="297999"/>
            </a:xfrm>
          </p:grpSpPr>
          <p:sp>
            <p:nvSpPr>
              <p:cNvPr id="15"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8"/>
              <p:cNvSpPr txBox="1"/>
              <p:nvPr/>
            </p:nvSpPr>
            <p:spPr>
              <a:xfrm>
                <a:off x="177800" y="-47625"/>
                <a:ext cx="558800" cy="34562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9"/>
            <p:cNvGrpSpPr/>
            <p:nvPr/>
          </p:nvGrpSpPr>
          <p:grpSpPr>
            <a:xfrm rot="5400000">
              <a:off x="11805699" y="11328636"/>
              <a:ext cx="4114800" cy="1312630"/>
              <a:chOff x="0" y="0"/>
              <a:chExt cx="812800" cy="259285"/>
            </a:xfrm>
          </p:grpSpPr>
          <p:sp>
            <p:nvSpPr>
              <p:cNvPr id="13"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1"/>
              <p:cNvSpPr txBox="1"/>
              <p:nvPr/>
            </p:nvSpPr>
            <p:spPr>
              <a:xfrm>
                <a:off x="0" y="-47625"/>
                <a:ext cx="8128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p:cNvGrpSpPr/>
            <p:nvPr/>
          </p:nvGrpSpPr>
          <p:grpSpPr>
            <a:xfrm>
              <a:off x="0" y="1232800"/>
              <a:ext cx="23148412" cy="12809551"/>
              <a:chOff x="0" y="0"/>
              <a:chExt cx="4572526" cy="2530282"/>
            </a:xfrm>
          </p:grpSpPr>
          <p:sp>
            <p:nvSpPr>
              <p:cNvPr id="11"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4"/>
              <p:cNvSpPr txBox="1"/>
              <p:nvPr/>
            </p:nvSpPr>
            <p:spPr>
              <a:xfrm>
                <a:off x="0" y="-47625"/>
                <a:ext cx="4572526" cy="257790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Rounded Corners 18"/>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1: </a:t>
            </a:r>
            <a:r>
              <a:rPr lang="en-US" sz="5400" b="1" dirty="0" err="1">
                <a:solidFill>
                  <a:prstClr val="black"/>
                </a:solidFill>
                <a:latin typeface="Cambria" panose="02040503050406030204" pitchFamily="18" charset="0"/>
                <a:ea typeface="Cambria" panose="02040503050406030204" pitchFamily="18" charset="0"/>
              </a:rPr>
              <a:t>Sự</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khắc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nghiệt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6" t="47434" r="-16" b="-2"/>
          <a:stretch>
            <a:fillRect/>
          </a:stretch>
        </p:blipFill>
        <p:spPr>
          <a:xfrm>
            <a:off x="1074994" y="5571099"/>
            <a:ext cx="16693493" cy="4281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defTabSz="1371600"/>
              <a:endParaRPr lang="en-US" sz="2700">
                <a:solidFill>
                  <a:prstClr val="black"/>
                </a:solidFill>
                <a:latin typeface="Calibri" panose="020F0502020204030204"/>
              </a:endParaRPr>
            </a:p>
          </p:txBody>
        </p:sp>
      </p:grpSp>
      <p:sp>
        <p:nvSpPr>
          <p:cNvPr id="16" name="Oval 15"/>
          <p:cNvSpPr/>
          <p:nvPr/>
        </p:nvSpPr>
        <p:spPr>
          <a:xfrm>
            <a:off x="838200" y="11811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2</a:t>
            </a:r>
            <a:endParaRPr lang="en-US" sz="6600" b="1" dirty="0">
              <a:solidFill>
                <a:srgbClr val="745E59"/>
              </a:solidFill>
              <a:latin typeface="Cambria" panose="02040503050406030204" pitchFamily="18" charset="0"/>
              <a:ea typeface="Cambria" panose="02040503050406030204" pitchFamily="18" charset="0"/>
            </a:endParaRPr>
          </a:p>
        </p:txBody>
      </p:sp>
      <p:sp>
        <p:nvSpPr>
          <p:cNvPr id="17" name="TextBox 16"/>
          <p:cNvSpPr txBox="1"/>
          <p:nvPr/>
        </p:nvSpPr>
        <p:spPr>
          <a:xfrm>
            <a:off x="1800209" y="976407"/>
            <a:ext cx="15497223"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Nhân vật “tôi” có cảm xúc gì khi được đến Xa-ha-ra? Cảm xúc đó được thể hiện ra sao? </a:t>
            </a:r>
            <a:endParaRPr lang="en-US" sz="4800" b="1" dirty="0">
              <a:solidFill>
                <a:srgbClr val="745E59"/>
              </a:solidFill>
              <a:latin typeface="Cambria" panose="02040503050406030204" pitchFamily="18" charset="0"/>
              <a:ea typeface="Cambria" panose="02040503050406030204" pitchFamily="18" charset="0"/>
            </a:endParaRPr>
          </a:p>
        </p:txBody>
      </p:sp>
      <p:sp>
        <p:nvSpPr>
          <p:cNvPr id="19" name="Freeform 4"/>
          <p:cNvSpPr/>
          <p:nvPr/>
        </p:nvSpPr>
        <p:spPr>
          <a:xfrm>
            <a:off x="990600" y="3924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2"/>
            <a:stretch>
              <a:fillRect/>
            </a:stretch>
          </a:blipFill>
        </p:spPr>
        <p:txBody>
          <a:bodyPr/>
          <a:lstStyle/>
          <a:p>
            <a:endParaRPr lang="en-US"/>
          </a:p>
        </p:txBody>
      </p:sp>
      <p:sp>
        <p:nvSpPr>
          <p:cNvPr id="20" name="Rectangle: Rounded Corners 19"/>
          <p:cNvSpPr/>
          <p:nvPr/>
        </p:nvSpPr>
        <p:spPr>
          <a:xfrm>
            <a:off x="5943600" y="3314700"/>
            <a:ext cx="11494369" cy="58791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Nhân vật “tôi” phấn khích khi được đến Xa-ha-ra vì đây là sa mạc lớn nhất châu Phi, một trong những nơi hoang vu nhất địa cầu.</a:t>
            </a:r>
            <a:endParaRPr lang="en-US" sz="3800" b="1" dirty="0">
              <a:solidFill>
                <a:prstClr val="black"/>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Sự phấn khích thể hiện ở chi tiết nhân vật “tôi” quên cả nắng nóng vì bận thì thầm chào Xa-ha-ra, nhân vật “tôi” cảm nhận được giấc mơ đã thành sự thật vì có thể giẫm lên cát, sờ vào cát, cảm nhận cát khác biệt như thế nào với những nơi nhân vật “tôi” đã biết,….</a:t>
            </a:r>
            <a:endParaRPr lang="vi-VN" sz="3800" b="1" dirty="0">
              <a:solidFill>
                <a:prstClr val="black"/>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71450" y="-425770"/>
            <a:ext cx="17483150" cy="10369869"/>
            <a:chOff x="0" y="0"/>
            <a:chExt cx="23148412" cy="14042351"/>
          </a:xfrm>
        </p:grpSpPr>
        <p:grpSp>
          <p:nvGrpSpPr>
            <p:cNvPr id="6" name="Group 3"/>
            <p:cNvGrpSpPr/>
            <p:nvPr/>
          </p:nvGrpSpPr>
          <p:grpSpPr>
            <a:xfrm rot="5400000">
              <a:off x="15464691" y="11328636"/>
              <a:ext cx="4114800" cy="1312630"/>
              <a:chOff x="0" y="0"/>
              <a:chExt cx="812800" cy="259285"/>
            </a:xfrm>
          </p:grpSpPr>
          <p:sp>
            <p:nvSpPr>
              <p:cNvPr id="17"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5"/>
              <p:cNvSpPr txBox="1"/>
              <p:nvPr/>
            </p:nvSpPr>
            <p:spPr>
              <a:xfrm>
                <a:off x="88900" y="-47625"/>
                <a:ext cx="6350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rot="5400000">
              <a:off x="13635426" y="11230640"/>
              <a:ext cx="4114800" cy="1508622"/>
              <a:chOff x="0" y="0"/>
              <a:chExt cx="812800" cy="297999"/>
            </a:xfrm>
          </p:grpSpPr>
          <p:sp>
            <p:nvSpPr>
              <p:cNvPr id="15"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8"/>
              <p:cNvSpPr txBox="1"/>
              <p:nvPr/>
            </p:nvSpPr>
            <p:spPr>
              <a:xfrm>
                <a:off x="177800" y="-47625"/>
                <a:ext cx="558800" cy="34562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9"/>
            <p:cNvGrpSpPr/>
            <p:nvPr/>
          </p:nvGrpSpPr>
          <p:grpSpPr>
            <a:xfrm rot="5400000">
              <a:off x="11805699" y="11328636"/>
              <a:ext cx="4114800" cy="1312630"/>
              <a:chOff x="0" y="0"/>
              <a:chExt cx="812800" cy="259285"/>
            </a:xfrm>
          </p:grpSpPr>
          <p:sp>
            <p:nvSpPr>
              <p:cNvPr id="13"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1"/>
              <p:cNvSpPr txBox="1"/>
              <p:nvPr/>
            </p:nvSpPr>
            <p:spPr>
              <a:xfrm>
                <a:off x="0" y="-47625"/>
                <a:ext cx="8128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p:cNvGrpSpPr/>
            <p:nvPr/>
          </p:nvGrpSpPr>
          <p:grpSpPr>
            <a:xfrm>
              <a:off x="0" y="1232800"/>
              <a:ext cx="23148412" cy="12809551"/>
              <a:chOff x="0" y="0"/>
              <a:chExt cx="4572526" cy="2530282"/>
            </a:xfrm>
          </p:grpSpPr>
          <p:sp>
            <p:nvSpPr>
              <p:cNvPr id="11"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4"/>
              <p:cNvSpPr txBox="1"/>
              <p:nvPr/>
            </p:nvSpPr>
            <p:spPr>
              <a:xfrm>
                <a:off x="0" y="-47625"/>
                <a:ext cx="4572526" cy="257790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Rounded Corners 18"/>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2: </a:t>
            </a:r>
            <a:r>
              <a:rPr lang="en-US" sz="5400" b="1" dirty="0" err="1">
                <a:solidFill>
                  <a:prstClr val="black"/>
                </a:solidFill>
                <a:latin typeface="Cambria" panose="02040503050406030204" pitchFamily="18" charset="0"/>
                <a:ea typeface="Cambria" panose="02040503050406030204" pitchFamily="18" charset="0"/>
              </a:rPr>
              <a:t>Cảm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vật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tới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6" t="47434" r="-16" b="-2"/>
          <a:stretch>
            <a:fillRect/>
          </a:stretch>
        </p:blipFill>
        <p:spPr>
          <a:xfrm>
            <a:off x="1074994" y="5571099"/>
            <a:ext cx="16693493" cy="4281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 CopyrightFree Desert Sand Dunes Footage  Download Free Clips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defTabSz="1371600"/>
              <a:endParaRPr lang="en-US" sz="2700">
                <a:solidFill>
                  <a:prstClr val="black"/>
                </a:solidFill>
                <a:latin typeface="Calibri" panose="020F0502020204030204"/>
              </a:endParaRPr>
            </a:p>
          </p:txBody>
        </p:sp>
      </p:grpSp>
      <p:sp>
        <p:nvSpPr>
          <p:cNvPr id="16" name="Oval 15"/>
          <p:cNvSpPr/>
          <p:nvPr/>
        </p:nvSpPr>
        <p:spPr>
          <a:xfrm>
            <a:off x="1062990" y="935429"/>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3</a:t>
            </a:r>
            <a:endParaRPr lang="en-US" sz="6600" b="1" dirty="0">
              <a:solidFill>
                <a:srgbClr val="745E59"/>
              </a:solidFill>
              <a:latin typeface="Cambria" panose="02040503050406030204" pitchFamily="18" charset="0"/>
              <a:ea typeface="Cambria" panose="02040503050406030204" pitchFamily="18" charset="0"/>
            </a:endParaRPr>
          </a:p>
        </p:txBody>
      </p:sp>
      <p:sp>
        <p:nvSpPr>
          <p:cNvPr id="17" name="TextBox 16"/>
          <p:cNvSpPr txBox="1"/>
          <p:nvPr/>
        </p:nvSpPr>
        <p:spPr>
          <a:xfrm>
            <a:off x="2441477" y="777790"/>
            <a:ext cx="15012134"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Những điều đặc biệt ở Xa-ha-ra được miêu tả như thế nào?</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2"/>
          <a:stretch>
            <a:fillRect/>
          </a:stretch>
        </p:blipFill>
        <p:spPr>
          <a:xfrm>
            <a:off x="3352800" y="2933700"/>
            <a:ext cx="11296433" cy="266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defTabSz="1371600"/>
              <a:endParaRPr lang="en-US" sz="2700">
                <a:solidFill>
                  <a:prstClr val="black"/>
                </a:solidFill>
                <a:latin typeface="Calibri" panose="020F0502020204030204"/>
              </a:endParaRPr>
            </a:p>
          </p:txBody>
        </p:sp>
      </p:grpSp>
      <p:pic>
        <p:nvPicPr>
          <p:cNvPr id="20" name="Picture 19"/>
          <p:cNvPicPr>
            <a:picLocks noChangeAspect="1"/>
          </p:cNvPicPr>
          <p:nvPr/>
        </p:nvPicPr>
        <p:blipFill>
          <a:blip r:embed="rId2"/>
          <a:stretch>
            <a:fillRect/>
          </a:stretch>
        </p:blipFill>
        <p:spPr>
          <a:xfrm>
            <a:off x="1371600" y="1257300"/>
            <a:ext cx="2012496" cy="2209800"/>
          </a:xfrm>
          <a:prstGeom prst="rect">
            <a:avLst/>
          </a:prstGeom>
        </p:spPr>
      </p:pic>
      <p:sp>
        <p:nvSpPr>
          <p:cNvPr id="22" name="Rectangle: Rounded Corners 21"/>
          <p:cNvSpPr/>
          <p:nvPr/>
        </p:nvSpPr>
        <p:spPr>
          <a:xfrm>
            <a:off x="4038600" y="14097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a:solidFill>
                  <a:prstClr val="black"/>
                </a:solidFill>
                <a:latin typeface="Cambria" panose="02040503050406030204" pitchFamily="18" charset="0"/>
                <a:ea typeface="Cambria" panose="02040503050406030204" pitchFamily="18" charset="0"/>
              </a:rPr>
              <a:t>N</a:t>
            </a:r>
            <a:r>
              <a:rPr lang="vi-VN" sz="3800" b="1" dirty="0">
                <a:solidFill>
                  <a:prstClr val="black"/>
                </a:solidFill>
                <a:latin typeface="Cambria" panose="02040503050406030204" pitchFamily="18" charset="0"/>
                <a:ea typeface="Cambria" panose="02040503050406030204" pitchFamily="18" charset="0"/>
              </a:rPr>
              <a:t>hiệt độ chênh lệch rất lớn giữa ngày và đêm(ngày nóng như rải lửa,</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đêm rất mát</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thậm chí lạnh).</a:t>
            </a:r>
            <a:endParaRPr lang="vi-VN" sz="3800" b="1" dirty="0">
              <a:solidFill>
                <a:prstClr val="black"/>
              </a:solidFill>
              <a:latin typeface="Cambria" panose="02040503050406030204" pitchFamily="18" charset="0"/>
              <a:ea typeface="Cambria" panose="02040503050406030204" pitchFamily="18" charset="0"/>
            </a:endParaRPr>
          </a:p>
        </p:txBody>
      </p:sp>
      <p:pic>
        <p:nvPicPr>
          <p:cNvPr id="25" name="Picture 24"/>
          <p:cNvPicPr>
            <a:picLocks noChangeAspect="1"/>
          </p:cNvPicPr>
          <p:nvPr/>
        </p:nvPicPr>
        <p:blipFill>
          <a:blip r:embed="rId3"/>
          <a:stretch>
            <a:fillRect/>
          </a:stretch>
        </p:blipFill>
        <p:spPr>
          <a:xfrm>
            <a:off x="1447800" y="4152900"/>
            <a:ext cx="2057400" cy="1911246"/>
          </a:xfrm>
          <a:prstGeom prst="rect">
            <a:avLst/>
          </a:prstGeom>
        </p:spPr>
      </p:pic>
      <p:sp>
        <p:nvSpPr>
          <p:cNvPr id="28" name="Rectangle: Rounded Corners 27"/>
          <p:cNvSpPr/>
          <p:nvPr/>
        </p:nvSpPr>
        <p:spPr>
          <a:xfrm>
            <a:off x="3962400" y="4229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mịn khô và rất nhỏ (mịn như bột và mỏng manh như gió bụi</a:t>
            </a:r>
            <a:r>
              <a:rPr lang="en-US" sz="3800" b="1" dirty="0">
                <a:solidFill>
                  <a:prstClr val="black"/>
                </a:solidFill>
                <a:latin typeface="Cambria" panose="02040503050406030204" pitchFamily="18" charset="0"/>
                <a:ea typeface="Cambria" panose="02040503050406030204" pitchFamily="18" charset="0"/>
              </a:rPr>
              <a:t> k</a:t>
            </a:r>
            <a:r>
              <a:rPr lang="vi-VN" sz="3800" b="1" dirty="0">
                <a:solidFill>
                  <a:prstClr val="black"/>
                </a:solidFill>
                <a:latin typeface="Cambria" panose="02040503050406030204" pitchFamily="18" charset="0"/>
                <a:ea typeface="Cambria" panose="02040503050406030204" pitchFamily="18" charset="0"/>
              </a:rPr>
              <a:t>hông to như cát Phan Thiết hay ẩm </a:t>
            </a:r>
            <a:r>
              <a:rPr lang="en-US" sz="3800" b="1" dirty="0" err="1">
                <a:solidFill>
                  <a:prstClr val="black"/>
                </a:solidFill>
                <a:latin typeface="Cambria" panose="02040503050406030204" pitchFamily="18" charset="0"/>
                <a:ea typeface="Cambria" panose="02040503050406030204" pitchFamily="18" charset="0"/>
              </a:rPr>
              <a:t>ướt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như</a:t>
            </a:r>
            <a:r>
              <a:rPr lang="vi-VN" sz="3800" b="1" dirty="0">
                <a:solidFill>
                  <a:prstClr val="black"/>
                </a:solidFill>
                <a:latin typeface="Cambria" panose="02040503050406030204" pitchFamily="18" charset="0"/>
                <a:ea typeface="Cambria" panose="02040503050406030204" pitchFamily="18" charset="0"/>
              </a:rPr>
              <a:t> cát Sầm Sơn).</a:t>
            </a:r>
            <a:endParaRPr lang="vi-VN" sz="3800" b="1" dirty="0">
              <a:solidFill>
                <a:prstClr val="black"/>
              </a:solidFill>
              <a:latin typeface="Cambria" panose="02040503050406030204" pitchFamily="18" charset="0"/>
              <a:ea typeface="Cambria" panose="02040503050406030204" pitchFamily="18" charset="0"/>
            </a:endParaRPr>
          </a:p>
        </p:txBody>
      </p:sp>
      <p:pic>
        <p:nvPicPr>
          <p:cNvPr id="30" name="Picture 29"/>
          <p:cNvPicPr>
            <a:picLocks noChangeAspect="1"/>
          </p:cNvPicPr>
          <p:nvPr/>
        </p:nvPicPr>
        <p:blipFill>
          <a:blip r:embed="rId4"/>
          <a:stretch>
            <a:fillRect/>
          </a:stretch>
        </p:blipFill>
        <p:spPr>
          <a:xfrm>
            <a:off x="1371600" y="6743700"/>
            <a:ext cx="2230916" cy="2057400"/>
          </a:xfrm>
          <a:prstGeom prst="rect">
            <a:avLst/>
          </a:prstGeom>
        </p:spPr>
      </p:pic>
      <p:sp>
        <p:nvSpPr>
          <p:cNvPr id="31" name="Rectangle: Rounded Corners 30"/>
          <p:cNvSpPr/>
          <p:nvPr/>
        </p:nvSpPr>
        <p:spPr>
          <a:xfrm>
            <a:off x="3962400" y="6896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Cao lớn chạy rất nhanh (cao lừng lững, vô địch về chạy trên cát núi).</a:t>
            </a:r>
            <a:endParaRPr lang="vi-VN" sz="3800" b="1" dirty="0">
              <a:solidFill>
                <a:prstClr val="black"/>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Picture 16"/>
          <p:cNvPicPr>
            <a:picLocks noChangeAspect="1"/>
          </p:cNvPicPr>
          <p:nvPr/>
        </p:nvPicPr>
        <p:blipFill>
          <a:blip r:embed="rId2"/>
          <a:stretch>
            <a:fillRect/>
          </a:stretch>
        </p:blipFill>
        <p:spPr>
          <a:xfrm>
            <a:off x="914400" y="1714500"/>
            <a:ext cx="2711527" cy="2514600"/>
          </a:xfrm>
          <a:prstGeom prst="rect">
            <a:avLst/>
          </a:prstGeom>
        </p:spPr>
      </p:pic>
      <p:sp>
        <p:nvSpPr>
          <p:cNvPr id="18" name="Rectangle: Rounded Corners 17"/>
          <p:cNvSpPr/>
          <p:nvPr/>
        </p:nvSpPr>
        <p:spPr>
          <a:xfrm>
            <a:off x="4038600" y="1866900"/>
            <a:ext cx="12344400" cy="21336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err="1">
                <a:solidFill>
                  <a:prstClr val="black"/>
                </a:solidFill>
                <a:latin typeface="Cambria" panose="02040503050406030204" pitchFamily="18" charset="0"/>
                <a:ea typeface="Cambria" panose="02040503050406030204" pitchFamily="18" charset="0"/>
              </a:rPr>
              <a:t>Rất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đẹp</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cồn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vàng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vây</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quanh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lều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vuông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vắn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bầu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trời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nhú</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bình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minh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rồi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rải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nắng</a:t>
            </a:r>
            <a:r>
              <a:rPr lang="en-US" sz="3800" b="1" dirty="0">
                <a:solidFill>
                  <a:prstClr val="black"/>
                </a:solidFill>
                <a:latin typeface="Cambria" panose="02040503050406030204" pitchFamily="18" charset="0"/>
                <a:ea typeface="Cambria" panose="02040503050406030204" pitchFamily="18" charset="0"/>
              </a:rPr>
              <a:t> non </a:t>
            </a:r>
            <a:r>
              <a:rPr lang="en-US" sz="3800" b="1" dirty="0" err="1">
                <a:solidFill>
                  <a:prstClr val="black"/>
                </a:solidFill>
                <a:latin typeface="Cambria" panose="02040503050406030204" pitchFamily="18" charset="0"/>
                <a:ea typeface="Cambria" panose="02040503050406030204" pitchFamily="18" charset="0"/>
              </a:rPr>
              <a:t>lóng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trên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hạt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mịn</a:t>
            </a:r>
            <a:r>
              <a:rPr lang="en-US" sz="3800" b="1" dirty="0">
                <a:solidFill>
                  <a:prstClr val="black"/>
                </a:solidFill>
                <a:latin typeface="Cambria" panose="02040503050406030204" pitchFamily="18" charset="0"/>
                <a:ea typeface="Cambria" panose="02040503050406030204" pitchFamily="18" charset="0"/>
              </a:rPr>
              <a:t>.) </a:t>
            </a:r>
            <a:endParaRPr lang="vi-VN" sz="3800" b="1" dirty="0">
              <a:solidFill>
                <a:prstClr val="black"/>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71450" y="-425770"/>
            <a:ext cx="17483150" cy="10369869"/>
            <a:chOff x="0" y="0"/>
            <a:chExt cx="23148412" cy="14042351"/>
          </a:xfrm>
        </p:grpSpPr>
        <p:grpSp>
          <p:nvGrpSpPr>
            <p:cNvPr id="6" name="Group 3"/>
            <p:cNvGrpSpPr/>
            <p:nvPr/>
          </p:nvGrpSpPr>
          <p:grpSpPr>
            <a:xfrm rot="5400000">
              <a:off x="15464691" y="11328636"/>
              <a:ext cx="4114800" cy="1312630"/>
              <a:chOff x="0" y="0"/>
              <a:chExt cx="812800" cy="259285"/>
            </a:xfrm>
          </p:grpSpPr>
          <p:sp>
            <p:nvSpPr>
              <p:cNvPr id="17"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5"/>
              <p:cNvSpPr txBox="1"/>
              <p:nvPr/>
            </p:nvSpPr>
            <p:spPr>
              <a:xfrm>
                <a:off x="88900" y="-47625"/>
                <a:ext cx="6350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rot="5400000">
              <a:off x="13635426" y="11230640"/>
              <a:ext cx="4114800" cy="1508622"/>
              <a:chOff x="0" y="0"/>
              <a:chExt cx="812800" cy="297999"/>
            </a:xfrm>
          </p:grpSpPr>
          <p:sp>
            <p:nvSpPr>
              <p:cNvPr id="15"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8"/>
              <p:cNvSpPr txBox="1"/>
              <p:nvPr/>
            </p:nvSpPr>
            <p:spPr>
              <a:xfrm>
                <a:off x="177800" y="-47625"/>
                <a:ext cx="558800" cy="34562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9"/>
            <p:cNvGrpSpPr/>
            <p:nvPr/>
          </p:nvGrpSpPr>
          <p:grpSpPr>
            <a:xfrm rot="5400000">
              <a:off x="11805699" y="11328636"/>
              <a:ext cx="4114800" cy="1312630"/>
              <a:chOff x="0" y="0"/>
              <a:chExt cx="812800" cy="259285"/>
            </a:xfrm>
          </p:grpSpPr>
          <p:sp>
            <p:nvSpPr>
              <p:cNvPr id="13"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1"/>
              <p:cNvSpPr txBox="1"/>
              <p:nvPr/>
            </p:nvSpPr>
            <p:spPr>
              <a:xfrm>
                <a:off x="0" y="-47625"/>
                <a:ext cx="8128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p:cNvGrpSpPr/>
            <p:nvPr/>
          </p:nvGrpSpPr>
          <p:grpSpPr>
            <a:xfrm>
              <a:off x="0" y="1232800"/>
              <a:ext cx="23148412" cy="12809551"/>
              <a:chOff x="0" y="0"/>
              <a:chExt cx="4572526" cy="2530282"/>
            </a:xfrm>
          </p:grpSpPr>
          <p:sp>
            <p:nvSpPr>
              <p:cNvPr id="11"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4"/>
              <p:cNvSpPr txBox="1"/>
              <p:nvPr/>
            </p:nvSpPr>
            <p:spPr>
              <a:xfrm>
                <a:off x="0" y="-47625"/>
                <a:ext cx="4572526" cy="257790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Rounded Corners 18"/>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3: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điểm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điều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6" t="47434" r="-16" b="-2"/>
          <a:stretch>
            <a:fillRect/>
          </a:stretch>
        </p:blipFill>
        <p:spPr>
          <a:xfrm>
            <a:off x="1074994" y="5571099"/>
            <a:ext cx="16693493" cy="4281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71450" y="-425770"/>
            <a:ext cx="17483150" cy="10369869"/>
            <a:chOff x="0" y="0"/>
            <a:chExt cx="23148412" cy="14042351"/>
          </a:xfrm>
        </p:grpSpPr>
        <p:grpSp>
          <p:nvGrpSpPr>
            <p:cNvPr id="6" name="Group 3"/>
            <p:cNvGrpSpPr/>
            <p:nvPr/>
          </p:nvGrpSpPr>
          <p:grpSpPr>
            <a:xfrm rot="5400000">
              <a:off x="15464691" y="11328636"/>
              <a:ext cx="4114800" cy="1312630"/>
              <a:chOff x="0" y="0"/>
              <a:chExt cx="812800" cy="259285"/>
            </a:xfrm>
          </p:grpSpPr>
          <p:sp>
            <p:nvSpPr>
              <p:cNvPr id="17"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5"/>
              <p:cNvSpPr txBox="1"/>
              <p:nvPr/>
            </p:nvSpPr>
            <p:spPr>
              <a:xfrm>
                <a:off x="88900" y="-47625"/>
                <a:ext cx="6350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rot="5400000">
              <a:off x="13635426" y="11230640"/>
              <a:ext cx="4114800" cy="1508622"/>
              <a:chOff x="0" y="0"/>
              <a:chExt cx="812800" cy="297999"/>
            </a:xfrm>
          </p:grpSpPr>
          <p:sp>
            <p:nvSpPr>
              <p:cNvPr id="15"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8"/>
              <p:cNvSpPr txBox="1"/>
              <p:nvPr/>
            </p:nvSpPr>
            <p:spPr>
              <a:xfrm>
                <a:off x="177800" y="-47625"/>
                <a:ext cx="558800" cy="34562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9"/>
            <p:cNvGrpSpPr/>
            <p:nvPr/>
          </p:nvGrpSpPr>
          <p:grpSpPr>
            <a:xfrm rot="5400000">
              <a:off x="11805699" y="11328636"/>
              <a:ext cx="4114800" cy="1312630"/>
              <a:chOff x="0" y="0"/>
              <a:chExt cx="812800" cy="259285"/>
            </a:xfrm>
          </p:grpSpPr>
          <p:sp>
            <p:nvSpPr>
              <p:cNvPr id="13"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1"/>
              <p:cNvSpPr txBox="1"/>
              <p:nvPr/>
            </p:nvSpPr>
            <p:spPr>
              <a:xfrm>
                <a:off x="0" y="-47625"/>
                <a:ext cx="8128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p:cNvGrpSpPr/>
            <p:nvPr/>
          </p:nvGrpSpPr>
          <p:grpSpPr>
            <a:xfrm>
              <a:off x="0" y="1232800"/>
              <a:ext cx="23148412" cy="12809551"/>
              <a:chOff x="0" y="0"/>
              <a:chExt cx="4572526" cy="2530282"/>
            </a:xfrm>
          </p:grpSpPr>
          <p:sp>
            <p:nvSpPr>
              <p:cNvPr id="11"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4"/>
              <p:cNvSpPr txBox="1"/>
              <p:nvPr/>
            </p:nvSpPr>
            <p:spPr>
              <a:xfrm>
                <a:off x="0" y="-47625"/>
                <a:ext cx="4572526" cy="257790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Rounded Corners 18"/>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4: </a:t>
            </a:r>
            <a:r>
              <a:rPr lang="vi-VN" sz="5400" b="1" dirty="0">
                <a:solidFill>
                  <a:prstClr val="black"/>
                </a:solidFill>
                <a:latin typeface="Cambria" panose="02040503050406030204" pitchFamily="18" charset="0"/>
                <a:ea typeface="Cambria" panose="02040503050406030204" pitchFamily="18" charset="0"/>
              </a:rPr>
              <a:t>Hoạt động của con người khi tới đây.</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6" t="47434" r="-16" b="-2"/>
          <a:stretch>
            <a:fillRect/>
          </a:stretch>
        </p:blipFill>
        <p:spPr>
          <a:xfrm>
            <a:off x="1074994" y="5571099"/>
            <a:ext cx="16693493" cy="4281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defTabSz="1371600"/>
              <a:endParaRPr lang="en-US" sz="2700">
                <a:solidFill>
                  <a:prstClr val="black"/>
                </a:solidFill>
                <a:latin typeface="Calibri" panose="020F0502020204030204"/>
              </a:endParaRPr>
            </a:p>
          </p:txBody>
        </p:sp>
      </p:grpSp>
      <p:sp>
        <p:nvSpPr>
          <p:cNvPr id="16" name="Oval 15"/>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4</a:t>
            </a:r>
            <a:endParaRPr lang="en-US" sz="6600" b="1" dirty="0">
              <a:solidFill>
                <a:srgbClr val="745E59"/>
              </a:solidFill>
              <a:latin typeface="Cambria" panose="02040503050406030204" pitchFamily="18" charset="0"/>
              <a:ea typeface="Cambria" panose="02040503050406030204" pitchFamily="18" charset="0"/>
            </a:endParaRPr>
          </a:p>
        </p:txBody>
      </p:sp>
      <p:sp>
        <p:nvSpPr>
          <p:cNvPr id="17" name="TextBox 16"/>
          <p:cNvSpPr txBox="1"/>
          <p:nvPr/>
        </p:nvSpPr>
        <p:spPr>
          <a:xfrm>
            <a:off x="2895600" y="875735"/>
            <a:ext cx="14554200"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Theo em, chi tiết đoàn khách du lịch muốn nằm ngoài trời để ngắm sao cho thấy cảm xúc gì của họ? </a:t>
            </a:r>
            <a:endParaRPr lang="en-US" sz="4800" b="1" dirty="0">
              <a:solidFill>
                <a:srgbClr val="745E59"/>
              </a:solidFill>
              <a:latin typeface="Cambria" panose="02040503050406030204" pitchFamily="18" charset="0"/>
              <a:ea typeface="Cambria" panose="02040503050406030204" pitchFamily="18" charset="0"/>
            </a:endParaRPr>
          </a:p>
        </p:txBody>
      </p:sp>
      <p:sp>
        <p:nvSpPr>
          <p:cNvPr id="20" name="Rectangle: Rounded Corners 19"/>
          <p:cNvSpPr/>
          <p:nvPr/>
        </p:nvSpPr>
        <p:spPr>
          <a:xfrm>
            <a:off x="685800" y="3619500"/>
            <a:ext cx="11805573" cy="506989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7250" algn="just" defTabSz="1371600"/>
            <a:r>
              <a:rPr lang="vi-VN" sz="4800" b="1">
                <a:solidFill>
                  <a:prstClr val="black"/>
                </a:solidFill>
                <a:latin typeface="Cambria" panose="02040503050406030204" pitchFamily="18" charset="0"/>
                <a:ea typeface="Cambria" panose="02040503050406030204" pitchFamily="18" charset="0"/>
              </a:rPr>
              <a:t>Cảm xúc của đoàn khách du lịch: Sung sướng, háo hức, muốn tận hưởng thiên nhiên, tận hưởng thời gian quý giá, không muốn bỏ lỡ bất cứ điều gì của thiên nhiên xung quanh,… </a:t>
            </a:r>
            <a:endParaRPr lang="vi-VN" sz="4800" b="1" dirty="0">
              <a:solidFill>
                <a:prstClr val="black"/>
              </a:solidFill>
              <a:latin typeface="Cambria" panose="02040503050406030204" pitchFamily="18" charset="0"/>
              <a:ea typeface="Cambria" panose="02040503050406030204" pitchFamily="18" charset="0"/>
            </a:endParaRPr>
          </a:p>
        </p:txBody>
      </p:sp>
      <p:sp>
        <p:nvSpPr>
          <p:cNvPr id="18" name="Freeform 4"/>
          <p:cNvSpPr/>
          <p:nvPr/>
        </p:nvSpPr>
        <p:spPr>
          <a:xfrm>
            <a:off x="13335000" y="4305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Oval 15"/>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cs typeface="+mn-cs"/>
              </a:rPr>
              <a:t>5</a:t>
            </a:r>
            <a:endParaRPr kumimoji="0" lang="en-US" sz="6600" b="1"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2895600" y="875735"/>
            <a:ext cx="14554200" cy="5262979"/>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Câu cuối bài đọc cho biết điều gì? Chọn câu trả lời dưới đây và nêu ý kiến của em. </a:t>
            </a:r>
            <a:endParaRPr lang="vi-VN" sz="4800" b="1" dirty="0">
              <a:solidFill>
                <a:srgbClr val="745E59"/>
              </a:solidFill>
              <a:latin typeface="Cambria" panose="02040503050406030204" pitchFamily="18" charset="0"/>
              <a:ea typeface="Cambria" panose="02040503050406030204" pitchFamily="18" charset="0"/>
            </a:endParaRPr>
          </a:p>
          <a:p>
            <a:pPr lvl="0" algn="just" defTabSz="1371600"/>
            <a:r>
              <a:rPr lang="vi-VN" sz="4800" dirty="0">
                <a:solidFill>
                  <a:srgbClr val="745E59"/>
                </a:solidFill>
                <a:latin typeface="Cambria" panose="02040503050406030204" pitchFamily="18" charset="0"/>
                <a:ea typeface="Cambria" panose="02040503050406030204" pitchFamily="18" charset="0"/>
              </a:rPr>
              <a:t>A. Thiên nhiên quá hùng vĩ, con người quá bé nhỏ. </a:t>
            </a:r>
            <a:endParaRPr lang="vi-VN" sz="4800" dirty="0">
              <a:solidFill>
                <a:srgbClr val="745E59"/>
              </a:solidFill>
              <a:latin typeface="Cambria" panose="02040503050406030204" pitchFamily="18" charset="0"/>
              <a:ea typeface="Cambria" panose="02040503050406030204" pitchFamily="18" charset="0"/>
            </a:endParaRPr>
          </a:p>
          <a:p>
            <a:pPr lvl="0" algn="just" defTabSz="1371600"/>
            <a:r>
              <a:rPr lang="vi-VN" sz="4800" dirty="0">
                <a:solidFill>
                  <a:srgbClr val="745E59"/>
                </a:solidFill>
                <a:latin typeface="Cambria" panose="02040503050406030204" pitchFamily="18" charset="0"/>
                <a:ea typeface="Cambria" panose="02040503050406030204" pitchFamily="18" charset="0"/>
              </a:rPr>
              <a:t>B. Ở một nơi kì vĩ như Xa-ha-ra, con người chỉ cần chú ý đến cảnh sắc thiên nhiên. </a:t>
            </a:r>
            <a:endParaRPr lang="vi-VN" sz="4800" dirty="0">
              <a:solidFill>
                <a:srgbClr val="745E59"/>
              </a:solidFill>
              <a:latin typeface="Cambria" panose="02040503050406030204" pitchFamily="18" charset="0"/>
              <a:ea typeface="Cambria" panose="02040503050406030204" pitchFamily="18" charset="0"/>
            </a:endParaRPr>
          </a:p>
          <a:p>
            <a:pPr lvl="0" algn="just" defTabSz="1371600"/>
            <a:r>
              <a:rPr lang="vi-VN" sz="4800" dirty="0">
                <a:solidFill>
                  <a:srgbClr val="745E59"/>
                </a:solidFill>
                <a:latin typeface="Cambria" panose="02040503050406030204" pitchFamily="18" charset="0"/>
                <a:ea typeface="Cambria" panose="02040503050406030204" pitchFamily="18" charset="0"/>
              </a:rPr>
              <a:t>C. Thiên nhiên giúp xóa nhòa khoảng cách giữa người với người. </a:t>
            </a:r>
            <a:endParaRPr kumimoji="0" lang="en-US" sz="4800"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endParaRPr>
          </a:p>
        </p:txBody>
      </p:sp>
      <p:sp>
        <p:nvSpPr>
          <p:cNvPr id="18" name="Rectangle: Rounded Corners 17"/>
          <p:cNvSpPr/>
          <p:nvPr/>
        </p:nvSpPr>
        <p:spPr>
          <a:xfrm>
            <a:off x="1676400" y="6819900"/>
            <a:ext cx="15223490" cy="1447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prstClr val="black"/>
                </a:solidFill>
                <a:latin typeface="Cambria" panose="02040503050406030204" pitchFamily="18" charset="0"/>
                <a:ea typeface="Cambria" panose="02040503050406030204" pitchFamily="18" charset="0"/>
              </a:rPr>
              <a:t>Em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theo</a:t>
            </a:r>
            <a:r>
              <a:rPr lang="en-US" sz="5400" b="1" dirty="0">
                <a:solidFill>
                  <a:prstClr val="black"/>
                </a:solidFill>
                <a:latin typeface="Cambria" panose="02040503050406030204" pitchFamily="18" charset="0"/>
                <a:ea typeface="Cambria" panose="02040503050406030204" pitchFamily="18" charset="0"/>
              </a:rPr>
              <a:t> ý </a:t>
            </a:r>
            <a:r>
              <a:rPr lang="en-US" sz="5400" b="1" dirty="0" err="1">
                <a:solidFill>
                  <a:prstClr val="black"/>
                </a:solidFill>
                <a:latin typeface="Cambria" panose="02040503050406030204" pitchFamily="18" charset="0"/>
                <a:ea typeface="Cambria" panose="02040503050406030204" pitchFamily="18" charset="0"/>
              </a:rPr>
              <a:t>kiến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bản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9515"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defTabSz="1371600"/>
              <a:endParaRPr lang="en-US" sz="2700">
                <a:solidFill>
                  <a:prstClr val="black"/>
                </a:solidFill>
                <a:latin typeface="Calibri" panose="020F0502020204030204"/>
              </a:endParaRPr>
            </a:p>
          </p:txBody>
        </p:sp>
      </p:grpSp>
      <p:sp>
        <p:nvSpPr>
          <p:cNvPr id="17" name="TextBox 16"/>
          <p:cNvSpPr txBox="1"/>
          <p:nvPr/>
        </p:nvSpPr>
        <p:spPr>
          <a:xfrm>
            <a:off x="696956" y="3200664"/>
            <a:ext cx="16894091" cy="6186309"/>
          </a:xfrm>
          <a:prstGeom prst="rect">
            <a:avLst/>
          </a:prstGeom>
          <a:solidFill>
            <a:srgbClr val="FFE07D"/>
          </a:solidFill>
        </p:spPr>
        <p:txBody>
          <a:bodyPr wrap="square">
            <a:spAutoFit/>
          </a:bodyPr>
          <a:lstStyle/>
          <a:p>
            <a:pPr indent="1028700" algn="just" defTabSz="1371600"/>
            <a:r>
              <a:rPr lang="vi-VN" sz="6600" b="1" dirty="0">
                <a:solidFill>
                  <a:srgbClr val="745E59"/>
                </a:solidFill>
                <a:latin typeface="Cambria" panose="02040503050406030204" pitchFamily="18" charset="0"/>
                <a:ea typeface="Cambria" panose="02040503050406030204" pitchFamily="18" charset="0"/>
              </a:rPr>
              <a:t>Sa mạc khắc nghiệt nhưng là ước mơ, là đam mê của những người chưa từng được đến đây. Thời tiết, địa chất, con vật nơi đây đều độc đáo, làm cho những vị khách ghé thăm khó có thể quên được; từ sa mạc mà ngẫm nghĩ nhiều hơn về cuộc đời này.</a:t>
            </a:r>
            <a:endParaRPr lang="en-US" sz="6600" b="1" dirty="0">
              <a:solidFill>
                <a:srgbClr val="745E59"/>
              </a:solidFill>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2"/>
          <a:stretch>
            <a:fillRect/>
          </a:stretch>
        </p:blipFill>
        <p:spPr>
          <a:xfrm>
            <a:off x="4854209" y="758786"/>
            <a:ext cx="8934462" cy="32098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defTabSz="1371600"/>
              <a:endParaRPr lang="en-US" sz="2700">
                <a:solidFill>
                  <a:prstClr val="black"/>
                </a:solidFill>
                <a:latin typeface="Calibri" panose="020F0502020204030204"/>
              </a:endParaRPr>
            </a:p>
          </p:txBody>
        </p:sp>
      </p:grpSp>
      <p:pic>
        <p:nvPicPr>
          <p:cNvPr id="17" name="Picture 16"/>
          <p:cNvPicPr>
            <a:picLocks noChangeAspect="1"/>
          </p:cNvPicPr>
          <p:nvPr/>
        </p:nvPicPr>
        <p:blipFill>
          <a:blip r:embed="rId2"/>
          <a:stretch>
            <a:fillRect/>
          </a:stretch>
        </p:blipFill>
        <p:spPr>
          <a:xfrm>
            <a:off x="1307233" y="509232"/>
            <a:ext cx="16177139" cy="2670279"/>
          </a:xfrm>
          <a:prstGeom prst="rect">
            <a:avLst/>
          </a:prstGeom>
        </p:spPr>
      </p:pic>
      <p:pic>
        <p:nvPicPr>
          <p:cNvPr id="16" name="Picture 15"/>
          <p:cNvPicPr>
            <a:picLocks noChangeAspect="1"/>
          </p:cNvPicPr>
          <p:nvPr/>
        </p:nvPicPr>
        <p:blipFill>
          <a:blip r:embed="rId3"/>
          <a:stretch>
            <a:fillRect/>
          </a:stretch>
        </p:blipFill>
        <p:spPr>
          <a:xfrm>
            <a:off x="3657599" y="3009900"/>
            <a:ext cx="11376891" cy="594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71450" y="-425770"/>
            <a:ext cx="17483150" cy="10369869"/>
            <a:chOff x="0" y="0"/>
            <a:chExt cx="23148412" cy="14042351"/>
          </a:xfrm>
        </p:grpSpPr>
        <p:grpSp>
          <p:nvGrpSpPr>
            <p:cNvPr id="6" name="Group 3"/>
            <p:cNvGrpSpPr/>
            <p:nvPr/>
          </p:nvGrpSpPr>
          <p:grpSpPr>
            <a:xfrm rot="5400000">
              <a:off x="15464691" y="11328636"/>
              <a:ext cx="4114800" cy="1312630"/>
              <a:chOff x="0" y="0"/>
              <a:chExt cx="812800" cy="259285"/>
            </a:xfrm>
          </p:grpSpPr>
          <p:sp>
            <p:nvSpPr>
              <p:cNvPr id="17"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5"/>
              <p:cNvSpPr txBox="1"/>
              <p:nvPr/>
            </p:nvSpPr>
            <p:spPr>
              <a:xfrm>
                <a:off x="88900" y="-47625"/>
                <a:ext cx="6350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rot="5400000">
              <a:off x="13635426" y="11230640"/>
              <a:ext cx="4114800" cy="1508622"/>
              <a:chOff x="0" y="0"/>
              <a:chExt cx="812800" cy="297999"/>
            </a:xfrm>
          </p:grpSpPr>
          <p:sp>
            <p:nvSpPr>
              <p:cNvPr id="15"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8"/>
              <p:cNvSpPr txBox="1"/>
              <p:nvPr/>
            </p:nvSpPr>
            <p:spPr>
              <a:xfrm>
                <a:off x="177800" y="-47625"/>
                <a:ext cx="558800" cy="34562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9"/>
            <p:cNvGrpSpPr/>
            <p:nvPr/>
          </p:nvGrpSpPr>
          <p:grpSpPr>
            <a:xfrm rot="5400000">
              <a:off x="11805699" y="11328636"/>
              <a:ext cx="4114800" cy="1312630"/>
              <a:chOff x="0" y="0"/>
              <a:chExt cx="812800" cy="259285"/>
            </a:xfrm>
          </p:grpSpPr>
          <p:sp>
            <p:nvSpPr>
              <p:cNvPr id="13"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1"/>
              <p:cNvSpPr txBox="1"/>
              <p:nvPr/>
            </p:nvSpPr>
            <p:spPr>
              <a:xfrm>
                <a:off x="0" y="-47625"/>
                <a:ext cx="8128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p:cNvGrpSpPr/>
            <p:nvPr/>
          </p:nvGrpSpPr>
          <p:grpSpPr>
            <a:xfrm>
              <a:off x="0" y="1232800"/>
              <a:ext cx="23148412" cy="12809551"/>
              <a:chOff x="0" y="0"/>
              <a:chExt cx="4572526" cy="2530282"/>
            </a:xfrm>
          </p:grpSpPr>
          <p:sp>
            <p:nvSpPr>
              <p:cNvPr id="11"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4"/>
              <p:cNvSpPr txBox="1"/>
              <p:nvPr/>
            </p:nvSpPr>
            <p:spPr>
              <a:xfrm>
                <a:off x="0" y="-47625"/>
                <a:ext cx="4572526" cy="257790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Rounded Corners 18"/>
          <p:cNvSpPr/>
          <p:nvPr/>
        </p:nvSpPr>
        <p:spPr>
          <a:xfrm>
            <a:off x="1524000" y="1409700"/>
            <a:ext cx="15223490" cy="3474979"/>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a:solidFill>
                  <a:prstClr val="black"/>
                </a:solidFill>
                <a:latin typeface="Cambria" panose="02040503050406030204" pitchFamily="18" charset="0"/>
                <a:ea typeface="Cambria" panose="02040503050406030204" pitchFamily="18" charset="0"/>
              </a:rPr>
              <a:t>Giọng đọc diễn cảm, chậm rãi, tình cảm; giọng đọc kể chuyện, thay đổi ngữ điệu khi đọc những từ ngữ thể hiện tâm trạng, cảm xúc của nhân vật... </a:t>
            </a:r>
            <a:endParaRPr lang="en-US" sz="5400" b="1" dirty="0">
              <a:solidFill>
                <a:prstClr val="black"/>
              </a:solidFill>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6" t="47434" r="-16" b="-2"/>
          <a:stretch>
            <a:fillRect/>
          </a:stretch>
        </p:blipFill>
        <p:spPr>
          <a:xfrm>
            <a:off x="1074994" y="5571099"/>
            <a:ext cx="16693493" cy="4281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dirty="0"/>
          </a:p>
        </p:txBody>
      </p:sp>
      <p:sp>
        <p:nvSpPr>
          <p:cNvPr id="4" name="Freeform 4"/>
          <p:cNvSpPr/>
          <p:nvPr/>
        </p:nvSpPr>
        <p:spPr>
          <a:xfrm>
            <a:off x="12039600" y="6057900"/>
            <a:ext cx="4034790" cy="4038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3"/>
            <a:stretch>
              <a:fillRect/>
            </a:stretch>
          </a:blipFill>
        </p:spPr>
        <p:txBody>
          <a:bodyPr/>
          <a:lstStyle/>
          <a:p>
            <a:endParaRPr lang="en-US" dirty="0"/>
          </a:p>
        </p:txBody>
      </p:sp>
      <p:sp>
        <p:nvSpPr>
          <p:cNvPr id="5" name="Speech Bubble: Rectangle with Corners Rounded 4"/>
          <p:cNvSpPr/>
          <p:nvPr/>
        </p:nvSpPr>
        <p:spPr>
          <a:xfrm>
            <a:off x="3352800" y="2628900"/>
            <a:ext cx="11811000" cy="2666999"/>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Nêu</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cảm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nhận</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của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khi</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xem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video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vừa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rồi</a:t>
            </a:r>
            <a:endParaRPr kumimoji="0" lang="en-US" sz="7200" b="1" i="0" u="none" strike="noStrike" kern="1200" cap="none" spc="0" normalizeH="0" baseline="0" noProof="0" dirty="0">
              <a:ln>
                <a:noFill/>
              </a:ln>
              <a:solidFill>
                <a:srgbClr val="002060"/>
              </a:solidFill>
              <a:effectLst/>
              <a:uLnTx/>
              <a:uFillTx/>
              <a:latin typeface="Calibri" panose="020F0502020204030204"/>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71450" y="-425770"/>
            <a:ext cx="17483150" cy="10369869"/>
            <a:chOff x="0" y="0"/>
            <a:chExt cx="23148412" cy="14042351"/>
          </a:xfrm>
        </p:grpSpPr>
        <p:grpSp>
          <p:nvGrpSpPr>
            <p:cNvPr id="6" name="Group 3"/>
            <p:cNvGrpSpPr/>
            <p:nvPr/>
          </p:nvGrpSpPr>
          <p:grpSpPr>
            <a:xfrm rot="5400000">
              <a:off x="15464691" y="11328636"/>
              <a:ext cx="4114800" cy="1312630"/>
              <a:chOff x="0" y="0"/>
              <a:chExt cx="812800" cy="259285"/>
            </a:xfrm>
          </p:grpSpPr>
          <p:sp>
            <p:nvSpPr>
              <p:cNvPr id="17"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5"/>
              <p:cNvSpPr txBox="1"/>
              <p:nvPr/>
            </p:nvSpPr>
            <p:spPr>
              <a:xfrm>
                <a:off x="88900" y="-47625"/>
                <a:ext cx="6350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rot="5400000">
              <a:off x="13635426" y="11230640"/>
              <a:ext cx="4114800" cy="1508622"/>
              <a:chOff x="0" y="0"/>
              <a:chExt cx="812800" cy="297999"/>
            </a:xfrm>
          </p:grpSpPr>
          <p:sp>
            <p:nvSpPr>
              <p:cNvPr id="15"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8"/>
              <p:cNvSpPr txBox="1"/>
              <p:nvPr/>
            </p:nvSpPr>
            <p:spPr>
              <a:xfrm>
                <a:off x="177800" y="-47625"/>
                <a:ext cx="558800" cy="34562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9"/>
            <p:cNvGrpSpPr/>
            <p:nvPr/>
          </p:nvGrpSpPr>
          <p:grpSpPr>
            <a:xfrm rot="5400000">
              <a:off x="11805699" y="11328636"/>
              <a:ext cx="4114800" cy="1312630"/>
              <a:chOff x="0" y="0"/>
              <a:chExt cx="812800" cy="259285"/>
            </a:xfrm>
          </p:grpSpPr>
          <p:sp>
            <p:nvSpPr>
              <p:cNvPr id="13"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1"/>
              <p:cNvSpPr txBox="1"/>
              <p:nvPr/>
            </p:nvSpPr>
            <p:spPr>
              <a:xfrm>
                <a:off x="0" y="-47625"/>
                <a:ext cx="8128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p:cNvGrpSpPr/>
            <p:nvPr/>
          </p:nvGrpSpPr>
          <p:grpSpPr>
            <a:xfrm>
              <a:off x="0" y="1232800"/>
              <a:ext cx="23148412" cy="12809551"/>
              <a:chOff x="0" y="0"/>
              <a:chExt cx="4572526" cy="2530282"/>
            </a:xfrm>
          </p:grpSpPr>
          <p:sp>
            <p:nvSpPr>
              <p:cNvPr id="11"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4"/>
              <p:cNvSpPr txBox="1"/>
              <p:nvPr/>
            </p:nvSpPr>
            <p:spPr>
              <a:xfrm>
                <a:off x="0" y="-47625"/>
                <a:ext cx="4572526" cy="257790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p:cNvSpPr txBox="1"/>
          <p:nvPr/>
        </p:nvSpPr>
        <p:spPr>
          <a:xfrm>
            <a:off x="838200" y="2324100"/>
            <a:ext cx="16611600" cy="76944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Sang phía nam dãy Át-lát, tôi như lạc vào phim khoa học viễn tưởng. Những rặng đá xám bỗng xỉn màu rồi ngả sang đen râm hoặc đỏ quạch. Bốn bề giống như sao Hoả.</a:t>
            </a:r>
            <a:endPar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Nghỉ vài chặng, xe bắt đầu quành vào sa mạc. Chúng tôi xuống xe dưới cái nắng như rải lửa khiến tóc của mọi người trở nên giòn tan. Nhưng tôi đã quên mất nắng nóng. Tôi còn bận thì thầm: “Xin chào, Xa-ha-ra.”.</a:t>
            </a:r>
            <a:endPar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endPar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Chúng tôi trèo lên yên lạc đà. Chúng đứng bổng dậy, cao lừng lững. Những người dắt lạc đà phải ghìm để chúng không chạy. Chạy trên cát lún thì lạc đà là vô địch.</a:t>
            </a:r>
            <a:endPar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endPar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endPar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2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Di Li)</a:t>
            </a:r>
            <a:endPar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1" name="Group 11"/>
          <p:cNvGrpSpPr/>
          <p:nvPr/>
        </p:nvGrpSpPr>
        <p:grpSpPr>
          <a:xfrm>
            <a:off x="1097262" y="1569827"/>
            <a:ext cx="16093479" cy="7411938"/>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1"/>
            <a:stretch>
              <a:fillRect/>
            </a:stretch>
          </a:blipFill>
        </p:spPr>
        <p:txBody>
          <a:bodyPr/>
          <a:lstStyle/>
          <a:p>
            <a:pPr defTabSz="1371600"/>
            <a:endParaRPr lang="en-US" sz="2700">
              <a:solidFill>
                <a:prstClr val="black"/>
              </a:solidFill>
              <a:latin typeface="Calibri" panose="020F0502020204030204"/>
            </a:endParaRPr>
          </a:p>
        </p:txBody>
      </p:sp>
      <p:sp>
        <p:nvSpPr>
          <p:cNvPr id="15" name="Freeform 15"/>
          <p:cNvSpPr/>
          <p:nvPr/>
        </p:nvSpPr>
        <p:spPr>
          <a:xfrm>
            <a:off x="14858972" y="-147232"/>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pic>
        <p:nvPicPr>
          <p:cNvPr id="18" name="Picture 17"/>
          <p:cNvPicPr>
            <a:picLocks noChangeAspect="1"/>
          </p:cNvPicPr>
          <p:nvPr/>
        </p:nvPicPr>
        <p:blipFill>
          <a:blip r:embed="rId3"/>
          <a:stretch>
            <a:fillRect/>
          </a:stretch>
        </p:blipFill>
        <p:spPr>
          <a:xfrm>
            <a:off x="0" y="2095500"/>
            <a:ext cx="9985719" cy="7852521"/>
          </a:xfrm>
          <a:prstGeom prst="rect">
            <a:avLst/>
          </a:prstGeom>
        </p:spPr>
      </p:pic>
      <p:pic>
        <p:nvPicPr>
          <p:cNvPr id="16" name="Picture 15"/>
          <p:cNvPicPr>
            <a:picLocks noChangeAspect="1"/>
          </p:cNvPicPr>
          <p:nvPr/>
        </p:nvPicPr>
        <p:blipFill>
          <a:blip r:embed="rId4"/>
          <a:stretch>
            <a:fillRect/>
          </a:stretch>
        </p:blipFill>
        <p:spPr>
          <a:xfrm>
            <a:off x="8763000" y="3238499"/>
            <a:ext cx="7315200" cy="51892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defTabSz="1371600"/>
              <a:endParaRPr lang="en-US" sz="2700">
                <a:solidFill>
                  <a:prstClr val="black"/>
                </a:solidFill>
                <a:latin typeface="Calibri" panose="020F0502020204030204"/>
              </a:endParaRPr>
            </a:p>
          </p:txBody>
        </p:sp>
      </p:grpSp>
      <p:sp>
        <p:nvSpPr>
          <p:cNvPr id="17" name="TextBox 16"/>
          <p:cNvSpPr txBox="1"/>
          <p:nvPr/>
        </p:nvSpPr>
        <p:spPr>
          <a:xfrm>
            <a:off x="3865376" y="876212"/>
            <a:ext cx="12893775" cy="2308324"/>
          </a:xfrm>
          <a:prstGeom prst="rect">
            <a:avLst/>
          </a:prstGeom>
          <a:noFill/>
        </p:spPr>
        <p:txBody>
          <a:bodyPr wrap="square">
            <a:spAutoFit/>
          </a:bodyPr>
          <a:lstStyle/>
          <a:p>
            <a:pPr algn="ctr" defTabSz="1371600"/>
            <a:r>
              <a:rPr lang="vi-VN" sz="4800" b="1" dirty="0">
                <a:solidFill>
                  <a:srgbClr val="002060"/>
                </a:solidFill>
                <a:latin typeface="Cambria" panose="02040503050406030204" pitchFamily="18" charset="0"/>
                <a:ea typeface="Cambria" panose="02040503050406030204" pitchFamily="18" charset="0"/>
              </a:rPr>
              <a:t>Tìm trong và ngoài bài đọc những từ ngữ chỉ đặc điểm của sa mạc và những từ ngữ có nghĩa trái ngược với chúng.</a:t>
            </a:r>
            <a:endParaRPr lang="en-US" sz="4800" b="1" dirty="0">
              <a:solidFill>
                <a:srgbClr val="002060"/>
              </a:solidFill>
              <a:latin typeface="Cambria" panose="02040503050406030204" pitchFamily="18" charset="0"/>
              <a:ea typeface="Cambria" panose="02040503050406030204" pitchFamily="18" charset="0"/>
            </a:endParaRPr>
          </a:p>
        </p:txBody>
      </p:sp>
      <p:sp>
        <p:nvSpPr>
          <p:cNvPr id="18" name="Rectangle: Rounded Corners 17"/>
          <p:cNvSpPr/>
          <p:nvPr/>
        </p:nvSpPr>
        <p:spPr>
          <a:xfrm>
            <a:off x="1066800" y="3314700"/>
            <a:ext cx="6144130"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prstClr val="black"/>
                </a:solidFill>
                <a:latin typeface="Cambria" panose="02040503050406030204" pitchFamily="18" charset="0"/>
                <a:ea typeface="Cambria" panose="02040503050406030204" pitchFamily="18" charset="0"/>
              </a:rPr>
              <a:t>M: </a:t>
            </a:r>
            <a:r>
              <a:rPr lang="en-US" sz="4400" b="1" dirty="0" err="1">
                <a:solidFill>
                  <a:prstClr val="black"/>
                </a:solidFill>
                <a:latin typeface="Cambria" panose="02040503050406030204" pitchFamily="18" charset="0"/>
                <a:ea typeface="Cambria" panose="02040503050406030204" pitchFamily="18" charset="0"/>
              </a:rPr>
              <a:t>hoang</a:t>
            </a:r>
            <a:r>
              <a:rPr lang="en-US" sz="4400" b="1" dirty="0">
                <a:solidFill>
                  <a:prstClr val="black"/>
                </a:solidFill>
                <a:latin typeface="Cambria" panose="02040503050406030204" pitchFamily="18" charset="0"/>
                <a:ea typeface="Cambria" panose="02040503050406030204" pitchFamily="18" charset="0"/>
              </a:rPr>
              <a:t> vu – </a:t>
            </a:r>
            <a:r>
              <a:rPr lang="en-US" sz="4400" b="1" dirty="0" err="1">
                <a:solidFill>
                  <a:prstClr val="black"/>
                </a:solidFill>
                <a:latin typeface="Cambria" panose="02040503050406030204" pitchFamily="18" charset="0"/>
                <a:ea typeface="Cambria" panose="02040503050406030204" pitchFamily="18" charset="0"/>
              </a:rPr>
              <a:t>sầm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uất</a:t>
            </a:r>
            <a:endParaRPr lang="vi-VN" sz="4400" b="1" dirty="0">
              <a:solidFill>
                <a:prstClr val="black"/>
              </a:solidFill>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a:blip r:embed="rId2"/>
          <a:stretch>
            <a:fillRect/>
          </a:stretch>
        </p:blipFill>
        <p:spPr>
          <a:xfrm>
            <a:off x="871909" y="1264581"/>
            <a:ext cx="3136664" cy="1170534"/>
          </a:xfrm>
          <a:prstGeom prst="rect">
            <a:avLst/>
          </a:prstGeom>
        </p:spPr>
      </p:pic>
      <p:sp>
        <p:nvSpPr>
          <p:cNvPr id="16" name="Rectangle: Rounded Corners 15"/>
          <p:cNvSpPr/>
          <p:nvPr/>
        </p:nvSpPr>
        <p:spPr>
          <a:xfrm>
            <a:off x="2590800" y="51435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a:solidFill>
                  <a:prstClr val="black"/>
                </a:solidFill>
                <a:latin typeface="Cambria" panose="02040503050406030204" pitchFamily="18" charset="0"/>
                <a:ea typeface="Cambria" panose="02040503050406030204" pitchFamily="18" charset="0"/>
              </a:rPr>
              <a:t>khô hạn – ẩm ướt</a:t>
            </a:r>
            <a:endParaRPr lang="vi-VN" sz="4400" b="1" dirty="0">
              <a:solidFill>
                <a:prstClr val="black"/>
              </a:solidFill>
              <a:latin typeface="Cambria" panose="02040503050406030204" pitchFamily="18" charset="0"/>
              <a:ea typeface="Cambria" panose="02040503050406030204" pitchFamily="18" charset="0"/>
            </a:endParaRPr>
          </a:p>
        </p:txBody>
      </p:sp>
      <p:sp>
        <p:nvSpPr>
          <p:cNvPr id="24" name="Rectangle: Rounded Corners 23"/>
          <p:cNvSpPr/>
          <p:nvPr/>
        </p:nvSpPr>
        <p:spPr>
          <a:xfrm>
            <a:off x="9829800" y="52197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mênh mông – chật hẹp</a:t>
            </a:r>
            <a:endParaRPr lang="vi-VN" sz="4400" b="1" dirty="0">
              <a:solidFill>
                <a:prstClr val="black"/>
              </a:solidFill>
              <a:latin typeface="Cambria" panose="02040503050406030204" pitchFamily="18" charset="0"/>
              <a:ea typeface="Cambria" panose="02040503050406030204" pitchFamily="18" charset="0"/>
            </a:endParaRPr>
          </a:p>
        </p:txBody>
      </p:sp>
      <p:sp>
        <p:nvSpPr>
          <p:cNvPr id="25" name="Rectangle: Rounded Corners 24"/>
          <p:cNvSpPr/>
          <p:nvPr/>
        </p:nvSpPr>
        <p:spPr>
          <a:xfrm>
            <a:off x="2743200" y="68961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lạnh</a:t>
            </a:r>
            <a:r>
              <a:rPr lang="en-US" sz="4400" b="1" dirty="0">
                <a:solidFill>
                  <a:prstClr val="black"/>
                </a:solidFill>
                <a:latin typeface="Cambria" panose="02040503050406030204" pitchFamily="18" charset="0"/>
                <a:ea typeface="Cambria" panose="02040503050406030204" pitchFamily="18" charset="0"/>
              </a:rPr>
              <a:t> - </a:t>
            </a:r>
            <a:r>
              <a:rPr lang="en-US" sz="4400" b="1" dirty="0" err="1">
                <a:solidFill>
                  <a:prstClr val="black"/>
                </a:solidFill>
                <a:latin typeface="Cambria" panose="02040503050406030204" pitchFamily="18" charset="0"/>
                <a:ea typeface="Cambria" panose="02040503050406030204" pitchFamily="18" charset="0"/>
              </a:rPr>
              <a:t>nóng</a:t>
            </a:r>
            <a:endParaRPr lang="vi-VN" sz="4400" b="1" dirty="0">
              <a:solidFill>
                <a:prstClr val="black"/>
              </a:solidFill>
              <a:latin typeface="Cambria" panose="02040503050406030204" pitchFamily="18" charset="0"/>
              <a:ea typeface="Cambria" panose="02040503050406030204" pitchFamily="18" charset="0"/>
            </a:endParaRPr>
          </a:p>
        </p:txBody>
      </p:sp>
      <p:sp>
        <p:nvSpPr>
          <p:cNvPr id="26" name="Rectangle: Rounded Corners 25"/>
          <p:cNvSpPr/>
          <p:nvPr/>
        </p:nvSpPr>
        <p:spPr>
          <a:xfrm>
            <a:off x="9982200" y="69723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mịn màng – thô ráp</a:t>
            </a:r>
            <a:endParaRPr lang="vi-VN" sz="4400" b="1" dirty="0">
              <a:solidFill>
                <a:prstClr val="black"/>
              </a:solidFill>
              <a:latin typeface="Cambria" panose="02040503050406030204" pitchFamily="18" charset="0"/>
              <a:ea typeface="Cambria" panose="02040503050406030204" pitchFamily="18" charset="0"/>
            </a:endParaRPr>
          </a:p>
        </p:txBody>
      </p:sp>
      <p:sp>
        <p:nvSpPr>
          <p:cNvPr id="27" name="Rectangle: Rounded Corners 26"/>
          <p:cNvSpPr/>
          <p:nvPr/>
        </p:nvSpPr>
        <p:spPr>
          <a:xfrm>
            <a:off x="6629400" y="84201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hùng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vĩ</a:t>
            </a:r>
            <a:r>
              <a:rPr lang="en-US" sz="4400" b="1" dirty="0">
                <a:solidFill>
                  <a:prstClr val="black"/>
                </a:solidFill>
                <a:latin typeface="Cambria" panose="02040503050406030204" pitchFamily="18" charset="0"/>
                <a:ea typeface="Cambria" panose="02040503050406030204" pitchFamily="18" charset="0"/>
              </a:rPr>
              <a:t> – nhỏ </a:t>
            </a:r>
            <a:r>
              <a:rPr lang="en-US" sz="4400" b="1" dirty="0" err="1">
                <a:solidFill>
                  <a:prstClr val="black"/>
                </a:solidFill>
                <a:latin typeface="Cambria" panose="02040503050406030204" pitchFamily="18" charset="0"/>
                <a:ea typeface="Cambria" panose="02040503050406030204" pitchFamily="18" charset="0"/>
              </a:rPr>
              <a:t>nhoi</a:t>
            </a:r>
            <a:endParaRPr lang="vi-VN" sz="4400" b="1" dirty="0">
              <a:solidFill>
                <a:prstClr val="black"/>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6" grpId="0" animBg="1"/>
      <p:bldP spid="24"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defTabSz="1371600"/>
              <a:endParaRPr lang="en-US" sz="2700">
                <a:solidFill>
                  <a:prstClr val="black"/>
                </a:solidFill>
                <a:latin typeface="Calibri" panose="020F0502020204030204"/>
              </a:endParaRPr>
            </a:p>
          </p:txBody>
        </p:sp>
      </p:grpSp>
      <p:sp>
        <p:nvSpPr>
          <p:cNvPr id="19" name="TextBox 18"/>
          <p:cNvSpPr txBox="1"/>
          <p:nvPr/>
        </p:nvSpPr>
        <p:spPr>
          <a:xfrm>
            <a:off x="3865376" y="876212"/>
            <a:ext cx="13903110"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Từ tối và từ lạnh trong câu sau được dùng với nghĩa gốc hay nghĩa chuyển?</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2"/>
          <a:stretch>
            <a:fillRect/>
          </a:stretch>
        </p:blipFill>
        <p:spPr>
          <a:xfrm>
            <a:off x="889118" y="775692"/>
            <a:ext cx="3136664" cy="1170534"/>
          </a:xfrm>
          <a:prstGeom prst="rect">
            <a:avLst/>
          </a:prstGeom>
        </p:spPr>
      </p:pic>
      <p:sp>
        <p:nvSpPr>
          <p:cNvPr id="16" name="Rectangle: Rounded Corners 15"/>
          <p:cNvSpPr/>
          <p:nvPr/>
        </p:nvSpPr>
        <p:spPr>
          <a:xfrm>
            <a:off x="4800600" y="2781300"/>
            <a:ext cx="113538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thậm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endParaRPr lang="en-US" sz="4000" dirty="0">
              <a:solidFill>
                <a:srgbClr val="002060"/>
              </a:solidFill>
              <a:latin typeface="Cambria" panose="02040503050406030204" pitchFamily="18" charset="0"/>
              <a:ea typeface="Cambria" panose="02040503050406030204" pitchFamily="18" charset="0"/>
            </a:endParaRPr>
          </a:p>
        </p:txBody>
      </p:sp>
      <p:sp>
        <p:nvSpPr>
          <p:cNvPr id="23" name="Rectangle: Rounded Corners 22"/>
          <p:cNvSpPr/>
          <p:nvPr/>
        </p:nvSpPr>
        <p:spPr>
          <a:xfrm>
            <a:off x="1752600" y="4152900"/>
            <a:ext cx="14782800" cy="3581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Từ tối và lạnh được dùng trong câu với nghĩa gốc:</a:t>
            </a:r>
            <a:endParaRPr lang="en-US" sz="4400" b="1"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Tối: </a:t>
            </a:r>
            <a:r>
              <a:rPr lang="vi-VN" sz="4400" dirty="0">
                <a:solidFill>
                  <a:prstClr val="black"/>
                </a:solidFill>
                <a:latin typeface="Cambria" panose="02040503050406030204" pitchFamily="18" charset="0"/>
                <a:ea typeface="Cambria" panose="02040503050406030204" pitchFamily="18" charset="0"/>
              </a:rPr>
              <a:t>màu sẫm, không tưới sáng (Bức tranh màu rất tối.) </a:t>
            </a:r>
            <a:endParaRPr lang="vi-VN" sz="4400"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Lạnh: </a:t>
            </a:r>
            <a:r>
              <a:rPr lang="vi-VN" sz="4400" dirty="0">
                <a:solidFill>
                  <a:prstClr val="black"/>
                </a:solidFill>
                <a:latin typeface="Cambria" panose="02040503050406030204" pitchFamily="18" charset="0"/>
                <a:ea typeface="Cambria" panose="02040503050406030204" pitchFamily="18" charset="0"/>
              </a:rPr>
              <a:t>tỏ ra không có chút tình cảm gì trong quan hệ giữa người với người. (Giọng nói của nó cứ lạnh như không.). </a:t>
            </a:r>
            <a:endParaRPr lang="vi-VN" sz="4400" dirty="0">
              <a:solidFill>
                <a:prstClr val="black"/>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18"/>
          <p:cNvSpPr txBox="1"/>
          <p:nvPr/>
        </p:nvSpPr>
        <p:spPr>
          <a:xfrm>
            <a:off x="3200400" y="876212"/>
            <a:ext cx="14568086" cy="3785652"/>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Đặt câu chứa từ thổi mang mỗi nghĩa dưới dày:</a:t>
            </a:r>
            <a:endParaRPr lang="vi-VN" sz="4800" b="1" dirty="0">
              <a:solidFill>
                <a:srgbClr val="745E59"/>
              </a:solidFill>
              <a:latin typeface="Cambria" panose="02040503050406030204" pitchFamily="18" charset="0"/>
              <a:ea typeface="Cambria" panose="02040503050406030204" pitchFamily="18" charset="0"/>
            </a:endParaRPr>
          </a:p>
          <a:p>
            <a:pPr lvl="0" algn="just" defTabSz="1371600"/>
            <a:r>
              <a:rPr lang="vi-VN" sz="4800" dirty="0">
                <a:solidFill>
                  <a:srgbClr val="745E59"/>
                </a:solidFill>
                <a:latin typeface="Cambria" panose="02040503050406030204" pitchFamily="18" charset="0"/>
                <a:ea typeface="Cambria" panose="02040503050406030204" pitchFamily="18" charset="0"/>
              </a:rPr>
              <a:t>a. Chúm miệng lại và làm cho luồng hơi bật mạnh từ trong miệng ra.</a:t>
            </a:r>
            <a:endParaRPr lang="vi-VN" sz="4800" dirty="0">
              <a:solidFill>
                <a:srgbClr val="745E59"/>
              </a:solidFill>
              <a:latin typeface="Cambria" panose="02040503050406030204" pitchFamily="18" charset="0"/>
              <a:ea typeface="Cambria" panose="02040503050406030204" pitchFamily="18" charset="0"/>
            </a:endParaRPr>
          </a:p>
          <a:p>
            <a:pPr lvl="0" algn="just" defTabSz="1371600"/>
            <a:r>
              <a:rPr lang="vi-VN" sz="4800" dirty="0">
                <a:solidFill>
                  <a:srgbClr val="745E59"/>
                </a:solidFill>
                <a:latin typeface="Cambria" panose="02040503050406030204" pitchFamily="18" charset="0"/>
                <a:ea typeface="Cambria" panose="02040503050406030204" pitchFamily="18" charset="0"/>
              </a:rPr>
              <a:t>b. (Không khí) chuyển động thành luồng và gây ra tác động nhất dịnh.</a:t>
            </a:r>
            <a:endParaRPr lang="vi-VN" sz="4800" dirty="0">
              <a:solidFill>
                <a:srgbClr val="745E59"/>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2"/>
          <a:stretch>
            <a:fillRect/>
          </a:stretch>
        </p:blipFill>
        <p:spPr>
          <a:xfrm>
            <a:off x="914400" y="1257300"/>
            <a:ext cx="3737172" cy="1109568"/>
          </a:xfrm>
          <a:prstGeom prst="rect">
            <a:avLst/>
          </a:prstGeom>
        </p:spPr>
      </p:pic>
      <p:sp>
        <p:nvSpPr>
          <p:cNvPr id="20" name="Rectangle: Rounded Corners 19"/>
          <p:cNvSpPr/>
          <p:nvPr/>
        </p:nvSpPr>
        <p:spPr>
          <a:xfrm>
            <a:off x="990600" y="5372100"/>
            <a:ext cx="16459200" cy="1676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a:solidFill>
                  <a:prstClr val="black"/>
                </a:solidFill>
                <a:latin typeface="Cambria" panose="02040503050406030204" pitchFamily="18" charset="0"/>
                <a:ea typeface="Cambria" panose="02040503050406030204" pitchFamily="18" charset="0"/>
              </a:rPr>
              <a:t>Chỉ cần chụm miệng thổi vào đầu chiếc que thần kì, một chùm bong bóng tròn xoe, lấp lánh sẽ bay ra, lơ lửng, lơ lửng. </a:t>
            </a:r>
            <a:endParaRPr lang="vi-VN" sz="4400" dirty="0">
              <a:solidFill>
                <a:prstClr val="black"/>
              </a:solidFill>
              <a:latin typeface="Cambria" panose="02040503050406030204" pitchFamily="18" charset="0"/>
              <a:ea typeface="Cambria" panose="02040503050406030204" pitchFamily="18" charset="0"/>
            </a:endParaRPr>
          </a:p>
        </p:txBody>
      </p:sp>
      <p:sp>
        <p:nvSpPr>
          <p:cNvPr id="22" name="Rectangle: Rounded Corners 21"/>
          <p:cNvSpPr/>
          <p:nvPr/>
        </p:nvSpPr>
        <p:spPr>
          <a:xfrm>
            <a:off x="1066800" y="7810500"/>
            <a:ext cx="16459200" cy="11430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Gió thổi qua những kẽ lá làm lá cây rung lên xào xạc. </a:t>
            </a:r>
            <a:endParaRPr lang="vi-VN" sz="4400" dirty="0">
              <a:solidFill>
                <a:prstClr val="black"/>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11" name="Group 11"/>
          <p:cNvGrpSpPr/>
          <p:nvPr/>
        </p:nvGrpSpPr>
        <p:grpSpPr>
          <a:xfrm>
            <a:off x="1097262" y="1569827"/>
            <a:ext cx="16093479" cy="6539759"/>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1"/>
            <a:stretch>
              <a:fillRect/>
            </a:stretch>
          </a:blipFill>
        </p:spPr>
        <p:txBody>
          <a:bodyPr/>
          <a:lstStyle/>
          <a:p>
            <a:pPr defTabSz="1371600"/>
            <a:endParaRPr lang="en-US" sz="2700">
              <a:solidFill>
                <a:prstClr val="black"/>
              </a:solidFill>
              <a:latin typeface="Calibri" panose="020F0502020204030204"/>
            </a:endParaRPr>
          </a:p>
        </p:txBody>
      </p:sp>
      <p:sp>
        <p:nvSpPr>
          <p:cNvPr id="15" name="Freeform 15"/>
          <p:cNvSpPr/>
          <p:nvPr/>
        </p:nvSpPr>
        <p:spPr>
          <a:xfrm rot="-1696718">
            <a:off x="1900340" y="1746207"/>
            <a:ext cx="982655" cy="944985"/>
          </a:xfrm>
          <a:custGeom>
            <a:avLst/>
            <a:gdLst/>
            <a:ahLst/>
            <a:cxnLst/>
            <a:rect l="l" t="t" r="r" b="b"/>
            <a:pathLst>
              <a:path w="982654" h="944985">
                <a:moveTo>
                  <a:pt x="0" y="0"/>
                </a:moveTo>
                <a:lnTo>
                  <a:pt x="982654" y="0"/>
                </a:lnTo>
                <a:lnTo>
                  <a:pt x="982654" y="944985"/>
                </a:lnTo>
                <a:lnTo>
                  <a:pt x="0" y="944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17" name="Rectangle: Rounded Corners 16"/>
          <p:cNvSpPr/>
          <p:nvPr/>
        </p:nvSpPr>
        <p:spPr>
          <a:xfrm>
            <a:off x="2123123" y="3916393"/>
            <a:ext cx="11147108"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black"/>
                </a:solidFill>
                <a:latin typeface="Cambria" panose="02040503050406030204" pitchFamily="18" charset="0"/>
                <a:ea typeface="Cambria" panose="02040503050406030204" pitchFamily="18" charset="0"/>
              </a:rPr>
              <a:t>Chia </a:t>
            </a:r>
            <a:r>
              <a:rPr lang="en-US" sz="6000" b="1" dirty="0" err="1">
                <a:solidFill>
                  <a:prstClr val="black"/>
                </a:solidFill>
                <a:latin typeface="Cambria" panose="02040503050406030204" pitchFamily="18" charset="0"/>
                <a:ea typeface="Cambria" panose="02040503050406030204" pitchFamily="18" charset="0"/>
              </a:rPr>
              <a:t>sẻ</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học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với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người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thân</a:t>
            </a:r>
            <a:r>
              <a:rPr lang="en-US" sz="6000" b="1" dirty="0">
                <a:solidFill>
                  <a:prstClr val="black"/>
                </a:solidFill>
                <a:latin typeface="Cambria" panose="02040503050406030204" pitchFamily="18" charset="0"/>
                <a:ea typeface="Cambria" panose="02040503050406030204" pitchFamily="18" charset="0"/>
              </a:rPr>
              <a:t>.</a:t>
            </a:r>
            <a:endParaRPr lang="vi-VN" sz="6000" b="1" dirty="0">
              <a:solidFill>
                <a:prstClr val="black"/>
              </a:solidFill>
              <a:latin typeface="Cambria" panose="02040503050406030204" pitchFamily="18" charset="0"/>
              <a:ea typeface="Cambria" panose="02040503050406030204" pitchFamily="18" charset="0"/>
            </a:endParaRPr>
          </a:p>
        </p:txBody>
      </p:sp>
      <p:sp>
        <p:nvSpPr>
          <p:cNvPr id="18" name="Rectangle: Rounded Corners 17"/>
          <p:cNvSpPr/>
          <p:nvPr/>
        </p:nvSpPr>
        <p:spPr>
          <a:xfrm>
            <a:off x="7239456" y="5447959"/>
            <a:ext cx="7310913"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black"/>
                </a:solidFill>
                <a:latin typeface="Cambria" panose="02040503050406030204" pitchFamily="18" charset="0"/>
                <a:ea typeface="Cambria" panose="02040503050406030204" pitchFamily="18" charset="0"/>
              </a:rPr>
              <a:t>Chuẩn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bị</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mới</a:t>
            </a:r>
            <a:endParaRPr lang="vi-VN" sz="6000" b="1" dirty="0">
              <a:solidFill>
                <a:prstClr val="black"/>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4"/>
          <a:stretch>
            <a:fillRect/>
          </a:stretch>
        </p:blipFill>
        <p:spPr>
          <a:xfrm>
            <a:off x="5168571" y="1517105"/>
            <a:ext cx="7754784" cy="24050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066800" y="2705100"/>
            <a:ext cx="20978998" cy="60142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DFPOP1-W9"/>
            </a:endParaRPr>
          </a:p>
        </p:txBody>
      </p:sp>
      <p:sp>
        <p:nvSpPr>
          <p:cNvPr id="3" name="TextBox 2"/>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endPar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endPar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endPar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endPar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1"/>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20"/>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1"/>
            <a:stretch>
              <a:fillRect/>
            </a:stretch>
          </a:blipFill>
        </p:spPr>
        <p:txBody>
          <a:bodyPr/>
          <a:lstStyle/>
          <a:p>
            <a:endParaRPr lang="en-US"/>
          </a:p>
        </p:txBody>
      </p:sp>
      <p:sp>
        <p:nvSpPr>
          <p:cNvPr id="3" name="Freeform 3"/>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1333500"/>
            <a:ext cx="16791007" cy="3886200"/>
          </a:xfrm>
          <a:prstGeom prst="rect">
            <a:avLst/>
          </a:prstGeom>
        </p:spPr>
      </p:pic>
      <p:pic>
        <p:nvPicPr>
          <p:cNvPr id="10" name="Picture 9" descr="A yellow circles with red lines&#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 y="190500"/>
            <a:ext cx="3564121" cy="2133600"/>
          </a:xfrm>
          <a:prstGeom prst="rect">
            <a:avLst/>
          </a:prstGeom>
        </p:spPr>
      </p:pic>
      <p:pic>
        <p:nvPicPr>
          <p:cNvPr id="12" name="Picture 11"/>
          <p:cNvPicPr>
            <a:picLocks noChangeAspect="1"/>
          </p:cNvPicPr>
          <p:nvPr/>
        </p:nvPicPr>
        <p:blipFill>
          <a:blip r:embed="rId7"/>
          <a:stretch>
            <a:fillRect/>
          </a:stretch>
        </p:blipFill>
        <p:spPr>
          <a:xfrm>
            <a:off x="9906000" y="4305300"/>
            <a:ext cx="3535986"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4419600" y="1866900"/>
            <a:ext cx="9858086" cy="7492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71450" y="-425770"/>
            <a:ext cx="17483150" cy="10369869"/>
            <a:chOff x="0" y="0"/>
            <a:chExt cx="23148412" cy="14042351"/>
          </a:xfrm>
        </p:grpSpPr>
        <p:grpSp>
          <p:nvGrpSpPr>
            <p:cNvPr id="6" name="Group 3"/>
            <p:cNvGrpSpPr/>
            <p:nvPr/>
          </p:nvGrpSpPr>
          <p:grpSpPr>
            <a:xfrm rot="5400000">
              <a:off x="15464691" y="11328636"/>
              <a:ext cx="4114800" cy="1312630"/>
              <a:chOff x="0" y="0"/>
              <a:chExt cx="812800" cy="259285"/>
            </a:xfrm>
          </p:grpSpPr>
          <p:sp>
            <p:nvSpPr>
              <p:cNvPr id="17"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p>
            </p:txBody>
          </p:sp>
          <p:sp>
            <p:nvSpPr>
              <p:cNvPr id="18" name="TextBox 5"/>
              <p:cNvSpPr txBox="1"/>
              <p:nvPr/>
            </p:nvSpPr>
            <p:spPr>
              <a:xfrm>
                <a:off x="88900" y="-47625"/>
                <a:ext cx="6350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rot="5400000">
              <a:off x="13635426" y="11230640"/>
              <a:ext cx="4114800" cy="1508622"/>
              <a:chOff x="0" y="0"/>
              <a:chExt cx="812800" cy="297999"/>
            </a:xfrm>
          </p:grpSpPr>
          <p:sp>
            <p:nvSpPr>
              <p:cNvPr id="15"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p>
            </p:txBody>
          </p:sp>
          <p:sp>
            <p:nvSpPr>
              <p:cNvPr id="16" name="TextBox 8"/>
              <p:cNvSpPr txBox="1"/>
              <p:nvPr/>
            </p:nvSpPr>
            <p:spPr>
              <a:xfrm>
                <a:off x="177800" y="-47625"/>
                <a:ext cx="558800" cy="34562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9"/>
            <p:cNvGrpSpPr/>
            <p:nvPr/>
          </p:nvGrpSpPr>
          <p:grpSpPr>
            <a:xfrm rot="5400000">
              <a:off x="11805699" y="11328636"/>
              <a:ext cx="4114800" cy="1312630"/>
              <a:chOff x="0" y="0"/>
              <a:chExt cx="812800" cy="259285"/>
            </a:xfrm>
          </p:grpSpPr>
          <p:sp>
            <p:nvSpPr>
              <p:cNvPr id="13"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p>
            </p:txBody>
          </p:sp>
          <p:sp>
            <p:nvSpPr>
              <p:cNvPr id="14" name="TextBox 11"/>
              <p:cNvSpPr txBox="1"/>
              <p:nvPr/>
            </p:nvSpPr>
            <p:spPr>
              <a:xfrm>
                <a:off x="0" y="-47625"/>
                <a:ext cx="8128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p:cNvGrpSpPr/>
            <p:nvPr/>
          </p:nvGrpSpPr>
          <p:grpSpPr>
            <a:xfrm>
              <a:off x="0" y="1232800"/>
              <a:ext cx="23148412" cy="12809551"/>
              <a:chOff x="0" y="0"/>
              <a:chExt cx="4572526" cy="2530282"/>
            </a:xfrm>
          </p:grpSpPr>
          <p:sp>
            <p:nvSpPr>
              <p:cNvPr id="11"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a:p>
            </p:txBody>
          </p:sp>
          <p:sp>
            <p:nvSpPr>
              <p:cNvPr id="12" name="TextBox 14"/>
              <p:cNvSpPr txBox="1"/>
              <p:nvPr/>
            </p:nvSpPr>
            <p:spPr>
              <a:xfrm>
                <a:off x="0" y="-47625"/>
                <a:ext cx="4572526" cy="257790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p:cNvSpPr txBox="1"/>
          <p:nvPr/>
        </p:nvSpPr>
        <p:spPr>
          <a:xfrm>
            <a:off x="838200" y="2324100"/>
            <a:ext cx="16611600" cy="7694414"/>
          </a:xfrm>
          <a:prstGeom prst="rect">
            <a:avLst/>
          </a:prstGeom>
          <a:noFill/>
        </p:spPr>
        <p:txBody>
          <a:bodyPr wrap="square" rtlCol="0">
            <a:spAutoFit/>
          </a:bodyPr>
          <a:lstStyle/>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Sang phía nam dãy Át-lát, tôi như lạc vào phim khoa học viễn tưởng. Những rặng đá xám bỗng xỉn màu rồi ngả sang đen râm hoặc đỏ quạch. Bốn bề giống như sao Hoả.</a:t>
            </a:r>
            <a:endParaRPr lang="vi-VN" sz="2600" b="0" i="0" dirty="0">
              <a:solidFill>
                <a:srgbClr val="002060"/>
              </a:solidFill>
              <a:effectLst/>
              <a:latin typeface="Cambria" panose="02040503050406030204" pitchFamily="18" charset="0"/>
              <a:ea typeface="Cambria" panose="02040503050406030204" pitchFamily="18" charset="0"/>
            </a:endParaRP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endParaRPr lang="vi-VN" sz="2600" b="0" i="0" dirty="0">
              <a:solidFill>
                <a:srgbClr val="002060"/>
              </a:solidFill>
              <a:effectLst/>
              <a:latin typeface="Cambria" panose="02040503050406030204" pitchFamily="18" charset="0"/>
              <a:ea typeface="Cambria" panose="02040503050406030204" pitchFamily="18" charset="0"/>
            </a:endParaRPr>
          </a:p>
          <a:p>
            <a:pPr algn="just"/>
            <a:r>
              <a:rPr lang="vi-VN" sz="2600" b="0" i="0" dirty="0">
                <a:solidFill>
                  <a:srgbClr val="002060"/>
                </a:solidFill>
                <a:effectLst/>
                <a:latin typeface="Cambria" panose="02040503050406030204" pitchFamily="18" charset="0"/>
                <a:ea typeface="Cambria" panose="020405030504060302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endParaRPr lang="vi-VN" sz="2600" b="0" i="0" dirty="0">
              <a:solidFill>
                <a:srgbClr val="002060"/>
              </a:solidFill>
              <a:effectLst/>
              <a:latin typeface="Cambria" panose="02040503050406030204" pitchFamily="18" charset="0"/>
              <a:ea typeface="Cambria" panose="02040503050406030204" pitchFamily="18" charset="0"/>
            </a:endParaRP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Chúng tôi trèo lên yên lạc đà. Chúng đứng bổng dậy, cao lừng lững. Những người dắt lạc đà phải ghìm để chúng không chạy. Chạy trên cát lún thì lạc đà là vô địch.</a:t>
            </a:r>
            <a:endParaRPr lang="vi-VN" sz="2600" b="0" i="0" dirty="0">
              <a:solidFill>
                <a:srgbClr val="002060"/>
              </a:solidFill>
              <a:effectLst/>
              <a:latin typeface="Cambria" panose="02040503050406030204" pitchFamily="18" charset="0"/>
              <a:ea typeface="Cambria" panose="02040503050406030204" pitchFamily="18" charset="0"/>
            </a:endParaRP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endParaRPr lang="vi-VN" sz="2600" b="0" i="0" dirty="0">
              <a:solidFill>
                <a:srgbClr val="002060"/>
              </a:solidFill>
              <a:effectLst/>
              <a:latin typeface="Cambria" panose="02040503050406030204" pitchFamily="18" charset="0"/>
              <a:ea typeface="Cambria" panose="02040503050406030204" pitchFamily="18" charset="0"/>
            </a:endParaRP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endParaRPr lang="vi-VN" sz="2600" b="0" i="0" dirty="0">
              <a:solidFill>
                <a:srgbClr val="002060"/>
              </a:solidFill>
              <a:effectLst/>
              <a:latin typeface="Cambria" panose="02040503050406030204" pitchFamily="18" charset="0"/>
              <a:ea typeface="Cambria" panose="02040503050406030204" pitchFamily="18" charset="0"/>
            </a:endParaRPr>
          </a:p>
          <a:p>
            <a:pPr algn="r"/>
            <a:r>
              <a:rPr lang="vi-VN" sz="2600" b="0" i="0" dirty="0">
                <a:solidFill>
                  <a:srgbClr val="002060"/>
                </a:solidFill>
                <a:effectLst/>
                <a:latin typeface="Cambria" panose="02040503050406030204" pitchFamily="18" charset="0"/>
                <a:ea typeface="Cambria" panose="02040503050406030204" pitchFamily="18" charset="0"/>
              </a:rPr>
              <a:t>(</a:t>
            </a:r>
            <a:r>
              <a:rPr lang="vi-VN" sz="2600" b="0" i="1" dirty="0">
                <a:solidFill>
                  <a:srgbClr val="002060"/>
                </a:solidFill>
                <a:effectLst/>
                <a:latin typeface="Cambria" panose="02040503050406030204" pitchFamily="18" charset="0"/>
                <a:ea typeface="Cambria" panose="02040503050406030204" pitchFamily="18" charset="0"/>
              </a:rPr>
              <a:t>Theo</a:t>
            </a:r>
            <a:r>
              <a:rPr lang="vi-VN" sz="2600" b="0" i="0" dirty="0">
                <a:solidFill>
                  <a:srgbClr val="002060"/>
                </a:solidFill>
                <a:effectLst/>
                <a:latin typeface="Cambria" panose="02040503050406030204" pitchFamily="18" charset="0"/>
                <a:ea typeface="Cambria" panose="02040503050406030204" pitchFamily="18" charset="0"/>
              </a:rPr>
              <a:t> Di Li)</a:t>
            </a:r>
            <a:endParaRPr lang="vi-VN" sz="2600" b="0" i="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17811"/>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1371600"/>
              <a:endParaRPr lang="en-US" sz="2700">
                <a:solidFill>
                  <a:prstClr val="black"/>
                </a:solidFill>
                <a:latin typeface="Calibri" panose="020F0502020204030204"/>
              </a:endParaRPr>
            </a:p>
          </p:txBody>
        </p:sp>
      </p:grpSp>
      <p:sp>
        <p:nvSpPr>
          <p:cNvPr id="50" name="Rectangle: Rounded Corners 49"/>
          <p:cNvSpPr/>
          <p:nvPr/>
        </p:nvSpPr>
        <p:spPr>
          <a:xfrm>
            <a:off x="5552780" y="2784065"/>
            <a:ext cx="10220620" cy="1216435"/>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latin typeface="Cambria" panose="02040503050406030204" pitchFamily="18" charset="0"/>
                <a:ea typeface="Cambria" panose="02040503050406030204" pitchFamily="18" charset="0"/>
              </a:rPr>
              <a:t>Từ</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đầu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đến</a:t>
            </a:r>
            <a:r>
              <a:rPr lang="en-US" sz="5400" dirty="0">
                <a:latin typeface="Cambria" panose="02040503050406030204" pitchFamily="18" charset="0"/>
                <a:ea typeface="Cambria" panose="02040503050406030204" pitchFamily="18" charset="0"/>
              </a:rPr>
              <a:t> </a:t>
            </a:r>
            <a:r>
              <a:rPr lang="en-US" sz="5400" b="1" i="1" dirty="0">
                <a:latin typeface="Cambria" panose="02040503050406030204" pitchFamily="18" charset="0"/>
                <a:ea typeface="Cambria" panose="02040503050406030204" pitchFamily="18" charset="0"/>
              </a:rPr>
              <a:t>“Xin </a:t>
            </a:r>
            <a:r>
              <a:rPr lang="en-US" sz="5400" b="1" i="1" dirty="0" err="1">
                <a:latin typeface="Cambria" panose="02040503050406030204" pitchFamily="18" charset="0"/>
                <a:ea typeface="Cambria" panose="02040503050406030204" pitchFamily="18" charset="0"/>
              </a:rPr>
              <a:t>chào</a:t>
            </a:r>
            <a:r>
              <a:rPr lang="en-US" sz="5400" b="1" i="1" dirty="0">
                <a:latin typeface="Cambria" panose="02040503050406030204" pitchFamily="18" charset="0"/>
                <a:ea typeface="Cambria" panose="02040503050406030204" pitchFamily="18" charset="0"/>
              </a:rPr>
              <a:t>, Xa-ha-</a:t>
            </a:r>
            <a:r>
              <a:rPr lang="en-US" sz="5400" b="1" i="1" dirty="0" err="1">
                <a:latin typeface="Cambria" panose="02040503050406030204" pitchFamily="18" charset="0"/>
                <a:ea typeface="Cambria" panose="02040503050406030204" pitchFamily="18" charset="0"/>
              </a:rPr>
              <a:t>ra.</a:t>
            </a:r>
            <a:r>
              <a:rPr lang="en-US" sz="5400" b="1" i="1" dirty="0">
                <a:latin typeface="Cambria" panose="02040503050406030204" pitchFamily="18" charset="0"/>
                <a:ea typeface="Cambria" panose="02040503050406030204" pitchFamily="18" charset="0"/>
              </a:rPr>
              <a:t>”.</a:t>
            </a:r>
            <a:endParaRPr lang="en-US" sz="5400" b="1" i="1" dirty="0">
              <a:solidFill>
                <a:prstClr val="white"/>
              </a:solidFill>
              <a:latin typeface="Cambria" panose="02040503050406030204" pitchFamily="18" charset="0"/>
              <a:ea typeface="Cambria" panose="02040503050406030204" pitchFamily="18" charset="0"/>
            </a:endParaRPr>
          </a:p>
        </p:txBody>
      </p:sp>
      <p:sp>
        <p:nvSpPr>
          <p:cNvPr id="51" name="Rectangle: Rounded Corners 50"/>
          <p:cNvSpPr/>
          <p:nvPr/>
        </p:nvSpPr>
        <p:spPr>
          <a:xfrm>
            <a:off x="5410200" y="46863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a:solidFill>
                  <a:prstClr val="white"/>
                </a:solidFill>
                <a:latin typeface="Cambria" panose="02040503050406030204" pitchFamily="18" charset="0"/>
                <a:ea typeface="Cambria" panose="02040503050406030204" pitchFamily="18" charset="0"/>
              </a:rPr>
              <a:t>“</a:t>
            </a:r>
            <a:r>
              <a:rPr lang="en-US" sz="5400" b="1" i="1" dirty="0" err="1">
                <a:solidFill>
                  <a:prstClr val="white"/>
                </a:solidFill>
                <a:latin typeface="Cambria" panose="02040503050406030204" pitchFamily="18" charset="0"/>
                <a:ea typeface="Cambria" panose="02040503050406030204" pitchFamily="18" charset="0"/>
              </a:rPr>
              <a:t>vô</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địch</a:t>
            </a:r>
            <a:r>
              <a:rPr lang="en-US" sz="5400" b="1" i="1" dirty="0">
                <a:solidFill>
                  <a:prstClr val="white"/>
                </a:solidFill>
                <a:latin typeface="Cambria" panose="02040503050406030204" pitchFamily="18" charset="0"/>
                <a:ea typeface="Cambria" panose="02040503050406030204" pitchFamily="18" charset="0"/>
              </a:rPr>
              <a:t>”.</a:t>
            </a:r>
            <a:endParaRPr lang="en-US" sz="5400" b="1" i="1" dirty="0">
              <a:solidFill>
                <a:prstClr val="white"/>
              </a:solidFill>
              <a:latin typeface="Cambria" panose="02040503050406030204" pitchFamily="18" charset="0"/>
              <a:ea typeface="Cambria" panose="02040503050406030204" pitchFamily="18" charset="0"/>
            </a:endParaRPr>
          </a:p>
        </p:txBody>
      </p:sp>
      <p:sp>
        <p:nvSpPr>
          <p:cNvPr id="52" name="Rectangle: Rounded Corners 51"/>
          <p:cNvSpPr/>
          <p:nvPr/>
        </p:nvSpPr>
        <p:spPr>
          <a:xfrm>
            <a:off x="5486400" y="62865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mênh</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mông</a:t>
            </a:r>
            <a:r>
              <a:rPr lang="en-US" sz="5400" b="1" i="1" dirty="0">
                <a:solidFill>
                  <a:prstClr val="white"/>
                </a:solidFill>
                <a:latin typeface="Cambria" panose="02040503050406030204" pitchFamily="18" charset="0"/>
                <a:ea typeface="Cambria" panose="02040503050406030204" pitchFamily="18" charset="0"/>
              </a:rPr>
              <a:t>.</a:t>
            </a:r>
            <a:endParaRPr lang="en-US" sz="5400" i="1" dirty="0">
              <a:solidFill>
                <a:prstClr val="white"/>
              </a:solidFill>
              <a:latin typeface="Cambria" panose="02040503050406030204" pitchFamily="18" charset="0"/>
              <a:ea typeface="Cambria" panose="02040503050406030204" pitchFamily="18" charset="0"/>
            </a:endParaRPr>
          </a:p>
        </p:txBody>
      </p:sp>
      <p:sp>
        <p:nvSpPr>
          <p:cNvPr id="53" name="Rectangle: Rounded Corners 52"/>
          <p:cNvSpPr/>
          <p:nvPr/>
        </p:nvSpPr>
        <p:spPr>
          <a:xfrm>
            <a:off x="5562600" y="82677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Đoạn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còn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lại</a:t>
            </a:r>
            <a:endParaRPr lang="en-US" sz="5400" i="1" dirty="0">
              <a:solidFill>
                <a:prstClr val="white"/>
              </a:solidFill>
              <a:latin typeface="Cambria" panose="02040503050406030204" pitchFamily="18" charset="0"/>
              <a:ea typeface="Cambria" panose="02040503050406030204" pitchFamily="18" charset="0"/>
            </a:endParaRPr>
          </a:p>
        </p:txBody>
      </p:sp>
      <p:pic>
        <p:nvPicPr>
          <p:cNvPr id="17" name="Picture 16"/>
          <p:cNvPicPr>
            <a:picLocks noChangeAspect="1"/>
          </p:cNvPicPr>
          <p:nvPr/>
        </p:nvPicPr>
        <p:blipFill>
          <a:blip r:embed="rId3"/>
          <a:stretch>
            <a:fillRect/>
          </a:stretch>
        </p:blipFill>
        <p:spPr>
          <a:xfrm>
            <a:off x="4191271" y="404647"/>
            <a:ext cx="10086707" cy="2889755"/>
          </a:xfrm>
          <a:prstGeom prst="rect">
            <a:avLst/>
          </a:prstGeom>
        </p:spPr>
      </p:pic>
      <p:pic>
        <p:nvPicPr>
          <p:cNvPr id="18" name="Picture 17"/>
          <p:cNvPicPr>
            <a:picLocks noChangeAspect="1"/>
          </p:cNvPicPr>
          <p:nvPr/>
        </p:nvPicPr>
        <p:blipFill>
          <a:blip r:embed="rId4"/>
          <a:stretch>
            <a:fillRect/>
          </a:stretch>
        </p:blipFill>
        <p:spPr>
          <a:xfrm>
            <a:off x="2098671" y="2646245"/>
            <a:ext cx="3667062" cy="1609484"/>
          </a:xfrm>
          <a:prstGeom prst="rect">
            <a:avLst/>
          </a:prstGeom>
        </p:spPr>
      </p:pic>
      <p:pic>
        <p:nvPicPr>
          <p:cNvPr id="19" name="Picture 18"/>
          <p:cNvPicPr>
            <a:picLocks noChangeAspect="1"/>
          </p:cNvPicPr>
          <p:nvPr/>
        </p:nvPicPr>
        <p:blipFill>
          <a:blip r:embed="rId5"/>
          <a:stretch>
            <a:fillRect/>
          </a:stretch>
        </p:blipFill>
        <p:spPr>
          <a:xfrm>
            <a:off x="1837209" y="4631645"/>
            <a:ext cx="3785945" cy="1609484"/>
          </a:xfrm>
          <a:prstGeom prst="rect">
            <a:avLst/>
          </a:prstGeom>
        </p:spPr>
      </p:pic>
      <p:pic>
        <p:nvPicPr>
          <p:cNvPr id="20" name="Picture 19"/>
          <p:cNvPicPr>
            <a:picLocks noChangeAspect="1"/>
          </p:cNvPicPr>
          <p:nvPr/>
        </p:nvPicPr>
        <p:blipFill>
          <a:blip r:embed="rId6"/>
          <a:stretch>
            <a:fillRect/>
          </a:stretch>
        </p:blipFill>
        <p:spPr>
          <a:xfrm>
            <a:off x="1935385" y="6341829"/>
            <a:ext cx="3804234" cy="1609484"/>
          </a:xfrm>
          <a:prstGeom prst="rect">
            <a:avLst/>
          </a:prstGeom>
        </p:spPr>
      </p:pic>
      <p:pic>
        <p:nvPicPr>
          <p:cNvPr id="21" name="Picture 20"/>
          <p:cNvPicPr>
            <a:picLocks noChangeAspect="1"/>
          </p:cNvPicPr>
          <p:nvPr/>
        </p:nvPicPr>
        <p:blipFill>
          <a:blip r:embed="rId7"/>
          <a:stretch>
            <a:fillRect/>
          </a:stretch>
        </p:blipFill>
        <p:spPr>
          <a:xfrm>
            <a:off x="1878813" y="8180769"/>
            <a:ext cx="3840813" cy="16094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p:nvPr/>
        </p:nvGrpSpPr>
        <p:grpSpPr>
          <a:xfrm>
            <a:off x="407177" y="-638654"/>
            <a:ext cx="17361309" cy="10531764"/>
            <a:chOff x="0" y="0"/>
            <a:chExt cx="23148412" cy="14042351"/>
          </a:xfrm>
        </p:grpSpPr>
        <p:grpSp>
          <p:nvGrpSpPr>
            <p:cNvPr id="22" name="Group 3"/>
            <p:cNvGrpSpPr/>
            <p:nvPr/>
          </p:nvGrpSpPr>
          <p:grpSpPr>
            <a:xfrm rot="5400000">
              <a:off x="15464691" y="11328636"/>
              <a:ext cx="4114800" cy="1312630"/>
              <a:chOff x="0" y="0"/>
              <a:chExt cx="812800" cy="259285"/>
            </a:xfrm>
          </p:grpSpPr>
          <p:sp>
            <p:nvSpPr>
              <p:cNvPr id="33"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dirty="0">
                  <a:solidFill>
                    <a:prstClr val="black"/>
                  </a:solidFill>
                  <a:latin typeface="Calibri" panose="020F0502020204030204"/>
                </a:endParaRPr>
              </a:p>
            </p:txBody>
          </p:sp>
          <p:sp>
            <p:nvSpPr>
              <p:cNvPr id="34"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pPr>
                <a:endParaRPr dirty="0">
                  <a:solidFill>
                    <a:prstClr val="black"/>
                  </a:solidFill>
                  <a:latin typeface="Calibri" panose="020F0502020204030204"/>
                </a:endParaRPr>
              </a:p>
            </p:txBody>
          </p:sp>
        </p:grpSp>
        <p:grpSp>
          <p:nvGrpSpPr>
            <p:cNvPr id="23" name="Group 6"/>
            <p:cNvGrpSpPr/>
            <p:nvPr/>
          </p:nvGrpSpPr>
          <p:grpSpPr>
            <a:xfrm rot="5400000">
              <a:off x="13635426" y="11230640"/>
              <a:ext cx="4114800" cy="1508622"/>
              <a:chOff x="0" y="0"/>
              <a:chExt cx="812800" cy="297999"/>
            </a:xfrm>
          </p:grpSpPr>
          <p:sp>
            <p:nvSpPr>
              <p:cNvPr id="31"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dirty="0">
                  <a:solidFill>
                    <a:prstClr val="black"/>
                  </a:solidFill>
                  <a:latin typeface="Calibri" panose="020F0502020204030204"/>
                </a:endParaRPr>
              </a:p>
            </p:txBody>
          </p:sp>
          <p:sp>
            <p:nvSpPr>
              <p:cNvPr id="32"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pPr>
                <a:endParaRPr dirty="0">
                  <a:solidFill>
                    <a:prstClr val="black"/>
                  </a:solidFill>
                  <a:latin typeface="Calibri" panose="020F0502020204030204"/>
                </a:endParaRPr>
              </a:p>
            </p:txBody>
          </p:sp>
        </p:grpSp>
        <p:grpSp>
          <p:nvGrpSpPr>
            <p:cNvPr id="24" name="Group 9"/>
            <p:cNvGrpSpPr/>
            <p:nvPr/>
          </p:nvGrpSpPr>
          <p:grpSpPr>
            <a:xfrm rot="5400000">
              <a:off x="11805699" y="11328636"/>
              <a:ext cx="4114800" cy="1312630"/>
              <a:chOff x="0" y="0"/>
              <a:chExt cx="812800" cy="259285"/>
            </a:xfrm>
          </p:grpSpPr>
          <p:sp>
            <p:nvSpPr>
              <p:cNvPr id="29"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dirty="0">
                  <a:solidFill>
                    <a:prstClr val="black"/>
                  </a:solidFill>
                  <a:latin typeface="Calibri" panose="020F0502020204030204"/>
                </a:endParaRPr>
              </a:p>
            </p:txBody>
          </p:sp>
          <p:sp>
            <p:nvSpPr>
              <p:cNvPr id="30"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pPr>
                <a:endParaRPr dirty="0">
                  <a:solidFill>
                    <a:prstClr val="black"/>
                  </a:solidFill>
                  <a:latin typeface="Calibri" panose="020F0502020204030204"/>
                </a:endParaRPr>
              </a:p>
            </p:txBody>
          </p:sp>
        </p:grpSp>
        <p:grpSp>
          <p:nvGrpSpPr>
            <p:cNvPr id="25" name="Group 12"/>
            <p:cNvGrpSpPr/>
            <p:nvPr/>
          </p:nvGrpSpPr>
          <p:grpSpPr>
            <a:xfrm>
              <a:off x="0" y="1232800"/>
              <a:ext cx="23148412" cy="12809551"/>
              <a:chOff x="0" y="0"/>
              <a:chExt cx="4572526" cy="2530282"/>
            </a:xfrm>
          </p:grpSpPr>
          <p:sp>
            <p:nvSpPr>
              <p:cNvPr id="27"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panose="020F0502020204030204"/>
                </a:endParaRPr>
              </a:p>
            </p:txBody>
          </p:sp>
          <p:sp>
            <p:nvSpPr>
              <p:cNvPr id="28"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pPr>
                <a:endParaRPr dirty="0">
                  <a:solidFill>
                    <a:prstClr val="black"/>
                  </a:solidFill>
                  <a:latin typeface="Calibri" panose="020F0502020204030204"/>
                </a:endParaRPr>
              </a:p>
            </p:txBody>
          </p:sp>
        </p:grpSp>
        <p:sp>
          <p:nvSpPr>
            <p:cNvPr id="26"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1371600"/>
              <a:endParaRPr lang="en-US" sz="2700" dirty="0">
                <a:solidFill>
                  <a:prstClr val="black"/>
                </a:solidFill>
                <a:latin typeface="Calibri" panose="020F0502020204030204"/>
              </a:endParaRPr>
            </a:p>
          </p:txBody>
        </p:sp>
      </p:grpSp>
      <p:sp>
        <p:nvSpPr>
          <p:cNvPr id="35" name="Freeform 15"/>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dirty="0">
              <a:solidFill>
                <a:prstClr val="black"/>
              </a:solidFill>
              <a:latin typeface="Calibri" panose="020F0502020204030204"/>
            </a:endParaRPr>
          </a:p>
        </p:txBody>
      </p:sp>
      <p:sp>
        <p:nvSpPr>
          <p:cNvPr id="36" name="Rectangle: Rounded Corners 35"/>
          <p:cNvSpPr/>
          <p:nvPr/>
        </p:nvSpPr>
        <p:spPr>
          <a:xfrm>
            <a:off x="1095052"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Át-lát</a:t>
            </a:r>
            <a:endParaRPr lang="en-US" sz="6000" b="1" dirty="0">
              <a:solidFill>
                <a:prstClr val="white"/>
              </a:solidFill>
              <a:latin typeface="Cambria" panose="02040503050406030204" pitchFamily="18" charset="0"/>
              <a:ea typeface="Cambria" panose="02040503050406030204" pitchFamily="18" charset="0"/>
            </a:endParaRPr>
          </a:p>
        </p:txBody>
      </p:sp>
      <p:sp>
        <p:nvSpPr>
          <p:cNvPr id="37" name="Rectangle: Rounded Corners 36"/>
          <p:cNvSpPr/>
          <p:nvPr/>
        </p:nvSpPr>
        <p:spPr>
          <a:xfrm>
            <a:off x="6676817"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viễn</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tưởng</a:t>
            </a:r>
            <a:endParaRPr lang="en-US" sz="6000" b="1" dirty="0">
              <a:solidFill>
                <a:prstClr val="white"/>
              </a:solidFill>
              <a:latin typeface="Cambria" panose="02040503050406030204" pitchFamily="18" charset="0"/>
              <a:ea typeface="Cambria" panose="02040503050406030204" pitchFamily="18" charset="0"/>
            </a:endParaRPr>
          </a:p>
        </p:txBody>
      </p:sp>
      <p:sp>
        <p:nvSpPr>
          <p:cNvPr id="38" name="Rectangle: Rounded Corners 37"/>
          <p:cNvSpPr/>
          <p:nvPr/>
        </p:nvSpPr>
        <p:spPr>
          <a:xfrm>
            <a:off x="11854423" y="3405095"/>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đỏ</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quạch</a:t>
            </a:r>
            <a:endParaRPr lang="en-US" sz="6000" b="1" dirty="0">
              <a:solidFill>
                <a:prstClr val="white"/>
              </a:solidFill>
              <a:latin typeface="Cambria" panose="02040503050406030204" pitchFamily="18" charset="0"/>
              <a:ea typeface="Cambria" panose="02040503050406030204" pitchFamily="18" charset="0"/>
            </a:endParaRPr>
          </a:p>
        </p:txBody>
      </p:sp>
      <p:sp>
        <p:nvSpPr>
          <p:cNvPr id="39" name="Rectangle: Rounded Corners 38"/>
          <p:cNvSpPr/>
          <p:nvPr/>
        </p:nvSpPr>
        <p:spPr>
          <a:xfrm>
            <a:off x="11430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rải</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lửa</a:t>
            </a:r>
            <a:endParaRPr lang="en-US" sz="6000" b="1" dirty="0">
              <a:solidFill>
                <a:prstClr val="white"/>
              </a:solidFill>
              <a:latin typeface="Cambria" panose="02040503050406030204" pitchFamily="18" charset="0"/>
              <a:ea typeface="Cambria" panose="02040503050406030204" pitchFamily="18" charset="0"/>
            </a:endParaRPr>
          </a:p>
        </p:txBody>
      </p:sp>
      <p:sp>
        <p:nvSpPr>
          <p:cNvPr id="40" name="Rectangle: Rounded Corners 39"/>
          <p:cNvSpPr/>
          <p:nvPr/>
        </p:nvSpPr>
        <p:spPr>
          <a:xfrm>
            <a:off x="67818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lộm</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cộm</a:t>
            </a:r>
            <a:endParaRPr lang="en-US" sz="6000" b="1" dirty="0">
              <a:solidFill>
                <a:prstClr val="white"/>
              </a:solidFill>
              <a:latin typeface="Cambria" panose="02040503050406030204" pitchFamily="18" charset="0"/>
              <a:ea typeface="Cambria" panose="02040503050406030204" pitchFamily="18" charset="0"/>
            </a:endParaRPr>
          </a:p>
        </p:txBody>
      </p:sp>
      <p:pic>
        <p:nvPicPr>
          <p:cNvPr id="42" name="Picture 41"/>
          <p:cNvPicPr>
            <a:picLocks noChangeAspect="1"/>
          </p:cNvPicPr>
          <p:nvPr/>
        </p:nvPicPr>
        <p:blipFill>
          <a:blip r:embed="rId5"/>
          <a:stretch>
            <a:fillRect/>
          </a:stretch>
        </p:blipFill>
        <p:spPr>
          <a:xfrm>
            <a:off x="3901379" y="738989"/>
            <a:ext cx="9766638" cy="2889755"/>
          </a:xfrm>
          <a:prstGeom prst="rect">
            <a:avLst/>
          </a:prstGeom>
        </p:spPr>
      </p:pic>
      <p:sp>
        <p:nvSpPr>
          <p:cNvPr id="43" name="Rectangle: Rounded Corners 42"/>
          <p:cNvSpPr/>
          <p:nvPr/>
        </p:nvSpPr>
        <p:spPr>
          <a:xfrm>
            <a:off x="11963400" y="56007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đứng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bổng</a:t>
            </a:r>
            <a:endParaRPr lang="en-US" sz="6000" b="1" dirty="0">
              <a:solidFill>
                <a:prstClr val="white"/>
              </a:solidFill>
              <a:latin typeface="Cambria" panose="02040503050406030204" pitchFamily="18" charset="0"/>
              <a:ea typeface="Cambria" panose="02040503050406030204" pitchFamily="18" charset="0"/>
            </a:endParaRPr>
          </a:p>
        </p:txBody>
      </p:sp>
      <p:sp>
        <p:nvSpPr>
          <p:cNvPr id="44" name="Rectangle: Rounded Corners 43"/>
          <p:cNvSpPr/>
          <p:nvPr/>
        </p:nvSpPr>
        <p:spPr>
          <a:xfrm>
            <a:off x="11430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lừng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lững</a:t>
            </a:r>
            <a:endParaRPr lang="en-US" sz="6000" b="1" dirty="0">
              <a:solidFill>
                <a:prstClr val="white"/>
              </a:solidFill>
              <a:latin typeface="Cambria" panose="02040503050406030204" pitchFamily="18" charset="0"/>
              <a:ea typeface="Cambria" panose="02040503050406030204" pitchFamily="18" charset="0"/>
            </a:endParaRPr>
          </a:p>
        </p:txBody>
      </p:sp>
      <p:sp>
        <p:nvSpPr>
          <p:cNvPr id="45" name="Rectangle: Rounded Corners 44"/>
          <p:cNvSpPr/>
          <p:nvPr/>
        </p:nvSpPr>
        <p:spPr>
          <a:xfrm>
            <a:off x="67818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nắng</a:t>
            </a:r>
            <a:r>
              <a:rPr lang="en-US" sz="6000" b="1" dirty="0">
                <a:solidFill>
                  <a:prstClr val="white"/>
                </a:solidFill>
                <a:latin typeface="Cambria" panose="02040503050406030204" pitchFamily="18" charset="0"/>
                <a:ea typeface="Cambria" panose="02040503050406030204" pitchFamily="18" charset="0"/>
              </a:rPr>
              <a:t> non</a:t>
            </a:r>
            <a:endParaRPr lang="en-US" sz="6000" b="1" dirty="0">
              <a:solidFill>
                <a:prstClr val="white"/>
              </a:solidFill>
              <a:latin typeface="Cambria" panose="02040503050406030204" pitchFamily="18" charset="0"/>
              <a:ea typeface="Cambria" panose="02040503050406030204" pitchFamily="18" charset="0"/>
            </a:endParaRPr>
          </a:p>
        </p:txBody>
      </p:sp>
      <p:sp>
        <p:nvSpPr>
          <p:cNvPr id="46" name="Rectangle: Rounded Corners 45"/>
          <p:cNvSpPr/>
          <p:nvPr/>
        </p:nvSpPr>
        <p:spPr>
          <a:xfrm>
            <a:off x="11963400" y="7810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lóng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lánh</a:t>
            </a:r>
            <a:endParaRPr lang="en-US" sz="6000" b="1" dirty="0">
              <a:solidFill>
                <a:prstClr val="white"/>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1371600"/>
              <a:endParaRPr lang="en-US" sz="2700">
                <a:solidFill>
                  <a:prstClr val="black"/>
                </a:solidFill>
                <a:latin typeface="Calibri" panose="020F0502020204030204"/>
              </a:endParaRPr>
            </a:p>
          </p:txBody>
        </p:sp>
      </p:grpSp>
      <p:sp>
        <p:nvSpPr>
          <p:cNvPr id="17" name="Freeform 15"/>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18" name="Rectangle: Rounded Corners 17"/>
          <p:cNvSpPr/>
          <p:nvPr/>
        </p:nvSpPr>
        <p:spPr>
          <a:xfrm>
            <a:off x="1143000" y="3467100"/>
            <a:ext cx="16495719" cy="5525654"/>
          </a:xfrm>
          <a:prstGeom prst="roundRect">
            <a:avLst/>
          </a:prstGeom>
          <a:solidFill>
            <a:srgbClr val="AB9685"/>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prstClr val="black"/>
                </a:solidFill>
                <a:latin typeface="Cambria" panose="02040503050406030204" pitchFamily="18" charset="0"/>
                <a:ea typeface="Cambria" panose="02040503050406030204" pitchFamily="18" charset="0"/>
              </a:rPr>
              <a:t>Cát sa mạc mịn như bột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và mỏng manh như gió bụi,</a:t>
            </a:r>
            <a:r>
              <a:rPr lang="vi-VN" sz="5400" b="1" dirty="0">
                <a:solidFill>
                  <a:srgbClr val="FF0000"/>
                </a:solidFill>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không to như cát Phan Thiết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hay ẩm ướt như cát Sầm Sơn.</a:t>
            </a:r>
            <a:r>
              <a:rPr lang="en-US" sz="5400" b="1" dirty="0">
                <a:solidFill>
                  <a:srgbClr val="FF0000"/>
                </a:solidFill>
                <a:latin typeface="Cambria" panose="02040503050406030204" pitchFamily="18" charset="0"/>
                <a:ea typeface="Cambria" panose="02040503050406030204" pitchFamily="18" charset="0"/>
              </a:rPr>
              <a:t>//</a:t>
            </a:r>
            <a:endParaRPr lang="en-US" sz="5400" b="1" dirty="0">
              <a:solidFill>
                <a:srgbClr val="FF0000"/>
              </a:solidFill>
              <a:latin typeface="Cambria" panose="02040503050406030204" pitchFamily="18" charset="0"/>
              <a:ea typeface="Cambria" panose="02040503050406030204" pitchFamily="18" charset="0"/>
            </a:endParaRPr>
          </a:p>
          <a:p>
            <a:pPr algn="just" defTabSz="1371600"/>
            <a:r>
              <a:rPr lang="vi-VN" sz="5400" b="1" dirty="0">
                <a:solidFill>
                  <a:prstClr val="black"/>
                </a:solidFill>
                <a:latin typeface="Cambria" panose="02040503050406030204" pitchFamily="18" charset="0"/>
                <a:ea typeface="Cambria" panose="02040503050406030204" pitchFamily="18" charset="0"/>
              </a:rPr>
              <a:t>Mọi người nằm kềnh ra những tấm chiếu dạ trải trên cát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để ngắm sao,</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tận hưởng đêm duy nhất/ giữa sa mạc mênh mông.</a:t>
            </a:r>
            <a:r>
              <a:rPr lang="en-US" sz="5400" b="1" dirty="0">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5"/>
          <a:stretch>
            <a:fillRect/>
          </a:stretch>
        </p:blipFill>
        <p:spPr>
          <a:xfrm>
            <a:off x="3741825" y="1035084"/>
            <a:ext cx="10726842" cy="2889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8137</Words>
  <Application>WPS Presentation</Application>
  <PresentationFormat>Custom</PresentationFormat>
  <Paragraphs>162</Paragraphs>
  <Slides>37</Slides>
  <Notes>6</Notes>
  <HiddenSlides>0</HiddenSlides>
  <MMClips>1</MMClips>
  <ScaleCrop>false</ScaleCrop>
  <HeadingPairs>
    <vt:vector size="6" baseType="variant">
      <vt:variant>
        <vt:lpstr>已用的字体</vt:lpstr>
      </vt:variant>
      <vt:variant>
        <vt:i4>13</vt:i4>
      </vt:variant>
      <vt:variant>
        <vt:lpstr>主题</vt:lpstr>
      </vt:variant>
      <vt:variant>
        <vt:i4>8</vt:i4>
      </vt:variant>
      <vt:variant>
        <vt:lpstr>幻灯片标题</vt:lpstr>
      </vt:variant>
      <vt:variant>
        <vt:i4>37</vt:i4>
      </vt:variant>
    </vt:vector>
  </HeadingPairs>
  <TitlesOfParts>
    <vt:vector size="58" baseType="lpstr">
      <vt:lpstr>Arial</vt:lpstr>
      <vt:lpstr>SimSun</vt:lpstr>
      <vt:lpstr>Wingdings</vt:lpstr>
      <vt:lpstr>Cambria</vt:lpstr>
      <vt:lpstr>Calibri</vt:lpstr>
      <vt:lpstr>Calibri</vt:lpstr>
      <vt:lpstr>Times New Roman</vt:lpstr>
      <vt:lpstr>Microsoft YaHei</vt:lpstr>
      <vt:lpstr>Arial Unicode MS</vt:lpstr>
      <vt:lpstr>DFPOP1-W9</vt:lpstr>
      <vt:lpstr>等线 Light</vt:lpstr>
      <vt:lpstr>等线</vt:lpstr>
      <vt:lpstr>Segoe Print</vt:lpstr>
      <vt:lpstr>Office Theme</vt:lpstr>
      <vt:lpstr>1_Office Theme</vt:lpstr>
      <vt:lpstr>2_Office Theme</vt:lpstr>
      <vt:lpstr>3_Office Theme</vt:lpstr>
      <vt:lpstr>4_Office Theme</vt:lpstr>
      <vt:lpstr>5_Office Theme</vt:lpstr>
      <vt:lpstr>6_Office Theme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Bích Đào Cao Thị</cp:lastModifiedBy>
  <cp:revision>45</cp:revision>
  <dcterms:created xsi:type="dcterms:W3CDTF">2006-08-16T00:00:00Z</dcterms:created>
  <dcterms:modified xsi:type="dcterms:W3CDTF">2024-10-23T10:04:34Z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A1432A261B0F4E2FA589A45FDDEC5F44_12</vt:lpwstr>
  </property>
  <property fmtid="{D5CDD505-2E9C-101B-9397-08002B2CF9AE}" pid="3" name="KSOProductBuildVer">
    <vt:lpwstr>1033-12.2.0.18607</vt:lpwstr>
  </property>
</Properties>
</file>