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7" r:id="rId4"/>
    <p:sldId id="453" r:id="rId5"/>
    <p:sldId id="454" r:id="rId6"/>
    <p:sldId id="455" r:id="rId7"/>
    <p:sldId id="456" r:id="rId8"/>
    <p:sldId id="256" r:id="rId9"/>
    <p:sldId id="467" r:id="rId10"/>
    <p:sldId id="466" r:id="rId11"/>
    <p:sldId id="468" r:id="rId12"/>
    <p:sldId id="469" r:id="rId13"/>
    <p:sldId id="301" r:id="rId14"/>
    <p:sldId id="471" r:id="rId15"/>
    <p:sldId id="472" r:id="rId16"/>
    <p:sldId id="473" r:id="rId17"/>
    <p:sldId id="462" r:id="rId18"/>
    <p:sldId id="459" r:id="rId19"/>
    <p:sldId id="464" r:id="rId20"/>
    <p:sldId id="465" r:id="rId21"/>
    <p:sldId id="474" r:id="rId22"/>
    <p:sldId id="476" r:id="rId23"/>
    <p:sldId id="475" r:id="rId24"/>
    <p:sldId id="477" r:id="rId25"/>
    <p:sldId id="478" r:id="rId26"/>
    <p:sldId id="479" r:id="rId27"/>
    <p:sldId id="480" r:id="rId28"/>
    <p:sldId id="304" r:id="rId29"/>
    <p:sldId id="4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65" d="100"/>
          <a:sy n="65" d="100"/>
        </p:scale>
        <p:origin x="3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4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0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9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9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9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6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1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30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588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81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67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10/20/2024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10/20/2024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10/20/2024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1.xml"/><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slide" Target="slide2.xml"/><Relationship Id="rId5" Type="http://schemas.openxmlformats.org/officeDocument/2006/relationships/slide" Target="slide1.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slide" Target="slide2.xml"/><Relationship Id="rId5" Type="http://schemas.openxmlformats.org/officeDocument/2006/relationships/slide" Target="slide1.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Tích Bánh Chưng Bánh Dày  Việt Sử Truyện_v720P">
            <a:hlinkClick r:id="" action="ppaction://media"/>
            <a:extLst>
              <a:ext uri="{FF2B5EF4-FFF2-40B4-BE49-F238E27FC236}">
                <a16:creationId xmlns:a16="http://schemas.microsoft.com/office/drawing/2014/main" id="{CB96418A-196A-3BE1-CE5E-BA2E1C0AB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1433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3022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3665708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0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2324071"/>
            <a:chOff x="1370860" y="1144355"/>
            <a:chExt cx="4167675" cy="96589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96589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805850"/>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Là một học sinh, em thể hiện sự tự hào và lòng yêu nước của em như thế nào đối với đất nước?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0085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2984045" y="1481013"/>
            <a:ext cx="9512754" cy="2324071"/>
            <a:chOff x="1370860" y="1144355"/>
            <a:chExt cx="5480046" cy="96589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96589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2687741" y="1326705"/>
              <a:ext cx="4163165" cy="601190"/>
            </a:xfrm>
            <a:prstGeom prst="rect">
              <a:avLst/>
            </a:prstGeom>
            <a:noFill/>
          </p:spPr>
          <p:txBody>
            <a:bodyPr wrap="square">
              <a:spAutoFit/>
            </a:bodyPr>
            <a:lstStyle/>
            <a:p>
              <a:pPr lvl="0" algn="just">
                <a:defRPr/>
              </a:pPr>
              <a:r>
                <a:rPr lang="en-US" sz="8800" b="1" noProof="0" smtClean="0">
                  <a:solidFill>
                    <a:srgbClr val="002060"/>
                  </a:solidFill>
                  <a:latin typeface="Calibri" panose="020F0502020204030204" pitchFamily="34" charset="0"/>
                  <a:cs typeface="Calibri" panose="020F0502020204030204" pitchFamily="34" charset="0"/>
                </a:rPr>
                <a:t>ĐỐ VUI</a:t>
              </a:r>
              <a:endParaRPr kumimoji="0" lang="en-US" sz="8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56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EAAFE78-712D-91C7-F853-CBA9D36C395A}"/>
              </a:ext>
            </a:extLst>
          </p:cNvPr>
          <p:cNvSpPr txBox="1"/>
          <p:nvPr/>
        </p:nvSpPr>
        <p:spPr>
          <a:xfrm>
            <a:off x="1196322" y="562613"/>
            <a:ext cx="9811487" cy="707886"/>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Câu 1: Nhà nước Văn Lang ra đời vào: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EAAFE78-712D-91C7-F853-CBA9D36C395A}"/>
              </a:ext>
            </a:extLst>
          </p:cNvPr>
          <p:cNvSpPr txBox="1"/>
          <p:nvPr/>
        </p:nvSpPr>
        <p:spPr>
          <a:xfrm>
            <a:off x="3143109" y="1334016"/>
            <a:ext cx="9811487" cy="2554545"/>
          </a:xfrm>
          <a:prstGeom prst="rect">
            <a:avLst/>
          </a:prstGeom>
          <a:noFill/>
        </p:spPr>
        <p:txBody>
          <a:bodyPr wrap="square">
            <a:spAutoFit/>
          </a:bodyPr>
          <a:lstStyle/>
          <a:p>
            <a:pPr lvl="0" algn="just">
              <a:defRPr/>
            </a:pPr>
            <a:r>
              <a:rPr lang="vi-VN" sz="4000">
                <a:solidFill>
                  <a:srgbClr val="002060"/>
                </a:solidFill>
                <a:latin typeface="Calibri" panose="020F0502020204030204" pitchFamily="34" charset="0"/>
                <a:cs typeface="Calibri" panose="020F0502020204030204" pitchFamily="34" charset="0"/>
              </a:rPr>
              <a:t>A. Thế kỉ VIII TCN.</a:t>
            </a:r>
          </a:p>
          <a:p>
            <a:pPr lvl="0" algn="just">
              <a:defRPr/>
            </a:pPr>
            <a:r>
              <a:rPr lang="vi-VN" sz="4000">
                <a:solidFill>
                  <a:srgbClr val="002060"/>
                </a:solidFill>
                <a:latin typeface="Calibri" panose="020F0502020204030204" pitchFamily="34" charset="0"/>
                <a:cs typeface="Calibri" panose="020F0502020204030204" pitchFamily="34" charset="0"/>
              </a:rPr>
              <a:t>B. Khoảng thế kỉ VII TCN.</a:t>
            </a:r>
          </a:p>
          <a:p>
            <a:pPr lvl="0" algn="just">
              <a:defRPr/>
            </a:pPr>
            <a:r>
              <a:rPr lang="vi-VN" sz="4000">
                <a:solidFill>
                  <a:srgbClr val="002060"/>
                </a:solidFill>
                <a:latin typeface="Calibri" panose="020F0502020204030204" pitchFamily="34" charset="0"/>
                <a:cs typeface="Calibri" panose="020F0502020204030204" pitchFamily="34" charset="0"/>
              </a:rPr>
              <a:t>C. </a:t>
            </a:r>
            <a:r>
              <a:rPr lang="vi-VN" sz="4000" smtClean="0">
                <a:solidFill>
                  <a:srgbClr val="002060"/>
                </a:solidFill>
                <a:latin typeface="Calibri" panose="020F0502020204030204" pitchFamily="34" charset="0"/>
                <a:cs typeface="Calibri" panose="020F0502020204030204" pitchFamily="34" charset="0"/>
              </a:rPr>
              <a:t>Thế </a:t>
            </a:r>
            <a:r>
              <a:rPr lang="vi-VN" sz="4000">
                <a:solidFill>
                  <a:srgbClr val="002060"/>
                </a:solidFill>
                <a:latin typeface="Calibri" panose="020F0502020204030204" pitchFamily="34" charset="0"/>
                <a:cs typeface="Calibri" panose="020F0502020204030204" pitchFamily="34" charset="0"/>
              </a:rPr>
              <a:t>kỉ II SCN.</a:t>
            </a:r>
          </a:p>
          <a:p>
            <a:pPr lvl="0" algn="just">
              <a:defRPr/>
            </a:pPr>
            <a:r>
              <a:rPr lang="vi-VN" sz="4000">
                <a:solidFill>
                  <a:srgbClr val="002060"/>
                </a:solidFill>
                <a:latin typeface="Calibri" panose="020F0502020204030204" pitchFamily="34" charset="0"/>
                <a:cs typeface="Calibri" panose="020F0502020204030204" pitchFamily="34" charset="0"/>
              </a:rPr>
              <a:t>D. Thế kỉ  VII.</a:t>
            </a:r>
          </a:p>
        </p:txBody>
      </p:sp>
      <p:sp>
        <p:nvSpPr>
          <p:cNvPr id="2" name="Oval 1"/>
          <p:cNvSpPr/>
          <p:nvPr/>
        </p:nvSpPr>
        <p:spPr>
          <a:xfrm>
            <a:off x="2920181" y="1973274"/>
            <a:ext cx="752167" cy="730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77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EAAFE78-712D-91C7-F853-CBA9D36C395A}"/>
              </a:ext>
            </a:extLst>
          </p:cNvPr>
          <p:cNvSpPr txBox="1"/>
          <p:nvPr/>
        </p:nvSpPr>
        <p:spPr>
          <a:xfrm>
            <a:off x="1196322" y="562613"/>
            <a:ext cx="9811487" cy="707886"/>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Câu 2: Kinh đô nước Âu Lạc được đặt ở 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EAAFE78-712D-91C7-F853-CBA9D36C395A}"/>
              </a:ext>
            </a:extLst>
          </p:cNvPr>
          <p:cNvSpPr txBox="1"/>
          <p:nvPr/>
        </p:nvSpPr>
        <p:spPr>
          <a:xfrm>
            <a:off x="3143109" y="1334016"/>
            <a:ext cx="9811487" cy="2554545"/>
          </a:xfrm>
          <a:prstGeom prst="rect">
            <a:avLst/>
          </a:prstGeom>
          <a:noFill/>
        </p:spPr>
        <p:txBody>
          <a:bodyPr wrap="square">
            <a:spAutoFit/>
          </a:bodyPr>
          <a:lstStyle/>
          <a:p>
            <a:pPr lvl="0" algn="just">
              <a:defRPr/>
            </a:pPr>
            <a:r>
              <a:rPr lang="vi-VN" sz="4000">
                <a:solidFill>
                  <a:srgbClr val="002060"/>
                </a:solidFill>
                <a:latin typeface="Calibri" panose="020F0502020204030204" pitchFamily="34" charset="0"/>
                <a:cs typeface="Calibri" panose="020F0502020204030204" pitchFamily="34" charset="0"/>
              </a:rPr>
              <a:t>A. Cổ Loa.</a:t>
            </a:r>
          </a:p>
          <a:p>
            <a:pPr lvl="0" algn="just">
              <a:defRPr/>
            </a:pPr>
            <a:r>
              <a:rPr lang="vi-VN" sz="4000">
                <a:solidFill>
                  <a:srgbClr val="002060"/>
                </a:solidFill>
                <a:latin typeface="Calibri" panose="020F0502020204030204" pitchFamily="34" charset="0"/>
                <a:cs typeface="Calibri" panose="020F0502020204030204" pitchFamily="34" charset="0"/>
              </a:rPr>
              <a:t>B. Luy Lâu.</a:t>
            </a:r>
          </a:p>
          <a:p>
            <a:pPr lvl="0" algn="just">
              <a:defRPr/>
            </a:pPr>
            <a:r>
              <a:rPr lang="vi-VN" sz="4000">
                <a:solidFill>
                  <a:srgbClr val="002060"/>
                </a:solidFill>
                <a:latin typeface="Calibri" panose="020F0502020204030204" pitchFamily="34" charset="0"/>
                <a:cs typeface="Calibri" panose="020F0502020204030204" pitchFamily="34" charset="0"/>
              </a:rPr>
              <a:t>C. Phong Châu.</a:t>
            </a:r>
          </a:p>
          <a:p>
            <a:pPr lvl="0" algn="just">
              <a:defRPr/>
            </a:pPr>
            <a:r>
              <a:rPr lang="vi-VN" sz="4000">
                <a:solidFill>
                  <a:srgbClr val="002060"/>
                </a:solidFill>
                <a:latin typeface="Calibri" panose="020F0502020204030204" pitchFamily="34" charset="0"/>
                <a:cs typeface="Calibri" panose="020F0502020204030204" pitchFamily="34" charset="0"/>
              </a:rPr>
              <a:t>D. Hoàng Thành.</a:t>
            </a:r>
          </a:p>
        </p:txBody>
      </p:sp>
      <p:sp>
        <p:nvSpPr>
          <p:cNvPr id="2" name="Oval 1"/>
          <p:cNvSpPr/>
          <p:nvPr/>
        </p:nvSpPr>
        <p:spPr>
          <a:xfrm>
            <a:off x="2964426" y="1331006"/>
            <a:ext cx="752167" cy="730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65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EAAFE78-712D-91C7-F853-CBA9D36C395A}"/>
              </a:ext>
            </a:extLst>
          </p:cNvPr>
          <p:cNvSpPr txBox="1"/>
          <p:nvPr/>
        </p:nvSpPr>
        <p:spPr>
          <a:xfrm>
            <a:off x="1196322" y="562613"/>
            <a:ext cx="9811487" cy="1938992"/>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Câu 3: Ý nào dưới đây không phản ánh đúng phong tục, tập quán của người Việt cổ thời Văn Lang –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EAAFE78-712D-91C7-F853-CBA9D36C395A}"/>
              </a:ext>
            </a:extLst>
          </p:cNvPr>
          <p:cNvSpPr txBox="1"/>
          <p:nvPr/>
        </p:nvSpPr>
        <p:spPr>
          <a:xfrm>
            <a:off x="2685312" y="2631810"/>
            <a:ext cx="9811487" cy="2554545"/>
          </a:xfrm>
          <a:prstGeom prst="rect">
            <a:avLst/>
          </a:prstGeom>
          <a:noFill/>
        </p:spPr>
        <p:txBody>
          <a:bodyPr wrap="square">
            <a:spAutoFit/>
          </a:bodyPr>
          <a:lstStyle/>
          <a:p>
            <a:pPr lvl="0" algn="just">
              <a:defRPr/>
            </a:pPr>
            <a:r>
              <a:rPr lang="vi-VN" sz="4000">
                <a:solidFill>
                  <a:srgbClr val="002060"/>
                </a:solidFill>
                <a:latin typeface="Calibri" panose="020F0502020204030204" pitchFamily="34" charset="0"/>
                <a:cs typeface="Calibri" panose="020F0502020204030204" pitchFamily="34" charset="0"/>
              </a:rPr>
              <a:t>A. Xăm mình</a:t>
            </a:r>
          </a:p>
          <a:p>
            <a:pPr lvl="0" algn="just">
              <a:defRPr/>
            </a:pPr>
            <a:r>
              <a:rPr lang="vi-VN" sz="4000">
                <a:solidFill>
                  <a:srgbClr val="002060"/>
                </a:solidFill>
                <a:latin typeface="Calibri" panose="020F0502020204030204" pitchFamily="34" charset="0"/>
                <a:cs typeface="Calibri" panose="020F0502020204030204" pitchFamily="34" charset="0"/>
              </a:rPr>
              <a:t>B. Làm bánh chưng, bánh giầy.</a:t>
            </a:r>
          </a:p>
          <a:p>
            <a:pPr lvl="0" algn="just">
              <a:defRPr/>
            </a:pPr>
            <a:r>
              <a:rPr lang="vi-VN" sz="4000">
                <a:solidFill>
                  <a:srgbClr val="002060"/>
                </a:solidFill>
                <a:latin typeface="Calibri" panose="020F0502020204030204" pitchFamily="34" charset="0"/>
                <a:cs typeface="Calibri" panose="020F0502020204030204" pitchFamily="34" charset="0"/>
              </a:rPr>
              <a:t>C. Tục thờ thần – vua.</a:t>
            </a:r>
          </a:p>
          <a:p>
            <a:pPr lvl="0" algn="just">
              <a:defRPr/>
            </a:pPr>
            <a:r>
              <a:rPr lang="vi-VN" sz="4000">
                <a:solidFill>
                  <a:srgbClr val="002060"/>
                </a:solidFill>
                <a:latin typeface="Calibri" panose="020F0502020204030204" pitchFamily="34" charset="0"/>
                <a:cs typeface="Calibri" panose="020F0502020204030204" pitchFamily="34" charset="0"/>
              </a:rPr>
              <a:t>D. Nhuộm răng đen.</a:t>
            </a:r>
          </a:p>
        </p:txBody>
      </p:sp>
      <p:sp>
        <p:nvSpPr>
          <p:cNvPr id="2" name="Oval 1"/>
          <p:cNvSpPr/>
          <p:nvPr/>
        </p:nvSpPr>
        <p:spPr>
          <a:xfrm>
            <a:off x="2536723" y="3909082"/>
            <a:ext cx="752167" cy="730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05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EAAFE78-712D-91C7-F853-CBA9D36C395A}"/>
              </a:ext>
            </a:extLst>
          </p:cNvPr>
          <p:cNvSpPr txBox="1"/>
          <p:nvPr/>
        </p:nvSpPr>
        <p:spPr>
          <a:xfrm>
            <a:off x="1196322" y="562613"/>
            <a:ext cx="9811487" cy="1938992"/>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Câu 4: Phạm vi lãnh thổ của nhà nước Văn Lang, Âu Lạc thuộc khu vực nào của Việt Nam hiện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EAAFE78-712D-91C7-F853-CBA9D36C395A}"/>
              </a:ext>
            </a:extLst>
          </p:cNvPr>
          <p:cNvSpPr txBox="1"/>
          <p:nvPr/>
        </p:nvSpPr>
        <p:spPr>
          <a:xfrm>
            <a:off x="2685312" y="2631810"/>
            <a:ext cx="9811487" cy="2554545"/>
          </a:xfrm>
          <a:prstGeom prst="rect">
            <a:avLst/>
          </a:prstGeom>
          <a:noFill/>
        </p:spPr>
        <p:txBody>
          <a:bodyPr wrap="square">
            <a:spAutoFit/>
          </a:bodyPr>
          <a:lstStyle/>
          <a:p>
            <a:pPr lvl="0" algn="just">
              <a:defRPr/>
            </a:pPr>
            <a:r>
              <a:rPr lang="vi-VN" sz="4000">
                <a:solidFill>
                  <a:srgbClr val="002060"/>
                </a:solidFill>
                <a:latin typeface="Calibri" panose="020F0502020204030204" pitchFamily="34" charset="0"/>
                <a:cs typeface="Calibri" panose="020F0502020204030204" pitchFamily="34" charset="0"/>
              </a:rPr>
              <a:t>A. Nam Trung Bộ</a:t>
            </a:r>
          </a:p>
          <a:p>
            <a:pPr lvl="0" algn="just">
              <a:defRPr/>
            </a:pPr>
            <a:r>
              <a:rPr lang="vi-VN" sz="4000">
                <a:solidFill>
                  <a:srgbClr val="002060"/>
                </a:solidFill>
                <a:latin typeface="Calibri" panose="020F0502020204030204" pitchFamily="34" charset="0"/>
                <a:cs typeface="Calibri" panose="020F0502020204030204" pitchFamily="34" charset="0"/>
              </a:rPr>
              <a:t>B. Nam Bộ.</a:t>
            </a:r>
          </a:p>
          <a:p>
            <a:pPr lvl="0" algn="just">
              <a:defRPr/>
            </a:pPr>
            <a:r>
              <a:rPr lang="vi-VN" sz="4000">
                <a:solidFill>
                  <a:srgbClr val="002060"/>
                </a:solidFill>
                <a:latin typeface="Calibri" panose="020F0502020204030204" pitchFamily="34" charset="0"/>
                <a:cs typeface="Calibri" panose="020F0502020204030204" pitchFamily="34" charset="0"/>
              </a:rPr>
              <a:t>C. Tây Nguyên và Đông Nam Bộ.</a:t>
            </a:r>
          </a:p>
          <a:p>
            <a:pPr lvl="0" algn="just">
              <a:defRPr/>
            </a:pPr>
            <a:r>
              <a:rPr lang="vi-VN" sz="4000">
                <a:solidFill>
                  <a:srgbClr val="002060"/>
                </a:solidFill>
                <a:latin typeface="Calibri" panose="020F0502020204030204" pitchFamily="34" charset="0"/>
                <a:cs typeface="Calibri" panose="020F0502020204030204" pitchFamily="34" charset="0"/>
              </a:rPr>
              <a:t>D. Bắc Bộ và Bắc Trung Bộ.</a:t>
            </a:r>
          </a:p>
        </p:txBody>
      </p:sp>
      <p:sp>
        <p:nvSpPr>
          <p:cNvPr id="2" name="Oval 1"/>
          <p:cNvSpPr/>
          <p:nvPr/>
        </p:nvSpPr>
        <p:spPr>
          <a:xfrm>
            <a:off x="2507227" y="4455597"/>
            <a:ext cx="752167" cy="730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12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EAAFE78-712D-91C7-F853-CBA9D36C395A}"/>
              </a:ext>
            </a:extLst>
          </p:cNvPr>
          <p:cNvSpPr txBox="1"/>
          <p:nvPr/>
        </p:nvSpPr>
        <p:spPr>
          <a:xfrm>
            <a:off x="1196322" y="562613"/>
            <a:ext cx="9811487" cy="1323439"/>
          </a:xfrm>
          <a:prstGeom prst="rect">
            <a:avLst/>
          </a:prstGeom>
          <a:noFill/>
        </p:spPr>
        <p:txBody>
          <a:bodyPr wrap="square">
            <a:spAutoFit/>
          </a:bodyPr>
          <a:lstStyle/>
          <a:p>
            <a:pPr lvl="0" algn="just">
              <a:defRPr/>
            </a:pPr>
            <a:r>
              <a:rPr lang="vi-VN" sz="4000" b="1">
                <a:solidFill>
                  <a:srgbClr val="002060"/>
                </a:solidFill>
                <a:latin typeface="Calibri" panose="020F0502020204030204" pitchFamily="34" charset="0"/>
                <a:cs typeface="Calibri" panose="020F0502020204030204" pitchFamily="34" charset="0"/>
              </a:rPr>
              <a:t>Câu 5: Điểm giống nhau giữa nhà nước Văn Lang và Âu Lạc là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EAAFE78-712D-91C7-F853-CBA9D36C395A}"/>
              </a:ext>
            </a:extLst>
          </p:cNvPr>
          <p:cNvSpPr txBox="1"/>
          <p:nvPr/>
        </p:nvSpPr>
        <p:spPr>
          <a:xfrm>
            <a:off x="2047137" y="2248639"/>
            <a:ext cx="9811487" cy="2554545"/>
          </a:xfrm>
          <a:prstGeom prst="rect">
            <a:avLst/>
          </a:prstGeom>
          <a:noFill/>
        </p:spPr>
        <p:txBody>
          <a:bodyPr wrap="square">
            <a:spAutoFit/>
          </a:bodyPr>
          <a:lstStyle/>
          <a:p>
            <a:pPr lvl="0" algn="just">
              <a:defRPr/>
            </a:pPr>
            <a:r>
              <a:rPr lang="vi-VN" sz="4000">
                <a:solidFill>
                  <a:srgbClr val="002060"/>
                </a:solidFill>
                <a:latin typeface="Calibri" panose="020F0502020204030204" pitchFamily="34" charset="0"/>
                <a:cs typeface="Calibri" panose="020F0502020204030204" pitchFamily="34" charset="0"/>
              </a:rPr>
              <a:t>A. Tổ chức bộ máy nhà nước.</a:t>
            </a:r>
          </a:p>
          <a:p>
            <a:pPr lvl="0" algn="just">
              <a:defRPr/>
            </a:pPr>
            <a:r>
              <a:rPr lang="vi-VN" sz="4000">
                <a:solidFill>
                  <a:srgbClr val="002060"/>
                </a:solidFill>
                <a:latin typeface="Calibri" panose="020F0502020204030204" pitchFamily="34" charset="0"/>
                <a:cs typeface="Calibri" panose="020F0502020204030204" pitchFamily="34" charset="0"/>
              </a:rPr>
              <a:t>B. Quân đội được tổ chức chính quy.</a:t>
            </a:r>
          </a:p>
          <a:p>
            <a:pPr lvl="0" algn="just">
              <a:defRPr/>
            </a:pPr>
            <a:r>
              <a:rPr lang="vi-VN" sz="4000">
                <a:solidFill>
                  <a:srgbClr val="002060"/>
                </a:solidFill>
                <a:latin typeface="Calibri" panose="020F0502020204030204" pitchFamily="34" charset="0"/>
                <a:cs typeface="Calibri" panose="020F0502020204030204" pitchFamily="34" charset="0"/>
              </a:rPr>
              <a:t>C. Có vũ khí tốt (nỏ Liên Châu).</a:t>
            </a:r>
          </a:p>
          <a:p>
            <a:pPr lvl="0" algn="just">
              <a:defRPr/>
            </a:pPr>
            <a:r>
              <a:rPr lang="vi-VN" sz="4000">
                <a:solidFill>
                  <a:srgbClr val="002060"/>
                </a:solidFill>
                <a:latin typeface="Calibri" panose="020F0502020204030204" pitchFamily="34" charset="0"/>
                <a:cs typeface="Calibri" panose="020F0502020204030204" pitchFamily="34" charset="0"/>
              </a:rPr>
              <a:t>D. Nhà nước đã có luật pháp thành văn.</a:t>
            </a:r>
          </a:p>
        </p:txBody>
      </p:sp>
      <p:sp>
        <p:nvSpPr>
          <p:cNvPr id="2" name="Oval 1"/>
          <p:cNvSpPr/>
          <p:nvPr/>
        </p:nvSpPr>
        <p:spPr>
          <a:xfrm>
            <a:off x="1887795" y="2248639"/>
            <a:ext cx="752167" cy="730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4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1941066020"/>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solidFill>
                            <a:schemeClr val="tx1"/>
                          </a:solidFill>
                          <a:latin typeface="Cambria" panose="02040503050406030204" pitchFamily="18" charset="0"/>
                          <a:ea typeface="Cambria" panose="02040503050406030204" pitchFamily="18" charset="0"/>
                        </a:rPr>
                        <a:t>Nội</a:t>
                      </a:r>
                      <a:r>
                        <a:rPr lang="en-US" sz="3200" dirty="0">
                          <a:solidFill>
                            <a:schemeClr val="tx1"/>
                          </a:solidFill>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rPr>
                        <a:t>Nhà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rPr>
                        <a:t>Nhà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Âu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Lạc</a:t>
                      </a:r>
                      <a:endParaRPr lang="en-US" sz="3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smtClean="0">
                          <a:latin typeface="Cambria" panose="02040503050406030204" pitchFamily="18" charset="0"/>
                          <a:ea typeface="Cambria" panose="02040503050406030204" pitchFamily="18" charset="0"/>
                        </a:rPr>
                        <a:t>Người đứng đầu nhà nước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smtClean="0">
                          <a:latin typeface="Cambria" panose="02040503050406030204" pitchFamily="18" charset="0"/>
                          <a:ea typeface="Cambria" panose="02040503050406030204" pitchFamily="18" charset="0"/>
                        </a:rPr>
                        <a:t>Kinh đô</a:t>
                      </a:r>
                    </a:p>
                    <a:p>
                      <a:pPr algn="just"/>
                      <a:endParaRPr lang="en-US" sz="2400" b="1"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5" name="TextBox 4">
            <a:extLst>
              <a:ext uri="{FF2B5EF4-FFF2-40B4-BE49-F238E27FC236}">
                <a16:creationId xmlns:a16="http://schemas.microsoft.com/office/drawing/2014/main" id="{C69A78EB-DB33-DE38-24DA-82E3B2315760}"/>
              </a:ext>
            </a:extLst>
          </p:cNvPr>
          <p:cNvSpPr txBox="1"/>
          <p:nvPr/>
        </p:nvSpPr>
        <p:spPr>
          <a:xfrm>
            <a:off x="3799512" y="3037563"/>
            <a:ext cx="4287848" cy="584775"/>
          </a:xfrm>
          <a:prstGeom prst="rect">
            <a:avLst/>
          </a:prstGeom>
          <a:noFill/>
        </p:spPr>
        <p:txBody>
          <a:bodyPr wrap="square" rtlCol="0">
            <a:spAutoFit/>
          </a:bodyPr>
          <a:lstStyle/>
          <a:p>
            <a:pPr algn="ctr"/>
            <a:r>
              <a:rPr lang="en-US" sz="3200" smtClean="0">
                <a:solidFill>
                  <a:srgbClr val="FF0000"/>
                </a:solidFill>
                <a:latin typeface="Cambria" panose="02040503050406030204" pitchFamily="18" charset="0"/>
                <a:ea typeface="Cambria" panose="02040503050406030204" pitchFamily="18" charset="0"/>
              </a:rPr>
              <a:t>Khoảng thế </a:t>
            </a:r>
            <a:r>
              <a:rPr lang="en-US" sz="3200" dirty="0" err="1">
                <a:solidFill>
                  <a:srgbClr val="FF0000"/>
                </a:solidFill>
                <a:latin typeface="Cambria" panose="02040503050406030204" pitchFamily="18" charset="0"/>
                <a:ea typeface="Cambria" panose="02040503050406030204" pitchFamily="18" charset="0"/>
              </a:rPr>
              <a:t>kỉ</a:t>
            </a:r>
            <a:r>
              <a:rPr lang="en-US" sz="3200" dirty="0">
                <a:solidFill>
                  <a:srgbClr val="FF0000"/>
                </a:solidFill>
                <a:latin typeface="Cambria" panose="02040503050406030204" pitchFamily="18" charset="0"/>
                <a:ea typeface="Cambria" panose="02040503050406030204" pitchFamily="18" charset="0"/>
              </a:rPr>
              <a:t> VII TCN</a:t>
            </a:r>
          </a:p>
        </p:txBody>
      </p:sp>
      <p:sp>
        <p:nvSpPr>
          <p:cNvPr id="6" name="TextBox 5">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7" name="TextBox 6">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0" name="TextBox 9">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
        <p:nvSpPr>
          <p:cNvPr id="11" name="TextBox 10">
            <a:extLst>
              <a:ext uri="{FF2B5EF4-FFF2-40B4-BE49-F238E27FC236}">
                <a16:creationId xmlns:a16="http://schemas.microsoft.com/office/drawing/2014/main" id="{BEAAFE78-712D-91C7-F853-CBA9D36C395A}"/>
              </a:ext>
            </a:extLst>
          </p:cNvPr>
          <p:cNvSpPr txBox="1"/>
          <p:nvPr/>
        </p:nvSpPr>
        <p:spPr>
          <a:xfrm>
            <a:off x="1574863" y="913302"/>
            <a:ext cx="11487291" cy="584775"/>
          </a:xfrm>
          <a:prstGeom prst="rect">
            <a:avLst/>
          </a:prstGeom>
          <a:noFill/>
        </p:spPr>
        <p:txBody>
          <a:bodyPr wrap="square">
            <a:spAutoFit/>
          </a:bodyPr>
          <a:lstStyle/>
          <a:p>
            <a:pPr lvl="0" algn="just">
              <a:defRPr/>
            </a:pPr>
            <a:r>
              <a:rPr lang="en-US" sz="3200" b="1" smtClean="0">
                <a:solidFill>
                  <a:srgbClr val="002060"/>
                </a:solidFill>
                <a:latin typeface="Calibri" panose="020F0502020204030204" pitchFamily="34" charset="0"/>
                <a:cs typeface="Calibri" panose="020F0502020204030204" pitchFamily="34" charset="0"/>
              </a:rPr>
              <a:t>Bài 5. Nhà nước Văn Lang, Nhà nước Âu Lạc (Tiết 3)</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4248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7"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nextCondLst>
                <p:cond evt="onClick" delay="0">
                  <p:tgtEl>
                    <p:spTgt spid="5"/>
                  </p:tgtEl>
                </p:cond>
              </p:nextCondLst>
            </p:seq>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2">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5"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6"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6"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nextCondLst>
                <p:cond evt="onClick" delay="0">
                  <p:tgtEl>
                    <p:spTgt spid="11"/>
                  </p:tgtEl>
                </p:cond>
              </p:nextCondLst>
            </p:seq>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2">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5"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6"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nextCondLst>
                <p:cond evt="onClick" delay="0">
                  <p:tgtEl>
                    <p:spTgt spid="3"/>
                  </p:tgtEl>
                </p:cond>
              </p:nextCondLst>
            </p:seq>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9A78EB-DB33-DE38-24DA-82E3B2315760}"/>
              </a:ext>
            </a:extLst>
          </p:cNvPr>
          <p:cNvSpPr txBox="1"/>
          <p:nvPr/>
        </p:nvSpPr>
        <p:spPr>
          <a:xfrm>
            <a:off x="5648631" y="1017639"/>
            <a:ext cx="6046838" cy="4339650"/>
          </a:xfrm>
          <a:prstGeom prst="rect">
            <a:avLst/>
          </a:prstGeom>
          <a:solidFill>
            <a:schemeClr val="bg1"/>
          </a:solidFill>
          <a:ln>
            <a:solidFill>
              <a:schemeClr val="tx1"/>
            </a:solidFill>
            <a:prstDash val="dashDot"/>
          </a:ln>
          <a:effectLst>
            <a:outerShdw blurRad="50800" dist="38100" dir="8100000" algn="tr" rotWithShape="0">
              <a:prstClr val="black">
                <a:alpha val="40000"/>
              </a:prstClr>
            </a:outerShdw>
            <a:softEdge rad="12700"/>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13800" smtClean="0">
                <a:solidFill>
                  <a:srgbClr val="FF0000"/>
                </a:solidFill>
                <a:latin typeface="Cambria" panose="02040503050406030204" pitchFamily="18" charset="0"/>
                <a:ea typeface="Cambria" panose="02040503050406030204" pitchFamily="18" charset="0"/>
              </a:rPr>
              <a:t>LUYỆN TẬP</a:t>
            </a:r>
            <a:endParaRPr lang="en-US" sz="13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762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12492" y="394759"/>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2479421445"/>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smtClean="0">
                          <a:latin typeface="Cambria" panose="02040503050406030204" pitchFamily="18" charset="0"/>
                          <a:ea typeface="Cambria" panose="02040503050406030204" pitchFamily="18" charset="0"/>
                        </a:rPr>
                        <a:t>Người đứng đầu nhà nước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smtClean="0">
                          <a:latin typeface="Cambria" panose="02040503050406030204" pitchFamily="18" charset="0"/>
                          <a:ea typeface="Cambria" panose="02040503050406030204" pitchFamily="18" charset="0"/>
                        </a:rPr>
                        <a:t>Kinh đô</a:t>
                      </a:r>
                    </a:p>
                    <a:p>
                      <a:pPr algn="just"/>
                      <a:endParaRPr lang="en-US" sz="2400" b="1"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3799512" y="3037563"/>
            <a:ext cx="4287848" cy="584775"/>
          </a:xfrm>
          <a:prstGeom prst="rect">
            <a:avLst/>
          </a:prstGeom>
          <a:noFill/>
        </p:spPr>
        <p:txBody>
          <a:bodyPr wrap="square" rtlCol="0">
            <a:spAutoFit/>
          </a:bodyPr>
          <a:lstStyle/>
          <a:p>
            <a:pPr algn="ctr"/>
            <a:r>
              <a:rPr lang="en-US" sz="3200" smtClean="0">
                <a:solidFill>
                  <a:srgbClr val="FF0000"/>
                </a:solidFill>
                <a:latin typeface="Cambria" panose="02040503050406030204" pitchFamily="18" charset="0"/>
                <a:ea typeface="Cambria" panose="02040503050406030204" pitchFamily="18" charset="0"/>
              </a:rPr>
              <a:t>Khoảng thế </a:t>
            </a:r>
            <a:r>
              <a:rPr lang="en-US" sz="3200" dirty="0" err="1">
                <a:solidFill>
                  <a:srgbClr val="FF0000"/>
                </a:solidFill>
                <a:latin typeface="Cambria" panose="02040503050406030204" pitchFamily="18" charset="0"/>
                <a:ea typeface="Cambria" panose="02040503050406030204" pitchFamily="18" charset="0"/>
              </a:rPr>
              <a:t>kỉ</a:t>
            </a:r>
            <a:r>
              <a:rPr lang="en-US" sz="32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159226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down)">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ipe(down)">
                                      <p:cBhvr>
                                        <p:cTn id="3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454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711</Words>
  <Application>Microsoft Office PowerPoint</Application>
  <PresentationFormat>Widescreen</PresentationFormat>
  <Paragraphs>92</Paragraphs>
  <Slides>27</Slides>
  <Notes>16</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83</cp:revision>
  <dcterms:created xsi:type="dcterms:W3CDTF">2024-08-02T11:27:06Z</dcterms:created>
  <dcterms:modified xsi:type="dcterms:W3CDTF">2024-10-20T15:43:30Z</dcterms:modified>
</cp:coreProperties>
</file>