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15.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3.svg" ContentType="image/svg+xml"/>
  <Override PartName="/ppt/media/image35.svg" ContentType="image/svg+xml"/>
  <Override PartName="/ppt/media/image38.svg" ContentType="image/svg+xml"/>
  <Override PartName="/ppt/media/image44.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60" r:id="rId4"/>
    <p:sldId id="257" r:id="rId5"/>
    <p:sldId id="271" r:id="rId6"/>
    <p:sldId id="256" r:id="rId7"/>
    <p:sldId id="277" r:id="rId9"/>
    <p:sldId id="259" r:id="rId10"/>
    <p:sldId id="258" r:id="rId11"/>
    <p:sldId id="261" r:id="rId12"/>
    <p:sldId id="272" r:id="rId13"/>
    <p:sldId id="291" r:id="rId14"/>
    <p:sldId id="264" r:id="rId15"/>
    <p:sldId id="262" r:id="rId16"/>
    <p:sldId id="265" r:id="rId17"/>
    <p:sldId id="273" r:id="rId18"/>
    <p:sldId id="274" r:id="rId19"/>
    <p:sldId id="275" r:id="rId20"/>
    <p:sldId id="269" r:id="rId21"/>
    <p:sldId id="290"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F6129-CB8F-48EB-A506-D0A9950F9C0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DAFD4-F43E-4E3A-8A91-E0DB713147F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Năng lượng các em đã kể được lấy từ đâu? Chúng ta sẽ tìm hiểu ở</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7 – Vai trò của năng lượng  – Tiết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4DAFD4-F43E-4E3A-8A91-E0DB713147F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svg"/><Relationship Id="rId8" Type="http://schemas.openxmlformats.org/officeDocument/2006/relationships/image" Target="../media/image8.png"/><Relationship Id="rId7" Type="http://schemas.openxmlformats.org/officeDocument/2006/relationships/image" Target="../media/image7.svg"/><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3" Type="http://schemas.openxmlformats.org/officeDocument/2006/relationships/image" Target="../media/image3.svg"/><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image" Target="../media/image10.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6.GIF"/><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17.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2.png"/><Relationship Id="rId4" Type="http://schemas.openxmlformats.org/officeDocument/2006/relationships/image" Target="../media/image44.svg"/><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9" Type="http://schemas.openxmlformats.org/officeDocument/2006/relationships/image" Target="../media/image44.svg"/><Relationship Id="rId8" Type="http://schemas.openxmlformats.org/officeDocument/2006/relationships/image" Target="../media/image43.png"/><Relationship Id="rId7" Type="http://schemas.openxmlformats.org/officeDocument/2006/relationships/image" Target="../media/image22.png"/><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3" Type="http://schemas.openxmlformats.org/officeDocument/2006/relationships/slideLayout" Target="../slideLayouts/slideLayout7.xml"/><Relationship Id="rId12" Type="http://schemas.openxmlformats.org/officeDocument/2006/relationships/image" Target="../media/image53.png"/><Relationship Id="rId11" Type="http://schemas.openxmlformats.org/officeDocument/2006/relationships/image" Target="../media/image24.png"/><Relationship Id="rId10" Type="http://schemas.openxmlformats.org/officeDocument/2006/relationships/image" Target="../media/image4.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GIF"/><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image" Target="../media/image21.svg"/><Relationship Id="rId8" Type="http://schemas.openxmlformats.org/officeDocument/2006/relationships/image" Target="../media/image20.png"/><Relationship Id="rId7" Type="http://schemas.openxmlformats.org/officeDocument/2006/relationships/image" Target="../media/image7.svg"/><Relationship Id="rId6" Type="http://schemas.openxmlformats.org/officeDocument/2006/relationships/image" Target="../media/image6.png"/><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7.png"/><Relationship Id="rId21" Type="http://schemas.openxmlformats.org/officeDocument/2006/relationships/notesSlide" Target="../notesSlides/notesSlide1.xml"/><Relationship Id="rId20" Type="http://schemas.openxmlformats.org/officeDocument/2006/relationships/slideLayout" Target="../slideLayouts/slideLayout7.xml"/><Relationship Id="rId2" Type="http://schemas.openxmlformats.org/officeDocument/2006/relationships/image" Target="../media/image16.png"/><Relationship Id="rId19" Type="http://schemas.openxmlformats.org/officeDocument/2006/relationships/image" Target="../media/image29.png"/><Relationship Id="rId18" Type="http://schemas.openxmlformats.org/officeDocument/2006/relationships/image" Target="../media/image28.png"/><Relationship Id="rId17" Type="http://schemas.openxmlformats.org/officeDocument/2006/relationships/image" Target="../media/image27.png"/><Relationship Id="rId16" Type="http://schemas.openxmlformats.org/officeDocument/2006/relationships/image" Target="../media/image26.GIF"/><Relationship Id="rId15" Type="http://schemas.openxmlformats.org/officeDocument/2006/relationships/image" Target="../media/image25.svg"/><Relationship Id="rId14" Type="http://schemas.openxmlformats.org/officeDocument/2006/relationships/image" Target="../media/image24.png"/><Relationship Id="rId13" Type="http://schemas.openxmlformats.org/officeDocument/2006/relationships/image" Target="../media/image5.svg"/><Relationship Id="rId12" Type="http://schemas.openxmlformats.org/officeDocument/2006/relationships/image" Target="../media/image4.png"/><Relationship Id="rId11" Type="http://schemas.openxmlformats.org/officeDocument/2006/relationships/image" Target="../media/image23.svg"/><Relationship Id="rId10" Type="http://schemas.openxmlformats.org/officeDocument/2006/relationships/image" Target="../media/image22.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1.png"/><Relationship Id="rId1" Type="http://schemas.openxmlformats.org/officeDocument/2006/relationships/image" Target="../media/image30.png"/></Relationships>
</file>

<file path=ppt/slides/_rels/slide6.xml.rels><?xml version="1.0" encoding="UTF-8" standalone="yes"?>
<Relationships xmlns="http://schemas.openxmlformats.org/package/2006/relationships"><Relationship Id="rId9" Type="http://schemas.openxmlformats.org/officeDocument/2006/relationships/image" Target="../media/image36.GIF"/><Relationship Id="rId8" Type="http://schemas.openxmlformats.org/officeDocument/2006/relationships/image" Target="../media/image35.svg"/><Relationship Id="rId7" Type="http://schemas.openxmlformats.org/officeDocument/2006/relationships/image" Target="../media/image3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17.png"/><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42.png"/><Relationship Id="rId7" Type="http://schemas.openxmlformats.org/officeDocument/2006/relationships/image" Target="../media/image19.svg"/><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svg"/><Relationship Id="rId2" Type="http://schemas.openxmlformats.org/officeDocument/2006/relationships/image" Target="../media/image2.png"/><Relationship Id="rId13" Type="http://schemas.openxmlformats.org/officeDocument/2006/relationships/slideLayout" Target="../slideLayouts/slideLayout7.xml"/><Relationship Id="rId12" Type="http://schemas.openxmlformats.org/officeDocument/2006/relationships/image" Target="../media/image38.svg"/><Relationship Id="rId11" Type="http://schemas.openxmlformats.org/officeDocument/2006/relationships/image" Target="../media/image37.png"/><Relationship Id="rId10" Type="http://schemas.openxmlformats.org/officeDocument/2006/relationships/image" Target="../media/image25.sv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42.png"/><Relationship Id="rId7" Type="http://schemas.openxmlformats.org/officeDocument/2006/relationships/image" Target="../media/image19.svg"/><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svg"/><Relationship Id="rId2" Type="http://schemas.openxmlformats.org/officeDocument/2006/relationships/image" Target="../media/image2.png"/><Relationship Id="rId13" Type="http://schemas.openxmlformats.org/officeDocument/2006/relationships/slideLayout" Target="../slideLayouts/slideLayout7.xml"/><Relationship Id="rId12" Type="http://schemas.openxmlformats.org/officeDocument/2006/relationships/image" Target="../media/image15.svg"/><Relationship Id="rId11" Type="http://schemas.openxmlformats.org/officeDocument/2006/relationships/image" Target="../media/image14.png"/><Relationship Id="rId10" Type="http://schemas.openxmlformats.org/officeDocument/2006/relationships/image" Target="../media/image25.sv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9" name="Picture 8"/>
          <p:cNvPicPr>
            <a:picLocks noChangeAspect="1"/>
          </p:cNvPicPr>
          <p:nvPr/>
        </p:nvPicPr>
        <p:blipFill>
          <a:blip r:embed="rId10"/>
          <a:stretch>
            <a:fillRect/>
          </a:stretch>
        </p:blipFill>
        <p:spPr>
          <a:xfrm>
            <a:off x="2133600" y="1104900"/>
            <a:ext cx="11291724"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4" name="Freeform 4"/>
          <p:cNvSpPr/>
          <p:nvPr/>
        </p:nvSpPr>
        <p:spPr>
          <a:xfrm>
            <a:off x="1621155" y="2933700"/>
            <a:ext cx="12735560" cy="2819400"/>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2"/>
            <a:stretch>
              <a:fillRect l="-1510" t="-94059" r="-1510" b="-125570"/>
            </a:stretch>
          </a:blipFill>
        </p:spPr>
      </p:sp>
      <p:sp>
        <p:nvSpPr>
          <p:cNvPr id="5" name="TextBox 5"/>
          <p:cNvSpPr txBox="1"/>
          <p:nvPr/>
        </p:nvSpPr>
        <p:spPr>
          <a:xfrm>
            <a:off x="892810" y="3086100"/>
            <a:ext cx="13364845" cy="2388870"/>
          </a:xfrm>
          <a:prstGeom prst="rect">
            <a:avLst/>
          </a:prstGeom>
        </p:spPr>
        <p:txBody>
          <a:bodyPr wrap="square" lIns="0" tIns="0" rIns="0" bIns="0" rtlCol="0" anchor="t">
            <a:spAutoFit/>
          </a:bodyPr>
          <a:lstStyle/>
          <a:p>
            <a:pPr algn="ctr">
              <a:lnSpc>
                <a:spcPts val="9315"/>
              </a:lnSpc>
            </a:pPr>
            <a:r>
              <a:rPr lang="vi-VN" sz="7200" b="1" spc="-427" dirty="0">
                <a:solidFill>
                  <a:srgbClr val="000000"/>
                </a:solidFill>
                <a:latin typeface="Cambria" panose="02040503050406030204" pitchFamily="18" charset="0"/>
                <a:ea typeface="Cambria" panose="02040503050406030204" pitchFamily="18" charset="0"/>
                <a:cs typeface="Gaegu Bold"/>
                <a:sym typeface="Gaegu Bold"/>
              </a:rPr>
              <a:t>2. Tìm hiểu một số nguồn năng lượng khác trong thực tế</a:t>
            </a:r>
            <a:endParaRPr lang="vi-VN" sz="7200" b="1" spc="-427" dirty="0">
              <a:solidFill>
                <a:srgbClr val="000000"/>
              </a:solidFill>
              <a:latin typeface="Cambria" panose="02040503050406030204" pitchFamily="18" charset="0"/>
              <a:ea typeface="Cambria" panose="02040503050406030204" pitchFamily="18" charset="0"/>
              <a:cs typeface="Gaegu Bold"/>
              <a:sym typeface="Gaegu Bold"/>
            </a:endParaRPr>
          </a:p>
        </p:txBody>
      </p:sp>
      <p:grpSp>
        <p:nvGrpSpPr>
          <p:cNvPr id="9" name="Group 9"/>
          <p:cNvGrpSpPr>
            <a:grpSpLocks noChangeAspect="1"/>
          </p:cNvGrpSpPr>
          <p:nvPr/>
        </p:nvGrpSpPr>
        <p:grpSpPr>
          <a:xfrm>
            <a:off x="13716000" y="266700"/>
            <a:ext cx="4229515" cy="4229515"/>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t="-12500" b="-12500"/>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stretch>
              <a:fillRect/>
            </a:stretch>
          </a:blipFill>
        </p:spPr>
      </p:sp>
      <p:sp>
        <p:nvSpPr>
          <p:cNvPr id="16" name="Freeform 16"/>
          <p:cNvSpPr/>
          <p:nvPr/>
        </p:nvSpPr>
        <p:spPr>
          <a:xfrm rot="-3179418">
            <a:off x="-1043216" y="-890426"/>
            <a:ext cx="3312989" cy="3312989"/>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6"/>
            <a:stretch>
              <a:fillRect/>
            </a:stretch>
          </a:blipFill>
        </p:spPr>
      </p:sp>
      <p:pic>
        <p:nvPicPr>
          <p:cNvPr id="17" name="Picture 9"/>
          <p:cNvPicPr>
            <a:picLocks noChangeAspect="1"/>
          </p:cNvPicPr>
          <p:nvPr/>
        </p:nvPicPr>
        <p:blipFill>
          <a:blip r:embed="rId7"/>
          <a:srcRect/>
          <a:stretch>
            <a:fillRect/>
          </a:stretch>
        </p:blipFill>
        <p:spPr>
          <a:xfrm>
            <a:off x="1219200" y="5753100"/>
            <a:ext cx="3986108" cy="3906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txBody>
          <a:bodyPr/>
          <a:lstStyle/>
          <a:p>
            <a:endParaRPr lang="en-US" dirty="0"/>
          </a:p>
        </p:txBody>
      </p:sp>
      <p:sp>
        <p:nvSpPr>
          <p:cNvPr id="3" name="Freeform 3"/>
          <p:cNvSpPr/>
          <p:nvPr/>
        </p:nvSpPr>
        <p:spPr>
          <a:xfrm rot="-5587592">
            <a:off x="2930179" y="-877745"/>
            <a:ext cx="12871385"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2"/>
            <a:stretch>
              <a:fillRect/>
            </a:stretch>
          </a:blipFill>
        </p:spPr>
      </p:sp>
      <p:sp>
        <p:nvSpPr>
          <p:cNvPr id="10" name="Freeform 10"/>
          <p:cNvSpPr/>
          <p:nvPr/>
        </p:nvSpPr>
        <p:spPr>
          <a:xfrm rot="1395835">
            <a:off x="984802" y="1088021"/>
            <a:ext cx="882626" cy="1309901"/>
          </a:xfrm>
          <a:custGeom>
            <a:avLst/>
            <a:gdLst/>
            <a:ahLst/>
            <a:cxnLst/>
            <a:rect l="l" t="t" r="r" b="b"/>
            <a:pathLst>
              <a:path w="3712280" h="6060865">
                <a:moveTo>
                  <a:pt x="0" y="0"/>
                </a:moveTo>
                <a:lnTo>
                  <a:pt x="3712280" y="0"/>
                </a:lnTo>
                <a:lnTo>
                  <a:pt x="3712280" y="6060865"/>
                </a:lnTo>
                <a:lnTo>
                  <a:pt x="0" y="60608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1" name="Freeform 11"/>
          <p:cNvSpPr/>
          <p:nvPr/>
        </p:nvSpPr>
        <p:spPr>
          <a:xfrm rot="2275529">
            <a:off x="15702503" y="512905"/>
            <a:ext cx="2261855" cy="3524136"/>
          </a:xfrm>
          <a:custGeom>
            <a:avLst/>
            <a:gdLst/>
            <a:ahLst/>
            <a:cxnLst/>
            <a:rect l="l" t="t" r="r" b="b"/>
            <a:pathLst>
              <a:path w="2261855" h="3524136">
                <a:moveTo>
                  <a:pt x="0" y="0"/>
                </a:moveTo>
                <a:lnTo>
                  <a:pt x="2261855" y="0"/>
                </a:lnTo>
                <a:lnTo>
                  <a:pt x="2261855" y="3524136"/>
                </a:lnTo>
                <a:lnTo>
                  <a:pt x="0" y="3524136"/>
                </a:lnTo>
                <a:lnTo>
                  <a:pt x="0" y="0"/>
                </a:lnTo>
                <a:close/>
              </a:path>
            </a:pathLst>
          </a:custGeom>
          <a:blipFill>
            <a:blip r:embed="rId5"/>
            <a:stretch>
              <a:fillRect/>
            </a:stretch>
          </a:blipFill>
        </p:spPr>
      </p:sp>
      <p:sp>
        <p:nvSpPr>
          <p:cNvPr id="12" name="TextBox 11"/>
          <p:cNvSpPr txBox="1"/>
          <p:nvPr/>
        </p:nvSpPr>
        <p:spPr>
          <a:xfrm rot="21365556">
            <a:off x="2107481" y="1171761"/>
            <a:ext cx="13754204" cy="1938992"/>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Quan sát hình 1, nêu tên nguồn năng lượng cung cấp cho hoạt động của con người, động vật, thực vật, máy móc,… ở mỗi hình?</a:t>
            </a:r>
            <a:endParaRPr lang="en-US" sz="4000" b="1" dirty="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6"/>
          <a:stretch>
            <a:fillRect/>
          </a:stretch>
        </p:blipFill>
        <p:spPr>
          <a:xfrm>
            <a:off x="4114800" y="3390900"/>
            <a:ext cx="11125200" cy="6383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txBody>
          <a:bodyPr/>
          <a:lstStyle/>
          <a:p>
            <a:endParaRPr lang="en-US" dirty="0"/>
          </a:p>
        </p:txBody>
      </p:sp>
      <p:sp>
        <p:nvSpPr>
          <p:cNvPr id="15" name="Rectangle: Rounded Corners 14"/>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8" name="Table 17"/>
          <p:cNvGraphicFramePr>
            <a:graphicFrameLocks noGrp="1"/>
          </p:cNvGraphicFramePr>
          <p:nvPr/>
        </p:nvGraphicFramePr>
        <p:xfrm>
          <a:off x="1889760" y="114300"/>
          <a:ext cx="13335000" cy="10155597"/>
        </p:xfrm>
        <a:graphic>
          <a:graphicData uri="http://schemas.openxmlformats.org/drawingml/2006/table">
            <a:tbl>
              <a:tblPr firstRow="1" bandRow="1">
                <a:tableStyleId>{5C22544A-7EE6-4342-B048-85BDC9FD1C3A}</a:tableStyleId>
              </a:tblPr>
              <a:tblGrid>
                <a:gridCol w="4572000"/>
                <a:gridCol w="8763000"/>
              </a:tblGrid>
              <a:tr h="1038003">
                <a:tc>
                  <a:txBody>
                    <a:bodyPr/>
                    <a:lstStyle/>
                    <a:p>
                      <a:pPr algn="ctr"/>
                      <a:r>
                        <a:rPr lang="en-US" sz="3600" dirty="0" err="1">
                          <a:solidFill>
                            <a:srgbClr val="002060"/>
                          </a:solidFill>
                        </a:rPr>
                        <a:t>Hình</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3600" dirty="0" err="1">
                          <a:solidFill>
                            <a:srgbClr val="002060"/>
                          </a:solidFill>
                        </a:rPr>
                        <a:t>Nguồn</a:t>
                      </a:r>
                      <a:r>
                        <a:rPr lang="en-US" sz="3600" dirty="0">
                          <a:solidFill>
                            <a:srgbClr val="002060"/>
                          </a:solidFill>
                        </a:rPr>
                        <a:t> </a:t>
                      </a: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195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1" name="Picture 20"/>
          <p:cNvPicPr>
            <a:picLocks noChangeAspect="1"/>
          </p:cNvPicPr>
          <p:nvPr/>
        </p:nvPicPr>
        <p:blipFill>
          <a:blip r:embed="rId2"/>
          <a:stretch>
            <a:fillRect/>
          </a:stretch>
        </p:blipFill>
        <p:spPr>
          <a:xfrm>
            <a:off x="3261359" y="1206500"/>
            <a:ext cx="1975945" cy="1219200"/>
          </a:xfrm>
          <a:prstGeom prst="rect">
            <a:avLst/>
          </a:prstGeom>
        </p:spPr>
      </p:pic>
      <p:sp>
        <p:nvSpPr>
          <p:cNvPr id="23" name="TextBox 22"/>
          <p:cNvSpPr txBox="1"/>
          <p:nvPr/>
        </p:nvSpPr>
        <p:spPr>
          <a:xfrm>
            <a:off x="6918960" y="12827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Mặt trời cung cấp năng lượng cho rau trong vườn sống và phát triển.</a:t>
            </a:r>
            <a:endParaRPr lang="en-US" sz="3600" dirty="0">
              <a:latin typeface="Cambria" panose="02040503050406030204" pitchFamily="18" charset="0"/>
              <a:ea typeface="Cambria" panose="02040503050406030204" pitchFamily="18" charset="0"/>
            </a:endParaRPr>
          </a:p>
        </p:txBody>
      </p:sp>
      <p:pic>
        <p:nvPicPr>
          <p:cNvPr id="25" name="Picture 24"/>
          <p:cNvPicPr>
            <a:picLocks noChangeAspect="1"/>
          </p:cNvPicPr>
          <p:nvPr/>
        </p:nvPicPr>
        <p:blipFill>
          <a:blip r:embed="rId3"/>
          <a:stretch>
            <a:fillRect/>
          </a:stretch>
        </p:blipFill>
        <p:spPr>
          <a:xfrm>
            <a:off x="3337560" y="2730500"/>
            <a:ext cx="1981200" cy="1371600"/>
          </a:xfrm>
          <a:prstGeom prst="rect">
            <a:avLst/>
          </a:prstGeom>
        </p:spPr>
      </p:pic>
      <p:sp>
        <p:nvSpPr>
          <p:cNvPr id="27" name="TextBox 26"/>
          <p:cNvSpPr txBox="1"/>
          <p:nvPr/>
        </p:nvSpPr>
        <p:spPr>
          <a:xfrm>
            <a:off x="6918960" y="27305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Xăng cung cấp năng lượng cho xe máy chở người di chuyển.</a:t>
            </a:r>
            <a:endParaRPr lang="en-US" sz="3600"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4"/>
          <a:stretch>
            <a:fillRect/>
          </a:stretch>
        </p:blipFill>
        <p:spPr>
          <a:xfrm>
            <a:off x="3337560" y="4330700"/>
            <a:ext cx="2033817" cy="1323975"/>
          </a:xfrm>
          <a:prstGeom prst="rect">
            <a:avLst/>
          </a:prstGeom>
        </p:spPr>
      </p:pic>
      <p:sp>
        <p:nvSpPr>
          <p:cNvPr id="30" name="TextBox 29"/>
          <p:cNvSpPr txBox="1"/>
          <p:nvPr/>
        </p:nvSpPr>
        <p:spPr>
          <a:xfrm>
            <a:off x="6766560" y="42545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Mặt trời cung cấp năng lượng cho cỏ sống và phát triển, cỏ cung cấp năng lượng cho trâu.</a:t>
            </a:r>
            <a:endParaRPr lang="en-US" sz="3200" dirty="0">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5"/>
          <a:stretch>
            <a:fillRect/>
          </a:stretch>
        </p:blipFill>
        <p:spPr>
          <a:xfrm>
            <a:off x="3337560" y="5778500"/>
            <a:ext cx="2020879" cy="1371600"/>
          </a:xfrm>
          <a:prstGeom prst="rect">
            <a:avLst/>
          </a:prstGeom>
        </p:spPr>
      </p:pic>
      <p:sp>
        <p:nvSpPr>
          <p:cNvPr id="33" name="TextBox 32"/>
          <p:cNvSpPr txBox="1"/>
          <p:nvPr/>
        </p:nvSpPr>
        <p:spPr>
          <a:xfrm>
            <a:off x="6766560" y="58547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Gió cung cấp năng lượng cho chong chóng và tua-bin gió hoạt động</a:t>
            </a:r>
            <a:endParaRPr lang="en-US" sz="3200" dirty="0">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6"/>
          <a:stretch>
            <a:fillRect/>
          </a:stretch>
        </p:blipFill>
        <p:spPr>
          <a:xfrm>
            <a:off x="3276600" y="7277100"/>
            <a:ext cx="1981200" cy="1413458"/>
          </a:xfrm>
          <a:prstGeom prst="rect">
            <a:avLst/>
          </a:prstGeom>
        </p:spPr>
      </p:pic>
      <p:sp>
        <p:nvSpPr>
          <p:cNvPr id="36" name="TextBox 35"/>
          <p:cNvSpPr txBox="1"/>
          <p:nvPr/>
        </p:nvSpPr>
        <p:spPr>
          <a:xfrm>
            <a:off x="6705600" y="7277100"/>
            <a:ext cx="8077200"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Nguồn điện cung cấp năng lượng cho nồi cơm điện nấu chín cơm, cơm cung cấp năng lượng cho con người.</a:t>
            </a:r>
            <a:endParaRPr lang="en-US" sz="3200" dirty="0">
              <a:latin typeface="Cambria" panose="02040503050406030204" pitchFamily="18" charset="0"/>
              <a:ea typeface="Cambria" panose="02040503050406030204" pitchFamily="18" charset="0"/>
            </a:endParaRPr>
          </a:p>
        </p:txBody>
      </p:sp>
      <p:pic>
        <p:nvPicPr>
          <p:cNvPr id="38" name="Picture 37"/>
          <p:cNvPicPr>
            <a:picLocks noChangeAspect="1"/>
          </p:cNvPicPr>
          <p:nvPr/>
        </p:nvPicPr>
        <p:blipFill>
          <a:blip r:embed="rId7"/>
          <a:stretch>
            <a:fillRect/>
          </a:stretch>
        </p:blipFill>
        <p:spPr>
          <a:xfrm>
            <a:off x="3276600" y="8877300"/>
            <a:ext cx="1943812" cy="1333228"/>
          </a:xfrm>
          <a:prstGeom prst="rect">
            <a:avLst/>
          </a:prstGeom>
        </p:spPr>
      </p:pic>
      <p:sp>
        <p:nvSpPr>
          <p:cNvPr id="39" name="TextBox 38"/>
          <p:cNvSpPr txBox="1"/>
          <p:nvPr/>
        </p:nvSpPr>
        <p:spPr>
          <a:xfrm>
            <a:off x="6690360" y="88926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Nước chảy cung cấp năng lượng làm cọn nước quay.</a:t>
            </a:r>
            <a:endParaRPr lang="en-US" sz="32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0" grpId="0"/>
      <p:bldP spid="33" grpId="0"/>
      <p:bldP spid="36"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2"/>
            <a:stretch>
              <a:fillRect/>
            </a:stretch>
          </a:blipFill>
        </p:spPr>
      </p:sp>
      <p:sp>
        <p:nvSpPr>
          <p:cNvPr id="7" name="Freeform 7"/>
          <p:cNvSpPr/>
          <p:nvPr/>
        </p:nvSpPr>
        <p:spPr>
          <a:xfrm>
            <a:off x="2667000" y="1793050"/>
            <a:ext cx="13637037" cy="5255450"/>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3"/>
            <a:stretch>
              <a:fillRect l="-768" t="-75476" r="-768" b="-12224"/>
            </a:stretch>
          </a:blipFill>
        </p:spPr>
      </p:sp>
      <p:sp>
        <p:nvSpPr>
          <p:cNvPr id="8" name="TextBox 8"/>
          <p:cNvSpPr txBox="1"/>
          <p:nvPr/>
        </p:nvSpPr>
        <p:spPr>
          <a:xfrm>
            <a:off x="3505200" y="2095500"/>
            <a:ext cx="11353800" cy="4616648"/>
          </a:xfrm>
          <a:prstGeom prst="rect">
            <a:avLst/>
          </a:prstGeom>
        </p:spPr>
        <p:txBody>
          <a:bodyPr wrap="square" lIns="0" tIns="0" rIns="0" bIns="0" rtlCol="0" anchor="t">
            <a:spAutoFit/>
          </a:bodyPr>
          <a:lstStyle/>
          <a:p>
            <a:pPr algn="ctr">
              <a:lnSpc>
                <a:spcPts val="9025"/>
              </a:lnSpc>
            </a:pPr>
            <a:r>
              <a:rPr lang="vi-VN" sz="7200" spc="-636" dirty="0">
                <a:solidFill>
                  <a:srgbClr val="000000"/>
                </a:solidFill>
                <a:latin typeface="Cambria" panose="02040503050406030204" pitchFamily="18" charset="0"/>
                <a:ea typeface="Cambria" panose="02040503050406030204" pitchFamily="18" charset="0"/>
                <a:cs typeface="Gaegu Bold"/>
                <a:sym typeface="Gaegu Bold"/>
              </a:rPr>
              <a:t>Máy móc cần năng lượng để hoạt động. Con người, động vật và thực vật đều cần năng</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 </a:t>
            </a:r>
            <a:r>
              <a:rPr lang="vi-VN" sz="7200" spc="-636" dirty="0">
                <a:solidFill>
                  <a:srgbClr val="000000"/>
                </a:solidFill>
                <a:latin typeface="Cambria" panose="02040503050406030204" pitchFamily="18" charset="0"/>
                <a:ea typeface="Cambria" panose="02040503050406030204" pitchFamily="18" charset="0"/>
                <a:cs typeface="Gaegu Bold"/>
                <a:sym typeface="Gaegu Bold"/>
              </a:rPr>
              <a:t>lượng để sống và phát triển</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a:t>
            </a:r>
            <a:endParaRPr lang="en-US" sz="7200" spc="-636" dirty="0">
              <a:solidFill>
                <a:srgbClr val="000000"/>
              </a:solidFill>
              <a:latin typeface="Cambria" panose="02040503050406030204" pitchFamily="18" charset="0"/>
              <a:ea typeface="Cambria" panose="02040503050406030204" pitchFamily="18" charset="0"/>
              <a:cs typeface="Gaegu Bold"/>
              <a:sym typeface="Gaegu Bold"/>
            </a:endParaRP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4"/>
            <a:stretch>
              <a:fillRect/>
            </a:stretch>
          </a:blipFill>
        </p:spPr>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Rectangle: Rounded Corners 14"/>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p:cNvSpPr txBox="1"/>
          <p:nvPr/>
        </p:nvSpPr>
        <p:spPr>
          <a:xfrm>
            <a:off x="1981200" y="723900"/>
            <a:ext cx="1417320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D</a:t>
            </a:r>
            <a:r>
              <a:rPr lang="vi-VN" sz="3600" b="1" dirty="0">
                <a:latin typeface="Cambria" panose="02040503050406030204" pitchFamily="18" charset="0"/>
                <a:ea typeface="Cambria" panose="02040503050406030204" pitchFamily="18" charset="0"/>
              </a:rPr>
              <a:t>ựa vào kiến thức đã biết và tìm hiểu thông tin về các nguồn năng lượng, thảo luận nhóm 6 để hoàn thành phiếu học tập</a:t>
            </a:r>
            <a:endParaRPr lang="en-US" sz="3600" b="1" dirty="0">
              <a:latin typeface="Cambria" panose="02040503050406030204" pitchFamily="18" charset="0"/>
              <a:ea typeface="Cambria" panose="02040503050406030204" pitchFamily="18" charset="0"/>
            </a:endParaRPr>
          </a:p>
        </p:txBody>
      </p:sp>
      <p:sp>
        <p:nvSpPr>
          <p:cNvPr id="4" name="TextBox 3"/>
          <p:cNvSpPr txBox="1"/>
          <p:nvPr/>
        </p:nvSpPr>
        <p:spPr>
          <a:xfrm>
            <a:off x="2286000" y="2324100"/>
            <a:ext cx="14325600" cy="2923877"/>
          </a:xfrm>
          <a:prstGeom prst="rect">
            <a:avLst/>
          </a:prstGeom>
          <a:noFill/>
        </p:spPr>
        <p:txBody>
          <a:bodyPr wrap="square" rtlCol="0">
            <a:spAutoFit/>
          </a:bodyPr>
          <a:lstStyle/>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nhóm</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4000" b="1" dirty="0">
                <a:effectLst/>
                <a:latin typeface="Cambria" panose="02040503050406030204" pitchFamily="18" charset="0"/>
                <a:ea typeface="Cambria" panose="02040503050406030204" pitchFamily="18" charset="0"/>
                <a:cs typeface="Times New Roman" panose="02020603050405020304" pitchFamily="18" charset="0"/>
              </a:rPr>
              <a:t>PHIẾU HỌC TẬP</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nguồn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lượng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graphicFrame>
        <p:nvGraphicFramePr>
          <p:cNvPr id="5" name="Table 4"/>
          <p:cNvGraphicFramePr>
            <a:graphicFrameLocks noGrp="1"/>
          </p:cNvGraphicFramePr>
          <p:nvPr/>
        </p:nvGraphicFramePr>
        <p:xfrm>
          <a:off x="1676400" y="5067300"/>
          <a:ext cx="15011400" cy="3508028"/>
        </p:xfrm>
        <a:graphic>
          <a:graphicData uri="http://schemas.openxmlformats.org/drawingml/2006/table">
            <a:tbl>
              <a:tblPr firstRow="1" firstCol="1" bandRow="1">
                <a:tableStyleId>{93296810-A885-4BE3-A3E7-6D5BEEA58F35}</a:tableStyleId>
              </a:tblPr>
              <a:tblGrid>
                <a:gridCol w="4697233"/>
                <a:gridCol w="5309271"/>
                <a:gridCol w="5004896"/>
              </a:tblGrid>
              <a:tr h="877007">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7007">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6" name="Table 5"/>
          <p:cNvGraphicFramePr>
            <a:graphicFrameLocks noGrp="1"/>
          </p:cNvGraphicFramePr>
          <p:nvPr/>
        </p:nvGraphicFramePr>
        <p:xfrm>
          <a:off x="1675130" y="2019300"/>
          <a:ext cx="14250670" cy="6573584"/>
        </p:xfrm>
        <a:graphic>
          <a:graphicData uri="http://schemas.openxmlformats.org/drawingml/2006/table">
            <a:tbl>
              <a:tblPr firstRow="1" firstCol="1" bandRow="1">
                <a:tableStyleId>{5C22544A-7EE6-4342-B048-85BDC9FD1C3A}</a:tableStyleId>
              </a:tblPr>
              <a:tblGrid>
                <a:gridCol w="4459192"/>
                <a:gridCol w="5040214"/>
                <a:gridCol w="4751264"/>
              </a:tblGrid>
              <a:tr h="1562100">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1562100">
                <a:tc>
                  <a:txBody>
                    <a:bodyPr/>
                    <a:lstStyle/>
                    <a:p>
                      <a:pPr marL="0" marR="0" algn="ctr">
                        <a:lnSpc>
                          <a:spcPct val="150000"/>
                        </a:lnSpc>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rPr>
                        <a:t>Đi xe máy</a:t>
                      </a:r>
                      <a:endParaRPr lang="en-US" sz="4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Xăng</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Xe máy</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Chạy thuyền buồm</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Gió</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Thuyền buồm</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2"/>
            <a:stretch>
              <a:fillRect/>
            </a:stretch>
          </a:blipFill>
        </p:spPr>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3"/>
            <a:stretch>
              <a:fillRect/>
            </a:stretch>
          </a:blipFill>
        </p:spPr>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4"/>
            <a:stretch>
              <a:fillRect/>
            </a:stretch>
          </a:blipFill>
        </p:spPr>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5"/>
            <a:stretch>
              <a:fillRect/>
            </a:stretch>
          </a:blipFill>
        </p:spPr>
      </p:sp>
      <p:pic>
        <p:nvPicPr>
          <p:cNvPr id="5" name="Picture 4"/>
          <p:cNvPicPr>
            <a:picLocks noChangeAspect="1"/>
          </p:cNvPicPr>
          <p:nvPr/>
        </p:nvPicPr>
        <p:blipFill>
          <a:blip r:embed="rId6"/>
          <a:stretch>
            <a:fillRect/>
          </a:stretch>
        </p:blipFill>
        <p:spPr>
          <a:xfrm>
            <a:off x="1981200" y="723900"/>
            <a:ext cx="11645661"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txBody>
          <a:bodyPr/>
          <a:lstStyle/>
          <a:p>
            <a:endParaRPr lang="en-US" dirty="0"/>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2">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stretch>
                <a:fillRect l="-1056" t="-10951" r="-1056"/>
              </a:stretch>
            </a:blipFill>
          </p:spPr>
        </p:sp>
      </p:gr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4"/>
            <a:stretch>
              <a:fillRect/>
            </a:stretch>
          </a:blipFill>
        </p:spPr>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5"/>
            <a:stretch>
              <a:fillRect/>
            </a:stretch>
          </a:blipFill>
        </p:spPr>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6"/>
            <a:stretch>
              <a:fillRect/>
            </a:stretch>
          </a:blipFill>
        </p:spPr>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7"/>
            <a:stretch>
              <a:fillRect/>
            </a:stretch>
          </a:blipFill>
        </p:spPr>
      </p:sp>
      <p:sp>
        <p:nvSpPr>
          <p:cNvPr id="11" name="Freeform 11"/>
          <p:cNvSpPr/>
          <p:nvPr/>
        </p:nvSpPr>
        <p:spPr>
          <a:xfrm rot="-1304326">
            <a:off x="629063" y="4105759"/>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3030200" y="1143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0"/>
            <a:stretch>
              <a:fillRect/>
            </a:stretch>
          </a:blipFill>
        </p:spPr>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1"/>
            <a:stretch>
              <a:fillRect/>
            </a:stretch>
          </a:blipFill>
        </p:spPr>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4"/>
            <a:stretch>
              <a:fillRect/>
            </a:stretch>
          </a:blipFill>
        </p:spPr>
      </p:sp>
      <p:pic>
        <p:nvPicPr>
          <p:cNvPr id="16" name="Picture 15"/>
          <p:cNvPicPr>
            <a:picLocks noChangeAspect="1"/>
          </p:cNvPicPr>
          <p:nvPr/>
        </p:nvPicPr>
        <p:blipFill>
          <a:blip r:embed="rId12"/>
          <a:stretch>
            <a:fillRect/>
          </a:stretch>
        </p:blipFill>
        <p:spPr>
          <a:xfrm>
            <a:off x="2743200" y="1866900"/>
            <a:ext cx="12296698" cy="7011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590800" y="876300"/>
            <a:ext cx="13960475" cy="7033895"/>
          </a:xfrm>
          <a:prstGeom prst="rect">
            <a:avLst/>
          </a:prstGeom>
        </p:spPr>
        <p:txBody>
          <a:bodyPr wrap="square">
            <a:spAutoFit/>
          </a:bodyPr>
          <a:p>
            <a:pPr algn="ctr" defTabSz="266700">
              <a:lnSpc>
                <a:spcPct val="114000"/>
              </a:lnSpc>
            </a:pPr>
            <a:r>
              <a:rPr sz="4400" b="1">
                <a:solidFill>
                  <a:srgbClr val="0070C0"/>
                </a:solidFill>
                <a:latin typeface="Times New Roman" panose="02020603050405020304"/>
                <a:ea typeface="Times New Roman" panose="02020603050405020304"/>
              </a:rPr>
              <a:t>Bài 7: Vai trò của năng lượng</a:t>
            </a:r>
            <a:endParaRPr sz="4400" b="1">
              <a:solidFill>
                <a:srgbClr val="0070C0"/>
              </a:solidFill>
              <a:latin typeface="Times New Roman" panose="02020603050405020304"/>
              <a:ea typeface="Times New Roman" panose="02020603050405020304"/>
            </a:endParaRPr>
          </a:p>
          <a:p>
            <a:pPr algn="ctr" defTabSz="266700">
              <a:lnSpc>
                <a:spcPct val="114000"/>
              </a:lnSpc>
            </a:pPr>
            <a:r>
              <a:rPr sz="4400" b="1">
                <a:solidFill>
                  <a:srgbClr val="0070C0"/>
                </a:solidFill>
                <a:latin typeface="Times New Roman" panose="02020603050405020304"/>
                <a:ea typeface="Times New Roman" panose="02020603050405020304"/>
              </a:rPr>
              <a:t>(Tiết 1)</a:t>
            </a:r>
            <a:endParaRPr sz="4400" b="1">
              <a:solidFill>
                <a:srgbClr val="0070C0"/>
              </a:solidFill>
              <a:latin typeface="Times New Roman" panose="02020603050405020304"/>
              <a:ea typeface="Times New Roman" panose="02020603050405020304"/>
            </a:endParaRPr>
          </a:p>
          <a:p>
            <a:pPr defTabSz="266700">
              <a:lnSpc>
                <a:spcPct val="114000"/>
              </a:lnSpc>
            </a:pPr>
            <a:r>
              <a:rPr sz="4400" b="1">
                <a:solidFill>
                  <a:srgbClr val="0070C0"/>
                </a:solidFill>
                <a:latin typeface="Times New Roman" panose="02020603050405020304"/>
                <a:ea typeface="Times New Roman" panose="02020603050405020304"/>
              </a:rPr>
              <a:t>1. Một số nguồn năng lượng:</a:t>
            </a:r>
            <a:endParaRPr sz="4400" b="1">
              <a:solidFill>
                <a:srgbClr val="0070C0"/>
              </a:solidFill>
              <a:latin typeface="Times New Roman" panose="02020603050405020304"/>
              <a:ea typeface="Times New Roman" panose="02020603050405020304"/>
            </a:endParaRPr>
          </a:p>
          <a:p>
            <a:pPr defTabSz="266700">
              <a:lnSpc>
                <a:spcPct val="114000"/>
              </a:lnSpc>
            </a:pPr>
            <a:r>
              <a:rPr sz="4400">
                <a:solidFill>
                  <a:srgbClr val="0070C0"/>
                </a:solidFill>
                <a:latin typeface="Times New Roman" panose="02020603050405020304"/>
                <a:ea typeface="Times New Roman" panose="02020603050405020304"/>
              </a:rPr>
              <a:t>- Máy móc cần năng lượng để hoạt động.</a:t>
            </a:r>
            <a:endParaRPr sz="4400">
              <a:solidFill>
                <a:srgbClr val="0070C0"/>
              </a:solidFill>
              <a:latin typeface="Times New Roman" panose="02020603050405020304"/>
              <a:ea typeface="Times New Roman" panose="02020603050405020304"/>
            </a:endParaRPr>
          </a:p>
          <a:p>
            <a:pPr defTabSz="266700">
              <a:lnSpc>
                <a:spcPct val="114000"/>
              </a:lnSpc>
            </a:pPr>
            <a:r>
              <a:rPr sz="4400">
                <a:solidFill>
                  <a:srgbClr val="0070C0"/>
                </a:solidFill>
                <a:latin typeface="Times New Roman" panose="02020603050405020304"/>
                <a:ea typeface="Times New Roman" panose="02020603050405020304"/>
              </a:rPr>
              <a:t>- Con người, động vật, thực vật đều cần năng lượng để sống và phát triển.</a:t>
            </a:r>
            <a:endParaRPr sz="4400">
              <a:solidFill>
                <a:srgbClr val="0070C0"/>
              </a:solidFill>
              <a:latin typeface="Times New Roman" panose="02020603050405020304"/>
              <a:ea typeface="Times New Roman" panose="02020603050405020304"/>
            </a:endParaRPr>
          </a:p>
          <a:p>
            <a:pPr defTabSz="266700">
              <a:lnSpc>
                <a:spcPct val="114000"/>
              </a:lnSpc>
            </a:pPr>
            <a:r>
              <a:rPr sz="4400">
                <a:solidFill>
                  <a:srgbClr val="0070C0"/>
                </a:solidFill>
                <a:latin typeface="Times New Roman" panose="02020603050405020304"/>
                <a:ea typeface="Times New Roman" panose="02020603050405020304"/>
              </a:rPr>
              <a:t>- Một số nguồn năng lượng thường dùng trong cuộc sống: điện, chất đốt, gió, mặt trời, ….</a:t>
            </a:r>
            <a:endParaRPr sz="4400">
              <a:solidFill>
                <a:srgbClr val="0070C0"/>
              </a:solidFill>
              <a:latin typeface="Times New Roman" panose="02020603050405020304"/>
              <a:ea typeface="Times New Roman" panose="02020603050405020304"/>
            </a:endParaRPr>
          </a:p>
          <a:p>
            <a:pPr algn="ctr" defTabSz="266700">
              <a:lnSpc>
                <a:spcPct val="114000"/>
              </a:lnSpc>
            </a:pPr>
            <a:endParaRPr sz="4400" b="1">
              <a:solidFill>
                <a:srgbClr val="0070C0"/>
              </a:solidFill>
              <a:latin typeface="Times New Roman" panose="02020603050405020304"/>
              <a:ea typeface="Times New Roman" panose="020206030504050203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12" name="Rectangle: Rounded Corners 11"/>
          <p:cNvSpPr/>
          <p:nvPr/>
        </p:nvSpPr>
        <p:spPr>
          <a:xfrm>
            <a:off x="990600" y="5715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Freeform 3"/>
          <p:cNvSpPr/>
          <p:nvPr/>
        </p:nvSpPr>
        <p:spPr>
          <a:xfrm>
            <a:off x="2133600" y="4000500"/>
            <a:ext cx="6860427" cy="5715000"/>
          </a:xfrm>
          <a:custGeom>
            <a:avLst/>
            <a:gdLst/>
            <a:ahLst/>
            <a:cxnLst/>
            <a:rect l="l" t="t" r="r" b="b"/>
            <a:pathLst>
              <a:path w="4193427" h="4114800">
                <a:moveTo>
                  <a:pt x="0" y="0"/>
                </a:moveTo>
                <a:lnTo>
                  <a:pt x="4193426" y="0"/>
                </a:lnTo>
                <a:lnTo>
                  <a:pt x="41934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6"/>
          <p:cNvPicPr>
            <a:picLocks noChangeAspect="1"/>
          </p:cNvPicPr>
          <p:nvPr/>
        </p:nvPicPr>
        <p:blipFill>
          <a:blip r:embed="rId4"/>
          <a:srcRect/>
          <a:stretch>
            <a:fillRect/>
          </a:stretch>
        </p:blipFill>
        <p:spPr>
          <a:xfrm>
            <a:off x="1295400" y="2324100"/>
            <a:ext cx="2151888" cy="2758831"/>
          </a:xfrm>
          <a:prstGeom prst="rect">
            <a:avLst/>
          </a:prstGeom>
        </p:spPr>
      </p:pic>
      <p:pic>
        <p:nvPicPr>
          <p:cNvPr id="15" name="Picture 6"/>
          <p:cNvPicPr>
            <a:picLocks noChangeAspect="1"/>
          </p:cNvPicPr>
          <p:nvPr/>
        </p:nvPicPr>
        <p:blipFill>
          <a:blip r:embed="rId4"/>
          <a:srcRect/>
          <a:stretch>
            <a:fillRect/>
          </a:stretch>
        </p:blipFill>
        <p:spPr>
          <a:xfrm>
            <a:off x="7086600" y="2324100"/>
            <a:ext cx="2151888" cy="2758831"/>
          </a:xfrm>
          <a:prstGeom prst="rect">
            <a:avLst/>
          </a:prstGeom>
        </p:spPr>
      </p:pic>
      <p:sp>
        <p:nvSpPr>
          <p:cNvPr id="17" name="TextBox 16"/>
          <p:cNvSpPr txBox="1"/>
          <p:nvPr/>
        </p:nvSpPr>
        <p:spPr>
          <a:xfrm>
            <a:off x="9448800" y="1638300"/>
            <a:ext cx="7239000" cy="2860358"/>
          </a:xfrm>
          <a:prstGeom prst="wedgeRoundRectCallout">
            <a:avLst>
              <a:gd name="adj1" fmla="val -57886"/>
              <a:gd name="adj2" fmla="val 34262"/>
              <a:gd name="adj3" fmla="val 16667"/>
            </a:avLst>
          </a:prstGeom>
          <a:solidFill>
            <a:srgbClr val="FFC000"/>
          </a:solidFill>
        </p:spPr>
        <p:txBody>
          <a:bodyPr wrap="square" rtlCol="0">
            <a:spAutoFit/>
          </a:bodyPr>
          <a:lstStyle/>
          <a:p>
            <a:pPr algn="just"/>
            <a:r>
              <a:rPr lang="en-US" sz="5400" dirty="0" err="1">
                <a:latin typeface="+mj-lt"/>
                <a:ea typeface="Arial-Rounded" pitchFamily="34" charset="0"/>
                <a:cs typeface="Arial-Rounded" pitchFamily="34" charset="0"/>
              </a:rPr>
              <a:t>Để</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tổ</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chức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sinh</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nhật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các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em</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cần</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có</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những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hoạt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động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gì</a:t>
            </a:r>
            <a:r>
              <a:rPr lang="en-US" sz="5400" dirty="0">
                <a:latin typeface="+mj-lt"/>
                <a:ea typeface="Arial-Rounded" pitchFamily="34" charset="0"/>
                <a:cs typeface="Arial-Rounded" pitchFamily="34" charset="0"/>
              </a:rPr>
              <a:t>?</a:t>
            </a:r>
            <a:endParaRPr lang="en-US" sz="5400" dirty="0">
              <a:latin typeface="+mj-lt"/>
              <a:ea typeface="Arial-Rounded" pitchFamily="34" charset="0"/>
              <a:cs typeface="Arial-Rounded" pitchFamily="34" charset="0"/>
            </a:endParaRPr>
          </a:p>
        </p:txBody>
      </p:sp>
      <p:sp>
        <p:nvSpPr>
          <p:cNvPr id="18" name="矩形 24"/>
          <p:cNvSpPr/>
          <p:nvPr/>
        </p:nvSpPr>
        <p:spPr>
          <a:xfrm>
            <a:off x="9677400" y="5372100"/>
            <a:ext cx="6553200" cy="2438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nhảy múa, nói, cười, thổi nến, tặng quà,...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12" name="Rectangle: Rounded Corners 11"/>
          <p:cNvSpPr/>
          <p:nvPr/>
        </p:nvSpPr>
        <p:spPr>
          <a:xfrm>
            <a:off x="990600" y="4953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7620000" y="800100"/>
            <a:ext cx="7239000" cy="377975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panose="020F0502020204030204"/>
                <a:ea typeface="Arial-Rounded" pitchFamily="34" charset="0"/>
                <a:cs typeface="Arial-Rounded" pitchFamily="34" charset="0"/>
              </a:rPr>
              <a:t>Để thực hiện các hoạt động hát, nhảy, vận động đó, chúng ta lấy năng lượng từ đâu? </a:t>
            </a:r>
            <a:endParaRPr kumimoji="0" lang="en-US" sz="5400" b="0" i="0" u="none" strike="noStrike" kern="1200" cap="none" spc="0" normalizeH="0" baseline="0" noProof="0" dirty="0">
              <a:ln>
                <a:noFill/>
              </a:ln>
              <a:solidFill>
                <a:prstClr val="black"/>
              </a:solidFill>
              <a:effectLst/>
              <a:uLnTx/>
              <a:uFillTx/>
              <a:latin typeface="Calibri" panose="020F0502020204030204"/>
              <a:ea typeface="Arial-Rounded" pitchFamily="34" charset="0"/>
              <a:cs typeface="Arial-Rounded" pitchFamily="34" charset="0"/>
            </a:endParaRPr>
          </a:p>
        </p:txBody>
      </p:sp>
      <p:sp>
        <p:nvSpPr>
          <p:cNvPr id="18" name="矩形 24"/>
          <p:cNvSpPr/>
          <p:nvPr/>
        </p:nvSpPr>
        <p:spPr>
          <a:xfrm>
            <a:off x="8915400" y="5372100"/>
            <a:ext cx="73152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Các hoạt động đó lấy năng lượng từ thức ăn và nước uống.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Freeform 5"/>
          <p:cNvSpPr/>
          <p:nvPr/>
        </p:nvSpPr>
        <p:spPr>
          <a:xfrm>
            <a:off x="1981200" y="2697480"/>
            <a:ext cx="5501640" cy="564642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2">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stretch>
                <a:fillRect l="-1056" t="-10951" r="-1056"/>
              </a:stretch>
            </a:blipFill>
          </p:spPr>
        </p:sp>
      </p:gr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2954000" y="647700"/>
            <a:ext cx="4744668" cy="365760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7" name="Picture 7"/>
          <p:cNvPicPr>
            <a:picLocks noChangeAspect="1"/>
          </p:cNvPicPr>
          <p:nvPr/>
        </p:nvPicPr>
        <p:blipFill>
          <a:blip r:embed="rId16"/>
          <a:srcRect/>
          <a:stretch>
            <a:fillRect/>
          </a:stretch>
        </p:blipFill>
        <p:spPr>
          <a:xfrm>
            <a:off x="0" y="4037954"/>
            <a:ext cx="4904994" cy="6248400"/>
          </a:xfrm>
          <a:prstGeom prst="rect">
            <a:avLst/>
          </a:prstGeom>
        </p:spPr>
      </p:pic>
      <p:pic>
        <p:nvPicPr>
          <p:cNvPr id="22" name="Picture 21"/>
          <p:cNvPicPr>
            <a:picLocks noChangeAspect="1"/>
          </p:cNvPicPr>
          <p:nvPr/>
        </p:nvPicPr>
        <p:blipFill>
          <a:blip r:embed="rId17"/>
          <a:stretch>
            <a:fillRect/>
          </a:stretch>
        </p:blipFill>
        <p:spPr>
          <a:xfrm>
            <a:off x="5486400" y="571500"/>
            <a:ext cx="6480610" cy="1719221"/>
          </a:xfrm>
          <a:prstGeom prst="rect">
            <a:avLst/>
          </a:prstGeom>
        </p:spPr>
      </p:pic>
      <p:pic>
        <p:nvPicPr>
          <p:cNvPr id="24" name="Picture 23"/>
          <p:cNvPicPr>
            <a:picLocks noChangeAspect="1"/>
          </p:cNvPicPr>
          <p:nvPr/>
        </p:nvPicPr>
        <p:blipFill>
          <a:blip r:embed="rId18"/>
          <a:stretch>
            <a:fillRect/>
          </a:stretch>
        </p:blipFill>
        <p:spPr>
          <a:xfrm>
            <a:off x="3962400" y="3162300"/>
            <a:ext cx="10656732" cy="5194242"/>
          </a:xfrm>
          <a:prstGeom prst="rect">
            <a:avLst/>
          </a:prstGeom>
        </p:spPr>
      </p:pic>
      <p:pic>
        <p:nvPicPr>
          <p:cNvPr id="27" name="Picture 26"/>
          <p:cNvPicPr>
            <a:picLocks noChangeAspect="1"/>
          </p:cNvPicPr>
          <p:nvPr/>
        </p:nvPicPr>
        <p:blipFill>
          <a:blip r:embed="rId19"/>
          <a:stretch>
            <a:fillRect/>
          </a:stretch>
        </p:blipFill>
        <p:spPr>
          <a:xfrm>
            <a:off x="3429000" y="3009900"/>
            <a:ext cx="2414225"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9"/>
          <p:cNvSpPr txBox="1"/>
          <p:nvPr/>
        </p:nvSpPr>
        <p:spPr>
          <a:xfrm>
            <a:off x="1828800" y="1473163"/>
            <a:ext cx="14706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cần</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10" name="Freeform 4"/>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9"/>
          <p:cNvSpPr txBox="1"/>
          <p:nvPr/>
        </p:nvSpPr>
        <p:spPr>
          <a:xfrm>
            <a:off x="2347045" y="2461534"/>
            <a:ext cx="13106400" cy="4005455"/>
          </a:xfrm>
          <a:prstGeom prst="rect">
            <a:avLst/>
          </a:prstGeom>
        </p:spPr>
        <p:txBody>
          <a:bodyPr wrap="square" lIns="0" tIns="0" rIns="0" bIns="0" rtlCol="0" anchor="t">
            <a:spAutoFit/>
          </a:bodyPr>
          <a:lstStyle/>
          <a:p>
            <a:pPr marL="0" marR="0" algn="just">
              <a:lnSpc>
                <a:spcPct val="115000"/>
              </a:lnSpc>
              <a:spcBef>
                <a:spcPts val="0"/>
              </a:spcBef>
              <a:spcAft>
                <a:spcPts val="0"/>
              </a:spcAft>
            </a:pPr>
            <a:r>
              <a:rPr kumimoji="0" lang="en-US" sz="5400" b="1" i="0" u="none" strike="noStrike" kern="1200" cap="none" spc="0" normalizeH="0" baseline="0" noProof="0" dirty="0">
                <a:ln>
                  <a:noFill/>
                </a:ln>
                <a:solidFill>
                  <a:srgbClr val="5D2E1D"/>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lang="nl-NL" sz="5400" dirty="0">
                <a:effectLst/>
                <a:latin typeface="Times New Roman" panose="02020603050405020304" pitchFamily="18" charset="0"/>
                <a:ea typeface="Times New Roman" panose="02020603050405020304" pitchFamily="18" charset="0"/>
                <a:cs typeface="Times New Roman" panose="02020603050405020304" pitchFamily="18" charset="0"/>
              </a:rPr>
              <a:t> Trình bày được một số nguồn năng lượng thông dụng và việc sử dụng chúng trong cuộc sống hằng ngày.</a:t>
            </a:r>
            <a:endParaRPr lang="en-US" sz="5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10200"/>
              </a:lnSpc>
              <a:spcBef>
                <a:spcPts val="0"/>
              </a:spcBef>
              <a:spcAft>
                <a:spcPts val="0"/>
              </a:spcAft>
              <a:buClrTx/>
              <a:buSzTx/>
              <a:buFontTx/>
              <a:buNone/>
              <a:defRPr/>
            </a:pP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4" name="TextBox 9"/>
          <p:cNvSpPr txBox="1"/>
          <p:nvPr/>
        </p:nvSpPr>
        <p:spPr>
          <a:xfrm>
            <a:off x="2298930" y="5181599"/>
            <a:ext cx="12862645" cy="190738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vi-VN" sz="5400" dirty="0">
                <a:latin typeface="Times New Roman" panose="02020603050405020304" pitchFamily="18" charset="0"/>
                <a:ea typeface="Times New Roman" panose="02020603050405020304" pitchFamily="18" charset="0"/>
              </a:rPr>
              <a:t>2.</a:t>
            </a:r>
            <a:r>
              <a:rPr lang="vi-VN" sz="5400" dirty="0">
                <a:effectLst/>
                <a:latin typeface="Times New Roman" panose="02020603050405020304" pitchFamily="18" charset="0"/>
                <a:ea typeface="Times New Roman" panose="02020603050405020304" pitchFamily="18" charset="0"/>
              </a:rPr>
              <a:t> Biết sử dụng các nguồn năng lượng thông dụng trong cuộc sống hàng ngày</a:t>
            </a:r>
            <a:endParaRPr lang="en-US" sz="4800" dirty="0">
              <a:effectLst/>
              <a:latin typeface="Times New Roman" panose="02020603050405020304" pitchFamily="18" charset="0"/>
              <a:ea typeface="Times New Roman" panose="02020603050405020304" pitchFamily="18"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4" name="Freeform 4"/>
          <p:cNvSpPr/>
          <p:nvPr/>
        </p:nvSpPr>
        <p:spPr>
          <a:xfrm>
            <a:off x="2971800" y="2933700"/>
            <a:ext cx="9994348" cy="2819400"/>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2"/>
            <a:stretch>
              <a:fillRect l="-1510" t="-94059" r="-1510" b="-125570"/>
            </a:stretch>
          </a:blipFill>
        </p:spPr>
      </p:sp>
      <p:sp>
        <p:nvSpPr>
          <p:cNvPr id="5" name="TextBox 5"/>
          <p:cNvSpPr txBox="1"/>
          <p:nvPr/>
        </p:nvSpPr>
        <p:spPr>
          <a:xfrm>
            <a:off x="3429000" y="3086100"/>
            <a:ext cx="8462082" cy="2385268"/>
          </a:xfrm>
          <a:prstGeom prst="rect">
            <a:avLst/>
          </a:prstGeom>
        </p:spPr>
        <p:txBody>
          <a:bodyPr wrap="square" lIns="0" tIns="0" rIns="0" bIns="0" rtlCol="0" anchor="t">
            <a:spAutoFit/>
          </a:bodyPr>
          <a:lstStyle/>
          <a:p>
            <a:pPr algn="ctr">
              <a:lnSpc>
                <a:spcPts val="9315"/>
              </a:lnSpc>
            </a:pPr>
            <a:r>
              <a:rPr lang="vi-VN" sz="7765" b="1" spc="-427" dirty="0">
                <a:solidFill>
                  <a:srgbClr val="000000"/>
                </a:solidFill>
                <a:latin typeface="Cambria" panose="02040503050406030204" pitchFamily="18" charset="0"/>
                <a:ea typeface="Cambria" panose="02040503050406030204" pitchFamily="18" charset="0"/>
                <a:cs typeface="Gaegu Bold"/>
                <a:sym typeface="Gaegu Bold"/>
              </a:rPr>
              <a:t>1. MỘT SỐ NGUỒN NĂNG LƯỢNG</a:t>
            </a:r>
            <a:endParaRPr lang="en-US" sz="7765" b="1" spc="-427" dirty="0">
              <a:solidFill>
                <a:srgbClr val="000000"/>
              </a:solidFill>
              <a:latin typeface="Cambria" panose="02040503050406030204" pitchFamily="18" charset="0"/>
              <a:ea typeface="Cambria" panose="02040503050406030204" pitchFamily="18" charset="0"/>
              <a:cs typeface="Gaegu Bold"/>
              <a:sym typeface="Gaegu Bold"/>
            </a:endParaRPr>
          </a:p>
        </p:txBody>
      </p:sp>
      <p:grpSp>
        <p:nvGrpSpPr>
          <p:cNvPr id="9" name="Group 9"/>
          <p:cNvGrpSpPr>
            <a:grpSpLocks noChangeAspect="1"/>
          </p:cNvGrpSpPr>
          <p:nvPr/>
        </p:nvGrpSpPr>
        <p:grpSpPr>
          <a:xfrm>
            <a:off x="13716000" y="266700"/>
            <a:ext cx="4229515" cy="4229515"/>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t="-12500" b="-12500"/>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rot="-3179418">
            <a:off x="-1043216" y="-890426"/>
            <a:ext cx="3312989" cy="3312989"/>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7" name="Picture 9"/>
          <p:cNvPicPr>
            <a:picLocks noChangeAspect="1"/>
          </p:cNvPicPr>
          <p:nvPr/>
        </p:nvPicPr>
        <p:blipFill>
          <a:blip r:embed="rId9"/>
          <a:srcRect/>
          <a:stretch>
            <a:fillRect/>
          </a:stretch>
        </p:blipFill>
        <p:spPr>
          <a:xfrm>
            <a:off x="1219200" y="5753100"/>
            <a:ext cx="3986108" cy="3906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8" name="Freeform 8"/>
          <p:cNvSpPr/>
          <p:nvPr/>
        </p:nvSpPr>
        <p:spPr>
          <a:xfrm rot="110282">
            <a:off x="925455" y="1829523"/>
            <a:ext cx="16766897" cy="5709776"/>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2"/>
            <a:stretch>
              <a:fillRect l="-1510" t="-10047" r="-1510"/>
            </a:stretch>
          </a:blipFill>
        </p:spPr>
        <p:txBody>
          <a:bodyPr/>
          <a:lstStyle/>
          <a:p>
            <a:endParaRPr lang="en-US" dirty="0"/>
          </a:p>
        </p:txBody>
      </p:sp>
      <p:sp>
        <p:nvSpPr>
          <p:cNvPr id="14" name="Freeform 2"/>
          <p:cNvSpPr/>
          <p:nvPr/>
        </p:nvSpPr>
        <p:spPr>
          <a:xfrm>
            <a:off x="990600" y="5905500"/>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3"/>
          <p:cNvSpPr/>
          <p:nvPr/>
        </p:nvSpPr>
        <p:spPr>
          <a:xfrm>
            <a:off x="13258800" y="419100"/>
            <a:ext cx="4192810" cy="2777856"/>
          </a:xfrm>
          <a:custGeom>
            <a:avLst/>
            <a:gdLst/>
            <a:ahLst/>
            <a:cxnLst/>
            <a:rect l="l" t="t" r="r" b="b"/>
            <a:pathLst>
              <a:path w="6924742" h="4682856">
                <a:moveTo>
                  <a:pt x="0" y="0"/>
                </a:moveTo>
                <a:lnTo>
                  <a:pt x="6924742" y="0"/>
                </a:lnTo>
                <a:lnTo>
                  <a:pt x="6924742" y="4682856"/>
                </a:lnTo>
                <a:lnTo>
                  <a:pt x="0" y="4682856"/>
                </a:lnTo>
                <a:lnTo>
                  <a:pt x="0" y="0"/>
                </a:lnTo>
                <a:close/>
              </a:path>
            </a:pathLst>
          </a:custGeom>
          <a:blipFill>
            <a:blip r:embed="rId5"/>
            <a:stretch>
              <a:fillRect/>
            </a:stretch>
          </a:blipFill>
        </p:spPr>
        <p:txBody>
          <a:bodyPr/>
          <a:lstStyle/>
          <a:p>
            <a:endParaRPr lang="en-US" dirty="0"/>
          </a:p>
        </p:txBody>
      </p:sp>
      <p:sp>
        <p:nvSpPr>
          <p:cNvPr id="17" name="TextBox 16"/>
          <p:cNvSpPr txBox="1"/>
          <p:nvPr/>
        </p:nvSpPr>
        <p:spPr>
          <a:xfrm rot="181159">
            <a:off x="1905000" y="2933700"/>
            <a:ext cx="13944600" cy="3477875"/>
          </a:xfrm>
          <a:prstGeom prst="rect">
            <a:avLst/>
          </a:prstGeom>
          <a:noFill/>
        </p:spPr>
        <p:txBody>
          <a:bodyPr wrap="square" rtlCol="0">
            <a:spAutoFit/>
          </a:bodyPr>
          <a:lstStyle/>
          <a:p>
            <a:pPr algn="just" rtl="0">
              <a:spcBef>
                <a:spcPts val="0"/>
              </a:spcBef>
              <a:spcAft>
                <a:spcPts val="500"/>
              </a:spcAft>
            </a:pPr>
            <a:r>
              <a:rPr lang="vi-VN" sz="4400" b="0" i="0" u="none" strike="noStrike" dirty="0">
                <a:solidFill>
                  <a:srgbClr val="002060"/>
                </a:solidFill>
                <a:effectLst/>
                <a:latin typeface="Cambria" panose="02040503050406030204" pitchFamily="18" charset="0"/>
                <a:ea typeface="Cambria" panose="02040503050406030204" pitchFamily="18" charset="0"/>
              </a:rPr>
              <a:t>Khi đẩy một chiếc xe đồ chơi, tay ta đã cung cấp năng lượng làm xe chuyển động. Khi thắp nến, ta thấy ánh sáng toả ra vì ngọn nến đã cung cấp năng lượng cho việc phát sáng và toả nhiệt. Con người, động vật, thực vật đều cần năng lượng để sống và phát triển.</a:t>
            </a:r>
            <a:endParaRPr lang="vi-VN" sz="44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2">
              <a:extLst>
                <a:ext uri="{96DAC541-7B7A-43D3-8B79-37D633B846F1}">
                  <asvg:svgBlip xmlns:asvg="http://schemas.microsoft.com/office/drawing/2016/SVG/main" r:embed="rId3"/>
                </a:ext>
              </a:extLst>
            </a:blip>
            <a:stretch>
              <a:fillRect t="-17983" r="-57678" b="-20706"/>
            </a:stretch>
          </a:blipFill>
        </p:spPr>
      </p:sp>
      <p:sp>
        <p:nvSpPr>
          <p:cNvPr id="5" name="TextBox 5"/>
          <p:cNvSpPr txBox="1"/>
          <p:nvPr/>
        </p:nvSpPr>
        <p:spPr>
          <a:xfrm>
            <a:off x="4267200" y="6743700"/>
            <a:ext cx="10566806" cy="2492990"/>
          </a:xfrm>
          <a:prstGeom prst="rect">
            <a:avLst/>
          </a:prstGeom>
        </p:spPr>
        <p:txBody>
          <a:bodyPr lIns="0" tIns="0" rIns="0" bIns="0" rtlCol="0" anchor="t">
            <a:spAutoFit/>
          </a:bodyPr>
          <a:lstStyle/>
          <a:p>
            <a:pPr algn="ctr"/>
            <a:r>
              <a:rPr lang="vi-VN" sz="5400" b="1" dirty="0">
                <a:solidFill>
                  <a:srgbClr val="000000"/>
                </a:solidFill>
                <a:latin typeface="Cambria" panose="02040503050406030204" pitchFamily="18" charset="0"/>
                <a:ea typeface="Cambria" panose="02040503050406030204" pitchFamily="18" charset="0"/>
                <a:cs typeface="Dosis Semi-Bold"/>
                <a:sym typeface="Dosis Semi-Bold"/>
              </a:rPr>
              <a:t>Khi bị đẩy, chiếc ô tô sẽ chạy về phía trước. Tay ta đã cung cấp năng lượng làm xe chuyển động.</a:t>
            </a:r>
            <a:endParaRPr lang="en-US" sz="5400" b="1" dirty="0">
              <a:solidFill>
                <a:srgbClr val="000000"/>
              </a:solidFill>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4"/>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5"/>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8"/>
            <a:stretch>
              <a:fillRect/>
            </a:stretch>
          </a:blipFill>
        </p:spPr>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3"/>
          <p:cNvSpPr txBox="1"/>
          <p:nvPr/>
        </p:nvSpPr>
        <p:spPr>
          <a:xfrm rot="21411081">
            <a:off x="3860789" y="2123308"/>
            <a:ext cx="9982200" cy="2308324"/>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Khi đẩy chiếc ô tô, em thấy có hiện tượng gì xảy ra? Vật nào đã cung cấp năng lượng cho hoạt động đó? </a:t>
            </a:r>
            <a:endParaRPr lang="en-US" sz="4800" b="1" dirty="0">
              <a:latin typeface="Cambria" panose="02040503050406030204" pitchFamily="18" charset="0"/>
              <a:ea typeface="Cambria" panose="02040503050406030204" pitchFamily="18" charset="0"/>
            </a:endParaRPr>
          </a:p>
        </p:txBody>
      </p:sp>
      <p:sp>
        <p:nvSpPr>
          <p:cNvPr id="15" name="Freeform 2"/>
          <p:cNvSpPr/>
          <p:nvPr/>
        </p:nvSpPr>
        <p:spPr>
          <a:xfrm>
            <a:off x="1295400" y="2933700"/>
            <a:ext cx="3123247" cy="31242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467" t="-10431" r="-2216" b="-13067"/>
            </a:stretch>
          </a:blipFill>
        </p:spPr>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2">
              <a:extLst>
                <a:ext uri="{96DAC541-7B7A-43D3-8B79-37D633B846F1}">
                  <asvg:svgBlip xmlns:asvg="http://schemas.microsoft.com/office/drawing/2016/SVG/main" r:embed="rId3"/>
                </a:ext>
              </a:extLst>
            </a:blip>
            <a:stretch>
              <a:fillRect t="-17983" r="-57678" b="-20706"/>
            </a:stretch>
          </a:blipFill>
        </p:spPr>
      </p:sp>
      <p:sp>
        <p:nvSpPr>
          <p:cNvPr id="5" name="TextBox 5"/>
          <p:cNvSpPr txBox="1"/>
          <p:nvPr/>
        </p:nvSpPr>
        <p:spPr>
          <a:xfrm>
            <a:off x="4267200" y="6743700"/>
            <a:ext cx="10566806" cy="3046988"/>
          </a:xfrm>
          <a:prstGeom prst="rect">
            <a:avLst/>
          </a:prstGeom>
        </p:spPr>
        <p:txBody>
          <a:bodyPr lIns="0" tIns="0" rIns="0" bIns="0" rtlCol="0" anchor="t">
            <a:spAutoFit/>
          </a:bodyPr>
          <a:lstStyle/>
          <a:p>
            <a:pPr lvl="0" algn="ctr"/>
            <a:r>
              <a:rPr lang="vi-VN" sz="6600" b="1" dirty="0">
                <a:solidFill>
                  <a:srgbClr val="000000"/>
                </a:solidFill>
                <a:latin typeface="Cambria" panose="02040503050406030204" pitchFamily="18" charset="0"/>
                <a:ea typeface="Cambria" panose="02040503050406030204" pitchFamily="18" charset="0"/>
                <a:cs typeface="Dosis Semi-Bold"/>
                <a:sym typeface="Dosis Semi-Bold"/>
              </a:rPr>
              <a:t>Vì ngọn nến đã cung cấp năng lượng cho việc phát sáng và tỏa nhiệt.</a:t>
            </a:r>
            <a:endPar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4"/>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5"/>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8"/>
            <a:stretch>
              <a:fillRect/>
            </a:stretch>
          </a:blipFill>
        </p:spPr>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3"/>
          <p:cNvSpPr txBox="1"/>
          <p:nvPr/>
        </p:nvSpPr>
        <p:spPr>
          <a:xfrm rot="21411081">
            <a:off x="3860789" y="1984809"/>
            <a:ext cx="9982200" cy="2585323"/>
          </a:xfrm>
          <a:prstGeom prst="rect">
            <a:avLst/>
          </a:prstGeom>
          <a:noFill/>
        </p:spPr>
        <p:txBody>
          <a:bodyPr wrap="square" rtlCol="0">
            <a:spAutoFit/>
          </a:bodyPr>
          <a:lstStyle/>
          <a:p>
            <a:pPr lvl="0" algn="just"/>
            <a:r>
              <a:rPr lang="vi-VN" sz="5400" b="1" dirty="0">
                <a:solidFill>
                  <a:prstClr val="black"/>
                </a:solidFill>
                <a:latin typeface="Cambria" panose="02040503050406030204" pitchFamily="18" charset="0"/>
                <a:ea typeface="Cambria" panose="02040503050406030204" pitchFamily="18" charset="0"/>
              </a:rPr>
              <a:t>Khi thắp nến ở bánh ga tô, vì sao ta lại thấy có ánh sáng ra và tỏa nhiệt?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5"/>
          <p:cNvSpPr/>
          <p:nvPr/>
        </p:nvSpPr>
        <p:spPr>
          <a:xfrm>
            <a:off x="1371600" y="4457700"/>
            <a:ext cx="2667000" cy="26670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2451</Words>
  <Application>WPS Presentation</Application>
  <PresentationFormat>Custom</PresentationFormat>
  <Paragraphs>112</Paragraphs>
  <Slides>18</Slides>
  <Notes>1</Notes>
  <HiddenSlides>0</HiddenSlides>
  <MMClips>2</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18</vt:i4>
      </vt:variant>
    </vt:vector>
  </HeadingPairs>
  <TitlesOfParts>
    <vt:vector size="35" baseType="lpstr">
      <vt:lpstr>Arial</vt:lpstr>
      <vt:lpstr>SimSun</vt:lpstr>
      <vt:lpstr>Wingdings</vt:lpstr>
      <vt:lpstr>Arial-Rounded</vt:lpstr>
      <vt:lpstr>Segoe Print</vt:lpstr>
      <vt:lpstr>Cambria</vt:lpstr>
      <vt:lpstr>思源黑体 CN Medium</vt:lpstr>
      <vt:lpstr>Calibri</vt:lpstr>
      <vt:lpstr>Times New Roman</vt:lpstr>
      <vt:lpstr>Calibri</vt:lpstr>
      <vt:lpstr>Gaegu Bold</vt:lpstr>
      <vt:lpstr>Dosis Semi-Bold</vt:lpstr>
      <vt:lpstr>Times New Roman</vt:lpstr>
      <vt:lpstr>Microsoft YaHei</vt:lpstr>
      <vt:lpstr>Arial Unicode MS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Bích Đào Cao Thị</cp:lastModifiedBy>
  <cp:revision>38</cp:revision>
  <dcterms:created xsi:type="dcterms:W3CDTF">2006-08-16T00:00:00Z</dcterms:created>
  <dcterms:modified xsi:type="dcterms:W3CDTF">2024-10-16T07:31:02Z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AB8D7F1271FC48F39690C25605EDFAA8_12</vt:lpwstr>
  </property>
  <property fmtid="{D5CDD505-2E9C-101B-9397-08002B2CF9AE}" pid="3" name="KSOProductBuildVer">
    <vt:lpwstr>1033-12.2.0.18586</vt:lpwstr>
  </property>
</Properties>
</file>