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3" r:id="rId1"/>
  </p:sldMasterIdLst>
  <p:notesMasterIdLst>
    <p:notesMasterId r:id="rId32"/>
  </p:notesMasterIdLst>
  <p:handoutMasterIdLst>
    <p:handoutMasterId r:id="rId33"/>
  </p:handoutMasterIdLst>
  <p:sldIdLst>
    <p:sldId id="460" r:id="rId2"/>
    <p:sldId id="430" r:id="rId3"/>
    <p:sldId id="432" r:id="rId4"/>
    <p:sldId id="433" r:id="rId5"/>
    <p:sldId id="434" r:id="rId6"/>
    <p:sldId id="435" r:id="rId7"/>
    <p:sldId id="428" r:id="rId8"/>
    <p:sldId id="436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45" r:id="rId18"/>
    <p:sldId id="446" r:id="rId19"/>
    <p:sldId id="447" r:id="rId20"/>
    <p:sldId id="448" r:id="rId21"/>
    <p:sldId id="449" r:id="rId22"/>
    <p:sldId id="451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459" r:id="rId31"/>
  </p:sldIdLst>
  <p:sldSz cx="9144000" cy="6858000" type="screen4x3"/>
  <p:notesSz cx="9144000" cy="6858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1EACBA-C804-4DBA-883E-4E7234F3AA08}">
          <p14:sldIdLst>
            <p14:sldId id="460"/>
            <p14:sldId id="430"/>
            <p14:sldId id="432"/>
            <p14:sldId id="433"/>
            <p14:sldId id="434"/>
            <p14:sldId id="435"/>
            <p14:sldId id="428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87C0"/>
    <a:srgbClr val="D40E71"/>
    <a:srgbClr val="F676B6"/>
    <a:srgbClr val="F1800F"/>
    <a:srgbClr val="EBF5F9"/>
    <a:srgbClr val="FEF2E8"/>
    <a:srgbClr val="FFFFCC"/>
    <a:srgbClr val="DA0000"/>
    <a:srgbClr val="753805"/>
    <a:srgbClr val="5D2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8" autoAdjust="0"/>
    <p:restoredTop sz="97869" autoAdjust="0"/>
  </p:normalViewPr>
  <p:slideViewPr>
    <p:cSldViewPr showGuides="1">
      <p:cViewPr varScale="1">
        <p:scale>
          <a:sx n="65" d="100"/>
          <a:sy n="65" d="100"/>
        </p:scale>
        <p:origin x="123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54807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0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007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gradFill rotWithShape="0">
          <a:gsLst>
            <a:gs pos="0">
              <a:srgbClr val="33CCFF"/>
            </a:gs>
            <a:gs pos="100000">
              <a:srgbClr val="FFFF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>
                <a:latin typeface="VNI-Times" pitchFamily="2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VNI-Times" pitchFamily="2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8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lvl="0" eaLnBrk="1" hangingPunct="1"/>
            <a:fld id="{9A0DB2DC-4C9A-4742-B13C-FB6460FD3503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slide" Target="slide2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94"/>
          <p:cNvSpPr txBox="1">
            <a:spLocks noChangeArrowheads="1"/>
          </p:cNvSpPr>
          <p:nvPr/>
        </p:nvSpPr>
        <p:spPr bwMode="auto">
          <a:xfrm>
            <a:off x="838200" y="457200"/>
            <a:ext cx="7696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295" name="Picture 2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1476376" cy="1476376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057400"/>
            <a:ext cx="8458200" cy="378565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1" hangingPunct="1">
              <a:defRPr/>
            </a:pP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PHÂN MÔN: LUYỆN TỪ VÀ CÂU</a:t>
            </a:r>
          </a:p>
          <a:p>
            <a:pPr algn="ctr" eaLnBrk="1" hangingPunct="1">
              <a:defRPr/>
            </a:pPr>
            <a:endParaRPr lang="en-US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TỪ: </a:t>
            </a:r>
          </a:p>
          <a:p>
            <a:pPr algn="ctr" eaLnBrk="1" hangingPunct="1">
              <a:defRPr/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DÂN</a:t>
            </a:r>
          </a:p>
          <a:p>
            <a:pPr algn="ctr" eaLnBrk="1" hangingPunct="1">
              <a:defRPr/>
            </a:pP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51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idx="4294967295"/>
          </p:nvPr>
        </p:nvSpPr>
        <p:spPr>
          <a:xfrm>
            <a:off x="228600" y="1905000"/>
            <a:ext cx="8686800" cy="1371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Bài tập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Tìm nghĩa ở cột </a:t>
            </a:r>
            <a:r>
              <a:rPr lang="vi-VN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thích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hợp</a:t>
            </a:r>
            <a:r>
              <a:rPr lang="vi-VN" sz="3200" b="1" kern="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vi-VN" sz="3200" b="1" kern="0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v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ới </a:t>
            </a:r>
            <a:endParaRPr lang="en-US" sz="3200" b="1" kern="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mỗi 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cụm từ ở cột </a:t>
            </a:r>
            <a:r>
              <a:rPr lang="vi-VN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 b="1" kern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2800" b="1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971800" y="2438400"/>
            <a:ext cx="23344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43000" y="762001"/>
            <a:ext cx="7086600" cy="533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MỞ RỘNG VỐN TỪ: CÔNG DÂN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04800" y="3048000"/>
            <a:ext cx="2667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71"/>
            <a:ext cx="9144000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ontent Placeholder 2"/>
          <p:cNvSpPr>
            <a:spLocks noGrp="1"/>
          </p:cNvSpPr>
          <p:nvPr>
            <p:ph idx="4294967295"/>
          </p:nvPr>
        </p:nvSpPr>
        <p:spPr>
          <a:xfrm>
            <a:off x="838200" y="2209800"/>
            <a:ext cx="8686800" cy="1371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Bài tập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Tìm nghĩa ở cột </a:t>
            </a:r>
            <a:r>
              <a:rPr lang="vi-VN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thích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hợp</a:t>
            </a:r>
            <a:r>
              <a:rPr lang="vi-VN" sz="3200" b="1" kern="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vi-VN" sz="3200" b="1" kern="0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v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ới </a:t>
            </a:r>
            <a:endParaRPr lang="en-US" sz="3200" b="1" kern="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mỗi 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cụm từ ở cột </a:t>
            </a:r>
            <a:r>
              <a:rPr lang="vi-VN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 b="1" kern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2800" b="1" dirty="0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3581400" y="2743200"/>
            <a:ext cx="23344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43000" y="744941"/>
            <a:ext cx="7086600" cy="533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MỞ RỘNG VỐN TỪ: CÔNG DÂN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914400" y="3429000"/>
            <a:ext cx="335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8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547478"/>
              </p:ext>
            </p:extLst>
          </p:nvPr>
        </p:nvGraphicFramePr>
        <p:xfrm>
          <a:off x="152400" y="1446529"/>
          <a:ext cx="4267200" cy="5106671"/>
        </p:xfrm>
        <a:graphic>
          <a:graphicData uri="http://schemas.openxmlformats.org/drawingml/2006/table">
            <a:tbl>
              <a:tblPr/>
              <a:tblGrid>
                <a:gridCol w="4267200"/>
              </a:tblGrid>
              <a:tr h="1798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Điều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luật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xã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hội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hưởng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đòi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  <a:tr h="1509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biết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quyền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lợi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  <a:tr h="150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Điều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luật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hay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đạo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đức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buộc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phải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,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9559855"/>
              </p:ext>
            </p:extLst>
          </p:nvPr>
        </p:nvGraphicFramePr>
        <p:xfrm>
          <a:off x="5867400" y="1446528"/>
          <a:ext cx="3124200" cy="5105400"/>
        </p:xfrm>
        <a:graphic>
          <a:graphicData uri="http://schemas.openxmlformats.org/drawingml/2006/table">
            <a:tbl>
              <a:tblPr/>
              <a:tblGrid>
                <a:gridCol w="3124200"/>
              </a:tblGrid>
              <a:tr h="1701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NghÜa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vô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c«ng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d©n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</a:tr>
              <a:tr h="1701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QuyÒn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c«ng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d©n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</a:tr>
              <a:tr h="1701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H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H" pitchFamily="34" charset="0"/>
                        </a:rPr>
                        <a:t>ý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thøc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c«ng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d©n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1828800" y="295870"/>
            <a:ext cx="106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A</a:t>
            </a:r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7086600" y="320675"/>
            <a:ext cx="1066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all" normalizeH="0" baseline="0" noProof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B</a:t>
            </a:r>
          </a:p>
        </p:txBody>
      </p:sp>
      <p:cxnSp>
        <p:nvCxnSpPr>
          <p:cNvPr id="12" name="Straight Arrow Connector 11"/>
          <p:cNvCxnSpPr>
            <a:endCxn id="8" idx="1"/>
          </p:cNvCxnSpPr>
          <p:nvPr/>
        </p:nvCxnSpPr>
        <p:spPr>
          <a:xfrm>
            <a:off x="4419600" y="2437128"/>
            <a:ext cx="1447800" cy="1562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19600" y="2284728"/>
            <a:ext cx="1447800" cy="3429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19600" y="3999228"/>
            <a:ext cx="1447800" cy="1714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5" name="Group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195347"/>
              </p:ext>
            </p:extLst>
          </p:nvPr>
        </p:nvGraphicFramePr>
        <p:xfrm>
          <a:off x="152400" y="1447800"/>
          <a:ext cx="4267200" cy="5106671"/>
        </p:xfrm>
        <a:graphic>
          <a:graphicData uri="http://schemas.openxmlformats.org/drawingml/2006/table">
            <a:tbl>
              <a:tblPr/>
              <a:tblGrid>
                <a:gridCol w="4267200"/>
              </a:tblGrid>
              <a:tr h="17986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Điều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luật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hoặc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xã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hội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nhận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cho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hưởng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đòi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hỏi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  <a:tr h="15097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Sự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hiểu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biết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về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vụ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quyền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lợi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  <a:tr h="15081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Điều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luật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hay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đạo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đức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bắt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buộc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phải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,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đối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khác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8906164"/>
              </p:ext>
            </p:extLst>
          </p:nvPr>
        </p:nvGraphicFramePr>
        <p:xfrm>
          <a:off x="5867400" y="1447800"/>
          <a:ext cx="3124200" cy="5105400"/>
        </p:xfrm>
        <a:graphic>
          <a:graphicData uri="http://schemas.openxmlformats.org/drawingml/2006/table">
            <a:tbl>
              <a:tblPr/>
              <a:tblGrid>
                <a:gridCol w="3124200"/>
              </a:tblGrid>
              <a:tr h="1701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NghÜa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vô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c«ng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d©n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</a:tr>
              <a:tr h="1701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QuyÒn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c«ng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d©n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</a:tr>
              <a:tr h="17018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H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H" pitchFamily="34" charset="0"/>
                        </a:rPr>
                        <a:t>ý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thøc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c«ng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.VnTime" pitchFamily="34" charset="0"/>
                        </a:rPr>
                        <a:t>d©n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L="84406" marR="84406" horzOverflow="overflow">
                    <a:lnL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EF2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97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8065477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29154" y="381000"/>
            <a:ext cx="70338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QUYỀN CÔNG DÂN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81600" y="6197025"/>
            <a:ext cx="3733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Quyền được đi học.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537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685800"/>
            <a:ext cx="826477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53000" y="6197025"/>
            <a:ext cx="43609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Quyền được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735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89657"/>
            <a:ext cx="7391400" cy="5377743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33754" y="6044625"/>
            <a:ext cx="84816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Quyền được nuôi dưỡng, quan tâm, chăm sóc.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16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BCS_C52_bo_phie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1000" y="615898"/>
            <a:ext cx="8247185" cy="5403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00754" y="6044625"/>
            <a:ext cx="76434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Quyền được bầu cử (bỏ phiếu).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91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36954"/>
            <a:ext cx="7959969" cy="530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066800" y="6019800"/>
            <a:ext cx="84816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Quyền được bảo vệ về sức khỏe, tính mạng.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26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Administrator\Downloads\nv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84665"/>
            <a:ext cx="7703429" cy="4735135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15154" y="6120825"/>
            <a:ext cx="45192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Nghĩa vụ bảo vệ tổ quốc.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29154" y="381000"/>
            <a:ext cx="70338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NGHĨA VỤ CÔNG AN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76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293" y="587644"/>
            <a:ext cx="7877907" cy="5279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33754" y="6019800"/>
            <a:ext cx="84816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Nghĩa vụ nuôi dưỡng, chăm lo ông bà, cha mẹ.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69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633977"/>
            <a:ext cx="8036169" cy="538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76600" y="6044625"/>
            <a:ext cx="58146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Nghĩa vụ quan tâm, giáo dục.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75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s - Wall\Wall\spring-season-yellow-gerbera-flower-white-background_41050-1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493"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58610" y="609600"/>
            <a:ext cx="59089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vi-VN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ỆN TỪ VÀ CÂU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67000" y="2667000"/>
            <a:ext cx="3886200" cy="762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BÀI CŨ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629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85330"/>
            <a:ext cx="4191000" cy="387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85330"/>
            <a:ext cx="4230834" cy="387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10154" y="5892225"/>
            <a:ext cx="49764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Ý thức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vệ môi trường.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752600" y="525959"/>
            <a:ext cx="70338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Ý  THỨC CÔNG DÂN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206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age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659422"/>
            <a:ext cx="7807569" cy="5188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52400" y="6044625"/>
            <a:ext cx="8915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dirty="0" smtClean="0">
                <a:latin typeface="Times New Roman" pitchFamily="18" charset="0"/>
                <a:cs typeface="Times New Roman" pitchFamily="18" charset="0"/>
              </a:rPr>
              <a:t>Quyên góp tập, sách ủng hộ các đồng bào bão lụt.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839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ac20ho20tham20den20hunqy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987" y="1524000"/>
            <a:ext cx="8278813" cy="4633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49214" y="6320135"/>
            <a:ext cx="8942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ác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á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ĩ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tại đồn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308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ù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(10/1954)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4800" y="381000"/>
            <a:ext cx="84054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latin typeface="VNI-Times" pitchFamily="2" charset="0"/>
              </a:rPr>
              <a:t>“</a:t>
            </a:r>
            <a:r>
              <a:rPr lang="en-US" sz="3200" b="1" kern="0" dirty="0" err="1">
                <a:latin typeface="VNI-Times" pitchFamily="2" charset="0"/>
              </a:rPr>
              <a:t>Caùc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Vua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Huøng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ñaõ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coù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coâng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döïng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nöôùc</a:t>
            </a:r>
            <a:r>
              <a:rPr lang="en-US" sz="3200" b="1" kern="0" dirty="0">
                <a:latin typeface="VNI-Times" pitchFamily="2" charset="0"/>
              </a:rPr>
              <a:t>, </a:t>
            </a:r>
            <a:r>
              <a:rPr lang="en-US" sz="3200" b="1" kern="0" dirty="0" err="1">
                <a:latin typeface="VNI-Times" pitchFamily="2" charset="0"/>
              </a:rPr>
              <a:t>baùc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chaùu</a:t>
            </a:r>
            <a:r>
              <a:rPr lang="en-US" sz="3200" b="1" kern="0" dirty="0">
                <a:latin typeface="VNI-Times" pitchFamily="2" charset="0"/>
              </a:rPr>
              <a:t> ta </a:t>
            </a:r>
            <a:r>
              <a:rPr lang="en-US" sz="3200" b="1" kern="0" dirty="0" err="1">
                <a:latin typeface="VNI-Times" pitchFamily="2" charset="0"/>
              </a:rPr>
              <a:t>phaûi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cuøng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nhau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giöõ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laáy</a:t>
            </a:r>
            <a:r>
              <a:rPr lang="en-US" sz="3200" b="1" kern="0" dirty="0">
                <a:latin typeface="VNI-Times" pitchFamily="2" charset="0"/>
              </a:rPr>
              <a:t> </a:t>
            </a:r>
            <a:r>
              <a:rPr lang="en-US" sz="3200" b="1" kern="0" dirty="0" err="1">
                <a:latin typeface="VNI-Times" pitchFamily="2" charset="0"/>
              </a:rPr>
              <a:t>nöôùc</a:t>
            </a:r>
            <a:r>
              <a:rPr lang="en-US" sz="3200" b="1" kern="0" dirty="0">
                <a:latin typeface="VNI-Times" pitchFamily="2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7003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Content Placeholder 2"/>
          <p:cNvSpPr>
            <a:spLocks noGrp="1"/>
          </p:cNvSpPr>
          <p:nvPr>
            <p:ph idx="4294967295"/>
          </p:nvPr>
        </p:nvSpPr>
        <p:spPr>
          <a:xfrm>
            <a:off x="228600" y="1905000"/>
            <a:ext cx="8686800" cy="1371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Bài tập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2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Tìm nghĩa ở cột </a:t>
            </a:r>
            <a:r>
              <a:rPr lang="vi-VN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thích 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hợp</a:t>
            </a:r>
            <a:r>
              <a:rPr lang="vi-VN" sz="3200" b="1" kern="0" dirty="0">
                <a:solidFill>
                  <a:srgbClr val="000000"/>
                </a:solidFill>
                <a:ea typeface="Calibri"/>
                <a:cs typeface="Times New Roman"/>
              </a:rPr>
              <a:t> </a:t>
            </a:r>
            <a:r>
              <a:rPr lang="vi-VN" sz="3200" b="1" kern="0" dirty="0">
                <a:solidFill>
                  <a:srgbClr val="000000"/>
                </a:solidFill>
                <a:latin typeface="+mj-lt"/>
                <a:ea typeface="Calibri"/>
                <a:cs typeface="Times New Roman"/>
              </a:rPr>
              <a:t>v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ới </a:t>
            </a:r>
            <a:endParaRPr lang="en-US" sz="3200" b="1" kern="0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mỗi 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cụm từ ở cột </a:t>
            </a:r>
            <a:r>
              <a:rPr lang="vi-VN" sz="3200" b="1" kern="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</a:t>
            </a:r>
            <a:r>
              <a:rPr lang="vi-VN" sz="3200" b="1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 b="1" kern="0" dirty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en-US" sz="2800" b="1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971800" y="2438400"/>
            <a:ext cx="233441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43000" y="762001"/>
            <a:ext cx="7086600" cy="533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MỞ RỘNG VỐN TỪ: CÔNG DÂN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304800" y="3048000"/>
            <a:ext cx="2667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71"/>
            <a:ext cx="9144000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Content Placeholder 2"/>
          <p:cNvSpPr>
            <a:spLocks noGrp="1"/>
          </p:cNvSpPr>
          <p:nvPr>
            <p:ph idx="4294967295"/>
          </p:nvPr>
        </p:nvSpPr>
        <p:spPr>
          <a:xfrm>
            <a:off x="1066800" y="1752600"/>
            <a:ext cx="7772400" cy="13716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Bài tập 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3: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3200" b="1" kern="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Dựa vào nội dung câu nói của </a:t>
            </a:r>
            <a:endParaRPr lang="en-US" sz="3200" b="1" kern="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Bác </a:t>
            </a:r>
            <a:r>
              <a:rPr lang="vi-VN" sz="3200" b="1" kern="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Hồ 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vi-VN" sz="32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Các </a:t>
            </a:r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vua Hùng đã có công dựng </a:t>
            </a:r>
            <a:endParaRPr lang="en-US" sz="3200" b="1" kern="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nước</a:t>
            </a:r>
            <a:r>
              <a:rPr lang="vi-VN" sz="3200" b="1" kern="0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bác cháu ta phải cùng nhau giữ lấy </a:t>
            </a:r>
            <a:endParaRPr lang="en-US" sz="3200" b="1" kern="0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nước.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r>
              <a:rPr lang="vi-VN" sz="3200" b="1" kern="0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 </a:t>
            </a:r>
            <a:r>
              <a:rPr lang="vi-VN" sz="3200" b="1" kern="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hãy viết một đoạn văn khoảng </a:t>
            </a:r>
            <a:endParaRPr lang="en-US" sz="3200" b="1" kern="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5 </a:t>
            </a:r>
            <a:r>
              <a:rPr lang="vi-VN" sz="3200" b="1" kern="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về nghĩa vụ bảo vệ Tổ quốc của mỗi </a:t>
            </a:r>
            <a:endParaRPr lang="en-US" sz="3200" b="1" kern="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lvl="0" indent="0" eaLnBrk="0" fontAlgn="base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7D"/>
              </a:buClr>
              <a:buSzPct val="75000"/>
              <a:buNone/>
            </a:pPr>
            <a:r>
              <a:rPr lang="vi-VN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công </a:t>
            </a:r>
            <a:r>
              <a:rPr lang="vi-VN" sz="3200" b="1" kern="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vi-VN" sz="3200" b="1" kern="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2971800" y="2286000"/>
            <a:ext cx="510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143000" y="744941"/>
            <a:ext cx="7086600" cy="533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MỞ RỘNG VỐN TỪ: CÔNG DÂN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3810000" y="4343400"/>
            <a:ext cx="457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143000" y="2971800"/>
            <a:ext cx="1295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66800" y="5029200"/>
            <a:ext cx="7315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43000" y="5715000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9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967154" y="533400"/>
            <a:ext cx="84054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8" descr="Large grid"/>
          <p:cNvSpPr txBox="1">
            <a:spLocks noChangeArrowheads="1"/>
          </p:cNvSpPr>
          <p:nvPr/>
        </p:nvSpPr>
        <p:spPr bwMode="auto">
          <a:xfrm>
            <a:off x="533400" y="1511300"/>
            <a:ext cx="8001000" cy="5016758"/>
          </a:xfrm>
          <a:prstGeom prst="rect">
            <a:avLst/>
          </a:prstGeom>
          <a:pattFill prst="lgGrid">
            <a:fgClr>
              <a:srgbClr val="DDDDDD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VNI-Helve-Condense" pitchFamily="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VNI-Helve-Condense" pitchFamily="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VNI-Helve-Condense" pitchFamily="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VNI-Helve-Condense" pitchFamily="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VNI-Helve-Condens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Helve-Condens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Helve-Condens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Helve-Condens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Helve-Condense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smtClean="0">
                <a:latin typeface="VNI-Commerce" pitchFamily="2" charset="0"/>
                <a:cs typeface="Arial" charset="0"/>
              </a:rPr>
              <a:t>   </a:t>
            </a:r>
            <a:r>
              <a:rPr lang="en-US" altLang="en-US" sz="3200" i="1" dirty="0" err="1" smtClean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Ñaát</a:t>
            </a:r>
            <a:r>
              <a:rPr lang="en-US" altLang="en-US" sz="3200" i="1" dirty="0" smtClean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nöôùc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Vieät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Nam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laø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Toå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quoác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cuûa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chuùng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ta.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Ñoù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laø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nôi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ta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sinh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ra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,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lôùn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leân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.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Vì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töø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xöa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caùc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Vua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Huøng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ñaõ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coù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coâng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döïng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nöôùc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neân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moãi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ngöôøi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coâng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daân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phaûi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coù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traùch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nhieäm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giöõ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laáy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nöôùc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.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Göông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maãu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,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danh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döï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,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yù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thöùc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cuûa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moãi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coâng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daân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luùc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naøo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cuõng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phaûi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ñöôïc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ñaët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leân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haøng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ñaàu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.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Kieân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quyeát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choáng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giaëc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ngoaïi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xaâm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.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Quyeát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chí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laøm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cho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non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soâng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töôi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ñeïp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hôn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vaø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coù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theå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böôùc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tôùi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ñaøi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vinh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quang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ñeå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saùnh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vai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vôùi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caùc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cöôøng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quoác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naêm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chaâu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.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Em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seõ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ñoùng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goùp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moät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phaàn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nhoû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laø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coâng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hoïc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taäp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cuûa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chuùng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 </a:t>
            </a:r>
            <a:r>
              <a:rPr lang="en-US" altLang="en-US" sz="3200" i="1" dirty="0" err="1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em</a:t>
            </a:r>
            <a:r>
              <a:rPr lang="en-US" altLang="en-US" sz="3200" i="1" dirty="0">
                <a:solidFill>
                  <a:srgbClr val="7030A0"/>
                </a:solidFill>
                <a:latin typeface="VNI-Commerce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7955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Os - Wall\Wall\depositphotos_202369064-stock-photo-jasmine-flowers-light-background-flow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517" b="8331"/>
          <a:stretch/>
        </p:blipFill>
        <p:spPr bwMode="auto">
          <a:xfrm>
            <a:off x="0" y="34119"/>
            <a:ext cx="9143999" cy="681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457200"/>
            <a:ext cx="8164415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"/>
                <a:solidFill>
                  <a:srgbClr val="F1800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TRÒ CHƠI</a:t>
            </a:r>
          </a:p>
          <a:p>
            <a:pPr algn="ctr"/>
            <a:endParaRPr lang="en-US" sz="1050" b="1" cap="none" spc="0" dirty="0" smtClean="0">
              <a:ln w="1905"/>
              <a:solidFill>
                <a:srgbClr val="F1800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en-US" sz="4800" b="1" dirty="0" smtClean="0">
                <a:ln w="1905"/>
                <a:solidFill>
                  <a:srgbClr val="F1800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CHỌN CÂU TRẢ LỜI ĐÚNG</a:t>
            </a:r>
            <a:endParaRPr lang="en-US" sz="4800" b="1" cap="none" spc="0" dirty="0">
              <a:ln w="1905"/>
              <a:solidFill>
                <a:srgbClr val="F1800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102" name="Picture 6" descr="Kết quả hình ảnh cho flower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99592"/>
            <a:ext cx="3929808" cy="39298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" action="ppaction://hlinksldjump"/>
          </p:cNvPr>
          <p:cNvSpPr/>
          <p:nvPr/>
        </p:nvSpPr>
        <p:spPr>
          <a:xfrm>
            <a:off x="4191000" y="3276600"/>
            <a:ext cx="533400" cy="533400"/>
          </a:xfrm>
          <a:prstGeom prst="ellipse">
            <a:avLst/>
          </a:prstGeom>
          <a:solidFill>
            <a:srgbClr val="F676B6"/>
          </a:solidFill>
          <a:ln>
            <a:solidFill>
              <a:srgbClr val="D40E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hlinkClick r:id="rId5" action="ppaction://hlinksldjump"/>
          </p:cNvPr>
          <p:cNvSpPr/>
          <p:nvPr/>
        </p:nvSpPr>
        <p:spPr>
          <a:xfrm>
            <a:off x="3657600" y="4419600"/>
            <a:ext cx="533400" cy="53340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45" name="Oval 44">
            <a:hlinkClick r:id="rId6" action="ppaction://hlinksldjump"/>
          </p:cNvPr>
          <p:cNvSpPr/>
          <p:nvPr/>
        </p:nvSpPr>
        <p:spPr>
          <a:xfrm>
            <a:off x="5105400" y="4267200"/>
            <a:ext cx="533400" cy="533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887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4038600" y="5257800"/>
            <a:ext cx="1066800" cy="1219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4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4" grpId="0" animBg="1"/>
      <p:bldP spid="45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990600"/>
            <a:ext cx="86868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3600" b="1" u="sng" dirty="0" smtClean="0"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Sự hiểu biết về nghĩa vụ và quyền lợi của người dân đối với đất nước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là gì?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19200" y="2819400"/>
            <a:ext cx="82296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) Quyền công dân</a:t>
            </a:r>
          </a:p>
          <a:p>
            <a:pPr marL="0" indent="0">
              <a:buFont typeface="Arial" pitchFamily="34" charset="0"/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) Ý thức công dân</a:t>
            </a:r>
          </a:p>
          <a:p>
            <a:pPr marL="0" indent="0">
              <a:buFont typeface="Arial" pitchFamily="34" charset="0"/>
              <a:buNone/>
            </a:pP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) Trách nhiệm công dân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8470392" y="6172200"/>
            <a:ext cx="521208" cy="521208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143000" y="3429000"/>
            <a:ext cx="838200" cy="6858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2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8470392" y="6172200"/>
            <a:ext cx="521208" cy="521208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3004" y="457200"/>
            <a:ext cx="8502396" cy="2286000"/>
          </a:xfrm>
        </p:spPr>
        <p:txBody>
          <a:bodyPr>
            <a:normAutofit/>
          </a:bodyPr>
          <a:lstStyle/>
          <a:p>
            <a:pPr algn="just"/>
            <a:r>
              <a:rPr lang="vi-VN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2</a:t>
            </a:r>
            <a:r>
              <a:rPr lang="en-US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Điều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mà pháp luật hoặc xã hội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 nhận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người dân được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hưởng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được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được đòi hỏi gọi 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là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gì?</a:t>
            </a:r>
            <a:endParaRPr lang="en-US" sz="3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0700" y="2895600"/>
            <a:ext cx="6286500" cy="289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Nghĩa vụ công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dân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Danh dự công dân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c</a:t>
            </a:r>
            <a:r>
              <a:rPr lang="vi-VN" sz="3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) </a:t>
            </a:r>
            <a:r>
              <a:rPr lang="vi-VN" sz="3600" b="1" dirty="0">
                <a:latin typeface="Times New Roman" pitchFamily="18" charset="0"/>
                <a:ea typeface="Calibri"/>
                <a:cs typeface="Times New Roman" pitchFamily="18" charset="0"/>
              </a:rPr>
              <a:t>Quyền công dân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676400" y="4267200"/>
            <a:ext cx="647700" cy="6858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1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8470392" y="6172200"/>
            <a:ext cx="521208" cy="521208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8808" y="533400"/>
            <a:ext cx="8317992" cy="2286000"/>
          </a:xfrm>
        </p:spPr>
        <p:txBody>
          <a:bodyPr>
            <a:normAutofit/>
          </a:bodyPr>
          <a:lstStyle/>
          <a:p>
            <a:pPr algn="just"/>
            <a:r>
              <a:rPr lang="vi-VN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Điều mà pháp luật hay đọa đức bắt buộc người dân phải là với đất nước, đối với người khác được gọi là </a:t>
            </a:r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gì?</a:t>
            </a:r>
            <a:endParaRPr lang="en-US" sz="36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485900" y="2895600"/>
            <a:ext cx="7962900" cy="289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) Nghĩa vụ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công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dân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) Bổn phận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công dân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c</a:t>
            </a:r>
            <a:r>
              <a:rPr lang="vi-VN" sz="36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) Gương mẫu công </a:t>
            </a:r>
            <a:r>
              <a:rPr lang="vi-VN" sz="3600" b="1" dirty="0">
                <a:latin typeface="Times New Roman" pitchFamily="18" charset="0"/>
                <a:ea typeface="Calibri"/>
                <a:cs typeface="Times New Roman" pitchFamily="18" charset="0"/>
              </a:rPr>
              <a:t>dân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1295400" y="2899012"/>
            <a:ext cx="762000" cy="685800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F:\Os - Wall\Wall\spring-season-yellow-gerbera-flower-white-background_41050-1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5"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3370" y="3406676"/>
            <a:ext cx="902683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lại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800" b="1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.</a:t>
            </a:r>
            <a:endParaRPr lang="en-US" sz="4800" b="1" cap="none" spc="50" dirty="0" smtClean="0">
              <a:ln w="11430">
                <a:solidFill>
                  <a:schemeClr val="tx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Chuẩn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bị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Nối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câu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ghép</a:t>
            </a:r>
            <a:r>
              <a:rPr lang="en-US" sz="48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</a:t>
            </a:r>
          </a:p>
          <a:p>
            <a:r>
              <a:rPr lang="en-US" sz="4800" b="1" spc="50" dirty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                  </a:t>
            </a:r>
            <a:r>
              <a:rPr lang="en-US" sz="4800" b="1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bằng</a:t>
            </a:r>
            <a:r>
              <a:rPr lang="en-US" sz="4800" b="1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quan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hệ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none" spc="50" dirty="0" err="1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4800" b="1" cap="none" spc="50" dirty="0" smtClean="0">
                <a:ln w="11430">
                  <a:solidFill>
                    <a:schemeClr val="tx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en-US" sz="4800" b="1" cap="none" spc="50" dirty="0">
              <a:ln w="11430">
                <a:solidFill>
                  <a:schemeClr val="tx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26527" y="949404"/>
            <a:ext cx="349807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600" b="1" cap="all" dirty="0" smtClean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66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6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s - Wall\Wall\spring-season-yellow-gerbera-flower-white-background_41050-1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5"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449759"/>
            <a:ext cx="5434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vi-V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ỆN TỪ VÀ CÂU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676400"/>
            <a:ext cx="7848600" cy="4525963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Em hãy nêu nghĩa của từ công dân. </a:t>
            </a:r>
            <a:endParaRPr lang="en-US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Hãy đặt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một câu có sử dụng từ công dân.</a:t>
            </a:r>
          </a:p>
          <a:p>
            <a:pPr marL="0" indent="0" algn="just">
              <a:buFont typeface="Arial" pitchFamily="34" charset="0"/>
              <a:buNone/>
            </a:pPr>
            <a:r>
              <a:rPr lang="vi-VN" sz="1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105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Tìm từ đồng nghĩa với công dân. </a:t>
            </a:r>
            <a:endParaRPr lang="en-US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Đặt một có sử dụng từ ngữ vừa tìm.</a:t>
            </a:r>
          </a:p>
          <a:p>
            <a:pPr marL="0" indent="0" algn="just">
              <a:buFont typeface="Arial" pitchFamily="34" charset="0"/>
              <a:buNone/>
            </a:pPr>
            <a:r>
              <a:rPr lang="vi-VN" sz="1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3. Tìm từ có chứa tiếng công (công có</a:t>
            </a:r>
            <a:endParaRPr lang="en-US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nghĩa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là không thiên vị).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Đặt một câu</a:t>
            </a:r>
            <a:endParaRPr lang="en-US" sz="32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với từ vừa tìm được. </a:t>
            </a:r>
            <a:endParaRPr lang="en-US" sz="32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6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hinh n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2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667256" y="1524000"/>
            <a:ext cx="38893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</a:pPr>
            <a:r>
              <a:rPr lang="en-US" sz="4800" b="1" cap="none" spc="50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THANK YOU</a:t>
            </a:r>
            <a:endParaRPr lang="en-US" sz="4800" b="1" cap="none" spc="50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s - Wall\Wall\spring-season-yellow-gerbera-flower-white-background_41050-1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5"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449759"/>
            <a:ext cx="5434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vi-V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ỆN TỪ VÀ CÂU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ext Box 71"/>
          <p:cNvSpPr txBox="1">
            <a:spLocks noChangeArrowheads="1"/>
          </p:cNvSpPr>
          <p:nvPr/>
        </p:nvSpPr>
        <p:spPr bwMode="auto">
          <a:xfrm>
            <a:off x="304800" y="2096869"/>
            <a:ext cx="792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Nghĩa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72"/>
          <p:cNvSpPr txBox="1">
            <a:spLocks noChangeArrowheads="1"/>
          </p:cNvSpPr>
          <p:nvPr/>
        </p:nvSpPr>
        <p:spPr bwMode="auto">
          <a:xfrm>
            <a:off x="304800" y="2743200"/>
            <a:ext cx="8077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400" b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4906" y="3849469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lvl="0" indent="-571500">
              <a:spcBef>
                <a:spcPct val="50000"/>
              </a:spcBef>
              <a:buFont typeface="Wingdings" pitchFamily="2" charset="2"/>
              <a:buChar char="Ø"/>
            </a:pP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Đặt câu:</a:t>
            </a:r>
          </a:p>
        </p:txBody>
      </p:sp>
    </p:spTree>
    <p:extLst>
      <p:ext uri="{BB962C8B-B14F-4D97-AF65-F5344CB8AC3E}">
        <p14:creationId xmlns:p14="http://schemas.microsoft.com/office/powerpoint/2010/main" val="379230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s - Wall\Wall\spring-season-yellow-gerbera-flower-white-background_41050-1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5"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449759"/>
            <a:ext cx="5434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vi-V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ỆN TỪ VÀ CÂU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ext Box 71"/>
          <p:cNvSpPr txBox="1">
            <a:spLocks noChangeArrowheads="1"/>
          </p:cNvSpPr>
          <p:nvPr/>
        </p:nvSpPr>
        <p:spPr bwMode="auto">
          <a:xfrm>
            <a:off x="533400" y="2362200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ghĩa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u="sng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906" y="3849469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lvl="0" indent="-571500">
              <a:spcBef>
                <a:spcPct val="50000"/>
              </a:spcBef>
              <a:buFont typeface="Wingdings" pitchFamily="2" charset="2"/>
              <a:buChar char="Ø"/>
            </a:pP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Đặt câu:</a:t>
            </a:r>
          </a:p>
        </p:txBody>
      </p:sp>
    </p:spTree>
    <p:extLst>
      <p:ext uri="{BB962C8B-B14F-4D97-AF65-F5344CB8AC3E}">
        <p14:creationId xmlns:p14="http://schemas.microsoft.com/office/powerpoint/2010/main" val="126283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Os - Wall\Wall\spring-season-yellow-gerbera-flower-white-background_41050-11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435"/>
          <a:stretch/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449759"/>
            <a:ext cx="54345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LUY</a:t>
            </a:r>
            <a:r>
              <a:rPr lang="vi-VN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ỆN TỪ VÀ CÂU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Text Box 71"/>
          <p:cNvSpPr txBox="1">
            <a:spLocks noChangeArrowheads="1"/>
          </p:cNvSpPr>
          <p:nvPr/>
        </p:nvSpPr>
        <p:spPr bwMode="auto">
          <a:xfrm>
            <a:off x="304800" y="2096869"/>
            <a:ext cx="7924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600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72"/>
          <p:cNvSpPr txBox="1">
            <a:spLocks noChangeArrowheads="1"/>
          </p:cNvSpPr>
          <p:nvPr/>
        </p:nvSpPr>
        <p:spPr bwMode="auto">
          <a:xfrm>
            <a:off x="304800" y="3346847"/>
            <a:ext cx="8077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400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966" y="4001869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lvl="0" indent="-571500">
              <a:spcBef>
                <a:spcPct val="50000"/>
              </a:spcBef>
              <a:buFont typeface="Wingdings" pitchFamily="2" charset="2"/>
              <a:buChar char="Ø"/>
            </a:pP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Đặt câu:</a:t>
            </a:r>
          </a:p>
        </p:txBody>
      </p:sp>
    </p:spTree>
    <p:extLst>
      <p:ext uri="{BB962C8B-B14F-4D97-AF65-F5344CB8AC3E}">
        <p14:creationId xmlns:p14="http://schemas.microsoft.com/office/powerpoint/2010/main" val="10544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2514600"/>
            <a:ext cx="7086600" cy="1676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MỞ RỘNG VỐN TỪ</a:t>
            </a:r>
          </a:p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CÔNG DÂN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38400" y="988874"/>
            <a:ext cx="5029200" cy="7637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/>
              </a:rPr>
              <a:t>LUYỆN TỪ VÀ CÂU </a:t>
            </a:r>
          </a:p>
        </p:txBody>
      </p:sp>
    </p:spTree>
    <p:extLst>
      <p:ext uri="{BB962C8B-B14F-4D97-AF65-F5344CB8AC3E}">
        <p14:creationId xmlns:p14="http://schemas.microsoft.com/office/powerpoint/2010/main" val="227835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998537" y="76200"/>
            <a:ext cx="8229600" cy="7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364037" y="2991518"/>
            <a:ext cx="1600200" cy="5540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latin typeface="Times New Roman" pitchFamily="18" charset="0"/>
              </a:rPr>
              <a:t>nghĩa</a:t>
            </a:r>
            <a:r>
              <a:rPr lang="en-US" sz="3000" b="1" dirty="0">
                <a:latin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</a:rPr>
              <a:t>vụ</a:t>
            </a:r>
            <a:r>
              <a:rPr lang="en-US" sz="3000" b="1" dirty="0">
                <a:latin typeface="Times New Roman" pitchFamily="18" charset="0"/>
              </a:rPr>
              <a:t>  </a:t>
            </a: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4364037" y="3490137"/>
            <a:ext cx="11874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quyền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4373562" y="4099737"/>
            <a:ext cx="12176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ý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thức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364037" y="6025374"/>
            <a:ext cx="16525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danh dự </a:t>
            </a:r>
            <a:endParaRPr kumimoji="0" lang="vi-VN" sz="1800" b="1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364037" y="5491974"/>
            <a:ext cx="21447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gương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mẫu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4367212" y="5034774"/>
            <a:ext cx="227965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trách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nhiệm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4392612" y="4577574"/>
            <a:ext cx="18272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bổn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phận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1455738" y="3124200"/>
            <a:ext cx="2362199" cy="3255962"/>
            <a:chOff x="838201" y="2438400"/>
            <a:chExt cx="2133599" cy="3124200"/>
          </a:xfrm>
        </p:grpSpPr>
        <p:sp>
          <p:nvSpPr>
            <p:cNvPr id="16" name="Rectangle 41"/>
            <p:cNvSpPr>
              <a:spLocks noChangeArrowheads="1"/>
            </p:cNvSpPr>
            <p:nvPr/>
          </p:nvSpPr>
          <p:spPr bwMode="auto">
            <a:xfrm>
              <a:off x="838201" y="3636962"/>
              <a:ext cx="1582993" cy="53157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công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dân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eft Brace 16"/>
            <p:cNvSpPr/>
            <p:nvPr/>
          </p:nvSpPr>
          <p:spPr>
            <a:xfrm>
              <a:off x="2514600" y="2438400"/>
              <a:ext cx="457200" cy="3124200"/>
            </a:xfrm>
            <a:prstGeom prst="lef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8" name="Group 47"/>
          <p:cNvGrpSpPr>
            <a:grpSpLocks/>
          </p:cNvGrpSpPr>
          <p:nvPr/>
        </p:nvGrpSpPr>
        <p:grpSpPr bwMode="auto">
          <a:xfrm>
            <a:off x="6484937" y="3124200"/>
            <a:ext cx="2374827" cy="3255963"/>
            <a:chOff x="5638800" y="2438400"/>
            <a:chExt cx="2374827" cy="3124200"/>
          </a:xfrm>
        </p:grpSpPr>
        <p:sp>
          <p:nvSpPr>
            <p:cNvPr id="19" name="Rectangle 42"/>
            <p:cNvSpPr>
              <a:spLocks noChangeArrowheads="1"/>
            </p:cNvSpPr>
            <p:nvPr/>
          </p:nvSpPr>
          <p:spPr bwMode="auto">
            <a:xfrm>
              <a:off x="6248400" y="3692526"/>
              <a:ext cx="1765227" cy="53157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công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dân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Right Brace 19"/>
            <p:cNvSpPr/>
            <p:nvPr/>
          </p:nvSpPr>
          <p:spPr>
            <a:xfrm>
              <a:off x="5638800" y="2438400"/>
              <a:ext cx="533400" cy="3124200"/>
            </a:xfrm>
            <a:prstGeom prst="rightBrac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52400" y="1708327"/>
            <a:ext cx="9144000" cy="111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15000"/>
              </a:lnSpc>
              <a:spcAft>
                <a:spcPts val="0"/>
              </a:spcAft>
              <a:buClr>
                <a:srgbClr val="00007D"/>
              </a:buClr>
              <a:buSzPct val="75000"/>
            </a:pPr>
            <a:r>
              <a:rPr kumimoji="0" lang="en-US" sz="3000" b="1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/>
                <a:ea typeface="Calibri"/>
                <a:cs typeface="Times New Roman"/>
              </a:rPr>
              <a:t>   </a:t>
            </a:r>
            <a:r>
              <a:rPr kumimoji="0" lang="vi-VN" sz="3000" b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/>
                <a:ea typeface="Calibri"/>
                <a:cs typeface="Times New Roman"/>
              </a:rPr>
              <a:t>Bài tập 1</a:t>
            </a:r>
            <a:r>
              <a:rPr kumimoji="0" lang="en-US" sz="3000" b="1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  <a:r>
              <a:rPr kumimoji="0" lang="vi-VN" sz="3000" b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/>
                <a:ea typeface="Calibri"/>
                <a:cs typeface="Times New Roman"/>
              </a:rPr>
              <a:t> Ghép</a:t>
            </a:r>
            <a:r>
              <a:rPr kumimoji="0" lang="vi-VN" sz="3000" b="1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uLnTx/>
                <a:uFillTx/>
                <a:latin typeface="Times New Roman"/>
                <a:ea typeface="Calibri"/>
                <a:cs typeface="Times New Roman"/>
              </a:rPr>
              <a:t> từ công dân vào trước hoặc sau </a:t>
            </a:r>
            <a:endParaRPr kumimoji="0" lang="en-US" sz="3000" b="1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uLnTx/>
              <a:uFillTx/>
              <a:latin typeface="Times New Roman"/>
              <a:ea typeface="Calibri"/>
              <a:cs typeface="Times New Roman"/>
            </a:endParaRPr>
          </a:p>
          <a:p>
            <a:pPr lvl="0" eaLnBrk="0" fontAlgn="base" hangingPunct="0">
              <a:lnSpc>
                <a:spcPct val="115000"/>
              </a:lnSpc>
              <a:spcAft>
                <a:spcPts val="0"/>
              </a:spcAft>
              <a:buClr>
                <a:srgbClr val="00007D"/>
              </a:buClr>
              <a:buSzPct val="75000"/>
            </a:pPr>
            <a:r>
              <a:rPr lang="vi-VN" sz="3000" b="1" kern="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từng từ dưới đây để tạo thành những cụm từ có nghĩa:</a:t>
            </a:r>
            <a:endParaRPr lang="en-US" sz="3000" b="1" kern="0" dirty="0">
              <a:solidFill>
                <a:srgbClr val="000000"/>
              </a:solidFill>
              <a:ea typeface="Calibri"/>
              <a:cs typeface="Times New Roman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6324600" y="2743200"/>
            <a:ext cx="27662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603628" y="2222798"/>
            <a:ext cx="15605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143000" y="762001"/>
            <a:ext cx="7086600" cy="533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MỞ RỘNG VỐN TỪ: CÔNG DÂN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827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21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9144000" cy="684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143000" y="762001"/>
            <a:ext cx="7086600" cy="5333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4800" b="1" cap="none" spc="0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MỞ RỘNG VỐN TỪ: CÔNG DÂN</a:t>
            </a:r>
            <a:endParaRPr lang="en-US" sz="4800" b="1" cap="none" spc="0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5" name="Rectangle 41"/>
          <p:cNvSpPr>
            <a:spLocks noChangeArrowheads="1"/>
          </p:cNvSpPr>
          <p:nvPr/>
        </p:nvSpPr>
        <p:spPr bwMode="auto">
          <a:xfrm>
            <a:off x="5486400" y="2328900"/>
            <a:ext cx="1752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42"/>
          <p:cNvSpPr>
            <a:spLocks noChangeArrowheads="1"/>
          </p:cNvSpPr>
          <p:nvPr/>
        </p:nvSpPr>
        <p:spPr bwMode="auto">
          <a:xfrm>
            <a:off x="5951538" y="1838400"/>
            <a:ext cx="17652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>
            <a:off x="2819400" y="4170362"/>
            <a:ext cx="1752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Rectangle 41"/>
          <p:cNvSpPr>
            <a:spLocks noChangeArrowheads="1"/>
          </p:cNvSpPr>
          <p:nvPr/>
        </p:nvSpPr>
        <p:spPr bwMode="auto">
          <a:xfrm>
            <a:off x="6477000" y="3700500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Rectangle 41"/>
          <p:cNvSpPr>
            <a:spLocks noChangeArrowheads="1"/>
          </p:cNvSpPr>
          <p:nvPr/>
        </p:nvSpPr>
        <p:spPr bwMode="auto">
          <a:xfrm>
            <a:off x="2819400" y="4627563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Rectangle 41"/>
          <p:cNvSpPr>
            <a:spLocks noChangeArrowheads="1"/>
          </p:cNvSpPr>
          <p:nvPr/>
        </p:nvSpPr>
        <p:spPr bwMode="auto">
          <a:xfrm>
            <a:off x="5562600" y="2786100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6096000" y="3243300"/>
            <a:ext cx="17526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công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3000" b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dân</a:t>
            </a:r>
            <a:r>
              <a:rPr kumimoji="0" lang="en-US" sz="3000" b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endParaRPr kumimoji="0" lang="vi-VN" sz="18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33" name="Group 22"/>
          <p:cNvGrpSpPr>
            <a:grpSpLocks/>
          </p:cNvGrpSpPr>
          <p:nvPr/>
        </p:nvGrpSpPr>
        <p:grpSpPr bwMode="auto">
          <a:xfrm>
            <a:off x="4419600" y="1859038"/>
            <a:ext cx="2282967" cy="3309860"/>
            <a:chOff x="3124200" y="1239837"/>
            <a:chExt cx="2282474" cy="3309825"/>
          </a:xfrm>
        </p:grpSpPr>
        <p:sp>
          <p:nvSpPr>
            <p:cNvPr id="34" name="Text Box 8"/>
            <p:cNvSpPr txBox="1">
              <a:spLocks noChangeArrowheads="1"/>
            </p:cNvSpPr>
            <p:nvPr/>
          </p:nvSpPr>
          <p:spPr bwMode="auto">
            <a:xfrm>
              <a:off x="3124200" y="1239837"/>
              <a:ext cx="1600200" cy="55403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nghĩa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vụ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 </a:t>
              </a:r>
            </a:p>
          </p:txBody>
        </p:sp>
        <p:sp>
          <p:nvSpPr>
            <p:cNvPr id="35" name="Rectangle 16"/>
            <p:cNvSpPr>
              <a:spLocks noChangeArrowheads="1"/>
            </p:cNvSpPr>
            <p:nvPr/>
          </p:nvSpPr>
          <p:spPr bwMode="auto">
            <a:xfrm>
              <a:off x="3124200" y="1709694"/>
              <a:ext cx="1187890" cy="55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quyền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3133725" y="2166889"/>
              <a:ext cx="1216737" cy="55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ý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thức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7" name="Rectangle 19"/>
            <p:cNvSpPr>
              <a:spLocks noChangeArrowheads="1"/>
            </p:cNvSpPr>
            <p:nvPr/>
          </p:nvSpPr>
          <p:spPr bwMode="auto">
            <a:xfrm>
              <a:off x="3124200" y="3538474"/>
              <a:ext cx="2144676" cy="55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gương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mẫu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8" name="Rectangle 20"/>
            <p:cNvSpPr>
              <a:spLocks noChangeArrowheads="1"/>
            </p:cNvSpPr>
            <p:nvPr/>
          </p:nvSpPr>
          <p:spPr bwMode="auto">
            <a:xfrm>
              <a:off x="3127375" y="3081279"/>
              <a:ext cx="2279299" cy="55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trách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nhiệm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39" name="Rectangle 21"/>
            <p:cNvSpPr>
              <a:spLocks noChangeArrowheads="1"/>
            </p:cNvSpPr>
            <p:nvPr/>
          </p:nvSpPr>
          <p:spPr bwMode="auto">
            <a:xfrm>
              <a:off x="3152775" y="2624084"/>
              <a:ext cx="1827349" cy="55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bổn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phận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3124200" y="3995670"/>
              <a:ext cx="1652660" cy="553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danh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dự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1" name="Group 24"/>
          <p:cNvGrpSpPr>
            <a:grpSpLocks/>
          </p:cNvGrpSpPr>
          <p:nvPr/>
        </p:nvGrpSpPr>
        <p:grpSpPr bwMode="auto">
          <a:xfrm>
            <a:off x="4343400" y="5105400"/>
            <a:ext cx="3244850" cy="566700"/>
            <a:chOff x="4370388" y="4287837"/>
            <a:chExt cx="3244850" cy="566622"/>
          </a:xfrm>
        </p:grpSpPr>
        <p:sp>
          <p:nvSpPr>
            <p:cNvPr id="42" name="Rectangle 18"/>
            <p:cNvSpPr>
              <a:spLocks noChangeArrowheads="1"/>
            </p:cNvSpPr>
            <p:nvPr/>
          </p:nvSpPr>
          <p:spPr bwMode="auto">
            <a:xfrm>
              <a:off x="4370388" y="4300537"/>
              <a:ext cx="1749197" cy="553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danh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dự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5862638" y="4287837"/>
              <a:ext cx="1752600" cy="554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công</a:t>
              </a:r>
              <a:r>
                <a:rPr kumimoji="0" lang="en-US" sz="30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r>
                <a:rPr kumimoji="0" lang="en-US" sz="3000" b="1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dân</a:t>
              </a:r>
              <a:r>
                <a:rPr kumimoji="0" lang="en-US" sz="3000" b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 </a:t>
              </a:r>
              <a:endParaRPr kumimoji="0" lang="vi-VN" sz="1800" b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24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6243</TotalTime>
  <Words>1048</Words>
  <Application>Microsoft Office PowerPoint</Application>
  <PresentationFormat>On-screen Show (4:3)</PresentationFormat>
  <Paragraphs>139</Paragraphs>
  <Slides>30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.VnTime</vt:lpstr>
      <vt:lpstr>.VnTimeH</vt:lpstr>
      <vt:lpstr>Arial</vt:lpstr>
      <vt:lpstr>Calibri</vt:lpstr>
      <vt:lpstr>Times New Roman</vt:lpstr>
      <vt:lpstr>VNI-Commerce</vt:lpstr>
      <vt:lpstr>VNI-Times</vt:lpstr>
      <vt:lpstr>Wingdings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2: Điều mà pháp luật hoặc xã hội công nhận cho người dân được hưởng, được làm, được đòi hỏi gọi là gì?</vt:lpstr>
      <vt:lpstr>CÂU 3: Điều mà pháp luật hay đọa đức bắt buộc người dân phải là với đất nước, đối với người khác được gọi là gì?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account</cp:lastModifiedBy>
  <cp:revision>351</cp:revision>
  <dcterms:created xsi:type="dcterms:W3CDTF">2012-09-25T13:46:22Z</dcterms:created>
  <dcterms:modified xsi:type="dcterms:W3CDTF">2024-01-25T08:32:29Z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1033-10.2.0.7456</vt:lpwstr>
  </property>
</Properties>
</file>