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56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B395-934A-4359-A45F-FEB81DE3EBFC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6826-FBC3-4C1E-BACD-553A108613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97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B395-934A-4359-A45F-FEB81DE3EBFC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6826-FBC3-4C1E-BACD-553A108613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0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B395-934A-4359-A45F-FEB81DE3EBFC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6826-FBC3-4C1E-BACD-553A108613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36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B2A782-22FC-4443-B70E-E0388252EF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2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B395-934A-4359-A45F-FEB81DE3EBFC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6826-FBC3-4C1E-BACD-553A108613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B395-934A-4359-A45F-FEB81DE3EBFC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6826-FBC3-4C1E-BACD-553A108613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6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B395-934A-4359-A45F-FEB81DE3EBFC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6826-FBC3-4C1E-BACD-553A108613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79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B395-934A-4359-A45F-FEB81DE3EBFC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6826-FBC3-4C1E-BACD-553A108613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3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B395-934A-4359-A45F-FEB81DE3EBFC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6826-FBC3-4C1E-BACD-553A108613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B395-934A-4359-A45F-FEB81DE3EBFC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6826-FBC3-4C1E-BACD-553A108613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8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B395-934A-4359-A45F-FEB81DE3EBFC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6826-FBC3-4C1E-BACD-553A108613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3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B395-934A-4359-A45F-FEB81DE3EBFC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6826-FBC3-4C1E-BACD-553A108613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7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6B395-934A-4359-A45F-FEB81DE3EBFC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56826-FBC3-4C1E-BACD-553A108613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0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43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81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81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46482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2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54102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3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292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4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5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47244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6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6172200"/>
            <a:ext cx="6858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5761038"/>
            <a:ext cx="1066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8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6173788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960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0" descr="j031805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3810000" y="4724400"/>
            <a:ext cx="6794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1" descr="j031805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527">
            <a:off x="4443413" y="4800600"/>
            <a:ext cx="8905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2" descr="1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52724">
            <a:off x="6096000" y="38862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4958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4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58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25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958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26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864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27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28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2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30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Picture 31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32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33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1" name="Picture 34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2" name="Picture 35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3" name="Picture 36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81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4" name="Picture 3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5" name="Picture 38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6" name="Picture 39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57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7" name="Picture 40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" name="Picture 4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386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" name="Picture 42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517">
            <a:off x="7391400" y="43434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Picture 43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0357">
            <a:off x="762001" y="44196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1" name="Picture 44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724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2" name="Picture 45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22935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3" name="Picture 4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4" name="Picture 47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4724400" y="49530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5" name="Picture 48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96223">
            <a:off x="1947863" y="4605337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6" name="Picture 49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6629400" y="34290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" name="Picture 50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8" name="Picture 51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" name="Picture 52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6769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0" name="Picture 53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49530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1" name="Picture 54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62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2" name="Picture 56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3" name="Picture 57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04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4" name="Picture 58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0" y="49530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5" name="Picture 59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6" name="Picture 60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07" name="Group 61"/>
          <p:cNvGrpSpPr>
            <a:grpSpLocks/>
          </p:cNvGrpSpPr>
          <p:nvPr/>
        </p:nvGrpSpPr>
        <p:grpSpPr bwMode="auto">
          <a:xfrm>
            <a:off x="4800600" y="4648200"/>
            <a:ext cx="1905000" cy="2209800"/>
            <a:chOff x="-216" y="3820"/>
            <a:chExt cx="648" cy="281"/>
          </a:xfrm>
        </p:grpSpPr>
        <p:pic>
          <p:nvPicPr>
            <p:cNvPr id="2145" name="Picture 62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6" name="Picture 63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7" name="Picture 64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08" name="Picture 65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" name="Picture 66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0" name="Picture 6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1" name="Picture 68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2" name="Picture 6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13" name="Group 70"/>
          <p:cNvGrpSpPr>
            <a:grpSpLocks/>
          </p:cNvGrpSpPr>
          <p:nvPr/>
        </p:nvGrpSpPr>
        <p:grpSpPr bwMode="auto">
          <a:xfrm>
            <a:off x="3505200" y="4648200"/>
            <a:ext cx="1905000" cy="2209800"/>
            <a:chOff x="-216" y="3820"/>
            <a:chExt cx="648" cy="281"/>
          </a:xfrm>
        </p:grpSpPr>
        <p:pic>
          <p:nvPicPr>
            <p:cNvPr id="2142" name="Picture 71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3" name="Picture 72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4" name="Picture 73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14" name="Picture 74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912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5" name="Picture 75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95130">
            <a:off x="4038600" y="41148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6" name="Picture 76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19223">
            <a:off x="1" y="50292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7" name="Picture 77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5257800" y="44958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8" name="Picture 78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43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" name="Picture 79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67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0" name="Picture 80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76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1" name="Picture 81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257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2" name="Picture 82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102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3" name="Picture 83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410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84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5" name="Picture 85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105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6" name="Picture 86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029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7" name="Picture 87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334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8" name="Picture 88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8006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9" name="Picture 89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29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" name="Picture 90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1" name="Picture 91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2" name="Picture 92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006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3" name="Picture 93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4" name="Picture 94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768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5" name="Picture 95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6" name="Picture 96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7" name="Picture 97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8" name="Picture 98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9" name="Picture 99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" name="WordArt 101"/>
          <p:cNvSpPr>
            <a:spLocks noChangeArrowheads="1" noChangeShapeType="1" noTextEdit="1"/>
          </p:cNvSpPr>
          <p:nvPr/>
        </p:nvSpPr>
        <p:spPr bwMode="auto">
          <a:xfrm>
            <a:off x="381000" y="2362200"/>
            <a:ext cx="8362950" cy="129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4000" kern="1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cs typeface="Times New Roman"/>
              </a:rPr>
              <a:t>Chào mừng quý thầy cô </a:t>
            </a:r>
          </a:p>
          <a:p>
            <a:pPr algn="ctr"/>
            <a:r>
              <a:rPr lang="vi-VN" sz="4000" kern="1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cs typeface="Times New Roman"/>
              </a:rPr>
              <a:t>về thăm lớp</a:t>
            </a:r>
            <a:endParaRPr lang="en-US" sz="4000" kern="10">
              <a:ln w="9525">
                <a:solidFill>
                  <a:srgbClr val="6600CC"/>
                </a:solidFill>
                <a:round/>
                <a:headEnd/>
                <a:tailEnd/>
              </a:ln>
              <a:solidFill>
                <a:srgbClr val="FF0000"/>
              </a:solidFill>
              <a:latin typeface="+mj-lt"/>
              <a:cs typeface="Times New Roman"/>
            </a:endParaRPr>
          </a:p>
        </p:txBody>
      </p:sp>
      <p:sp>
        <p:nvSpPr>
          <p:cNvPr id="2141" name="Text Box 102"/>
          <p:cNvSpPr txBox="1">
            <a:spLocks noChangeArrowheads="1"/>
          </p:cNvSpPr>
          <p:nvPr/>
        </p:nvSpPr>
        <p:spPr bwMode="auto">
          <a:xfrm>
            <a:off x="2362200" y="3429000"/>
            <a:ext cx="4876800" cy="646113"/>
          </a:xfrm>
          <a:prstGeom prst="rect">
            <a:avLst/>
          </a:prstGeom>
          <a:solidFill>
            <a:srgbClr val="FFFF66"/>
          </a:solidFill>
          <a:ln w="9525">
            <a:solidFill>
              <a:srgbClr val="66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800000"/>
                </a:solidFill>
                <a:latin typeface="+mj-lt"/>
                <a:cs typeface="Arial" charset="0"/>
              </a:rPr>
              <a:t>PHÂN MÔN:</a:t>
            </a:r>
            <a:r>
              <a:rPr lang="en-US" b="1" dirty="0">
                <a:solidFill>
                  <a:srgbClr val="800000"/>
                </a:solidFill>
                <a:latin typeface="+mj-lt"/>
                <a:cs typeface="Arial" charset="0"/>
              </a:rPr>
              <a:t> </a:t>
            </a:r>
            <a:r>
              <a:rPr lang="en-US" sz="3200" b="1" dirty="0">
                <a:solidFill>
                  <a:srgbClr val="800000"/>
                </a:solidFill>
                <a:latin typeface="+mj-lt"/>
                <a:cs typeface="Arial" charset="0"/>
              </a:rPr>
              <a:t>ĐỊA LÍ</a:t>
            </a:r>
          </a:p>
        </p:txBody>
      </p:sp>
    </p:spTree>
    <p:extLst>
      <p:ext uri="{BB962C8B-B14F-4D97-AF65-F5344CB8AC3E}">
        <p14:creationId xmlns:p14="http://schemas.microsoft.com/office/powerpoint/2010/main" val="2510619090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anqu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719388" y="6235700"/>
            <a:ext cx="472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HÀN QUỐC</a:t>
            </a:r>
          </a:p>
        </p:txBody>
      </p:sp>
    </p:spTree>
    <p:extLst>
      <p:ext uri="{BB962C8B-B14F-4D97-AF65-F5344CB8AC3E}">
        <p14:creationId xmlns:p14="http://schemas.microsoft.com/office/powerpoint/2010/main" val="1165803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1066800" y="1295400"/>
            <a:ext cx="7924800" cy="2743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Á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754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endParaRPr lang="en-US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06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Van li truong th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34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624205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VẠN LÝ TRƯỜNG THÀNH</a:t>
            </a:r>
          </a:p>
        </p:txBody>
      </p:sp>
    </p:spTree>
    <p:extLst>
      <p:ext uri="{BB962C8B-B14F-4D97-AF65-F5344CB8AC3E}">
        <p14:creationId xmlns:p14="http://schemas.microsoft.com/office/powerpoint/2010/main" val="3757588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singap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947988" y="6256338"/>
            <a:ext cx="441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SINGAPORE</a:t>
            </a:r>
          </a:p>
        </p:txBody>
      </p:sp>
    </p:spTree>
    <p:extLst>
      <p:ext uri="{BB962C8B-B14F-4D97-AF65-F5344CB8AC3E}">
        <p14:creationId xmlns:p14="http://schemas.microsoft.com/office/powerpoint/2010/main" val="3474565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Luoc do cac khu vuc Chau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0" y="6192838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LƯỢC ĐỒ KHU VỰC CHÂU Á</a:t>
            </a:r>
          </a:p>
        </p:txBody>
      </p:sp>
    </p:spTree>
    <p:extLst>
      <p:ext uri="{BB962C8B-B14F-4D97-AF65-F5344CB8AC3E}">
        <p14:creationId xmlns:p14="http://schemas.microsoft.com/office/powerpoint/2010/main" val="2478861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267200"/>
          </a:xfrm>
        </p:spPr>
        <p:txBody>
          <a:bodyPr/>
          <a:lstStyle/>
          <a:p>
            <a:pPr algn="just"/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Á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mì,thịt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198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Nam Á</a:t>
            </a:r>
          </a:p>
        </p:txBody>
      </p:sp>
    </p:spTree>
    <p:extLst>
      <p:ext uri="{BB962C8B-B14F-4D97-AF65-F5344CB8AC3E}">
        <p14:creationId xmlns:p14="http://schemas.microsoft.com/office/powerpoint/2010/main" val="187361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Luoc do mot so nuoc Chau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386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BAN 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38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Châu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 (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ÔN BÀI CŨ</a:t>
            </a:r>
          </a:p>
        </p:txBody>
      </p:sp>
    </p:spTree>
    <p:extLst>
      <p:ext uri="{BB962C8B-B14F-4D97-AF65-F5344CB8AC3E}">
        <p14:creationId xmlns:p14="http://schemas.microsoft.com/office/powerpoint/2010/main" val="2519183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Luoc do Viet Nam trong khu vuc Dong Nam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676400" y="6227763"/>
            <a:ext cx="708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LƯỢC ĐỒ ĐÔNG NAM Á</a:t>
            </a:r>
          </a:p>
        </p:txBody>
      </p:sp>
    </p:spTree>
    <p:extLst>
      <p:ext uri="{BB962C8B-B14F-4D97-AF65-F5344CB8AC3E}">
        <p14:creationId xmlns:p14="http://schemas.microsoft.com/office/powerpoint/2010/main" val="2668296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gạo,cây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232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28" name="Group 7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660537683"/>
              </p:ext>
            </p:extLst>
          </p:nvPr>
        </p:nvGraphicFramePr>
        <p:xfrm>
          <a:off x="304800" y="685800"/>
          <a:ext cx="8382000" cy="5764530"/>
        </p:xfrm>
        <a:graphic>
          <a:graphicData uri="http://schemas.openxmlformats.org/drawingml/2006/table">
            <a:tbl>
              <a:tblPr/>
              <a:tblGrid>
                <a:gridCol w="430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 BỐ (TÊN NƯỚC)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Khai thác dầu</a:t>
                      </a:r>
                      <a:r>
                        <a:rPr kumimoji="0" lang="en-US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 xuất ô tô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 lúa mì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 lúa gạo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 bông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Nuôi trâu, bò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Đánh bắt và nuôi trồng hải sản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517" name="Text Box 61"/>
          <p:cNvSpPr txBox="1">
            <a:spLocks noChangeArrowheads="1"/>
          </p:cNvSpPr>
          <p:nvPr/>
        </p:nvSpPr>
        <p:spPr bwMode="auto">
          <a:xfrm>
            <a:off x="2438400" y="0"/>
            <a:ext cx="449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HỌC TẬP</a:t>
            </a:r>
          </a:p>
        </p:txBody>
      </p:sp>
    </p:spTree>
    <p:extLst>
      <p:ext uri="{BB962C8B-B14F-4D97-AF65-F5344CB8AC3E}">
        <p14:creationId xmlns:p14="http://schemas.microsoft.com/office/powerpoint/2010/main" val="408871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Picture 5" descr="Đáng tà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0" y="6156325"/>
            <a:ext cx="9144000" cy="701675"/>
          </a:xfrm>
          <a:prstGeom prst="rect">
            <a:avLst/>
          </a:prstGeom>
          <a:gradFill rotWithShape="1">
            <a:gsLst>
              <a:gs pos="0">
                <a:srgbClr val="99FF66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XƯỞNG ĐÓNG TÀU</a:t>
            </a:r>
          </a:p>
        </p:txBody>
      </p:sp>
    </p:spTree>
    <p:extLst>
      <p:ext uri="{BB962C8B-B14F-4D97-AF65-F5344CB8AC3E}">
        <p14:creationId xmlns:p14="http://schemas.microsoft.com/office/powerpoint/2010/main" val="342241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64162"/>
          </a:xfrm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0"/>
            <a:ext cx="9144000" cy="762000"/>
          </a:xfrm>
          <a:gradFill rotWithShape="1">
            <a:gsLst>
              <a:gs pos="0">
                <a:srgbClr val="FFFF66"/>
              </a:gs>
              <a:gs pos="100000">
                <a:srgbClr val="66FF99"/>
              </a:gs>
            </a:gsLst>
            <a:lin ang="5400000" scaled="1"/>
          </a:gradFill>
          <a:ln>
            <a:solidFill>
              <a:srgbClr val="FFFF66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en-US" sz="3600" b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NHÀ MÁY ĐIỆN PHÚ MỸ</a:t>
            </a:r>
          </a:p>
        </p:txBody>
      </p:sp>
      <p:pic>
        <p:nvPicPr>
          <p:cNvPr id="25605" name="Picture 5" descr="Nha may dien Phu 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36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19800"/>
            <a:ext cx="9144000" cy="838200"/>
          </a:xfrm>
          <a:gradFill rotWithShape="1">
            <a:gsLst>
              <a:gs pos="0">
                <a:srgbClr val="66FF99"/>
              </a:gs>
              <a:gs pos="100000">
                <a:srgbClr val="FFFF66"/>
              </a:gs>
            </a:gsLst>
            <a:lin ang="5400000" scaled="1"/>
          </a:gradFill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ĐỒ HỘP HẠ LONG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Đồ hộp Hạ L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69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18238"/>
            <a:ext cx="9144000" cy="639762"/>
          </a:xfrm>
          <a:gradFill rotWithShape="1">
            <a:gsLst>
              <a:gs pos="0">
                <a:srgbClr val="00FF00"/>
              </a:gs>
              <a:gs pos="100000">
                <a:srgbClr val="FFFF66"/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en-US" sz="40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Ô TÔ XUÂN KIÊN</a:t>
            </a:r>
          </a:p>
        </p:txBody>
      </p:sp>
      <p:pic>
        <p:nvPicPr>
          <p:cNvPr id="26629" name="Picture 5" descr="image_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5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rainbow,_big_sky,_mt"/>
          <p:cNvPicPr>
            <a:picLocks noChangeAspect="1" noChangeArrowheads="1"/>
          </p:cNvPicPr>
          <p:nvPr/>
        </p:nvPicPr>
        <p:blipFill>
          <a:blip r:embed="rId2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3"/>
          <p:cNvGrpSpPr>
            <a:grpSpLocks/>
          </p:cNvGrpSpPr>
          <p:nvPr/>
        </p:nvGrpSpPr>
        <p:grpSpPr bwMode="auto">
          <a:xfrm>
            <a:off x="0" y="0"/>
            <a:ext cx="1676400" cy="990600"/>
            <a:chOff x="2928" y="384"/>
            <a:chExt cx="1789" cy="1403"/>
          </a:xfrm>
        </p:grpSpPr>
        <p:sp>
          <p:nvSpPr>
            <p:cNvPr id="43012" name="Oval 4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3" name="Oval 5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47" name="Freeform 39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48" name="Freeform 40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49" name="Freeform 41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50" name="Freeform 42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51" name="Freeform 43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52" name="Freeform 44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53" name="Freeform 45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54" name="Freeform 46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55" name="Freeform 47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56" name="Freeform 48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57" name="Freeform 49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58" name="Freeform 50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59" name="Freeform 51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60" name="Freeform 52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61" name="Freeform 53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62" name="Freeform 54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63" name="Freeform 55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64" name="Freeform 56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65" name="Freeform 57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66" name="Freeform 58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67" name="Freeform 59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68" name="Freeform 60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69" name="Freeform 61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70" name="Freeform 62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71" name="Freeform 63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72" name="Freeform 64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73" name="Freeform 65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74" name="Freeform 66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75" name="Freeform 67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76" name="Freeform 68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77" name="Freeform 69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78" name="Freeform 70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79" name="Freeform 71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80" name="Freeform 72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81" name="Arc 73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G0" fmla="+- 0 0 0"/>
                <a:gd name="G1" fmla="+- 20897 0 0"/>
                <a:gd name="G2" fmla="+- 21600 0 0"/>
                <a:gd name="T0" fmla="*/ 5467 w 21600"/>
                <a:gd name="T1" fmla="*/ 0 h 21602"/>
                <a:gd name="T2" fmla="*/ 21589 w 21600"/>
                <a:gd name="T3" fmla="*/ 21602 h 21602"/>
                <a:gd name="T4" fmla="*/ 0 w 21600"/>
                <a:gd name="T5" fmla="*/ 20897 h 2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82" name="Arc 74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G0" fmla="+- 17826 0 0"/>
                <a:gd name="G1" fmla="+- 0 0 0"/>
                <a:gd name="G2" fmla="+- 21600 0 0"/>
                <a:gd name="T0" fmla="*/ 36729 w 36729"/>
                <a:gd name="T1" fmla="*/ 10451 h 21600"/>
                <a:gd name="T2" fmla="*/ 0 w 36729"/>
                <a:gd name="T3" fmla="*/ 12197 h 21600"/>
                <a:gd name="T4" fmla="*/ 17826 w 3672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83" name="Arc 75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G0" fmla="+- 7340 0 0"/>
                <a:gd name="G1" fmla="+- 21600 0 0"/>
                <a:gd name="G2" fmla="+- 21600 0 0"/>
                <a:gd name="T0" fmla="*/ 0 w 28940"/>
                <a:gd name="T1" fmla="*/ 1285 h 22305"/>
                <a:gd name="T2" fmla="*/ 28929 w 28940"/>
                <a:gd name="T3" fmla="*/ 22305 h 22305"/>
                <a:gd name="T4" fmla="*/ 7340 w 2894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84" name="Arc 76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G0" fmla="+- 8873 0 0"/>
                <a:gd name="G1" fmla="+- 21600 0 0"/>
                <a:gd name="G2" fmla="+- 21600 0 0"/>
                <a:gd name="T0" fmla="*/ 0 w 30473"/>
                <a:gd name="T1" fmla="*/ 1907 h 22305"/>
                <a:gd name="T2" fmla="*/ 30462 w 30473"/>
                <a:gd name="T3" fmla="*/ 22305 h 22305"/>
                <a:gd name="T4" fmla="*/ 8873 w 30473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85" name="Arc 77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G0" fmla="+- 12855 0 0"/>
                <a:gd name="G1" fmla="+- 21600 0 0"/>
                <a:gd name="G2" fmla="+- 21600 0 0"/>
                <a:gd name="T0" fmla="*/ 0 w 34455"/>
                <a:gd name="T1" fmla="*/ 4241 h 22305"/>
                <a:gd name="T2" fmla="*/ 34444 w 34455"/>
                <a:gd name="T3" fmla="*/ 22305 h 22305"/>
                <a:gd name="T4" fmla="*/ 12855 w 34455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86" name="Arc 78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87" name="Arc 79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88" name="Arc 80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89" name="Freeform 81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90" name="Freeform 82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91" name="Arc 83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G0" fmla="+- 15230 0 0"/>
                <a:gd name="G1" fmla="+- 21600 0 0"/>
                <a:gd name="G2" fmla="+- 21600 0 0"/>
                <a:gd name="T0" fmla="*/ 0 w 36830"/>
                <a:gd name="T1" fmla="*/ 6283 h 22305"/>
                <a:gd name="T2" fmla="*/ 36819 w 36830"/>
                <a:gd name="T3" fmla="*/ 22305 h 22305"/>
                <a:gd name="T4" fmla="*/ 15230 w 3683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92" name="Arc 84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G0" fmla="+- 18231 0 0"/>
                <a:gd name="G1" fmla="+- 21600 0 0"/>
                <a:gd name="G2" fmla="+- 21600 0 0"/>
                <a:gd name="T0" fmla="*/ 0 w 31881"/>
                <a:gd name="T1" fmla="*/ 10016 h 21600"/>
                <a:gd name="T2" fmla="*/ 31881 w 31881"/>
                <a:gd name="T3" fmla="*/ 4860 h 21600"/>
                <a:gd name="T4" fmla="*/ 18231 w 3188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93" name="Arc 85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1146"/>
                <a:gd name="T1" fmla="*/ 4512 h 21600"/>
                <a:gd name="T2" fmla="*/ 31146 w 31146"/>
                <a:gd name="T3" fmla="*/ 9561 h 21600"/>
                <a:gd name="T4" fmla="*/ 13212 w 311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94" name="Freeform 86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95" name="Freeform 87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96" name="Freeform 88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97" name="Freeform 89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98" name="Freeform 90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99" name="Freeform 91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00" name="Freeform 92"/>
            <p:cNvSpPr>
              <a:spLocks/>
            </p:cNvSpPr>
            <p:nvPr/>
          </p:nvSpPr>
          <p:spPr bwMode="hidden">
            <a:xfrm rot="20253369">
              <a:off x="3988" y="878"/>
              <a:ext cx="144" cy="271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01" name="Freeform 93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3102" name="Group 94"/>
          <p:cNvGrpSpPr>
            <a:grpSpLocks/>
          </p:cNvGrpSpPr>
          <p:nvPr/>
        </p:nvGrpSpPr>
        <p:grpSpPr bwMode="auto">
          <a:xfrm>
            <a:off x="7162800" y="0"/>
            <a:ext cx="1981200" cy="838200"/>
            <a:chOff x="2928" y="384"/>
            <a:chExt cx="1789" cy="1403"/>
          </a:xfrm>
        </p:grpSpPr>
        <p:sp>
          <p:nvSpPr>
            <p:cNvPr id="43103" name="Oval 95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04" name="Oval 96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05" name="Freeform 97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06" name="Freeform 98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07" name="Freeform 99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08" name="Freeform 100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09" name="Freeform 101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10" name="Freeform 102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11" name="Freeform 103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12" name="Freeform 104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13" name="Freeform 105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14" name="Freeform 106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15" name="Freeform 107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16" name="Freeform 108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17" name="Freeform 109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18" name="Freeform 110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19" name="Freeform 111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20" name="Freeform 112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21" name="Freeform 113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22" name="Freeform 114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23" name="Freeform 115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24" name="Freeform 116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25" name="Freeform 117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26" name="Freeform 118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27" name="Freeform 119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28" name="Freeform 120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29" name="Freeform 121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30" name="Freeform 122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31" name="Freeform 123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32" name="Freeform 124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33" name="Freeform 125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34" name="Freeform 126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35" name="Freeform 127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36" name="Freeform 128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37" name="Freeform 129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38" name="Freeform 130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39" name="Freeform 131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40" name="Freeform 132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41" name="Freeform 133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42" name="Freeform 134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43" name="Freeform 135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44" name="Freeform 136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45" name="Freeform 137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46" name="Freeform 138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47" name="Freeform 139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48" name="Freeform 140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49" name="Freeform 141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50" name="Freeform 142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51" name="Freeform 143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52" name="Freeform 144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53" name="Freeform 145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54" name="Freeform 146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55" name="Freeform 147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56" name="Freeform 148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57" name="Freeform 149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58" name="Freeform 150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59" name="Freeform 151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60" name="Freeform 152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61" name="Freeform 153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62" name="Freeform 154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63" name="Freeform 155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64" name="Freeform 156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65" name="Freeform 157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66" name="Freeform 158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67" name="Freeform 159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68" name="Freeform 160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69" name="Freeform 161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70" name="Freeform 162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71" name="Freeform 163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72" name="Arc 164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G0" fmla="+- 0 0 0"/>
                <a:gd name="G1" fmla="+- 20897 0 0"/>
                <a:gd name="G2" fmla="+- 21600 0 0"/>
                <a:gd name="T0" fmla="*/ 5467 w 21600"/>
                <a:gd name="T1" fmla="*/ 0 h 21602"/>
                <a:gd name="T2" fmla="*/ 21589 w 21600"/>
                <a:gd name="T3" fmla="*/ 21602 h 21602"/>
                <a:gd name="T4" fmla="*/ 0 w 21600"/>
                <a:gd name="T5" fmla="*/ 20897 h 2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73" name="Arc 165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G0" fmla="+- 17826 0 0"/>
                <a:gd name="G1" fmla="+- 0 0 0"/>
                <a:gd name="G2" fmla="+- 21600 0 0"/>
                <a:gd name="T0" fmla="*/ 36729 w 36729"/>
                <a:gd name="T1" fmla="*/ 10451 h 21600"/>
                <a:gd name="T2" fmla="*/ 0 w 36729"/>
                <a:gd name="T3" fmla="*/ 12197 h 21600"/>
                <a:gd name="T4" fmla="*/ 17826 w 3672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74" name="Arc 166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G0" fmla="+- 7340 0 0"/>
                <a:gd name="G1" fmla="+- 21600 0 0"/>
                <a:gd name="G2" fmla="+- 21600 0 0"/>
                <a:gd name="T0" fmla="*/ 0 w 28940"/>
                <a:gd name="T1" fmla="*/ 1285 h 22305"/>
                <a:gd name="T2" fmla="*/ 28929 w 28940"/>
                <a:gd name="T3" fmla="*/ 22305 h 22305"/>
                <a:gd name="T4" fmla="*/ 7340 w 2894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75" name="Arc 167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G0" fmla="+- 8873 0 0"/>
                <a:gd name="G1" fmla="+- 21600 0 0"/>
                <a:gd name="G2" fmla="+- 21600 0 0"/>
                <a:gd name="T0" fmla="*/ 0 w 30473"/>
                <a:gd name="T1" fmla="*/ 1907 h 22305"/>
                <a:gd name="T2" fmla="*/ 30462 w 30473"/>
                <a:gd name="T3" fmla="*/ 22305 h 22305"/>
                <a:gd name="T4" fmla="*/ 8873 w 30473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76" name="Arc 168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G0" fmla="+- 12855 0 0"/>
                <a:gd name="G1" fmla="+- 21600 0 0"/>
                <a:gd name="G2" fmla="+- 21600 0 0"/>
                <a:gd name="T0" fmla="*/ 0 w 34455"/>
                <a:gd name="T1" fmla="*/ 4241 h 22305"/>
                <a:gd name="T2" fmla="*/ 34444 w 34455"/>
                <a:gd name="T3" fmla="*/ 22305 h 22305"/>
                <a:gd name="T4" fmla="*/ 12855 w 34455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77" name="Arc 169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78" name="Arc 170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79" name="Arc 171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80" name="Freeform 172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81" name="Freeform 173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82" name="Arc 174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G0" fmla="+- 15230 0 0"/>
                <a:gd name="G1" fmla="+- 21600 0 0"/>
                <a:gd name="G2" fmla="+- 21600 0 0"/>
                <a:gd name="T0" fmla="*/ 0 w 36830"/>
                <a:gd name="T1" fmla="*/ 6283 h 22305"/>
                <a:gd name="T2" fmla="*/ 36819 w 36830"/>
                <a:gd name="T3" fmla="*/ 22305 h 22305"/>
                <a:gd name="T4" fmla="*/ 15230 w 3683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83" name="Arc 175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G0" fmla="+- 18231 0 0"/>
                <a:gd name="G1" fmla="+- 21600 0 0"/>
                <a:gd name="G2" fmla="+- 21600 0 0"/>
                <a:gd name="T0" fmla="*/ 0 w 31881"/>
                <a:gd name="T1" fmla="*/ 10016 h 21600"/>
                <a:gd name="T2" fmla="*/ 31881 w 31881"/>
                <a:gd name="T3" fmla="*/ 4860 h 21600"/>
                <a:gd name="T4" fmla="*/ 18231 w 3188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84" name="Arc 176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1146"/>
                <a:gd name="T1" fmla="*/ 4512 h 21600"/>
                <a:gd name="T2" fmla="*/ 31146 w 31146"/>
                <a:gd name="T3" fmla="*/ 9561 h 21600"/>
                <a:gd name="T4" fmla="*/ 13212 w 311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85" name="Freeform 177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86" name="Freeform 178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87" name="Freeform 179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88" name="Freeform 180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89" name="Freeform 181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90" name="Freeform 182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91" name="Freeform 183"/>
            <p:cNvSpPr>
              <a:spLocks/>
            </p:cNvSpPr>
            <p:nvPr/>
          </p:nvSpPr>
          <p:spPr bwMode="hidden">
            <a:xfrm rot="20253369">
              <a:off x="3988" y="878"/>
              <a:ext cx="144" cy="271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92" name="Freeform 184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3193" name="Group 185"/>
          <p:cNvGrpSpPr>
            <a:grpSpLocks/>
          </p:cNvGrpSpPr>
          <p:nvPr/>
        </p:nvGrpSpPr>
        <p:grpSpPr bwMode="auto">
          <a:xfrm>
            <a:off x="3429000" y="5867400"/>
            <a:ext cx="1828800" cy="990600"/>
            <a:chOff x="2928" y="384"/>
            <a:chExt cx="1789" cy="1403"/>
          </a:xfrm>
        </p:grpSpPr>
        <p:sp>
          <p:nvSpPr>
            <p:cNvPr id="43194" name="Oval 186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95" name="Oval 187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96" name="Freeform 188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97" name="Freeform 189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98" name="Freeform 190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99" name="Freeform 191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00" name="Freeform 192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01" name="Freeform 193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02" name="Freeform 194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03" name="Freeform 195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04" name="Freeform 196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05" name="Freeform 197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06" name="Freeform 198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07" name="Freeform 199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08" name="Freeform 200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09" name="Freeform 201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10" name="Freeform 202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11" name="Freeform 203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12" name="Freeform 204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13" name="Freeform 205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14" name="Freeform 206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15" name="Freeform 207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16" name="Freeform 208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17" name="Freeform 209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18" name="Freeform 210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19" name="Freeform 211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20" name="Freeform 212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21" name="Freeform 213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22" name="Freeform 214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23" name="Freeform 215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24" name="Freeform 216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25" name="Freeform 217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26" name="Freeform 218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27" name="Freeform 219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28" name="Freeform 220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29" name="Freeform 221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30" name="Freeform 222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31" name="Freeform 223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32" name="Freeform 224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33" name="Freeform 225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34" name="Freeform 226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35" name="Freeform 227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36" name="Freeform 228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37" name="Freeform 229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38" name="Freeform 230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39" name="Freeform 231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40" name="Freeform 232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41" name="Freeform 233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42" name="Freeform 234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43" name="Freeform 235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44" name="Freeform 236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45" name="Freeform 237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46" name="Freeform 238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47" name="Freeform 239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48" name="Freeform 240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49" name="Freeform 241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50" name="Freeform 242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51" name="Freeform 243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52" name="Freeform 244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53" name="Freeform 245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54" name="Freeform 246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55" name="Freeform 247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56" name="Freeform 248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57" name="Freeform 249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58" name="Freeform 250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59" name="Freeform 251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60" name="Freeform 252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61" name="Freeform 253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62" name="Freeform 254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63" name="Arc 255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G0" fmla="+- 0 0 0"/>
                <a:gd name="G1" fmla="+- 20897 0 0"/>
                <a:gd name="G2" fmla="+- 21600 0 0"/>
                <a:gd name="T0" fmla="*/ 5467 w 21600"/>
                <a:gd name="T1" fmla="*/ 0 h 21602"/>
                <a:gd name="T2" fmla="*/ 21589 w 21600"/>
                <a:gd name="T3" fmla="*/ 21602 h 21602"/>
                <a:gd name="T4" fmla="*/ 0 w 21600"/>
                <a:gd name="T5" fmla="*/ 20897 h 2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64" name="Arc 256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G0" fmla="+- 17826 0 0"/>
                <a:gd name="G1" fmla="+- 0 0 0"/>
                <a:gd name="G2" fmla="+- 21600 0 0"/>
                <a:gd name="T0" fmla="*/ 36729 w 36729"/>
                <a:gd name="T1" fmla="*/ 10451 h 21600"/>
                <a:gd name="T2" fmla="*/ 0 w 36729"/>
                <a:gd name="T3" fmla="*/ 12197 h 21600"/>
                <a:gd name="T4" fmla="*/ 17826 w 3672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65" name="Arc 257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G0" fmla="+- 7340 0 0"/>
                <a:gd name="G1" fmla="+- 21600 0 0"/>
                <a:gd name="G2" fmla="+- 21600 0 0"/>
                <a:gd name="T0" fmla="*/ 0 w 28940"/>
                <a:gd name="T1" fmla="*/ 1285 h 22305"/>
                <a:gd name="T2" fmla="*/ 28929 w 28940"/>
                <a:gd name="T3" fmla="*/ 22305 h 22305"/>
                <a:gd name="T4" fmla="*/ 7340 w 2894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66" name="Arc 258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G0" fmla="+- 8873 0 0"/>
                <a:gd name="G1" fmla="+- 21600 0 0"/>
                <a:gd name="G2" fmla="+- 21600 0 0"/>
                <a:gd name="T0" fmla="*/ 0 w 30473"/>
                <a:gd name="T1" fmla="*/ 1907 h 22305"/>
                <a:gd name="T2" fmla="*/ 30462 w 30473"/>
                <a:gd name="T3" fmla="*/ 22305 h 22305"/>
                <a:gd name="T4" fmla="*/ 8873 w 30473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67" name="Arc 259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G0" fmla="+- 12855 0 0"/>
                <a:gd name="G1" fmla="+- 21600 0 0"/>
                <a:gd name="G2" fmla="+- 21600 0 0"/>
                <a:gd name="T0" fmla="*/ 0 w 34455"/>
                <a:gd name="T1" fmla="*/ 4241 h 22305"/>
                <a:gd name="T2" fmla="*/ 34444 w 34455"/>
                <a:gd name="T3" fmla="*/ 22305 h 22305"/>
                <a:gd name="T4" fmla="*/ 12855 w 34455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68" name="Arc 260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69" name="Arc 261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70" name="Arc 262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71" name="Freeform 263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72" name="Freeform 264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73" name="Arc 265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G0" fmla="+- 15230 0 0"/>
                <a:gd name="G1" fmla="+- 21600 0 0"/>
                <a:gd name="G2" fmla="+- 21600 0 0"/>
                <a:gd name="T0" fmla="*/ 0 w 36830"/>
                <a:gd name="T1" fmla="*/ 6283 h 22305"/>
                <a:gd name="T2" fmla="*/ 36819 w 36830"/>
                <a:gd name="T3" fmla="*/ 22305 h 22305"/>
                <a:gd name="T4" fmla="*/ 15230 w 3683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74" name="Arc 266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G0" fmla="+- 18231 0 0"/>
                <a:gd name="G1" fmla="+- 21600 0 0"/>
                <a:gd name="G2" fmla="+- 21600 0 0"/>
                <a:gd name="T0" fmla="*/ 0 w 31881"/>
                <a:gd name="T1" fmla="*/ 10016 h 21600"/>
                <a:gd name="T2" fmla="*/ 31881 w 31881"/>
                <a:gd name="T3" fmla="*/ 4860 h 21600"/>
                <a:gd name="T4" fmla="*/ 18231 w 3188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75" name="Arc 267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1146"/>
                <a:gd name="T1" fmla="*/ 4512 h 21600"/>
                <a:gd name="T2" fmla="*/ 31146 w 31146"/>
                <a:gd name="T3" fmla="*/ 9561 h 21600"/>
                <a:gd name="T4" fmla="*/ 13212 w 311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76" name="Freeform 268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77" name="Freeform 269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78" name="Freeform 270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79" name="Freeform 271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80" name="Freeform 272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81" name="Freeform 273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82" name="Freeform 274"/>
            <p:cNvSpPr>
              <a:spLocks/>
            </p:cNvSpPr>
            <p:nvPr/>
          </p:nvSpPr>
          <p:spPr bwMode="hidden">
            <a:xfrm rot="20253369">
              <a:off x="3988" y="878"/>
              <a:ext cx="144" cy="271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83" name="Freeform 275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284" name="WordArt 276"/>
          <p:cNvSpPr>
            <a:spLocks noChangeArrowheads="1" noChangeShapeType="1" noTextEdit="1"/>
          </p:cNvSpPr>
          <p:nvPr/>
        </p:nvSpPr>
        <p:spPr bwMode="auto">
          <a:xfrm>
            <a:off x="212725" y="1755775"/>
            <a:ext cx="8588375" cy="16700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4000" b="1" kern="10" spc="-40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000" b="1" kern="10" spc="-40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10" spc="-40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kern="10" spc="-40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10" spc="-40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quí</a:t>
            </a:r>
            <a:r>
              <a:rPr lang="en-US" sz="4000" b="1" kern="10" spc="-40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10" spc="-40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b="1" kern="10" spc="-40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10" spc="-40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kern="10" spc="-40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10" spc="-40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000" b="1" kern="10" spc="-40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10" spc="-40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000" b="1" kern="10" spc="-40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43285" name="WordArt 277"/>
          <p:cNvSpPr>
            <a:spLocks noChangeArrowheads="1" noChangeShapeType="1" noTextEdit="1"/>
          </p:cNvSpPr>
          <p:nvPr/>
        </p:nvSpPr>
        <p:spPr bwMode="auto">
          <a:xfrm>
            <a:off x="1905000" y="3810000"/>
            <a:ext cx="5994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học giỏi !</a:t>
            </a:r>
            <a:endParaRPr lang="en-US" sz="3600" b="1" kern="1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286" name="Picture 278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"/>
            <a:ext cx="1676400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87" name="Picture 279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19200"/>
            <a:ext cx="1028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88" name="Picture 280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03588"/>
            <a:ext cx="1638300" cy="109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89" name="Picture 28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5105400"/>
            <a:ext cx="1028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90" name="Picture 282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1752600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91" name="Picture 283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019800"/>
            <a:ext cx="1028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92" name="Picture 284" descr="Picture 24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221">
            <a:off x="304800" y="5105400"/>
            <a:ext cx="1600200" cy="1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052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3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3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3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3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84" grpId="0" animBg="1"/>
      <p:bldP spid="432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914400" y="914400"/>
            <a:ext cx="800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0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Á </a:t>
            </a:r>
            <a:r>
              <a:rPr lang="en-US" sz="4000" b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40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0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40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524000" y="1905000"/>
            <a:ext cx="60198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Châu Âu – Châu Mỹ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Châu Đại Dương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Châu Nam Cực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Châu Phi – Châu Âu</a:t>
            </a:r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1524000" y="47244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06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/>
      <p:bldP spid="20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219200" y="609600"/>
            <a:ext cx="6324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Á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209800" y="1828800"/>
            <a:ext cx="5791200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33CC"/>
                </a:solidFill>
                <a:cs typeface="Times New Roman" pitchFamily="18" charset="0"/>
              </a:rPr>
              <a:t>A.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CC0066"/>
                </a:solidFill>
                <a:cs typeface="Times New Roman" pitchFamily="18" charset="0"/>
              </a:rPr>
              <a:t>30 </a:t>
            </a:r>
            <a:r>
              <a:rPr lang="en-US" sz="4400" b="1" dirty="0" err="1">
                <a:solidFill>
                  <a:srgbClr val="CC0066"/>
                </a:solidFill>
                <a:cs typeface="Times New Roman" pitchFamily="18" charset="0"/>
              </a:rPr>
              <a:t>triệu</a:t>
            </a:r>
            <a:r>
              <a:rPr lang="en-US" sz="4400" b="1" dirty="0">
                <a:solidFill>
                  <a:srgbClr val="CC0066"/>
                </a:solidFill>
                <a:cs typeface="Times New Roman" pitchFamily="18" charset="0"/>
              </a:rPr>
              <a:t> km</a:t>
            </a:r>
            <a:r>
              <a:rPr lang="en-US" sz="4400" b="1" baseline="30000" dirty="0">
                <a:solidFill>
                  <a:srgbClr val="CC0066"/>
                </a:solidFill>
                <a:cs typeface="Times New Roman" pitchFamily="18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33CC"/>
                </a:solidFill>
                <a:cs typeface="Times New Roman" pitchFamily="18" charset="0"/>
              </a:rPr>
              <a:t>B.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CC0066"/>
                </a:solidFill>
                <a:cs typeface="Times New Roman" pitchFamily="18" charset="0"/>
              </a:rPr>
              <a:t>42 </a:t>
            </a:r>
            <a:r>
              <a:rPr lang="en-US" sz="4400" b="1" dirty="0" err="1">
                <a:solidFill>
                  <a:srgbClr val="CC0066"/>
                </a:solidFill>
                <a:cs typeface="Times New Roman" pitchFamily="18" charset="0"/>
              </a:rPr>
              <a:t>triệu</a:t>
            </a:r>
            <a:r>
              <a:rPr lang="en-US" sz="4400" b="1" dirty="0">
                <a:solidFill>
                  <a:srgbClr val="CC0066"/>
                </a:solidFill>
                <a:cs typeface="Times New Roman" pitchFamily="18" charset="0"/>
              </a:rPr>
              <a:t> km</a:t>
            </a:r>
            <a:r>
              <a:rPr lang="en-US" sz="4400" b="1" baseline="30000" dirty="0">
                <a:solidFill>
                  <a:srgbClr val="CC0066"/>
                </a:solidFill>
                <a:cs typeface="Times New Roman" pitchFamily="18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33CC"/>
                </a:solidFill>
                <a:cs typeface="Times New Roman" pitchFamily="18" charset="0"/>
              </a:rPr>
              <a:t>C.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CC0066"/>
                </a:solidFill>
                <a:cs typeface="Times New Roman" pitchFamily="18" charset="0"/>
              </a:rPr>
              <a:t>44 </a:t>
            </a:r>
            <a:r>
              <a:rPr lang="en-US" sz="4400" b="1" dirty="0" err="1">
                <a:solidFill>
                  <a:srgbClr val="CC0066"/>
                </a:solidFill>
                <a:cs typeface="Times New Roman" pitchFamily="18" charset="0"/>
              </a:rPr>
              <a:t>triệu</a:t>
            </a:r>
            <a:r>
              <a:rPr lang="en-US" sz="4400" b="1" dirty="0">
                <a:solidFill>
                  <a:srgbClr val="CC0066"/>
                </a:solidFill>
                <a:cs typeface="Times New Roman" pitchFamily="18" charset="0"/>
              </a:rPr>
              <a:t> km</a:t>
            </a:r>
            <a:r>
              <a:rPr lang="en-US" sz="4400" b="1" baseline="30000" dirty="0">
                <a:solidFill>
                  <a:srgbClr val="CC0066"/>
                </a:solidFill>
                <a:cs typeface="Times New Roman" pitchFamily="18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33CC"/>
                </a:solidFill>
                <a:cs typeface="Times New Roman" pitchFamily="18" charset="0"/>
              </a:rPr>
              <a:t>D.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CC0066"/>
                </a:solidFill>
                <a:cs typeface="Times New Roman" pitchFamily="18" charset="0"/>
              </a:rPr>
              <a:t>10 </a:t>
            </a:r>
            <a:r>
              <a:rPr lang="en-US" sz="4400" b="1" dirty="0" err="1">
                <a:solidFill>
                  <a:srgbClr val="CC0066"/>
                </a:solidFill>
                <a:cs typeface="Times New Roman" pitchFamily="18" charset="0"/>
              </a:rPr>
              <a:t>triệu</a:t>
            </a:r>
            <a:r>
              <a:rPr lang="en-US" sz="4400" b="1" dirty="0">
                <a:solidFill>
                  <a:srgbClr val="CC0066"/>
                </a:solidFill>
                <a:cs typeface="Times New Roman" pitchFamily="18" charset="0"/>
              </a:rPr>
              <a:t> km</a:t>
            </a:r>
            <a:r>
              <a:rPr lang="en-US" sz="4400" b="1" baseline="30000" dirty="0">
                <a:solidFill>
                  <a:srgbClr val="CC0066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2209800" y="39624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30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Địa lí</a:t>
            </a:r>
            <a:br>
              <a:rPr lang="en-US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  CHÂU Á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8382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Á</a:t>
            </a:r>
          </a:p>
        </p:txBody>
      </p:sp>
    </p:spTree>
    <p:extLst>
      <p:ext uri="{BB962C8B-B14F-4D97-AF65-F5344CB8AC3E}">
        <p14:creationId xmlns:p14="http://schemas.microsoft.com/office/powerpoint/2010/main" val="151198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24" name="Group 5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34708471"/>
              </p:ext>
            </p:extLst>
          </p:nvPr>
        </p:nvGraphicFramePr>
        <p:xfrm>
          <a:off x="0" y="838200"/>
          <a:ext cx="9144000" cy="6019800"/>
        </p:xfrm>
        <a:graphic>
          <a:graphicData uri="http://schemas.openxmlformats.org/drawingml/2006/table">
            <a:tbl>
              <a:tblPr/>
              <a:tblGrid>
                <a:gridCol w="363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8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CHÂU LỤC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DIỆN TÍCH </a:t>
                      </a: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(Tri</a:t>
                      </a: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</a:rPr>
                        <a:t>ệu</a:t>
                      </a: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km</a:t>
                      </a:r>
                      <a:r>
                        <a:rPr kumimoji="0" lang="en-US" sz="3200" b="1" i="0" u="none" strike="noStrike" cap="none" normalizeH="0" baseline="3000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 SỐ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 2004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(Tri</a:t>
                      </a: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</a:rPr>
                        <a:t>ệu người</a:t>
                      </a: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</a:rPr>
                        <a:t>Châu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</a:rPr>
                        <a:t> 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Mĩ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Châu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Phi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Châu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Âu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</a:rPr>
                        <a:t>Châu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</a:rPr>
                        <a:t>Đại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</a:rPr>
                        <a:t>Dương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Châu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Nam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Cực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</a:rPr>
                        <a:t>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</a:rPr>
                        <a:t>3875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876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884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728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</a:rPr>
                        <a:t>  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 SỐ LIỆU</a:t>
            </a:r>
          </a:p>
        </p:txBody>
      </p:sp>
    </p:spTree>
    <p:extLst>
      <p:ext uri="{BB962C8B-B14F-4D97-AF65-F5344CB8AC3E}">
        <p14:creationId xmlns:p14="http://schemas.microsoft.com/office/powerpoint/2010/main" val="73912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686800" cy="4495800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Á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Á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Phi?</a:t>
            </a:r>
          </a:p>
        </p:txBody>
      </p:sp>
    </p:spTree>
    <p:extLst>
      <p:ext uri="{BB962C8B-B14F-4D97-AF65-F5344CB8AC3E}">
        <p14:creationId xmlns:p14="http://schemas.microsoft.com/office/powerpoint/2010/main" val="284449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a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640138" y="6238875"/>
            <a:ext cx="541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ẤN ĐỘ</a:t>
            </a:r>
          </a:p>
        </p:txBody>
      </p:sp>
    </p:spTree>
    <p:extLst>
      <p:ext uri="{BB962C8B-B14F-4D97-AF65-F5344CB8AC3E}">
        <p14:creationId xmlns:p14="http://schemas.microsoft.com/office/powerpoint/2010/main" val="1913521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trangphuchanqu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4676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275013" y="6221413"/>
            <a:ext cx="381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HÀN QUỐC</a:t>
            </a:r>
          </a:p>
        </p:txBody>
      </p:sp>
    </p:spTree>
    <p:extLst>
      <p:ext uri="{BB962C8B-B14F-4D97-AF65-F5344CB8AC3E}">
        <p14:creationId xmlns:p14="http://schemas.microsoft.com/office/powerpoint/2010/main" val="30806528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1201&quot;&gt;&lt;object type=&quot;3&quot; unique_id=&quot;11202&quot;&gt;&lt;property id=&quot;20148&quot; value=&quot;5&quot;/&gt;&lt;property id=&quot;20300&quot; value=&quot;Slide 1&quot;/&gt;&lt;property id=&quot;20307&quot; value=&quot;283&quot;/&gt;&lt;/object&gt;&lt;object type=&quot;3&quot; unique_id=&quot;11203&quot;&gt;&lt;property id=&quot;20148&quot; value=&quot;5&quot;/&gt;&lt;property id=&quot;20300&quot; value=&quot;Slide 2 - &amp;quot;Địa lí:&amp;quot;&quot;/&gt;&lt;property id=&quot;20307&quot; value=&quot;257&quot;/&gt;&lt;/object&gt;&lt;object type=&quot;3&quot; unique_id=&quot;11204&quot;&gt;&lt;property id=&quot;20148&quot; value=&quot;5&quot;/&gt;&lt;property id=&quot;20300&quot; value=&quot;Slide 3&quot;/&gt;&lt;property id=&quot;20307&quot; value=&quot;258&quot;/&gt;&lt;/object&gt;&lt;object type=&quot;3&quot; unique_id=&quot;11205&quot;&gt;&lt;property id=&quot;20148&quot; value=&quot;5&quot;/&gt;&lt;property id=&quot;20300&quot; value=&quot;Slide 4&quot;/&gt;&lt;property id=&quot;20307&quot; value=&quot;259&quot;/&gt;&lt;/object&gt;&lt;object type=&quot;3&quot; unique_id=&quot;11206&quot;&gt;&lt;property id=&quot;20148&quot; value=&quot;5&quot;/&gt;&lt;property id=&quot;20300&quot; value=&quot;Slide 5 - &amp;quot;Địa lí:    CHÂU Á&amp;quot;&quot;/&gt;&lt;property id=&quot;20307&quot; value=&quot;260&quot;/&gt;&lt;/object&gt;&lt;object type=&quot;3&quot; unique_id=&quot;11207&quot;&gt;&lt;property id=&quot;20148&quot; value=&quot;5&quot;/&gt;&lt;property id=&quot;20300&quot; value=&quot;Slide 6&quot;/&gt;&lt;property id=&quot;20307&quot; value=&quot;261&quot;/&gt;&lt;/object&gt;&lt;object type=&quot;3&quot; unique_id=&quot;11208&quot;&gt;&lt;property id=&quot;20148&quot; value=&quot;5&quot;/&gt;&lt;property id=&quot;20300&quot; value=&quot;Slide 7 - &amp;quot;- Dựa vào bảng số liệu , em hãy so sánh dân số châu Á với các châu lục khác?  - Em hãy so sánh mật độ dân số của ch&quot;/&gt;&lt;property id=&quot;20307&quot; value=&quot;262&quot;/&gt;&lt;/object&gt;&lt;object type=&quot;3&quot; unique_id=&quot;11209&quot;&gt;&lt;property id=&quot;20148&quot; value=&quot;5&quot;/&gt;&lt;property id=&quot;20300&quot; value=&quot;Slide 8&quot;/&gt;&lt;property id=&quot;20307&quot; value=&quot;263&quot;/&gt;&lt;/object&gt;&lt;object type=&quot;3&quot; unique_id=&quot;11210&quot;&gt;&lt;property id=&quot;20148&quot; value=&quot;5&quot;/&gt;&lt;property id=&quot;20300&quot; value=&quot;Slide 9&quot;/&gt;&lt;property id=&quot;20307&quot; value=&quot;264&quot;/&gt;&lt;/object&gt;&lt;object type=&quot;3&quot; unique_id=&quot;11211&quot;&gt;&lt;property id=&quot;20148&quot; value=&quot;5&quot;/&gt;&lt;property id=&quot;20300&quot; value=&quot;Slide 10&quot;/&gt;&lt;property id=&quot;20307&quot; value=&quot;265&quot;/&gt;&lt;/object&gt;&lt;object type=&quot;3&quot; unique_id=&quot;11212&quot;&gt;&lt;property id=&quot;20148&quot; value=&quot;5&quot;/&gt;&lt;property id=&quot;20300&quot; value=&quot;Slide 11&quot;/&gt;&lt;property id=&quot;20307&quot; value=&quot;266&quot;/&gt;&lt;/object&gt;&lt;object type=&quot;3&quot; unique_id=&quot;11213&quot;&gt;&lt;property id=&quot;20148&quot; value=&quot;5&quot;/&gt;&lt;property id=&quot;20300&quot; value=&quot;Slide 12 - &amp;quot;2. Hoạt động kinh tế:&amp;quot;&quot;/&gt;&lt;property id=&quot;20307&quot; value=&quot;267&quot;/&gt;&lt;/object&gt;&lt;object type=&quot;3&quot; unique_id=&quot;11214&quot;&gt;&lt;property id=&quot;20148&quot; value=&quot;5&quot;/&gt;&lt;property id=&quot;20300&quot; value=&quot;Slide 13&quot;/&gt;&lt;property id=&quot;20307&quot; value=&quot;268&quot;/&gt;&lt;/object&gt;&lt;object type=&quot;3&quot; unique_id=&quot;11215&quot;&gt;&lt;property id=&quot;20148&quot; value=&quot;5&quot;/&gt;&lt;property id=&quot;20300&quot; value=&quot;Slide 14&quot;/&gt;&lt;property id=&quot;20307&quot; value=&quot;269&quot;/&gt;&lt;/object&gt;&lt;object type=&quot;3&quot; unique_id=&quot;11216&quot;&gt;&lt;property id=&quot;20148&quot; value=&quot;5&quot;/&gt;&lt;property id=&quot;20300&quot; value=&quot;Slide 15&quot;/&gt;&lt;property id=&quot;20307&quot; value=&quot;270&quot;/&gt;&lt;/object&gt;&lt;object type=&quot;3&quot; unique_id=&quot;11217&quot;&gt;&lt;property id=&quot;20148&quot; value=&quot;5&quot;/&gt;&lt;property id=&quot;20300&quot; value=&quot;Slide 16 - &amp;quot;     Người dân châu Á phần lớn làm nông nghiệp, nông sản chính là lúa gạo, lúa mì,thịt, trứng, sữa. Một số nước ph&quot;/&gt;&lt;property id=&quot;20307&quot; value=&quot;271&quot;/&gt;&lt;/object&gt;&lt;object type=&quot;3&quot; unique_id=&quot;11218&quot;&gt;&lt;property id=&quot;20148&quot; value=&quot;5&quot;/&gt;&lt;property id=&quot;20300&quot; value=&quot;Slide 17 - &amp;quot;3. Khu vực Đông Nam Á:&amp;quot;&quot;/&gt;&lt;property id=&quot;20307&quot; value=&quot;272&quot;/&gt;&lt;/object&gt;&lt;object type=&quot;3&quot; unique_id=&quot;11219&quot;&gt;&lt;property id=&quot;20148&quot; value=&quot;5&quot;/&gt;&lt;property id=&quot;20300&quot; value=&quot;Slide 18&quot;/&gt;&lt;property id=&quot;20307&quot; value=&quot;273&quot;/&gt;&lt;/object&gt;&lt;object type=&quot;3&quot; unique_id=&quot;11220&quot;&gt;&lt;property id=&quot;20148&quot; value=&quot;5&quot;/&gt;&lt;property id=&quot;20300&quot; value=&quot;Slide 19&quot;/&gt;&lt;property id=&quot;20307&quot; value=&quot;274&quot;/&gt;&lt;/object&gt;&lt;object type=&quot;3&quot; unique_id=&quot;11221&quot;&gt;&lt;property id=&quot;20148&quot; value=&quot;5&quot;/&gt;&lt;property id=&quot;20300&quot; value=&quot;Slide 20&quot;/&gt;&lt;property id=&quot;20307&quot; value=&quot;275&quot;/&gt;&lt;/object&gt;&lt;object type=&quot;3&quot; unique_id=&quot;11222&quot;&gt;&lt;property id=&quot;20148&quot; value=&quot;5&quot;/&gt;&lt;property id=&quot;20300&quot; value=&quot;Slide 21&quot;/&gt;&lt;property id=&quot;20307&quot; value=&quot;276&quot;/&gt;&lt;/object&gt;&lt;object type=&quot;3&quot; unique_id=&quot;11223&quot;&gt;&lt;property id=&quot;20148&quot; value=&quot;5&quot;/&gt;&lt;property id=&quot;20300&quot; value=&quot;Slide 22&quot;/&gt;&lt;property id=&quot;20307&quot; value=&quot;277&quot;/&gt;&lt;/object&gt;&lt;object type=&quot;3&quot; unique_id=&quot;11224&quot;&gt;&lt;property id=&quot;20148&quot; value=&quot;5&quot;/&gt;&lt;property id=&quot;20300&quot; value=&quot;Slide 23&quot;/&gt;&lt;property id=&quot;20307&quot; value=&quot;278&quot;/&gt;&lt;/object&gt;&lt;object type=&quot;3&quot; unique_id=&quot;11225&quot;&gt;&lt;property id=&quot;20148&quot; value=&quot;5&quot;/&gt;&lt;property id=&quot;20300&quot; value=&quot;Slide 24&quot;/&gt;&lt;property id=&quot;20307&quot; value=&quot;279&quot;/&gt;&lt;/object&gt;&lt;object type=&quot;3&quot; unique_id=&quot;11226&quot;&gt;&lt;property id=&quot;20148&quot; value=&quot;5&quot;/&gt;&lt;property id=&quot;20300&quot; value=&quot;Slide 25 - &amp;quot;ĐỒ HỘP HẠ LONG&amp;quot;&quot;/&gt;&lt;property id=&quot;20307&quot; value=&quot;280&quot;/&gt;&lt;/object&gt;&lt;object type=&quot;3&quot; unique_id=&quot;11227&quot;&gt;&lt;property id=&quot;20148&quot; value=&quot;5&quot;/&gt;&lt;property id=&quot;20300&quot; value=&quot;Slide 26&quot;/&gt;&lt;property id=&quot;20307&quot; value=&quot;281&quot;/&gt;&lt;/object&gt;&lt;object type=&quot;3&quot; unique_id=&quot;11228&quot;&gt;&lt;property id=&quot;20148&quot; value=&quot;5&quot;/&gt;&lt;property id=&quot;20300&quot; value=&quot;Slide 27&quot;/&gt;&lt;property id=&quot;20307&quot; value=&quot;282&quot;/&gt;&lt;/object&gt;&lt;/object&gt;&lt;object type=&quot;8&quot; unique_id=&quot;1125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392</Words>
  <Application>Microsoft Office PowerPoint</Application>
  <PresentationFormat>On-screen Show (4:3)</PresentationFormat>
  <Paragraphs>72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PowerPoint Presentation</vt:lpstr>
      <vt:lpstr>ÔN BÀI CŨ</vt:lpstr>
      <vt:lpstr>PowerPoint Presentation</vt:lpstr>
      <vt:lpstr>PowerPoint Presentation</vt:lpstr>
      <vt:lpstr>Địa lí    CHÂU Á</vt:lpstr>
      <vt:lpstr>PowerPoint Presentation</vt:lpstr>
      <vt:lpstr>- Dựa vào bảng số liệu , em hãy so sánh dân số châu Á với các châu lục khác?  - Em hãy so sánh mật độ dân số của châu Á với mật độ dân số châu Phi?</vt:lpstr>
      <vt:lpstr>PowerPoint Presentation</vt:lpstr>
      <vt:lpstr>PowerPoint Presentation</vt:lpstr>
      <vt:lpstr>PowerPoint Presentation</vt:lpstr>
      <vt:lpstr>PowerPoint Presentation</vt:lpstr>
      <vt:lpstr>2. Hoạt động kinh tế</vt:lpstr>
      <vt:lpstr>PowerPoint Presentation</vt:lpstr>
      <vt:lpstr>PowerPoint Presentation</vt:lpstr>
      <vt:lpstr>PowerPoint Presentation</vt:lpstr>
      <vt:lpstr>     Người dân châu Á phần lớn làm nông nghiệp, nông sản chính là lúa gạo, lúa mì,thịt, trứng, sữa. Một số nước phát triển ngành công nghiệp khai thác dầu mỏ, sản xuất ô tô.</vt:lpstr>
      <vt:lpstr>3. Khu vực Đông Nam 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ĐỒ HỘP HẠ LONG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THAMB</dc:creator>
  <cp:lastModifiedBy>Admin</cp:lastModifiedBy>
  <cp:revision>6</cp:revision>
  <dcterms:created xsi:type="dcterms:W3CDTF">2018-01-15T02:54:41Z</dcterms:created>
  <dcterms:modified xsi:type="dcterms:W3CDTF">2024-01-17T07:31:40Z</dcterms:modified>
</cp:coreProperties>
</file>