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84" r:id="rId2"/>
    <p:sldId id="285" r:id="rId3"/>
    <p:sldId id="286" r:id="rId4"/>
    <p:sldId id="260" r:id="rId5"/>
    <p:sldId id="261" r:id="rId6"/>
    <p:sldId id="283" r:id="rId7"/>
    <p:sldId id="272" r:id="rId8"/>
    <p:sldId id="267" r:id="rId9"/>
    <p:sldId id="268" r:id="rId10"/>
    <p:sldId id="273" r:id="rId11"/>
    <p:sldId id="274" r:id="rId12"/>
    <p:sldId id="287" r:id="rId13"/>
    <p:sldId id="262" r:id="rId14"/>
    <p:sldId id="277" r:id="rId15"/>
    <p:sldId id="278" r:id="rId16"/>
    <p:sldId id="280" r:id="rId17"/>
    <p:sldId id="279" r:id="rId18"/>
    <p:sldId id="282" r:id="rId19"/>
    <p:sldId id="281" r:id="rId20"/>
    <p:sldId id="288" r:id="rId21"/>
    <p:sldId id="290" r:id="rId22"/>
    <p:sldId id="292" r:id="rId23"/>
    <p:sldId id="291" r:id="rId24"/>
    <p:sldId id="257" r:id="rId25"/>
  </p:sldIdLst>
  <p:sldSz cx="12192000" cy="6858000"/>
  <p:notesSz cx="6858000" cy="9144000"/>
  <p:embeddedFontLst>
    <p:embeddedFont>
      <p:font typeface="#9Slide03 Kaleko 105 Round Bold" panose="020B0604020202020204" charset="0"/>
      <p:bold r:id="rId28"/>
    </p:embeddedFont>
    <p:embeddedFont>
      <p:font typeface="Calibri" panose="020F0502020204030204" pitchFamily="34" charset="0"/>
      <p:regular r:id="rId29"/>
      <p:bold r:id="rId30"/>
      <p:italic r:id="rId31"/>
      <p:boldItalic r:id="rId32"/>
    </p:embeddedFont>
    <p:embeddedFont>
      <p:font typeface="微软雅黑" panose="020B0503020204020204" pitchFamily="34" charset="-122"/>
      <p:regular r:id="rId33"/>
      <p:bold r:id="rId34"/>
    </p:embeddedFont>
    <p:embeddedFont>
      <p:font typeface="#9Slide05 IcielSanelma" panose="020B0604020202020204" charset="0"/>
      <p:regular r:id="rId35"/>
    </p:embeddedFont>
    <p:embeddedFont>
      <p:font typeface="Cambria" panose="0204050305040603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0066"/>
    <a:srgbClr val="990033"/>
    <a:srgbClr val="0000FF"/>
    <a:srgbClr val="00808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73" d="100"/>
          <a:sy n="73" d="100"/>
        </p:scale>
        <p:origin x="582" y="54"/>
      </p:cViewPr>
      <p:guideLst>
        <p:guide orient="horz" pos="2160"/>
        <p:guide pos="3840"/>
      </p:guideLst>
    </p:cSldViewPr>
  </p:slideViewPr>
  <p:notesTextViewPr>
    <p:cViewPr>
      <p:scale>
        <a:sx n="1" d="1"/>
        <a:sy n="1" d="1"/>
      </p:scale>
      <p:origin x="0" y="0"/>
    </p:cViewPr>
  </p:notesTextViewPr>
  <p:sorterViewPr>
    <p:cViewPr>
      <p:scale>
        <a:sx n="100" d="100"/>
        <a:sy n="100" d="100"/>
      </p:scale>
      <p:origin x="0" y="4488"/>
    </p:cViewPr>
  </p:sorterViewPr>
  <p:notesViewPr>
    <p:cSldViewPr snapToGrid="0">
      <p:cViewPr varScale="1">
        <p:scale>
          <a:sx n="55" d="100"/>
          <a:sy n="55" d="100"/>
        </p:scale>
        <p:origin x="-29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6D4B43-503A-4C77-A7CB-F754E740FE7E}" type="datetimeFigureOut">
              <a:rPr lang="en-US" smtClean="0"/>
              <a:t>9/26/2024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5CBAFF-109E-4F68-8C1B-3AEF5FEA9F63}" type="slidenum">
              <a:rPr lang="en-US" smtClean="0"/>
              <a:t>‹#›</a:t>
            </a:fld>
            <a:endParaRPr lang="en-US"/>
          </a:p>
        </p:txBody>
      </p:sp>
    </p:spTree>
    <p:extLst>
      <p:ext uri="{BB962C8B-B14F-4D97-AF65-F5344CB8AC3E}">
        <p14:creationId xmlns:p14="http://schemas.microsoft.com/office/powerpoint/2010/main" val="358938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F1AE1-FDE3-4ED8-844D-98690A2A4803}" type="datetimeFigureOut">
              <a:rPr lang="en-US" smtClean="0"/>
              <a:t>9/26/2024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62A67-13E7-47AF-A3B0-3190B484DBA2}" type="slidenum">
              <a:rPr lang="en-US" smtClean="0"/>
              <a:t>‹#›</a:t>
            </a:fld>
            <a:endParaRPr lang="en-US"/>
          </a:p>
        </p:txBody>
      </p:sp>
    </p:spTree>
    <p:extLst>
      <p:ext uri="{BB962C8B-B14F-4D97-AF65-F5344CB8AC3E}">
        <p14:creationId xmlns:p14="http://schemas.microsoft.com/office/powerpoint/2010/main" val="88158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53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2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4" name="Rectangle 3"/>
          <p:cNvSpPr/>
          <p:nvPr userDrawn="1"/>
        </p:nvSpPr>
        <p:spPr>
          <a:xfrm>
            <a:off x="309093" y="218941"/>
            <a:ext cx="11578107" cy="646519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1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765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4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36" t="33936" r="6339" b="24370"/>
          <a:stretch/>
        </p:blipFill>
        <p:spPr>
          <a:xfrm flipV="1">
            <a:off x="-12879" y="0"/>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spTree>
    <p:extLst>
      <p:ext uri="{BB962C8B-B14F-4D97-AF65-F5344CB8AC3E}">
        <p14:creationId xmlns:p14="http://schemas.microsoft.com/office/powerpoint/2010/main" val="358424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51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组合 3">
            <a:extLst>
              <a:ext uri="{FF2B5EF4-FFF2-40B4-BE49-F238E27FC236}">
                <a16:creationId xmlns:a16="http://schemas.microsoft.com/office/drawing/2014/main" id="{32A6DA39-44C4-52A9-5AF1-88908B614D63}"/>
              </a:ext>
            </a:extLst>
          </p:cNvPr>
          <p:cNvGrpSpPr/>
          <p:nvPr userDrawn="1"/>
        </p:nvGrpSpPr>
        <p:grpSpPr>
          <a:xfrm>
            <a:off x="-12879" y="0"/>
            <a:ext cx="12204879" cy="6865244"/>
            <a:chOff x="-12879" y="1"/>
            <a:chExt cx="12204879" cy="6865244"/>
          </a:xfrm>
        </p:grpSpPr>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0">
              <a:extLst>
                <a:ext uri="{28A0092B-C50C-407E-A947-70E740481C1C}">
                  <a14:useLocalDpi xmlns:a14="http://schemas.microsoft.com/office/drawing/2010/main" val="0"/>
                </a:ext>
              </a:extLst>
            </a:blip>
            <a:srcRect l="7436" t="33936" r="6339" b="24370"/>
            <a:stretch/>
          </p:blipFill>
          <p:spPr>
            <a:xfrm flipV="1">
              <a:off x="-12879" y="1"/>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grpSp>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Tree>
    <p:extLst>
      <p:ext uri="{BB962C8B-B14F-4D97-AF65-F5344CB8AC3E}">
        <p14:creationId xmlns:p14="http://schemas.microsoft.com/office/powerpoint/2010/main" val="397275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p:blipFill>
        <p:spPr>
          <a:xfrm rot="10800000">
            <a:off x="2917368" y="0"/>
            <a:ext cx="7634515" cy="5300968"/>
          </a:xfrm>
          <a:prstGeom prst="rect">
            <a:avLst/>
          </a:prstGeom>
        </p:spPr>
      </p:pic>
      <p:sp>
        <p:nvSpPr>
          <p:cNvPr id="4" name="Rectangle 3"/>
          <p:cNvSpPr/>
          <p:nvPr/>
        </p:nvSpPr>
        <p:spPr>
          <a:xfrm>
            <a:off x="3791858" y="2050728"/>
            <a:ext cx="4664101"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smtClean="0">
                <a:ln/>
                <a:solidFill>
                  <a:srgbClr val="FF0000"/>
                </a:solidFill>
              </a:rPr>
              <a:t>ĐẠO ĐỨC</a:t>
            </a:r>
          </a:p>
          <a:p>
            <a:pPr algn="ctr"/>
            <a:r>
              <a:rPr lang="en-US" sz="4400" b="1" cap="none" spc="0" dirty="0" err="1" smtClean="0">
                <a:ln/>
                <a:solidFill>
                  <a:srgbClr val="0000FF"/>
                </a:solidFill>
                <a:effectLst/>
              </a:rPr>
              <a:t>Lớp</a:t>
            </a:r>
            <a:r>
              <a:rPr lang="en-US" sz="4400" b="1" cap="none" spc="0" dirty="0" smtClean="0">
                <a:ln/>
                <a:solidFill>
                  <a:srgbClr val="0000FF"/>
                </a:solidFill>
                <a:effectLst/>
              </a:rPr>
              <a:t> 4 – </a:t>
            </a:r>
            <a:r>
              <a:rPr lang="en-US" sz="4400" b="1" cap="none" spc="0" dirty="0" err="1" smtClean="0">
                <a:ln/>
                <a:solidFill>
                  <a:srgbClr val="0000FF"/>
                </a:solidFill>
                <a:effectLst/>
              </a:rPr>
              <a:t>Tuần</a:t>
            </a:r>
            <a:r>
              <a:rPr lang="en-US" sz="4400" b="1" cap="none" spc="0" dirty="0" smtClean="0">
                <a:ln/>
                <a:solidFill>
                  <a:srgbClr val="0000FF"/>
                </a:solidFill>
                <a:effectLst/>
              </a:rPr>
              <a:t> 4</a:t>
            </a:r>
            <a:endParaRPr lang="en-US" sz="4000" b="1" cap="none" spc="0" dirty="0">
              <a:ln/>
              <a:solidFill>
                <a:srgbClr val="0000FF"/>
              </a:solidFill>
              <a:effectLst/>
            </a:endParaRPr>
          </a:p>
        </p:txBody>
      </p:sp>
    </p:spTree>
    <p:extLst>
      <p:ext uri="{BB962C8B-B14F-4D97-AF65-F5344CB8AC3E}">
        <p14:creationId xmlns:p14="http://schemas.microsoft.com/office/powerpoint/2010/main" val="109222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1267097" y="1066018"/>
            <a:ext cx="10123713" cy="2755603"/>
            <a:chOff x="2011681" y="1135928"/>
            <a:chExt cx="10123713" cy="2755603"/>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24204" y="1135928"/>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57200" y="3975356"/>
            <a:ext cx="10933610" cy="2536513"/>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17739" y="1747894"/>
              <a:ext cx="4567219" cy="3729193"/>
            </a:xfrm>
            <a:prstGeom prst="rect">
              <a:avLst/>
            </a:prstGeom>
            <a:noFill/>
          </p:spPr>
          <p:txBody>
            <a:bodyPr wrap="square" rtlCol="0">
              <a:spAutoFit/>
            </a:bodyPr>
            <a:lstStyle/>
            <a:p>
              <a:pPr algn="just"/>
              <a:r>
                <a:rPr lang="nl-NL" sz="3000" b="1" i="1">
                  <a:solidFill>
                    <a:srgbClr val="FF0000"/>
                  </a:solidFill>
                  <a:latin typeface="Cambria" panose="02040503050406030204" pitchFamily="18" charset="0"/>
                  <a:ea typeface="Cambria" panose="02040503050406030204" pitchFamily="18" charset="0"/>
                </a:rPr>
                <a:t>Khuyên Huy không nên làm như vậy vì đó là hành động không tôn trọng thành quả của người lao động; bác lao công đã vất vả lau sạch hành lang, lần sau Huy nên chờ sàn nhà khô rồi hãy bước vào hoặc chọn đi lối khác, không giẫm chân bẩn lên hành lang đã được lau sạch.</a:t>
              </a:r>
              <a:endParaRPr lang="en-US" sz="30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63663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269040" y="1048986"/>
            <a:ext cx="11103429" cy="3213819"/>
            <a:chOff x="404948" y="3423959"/>
            <a:chExt cx="11103429" cy="3213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4948" y="3423959"/>
              <a:ext cx="4080891" cy="3213819"/>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a:t>
                </a:r>
                <a:r>
                  <a:rPr lang="en-US" sz="2800" b="1" smtClean="0">
                    <a:solidFill>
                      <a:srgbClr val="002060"/>
                    </a:solidFill>
                    <a:latin typeface="Cambria" panose="02040503050406030204" pitchFamily="18" charset="0"/>
                  </a:rPr>
                  <a:t>)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38859" y="4680298"/>
            <a:ext cx="10933610" cy="1430418"/>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06410" y="1914312"/>
              <a:ext cx="4578548" cy="2967307"/>
            </a:xfrm>
            <a:prstGeom prst="rect">
              <a:avLst/>
            </a:prstGeom>
            <a:noFill/>
          </p:spPr>
          <p:txBody>
            <a:bodyPr wrap="square" rtlCol="0">
              <a:spAutoFit/>
            </a:bodyPr>
            <a:lstStyle/>
            <a:p>
              <a:pPr algn="just"/>
              <a:r>
                <a:rPr lang="nl-NL" sz="3200" b="1" i="1">
                  <a:solidFill>
                    <a:srgbClr val="FF0000"/>
                  </a:solidFill>
                  <a:latin typeface="Cambria" panose="02040503050406030204" pitchFamily="18" charset="0"/>
                  <a:ea typeface="Cambria" panose="02040503050406030204" pitchFamily="18" charset="0"/>
                </a:rPr>
                <a:t>Khuyên bạn không nên lấy quá nhiều đồ ăn vì nếu không ăn hết sẽ lãng phí công sức của người lao động</a:t>
              </a:r>
              <a:r>
                <a:rPr lang="nl-NL" sz="3200" b="1" i="1" smtClean="0">
                  <a:solidFill>
                    <a:srgbClr val="FF0000"/>
                  </a:solidFill>
                  <a:latin typeface="Cambria" panose="02040503050406030204" pitchFamily="18" charset="0"/>
                  <a:ea typeface="Cambria" panose="02040503050406030204" pitchFamily="18" charset="0"/>
                </a:rPr>
                <a:t>.</a:t>
              </a:r>
              <a:endParaRPr lang="en-US" sz="32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7665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103" t="4349" r="5201" b="6051"/>
          <a:stretch/>
        </p:blipFill>
        <p:spPr>
          <a:xfrm>
            <a:off x="0" y="43542"/>
            <a:ext cx="12192000" cy="6786062"/>
          </a:xfrm>
          <a:prstGeom prst="rect">
            <a:avLst/>
          </a:prstGeom>
        </p:spPr>
      </p:pic>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21" y="1868683"/>
            <a:ext cx="2455816" cy="3192562"/>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4778101" y="1273124"/>
            <a:ext cx="5585099" cy="36647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solidFill>
                  <a:srgbClr val="FF0000"/>
                </a:solidFill>
                <a:latin typeface="Times New Roman" pitchFamily="18" charset="0"/>
                <a:ea typeface="Cambria" panose="02040503050406030204" pitchFamily="18" charset="0"/>
                <a:cs typeface="Times New Roman" pitchFamily="18" charset="0"/>
              </a:rPr>
              <a:t>KẾT LUẬN</a:t>
            </a:r>
          </a:p>
          <a:p>
            <a:pPr algn="ctr"/>
            <a:r>
              <a:rPr lang="en-US" sz="3600" b="1" dirty="0" err="1" smtClean="0">
                <a:solidFill>
                  <a:srgbClr val="0000FF"/>
                </a:solidFill>
                <a:latin typeface="Times New Roman" pitchFamily="18" charset="0"/>
                <a:ea typeface="Cambria" panose="02040503050406030204" pitchFamily="18" charset="0"/>
                <a:cs typeface="Times New Roman" pitchFamily="18" charset="0"/>
              </a:rPr>
              <a:t>Cần</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thể</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hiện</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lòng</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biết</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ơn</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người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lao</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động</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bằng</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lời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nói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việc</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làm</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p>
          <a:p>
            <a:pPr algn="ctr"/>
            <a:r>
              <a:rPr lang="en-US" sz="3600" b="1" dirty="0" err="1" smtClean="0">
                <a:solidFill>
                  <a:srgbClr val="0000FF"/>
                </a:solidFill>
                <a:latin typeface="Times New Roman" pitchFamily="18" charset="0"/>
                <a:ea typeface="Cambria" panose="02040503050406030204" pitchFamily="18" charset="0"/>
                <a:cs typeface="Times New Roman" pitchFamily="18" charset="0"/>
              </a:rPr>
              <a:t>cụ</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thể</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phù</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hợp</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với</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lứa</a:t>
            </a:r>
            <a:r>
              <a:rPr lang="en-US" sz="3600" b="1" dirty="0" smtClean="0">
                <a:solidFill>
                  <a:srgbClr val="0000FF"/>
                </a:solidFill>
                <a:latin typeface="Times New Roman" pitchFamily="18" charset="0"/>
                <a:ea typeface="Cambria" panose="02040503050406030204" pitchFamily="18" charset="0"/>
                <a:cs typeface="Times New Roman" pitchFamily="18" charset="0"/>
              </a:rPr>
              <a:t> </a:t>
            </a:r>
            <a:r>
              <a:rPr lang="en-US" sz="3600" b="1" dirty="0" err="1" smtClean="0">
                <a:solidFill>
                  <a:srgbClr val="0000FF"/>
                </a:solidFill>
                <a:latin typeface="Times New Roman" pitchFamily="18" charset="0"/>
                <a:ea typeface="Cambria" panose="02040503050406030204" pitchFamily="18" charset="0"/>
                <a:cs typeface="Times New Roman" pitchFamily="18" charset="0"/>
              </a:rPr>
              <a:t>tuổi</a:t>
            </a:r>
            <a:r>
              <a:rPr lang="en-US" sz="3600" b="1" dirty="0" smtClean="0">
                <a:solidFill>
                  <a:srgbClr val="0000FF"/>
                </a:solidFill>
                <a:latin typeface="Times New Roman" pitchFamily="18" charset="0"/>
                <a:ea typeface="Cambria" panose="02040503050406030204" pitchFamily="18" charset="0"/>
                <a:cs typeface="Times New Roman" pitchFamily="18" charset="0"/>
              </a:rPr>
              <a:t>.</a:t>
            </a:r>
            <a:endParaRPr lang="en-US" sz="3600" b="1" dirty="0">
              <a:solidFill>
                <a:srgbClr val="0000FF"/>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89784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9" name="Picture 8"/>
          <p:cNvPicPr>
            <a:picLocks noChangeAspect="1"/>
          </p:cNvPicPr>
          <p:nvPr/>
        </p:nvPicPr>
        <p:blipFill>
          <a:blip r:embed="rId8"/>
          <a:stretch>
            <a:fillRect/>
          </a:stretch>
        </p:blipFill>
        <p:spPr>
          <a:xfrm>
            <a:off x="1732779" y="1486687"/>
            <a:ext cx="7885233" cy="3824338"/>
          </a:xfrm>
          <a:prstGeom prst="rect">
            <a:avLst/>
          </a:prstGeom>
        </p:spPr>
      </p:pic>
      <p:pic>
        <p:nvPicPr>
          <p:cNvPr id="19"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2437" y="4019227"/>
            <a:ext cx="1291526" cy="1291526"/>
          </a:xfrm>
          <a:prstGeom prst="rect">
            <a:avLst/>
          </a:prstGeom>
        </p:spPr>
      </p:pic>
    </p:spTree>
    <p:extLst>
      <p:ext uri="{BB962C8B-B14F-4D97-AF65-F5344CB8AC3E}">
        <p14:creationId xmlns:p14="http://schemas.microsoft.com/office/powerpoint/2010/main" val="79149941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1</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chia sẻ một số việc em đã làm để thể hiện lòng biết ơn người lao động. Khi đó em cảm thấy thế nào?</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525487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7" b="53515" l="10788" r="45091">
                        <a14:foregroundMark x1="33455" y1="15939" x2="32970" y2="36000"/>
                      </a14:backgroundRemoval>
                    </a14:imgEffect>
                  </a14:imgLayer>
                </a14:imgProps>
              </a:ext>
              <a:ext uri="{28A0092B-C50C-407E-A947-70E740481C1C}">
                <a14:useLocalDpi xmlns:a14="http://schemas.microsoft.com/office/drawing/2010/main" val="0"/>
              </a:ext>
            </a:extLst>
          </a:blip>
          <a:srcRect l="8349" r="53175" b="45714"/>
          <a:stretch/>
        </p:blipFill>
        <p:spPr>
          <a:xfrm>
            <a:off x="8490856" y="1996278"/>
            <a:ext cx="3540036" cy="499460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273" b="98423" l="9938" r="92902"/>
                    </a14:imgEffect>
                  </a14:imgLayer>
                </a14:imgProps>
              </a:ext>
              <a:ext uri="{28A0092B-C50C-407E-A947-70E740481C1C}">
                <a14:useLocalDpi xmlns:a14="http://schemas.microsoft.com/office/drawing/2010/main" val="0"/>
              </a:ext>
            </a:extLst>
          </a:blip>
          <a:stretch>
            <a:fillRect/>
          </a:stretch>
        </p:blipFill>
        <p:spPr>
          <a:xfrm>
            <a:off x="5394960" y="2090444"/>
            <a:ext cx="3366943" cy="4926107"/>
          </a:xfrm>
          <a:prstGeom prst="rect">
            <a:avLst/>
          </a:prstGeom>
        </p:spPr>
      </p:pic>
      <p:grpSp>
        <p:nvGrpSpPr>
          <p:cNvPr id="7" name="Group 6"/>
          <p:cNvGrpSpPr/>
          <p:nvPr/>
        </p:nvGrpSpPr>
        <p:grpSpPr>
          <a:xfrm>
            <a:off x="162701" y="2195960"/>
            <a:ext cx="4213356" cy="1577100"/>
            <a:chOff x="8813651" y="1042386"/>
            <a:chExt cx="2438243" cy="1577100"/>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Phóng</a:t>
              </a:r>
              <a:endPar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9" name="TextBox 8"/>
            <p:cNvSpPr txBox="1"/>
            <p:nvPr/>
          </p:nvSpPr>
          <p:spPr>
            <a:xfrm>
              <a:off x="8813651" y="1049826"/>
              <a:ext cx="2438243"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smtClean="0">
                  <a:solidFill>
                    <a:srgbClr val="FF3399"/>
                  </a:solidFill>
                  <a:effectLst>
                    <a:outerShdw blurRad="38100" dist="38100" dir="2700000" algn="tl">
                      <a:srgbClr val="000000">
                        <a:alpha val="43137"/>
                      </a:srgbClr>
                    </a:outerShdw>
                  </a:effectLst>
                  <a:latin typeface="UTM Arruba KT" panose="02040603050506020204" pitchFamily="18" charset="0"/>
                </a:rPr>
                <a:t>P</a:t>
              </a:r>
              <a:r>
                <a:rPr lang="en-US" sz="9600" dirty="0" err="1" smtClean="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dirty="0" err="1" smtClean="0">
                  <a:solidFill>
                    <a:srgbClr val="FF6600"/>
                  </a:solidFill>
                  <a:effectLst>
                    <a:outerShdw blurRad="38100" dist="38100" dir="2700000" algn="tl">
                      <a:srgbClr val="000000">
                        <a:alpha val="43137"/>
                      </a:srgbClr>
                    </a:outerShdw>
                  </a:effectLst>
                  <a:latin typeface="UTM Arruba KT" panose="02040603050506020204" pitchFamily="18" charset="0"/>
                </a:rPr>
                <a:t>ó</a:t>
              </a:r>
              <a:r>
                <a:rPr lang="en-US" sz="9600" dirty="0" err="1" smtClean="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dirty="0" err="1" smtClean="0">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0" name="Group 9"/>
          <p:cNvGrpSpPr/>
          <p:nvPr/>
        </p:nvGrpSpPr>
        <p:grpSpPr>
          <a:xfrm>
            <a:off x="1590907" y="3705030"/>
            <a:ext cx="3642945" cy="1577100"/>
            <a:chOff x="9319956" y="2288881"/>
            <a:chExt cx="3642945" cy="1577100"/>
          </a:xfrm>
        </p:grpSpPr>
        <p:sp>
          <p:nvSpPr>
            <p:cNvPr id="11" name="TextBox 10"/>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viên</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2" name="TextBox 11"/>
            <p:cNvSpPr txBox="1"/>
            <p:nvPr/>
          </p:nvSpPr>
          <p:spPr>
            <a:xfrm>
              <a:off x="9319956" y="2296321"/>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smtClean="0">
                  <a:solidFill>
                    <a:srgbClr val="00B0F0"/>
                  </a:solidFill>
                  <a:effectLst>
                    <a:outerShdw blurRad="38100" dist="38100" dir="2700000" algn="tl">
                      <a:srgbClr val="000000">
                        <a:alpha val="43137"/>
                      </a:srgbClr>
                    </a:outerShdw>
                  </a:effectLst>
                  <a:latin typeface="UTM Arruba KT" panose="02040603050506020204" pitchFamily="18" charset="0"/>
                </a:rPr>
                <a:t>v</a:t>
              </a:r>
              <a:r>
                <a:rPr lang="en-US" sz="9600" dirty="0" err="1" smtClean="0">
                  <a:effectLst>
                    <a:outerShdw blurRad="38100" dist="38100" dir="2700000" algn="tl">
                      <a:srgbClr val="000000">
                        <a:alpha val="43137"/>
                      </a:srgbClr>
                    </a:outerShdw>
                  </a:effectLst>
                  <a:latin typeface="UTM Arruba KT" panose="02040603050506020204" pitchFamily="18" charset="0"/>
                </a:rPr>
                <a:t>i</a:t>
              </a:r>
              <a:r>
                <a:rPr lang="en-US" sz="9600" dirty="0" err="1" smtClean="0">
                  <a:solidFill>
                    <a:srgbClr val="FF0000"/>
                  </a:solidFill>
                  <a:effectLst>
                    <a:outerShdw blurRad="38100" dist="38100" dir="2700000" algn="tl">
                      <a:srgbClr val="000000">
                        <a:alpha val="43137"/>
                      </a:srgbClr>
                    </a:outerShdw>
                  </a:effectLst>
                  <a:latin typeface="UTM Arruba KT" panose="02040603050506020204" pitchFamily="18" charset="0"/>
                </a:rPr>
                <a:t>ê</a:t>
              </a:r>
              <a:r>
                <a:rPr lang="en-US" sz="9600" dirty="0" err="1" smtClean="0">
                  <a:solidFill>
                    <a:srgbClr val="008080"/>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00808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2785824" y="5049149"/>
            <a:ext cx="3642946" cy="1613830"/>
            <a:chOff x="9319955" y="2288881"/>
            <a:chExt cx="3642946" cy="1613830"/>
          </a:xfrm>
        </p:grpSpPr>
        <p:sp>
          <p:nvSpPr>
            <p:cNvPr id="14" name="TextBox 13"/>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nhí</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5" name="TextBox 14"/>
            <p:cNvSpPr txBox="1"/>
            <p:nvPr/>
          </p:nvSpPr>
          <p:spPr>
            <a:xfrm>
              <a:off x="9319955" y="233305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smtClean="0">
                  <a:solidFill>
                    <a:srgbClr val="FF0066"/>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smtClean="0">
                  <a:solidFill>
                    <a:srgbClr val="00B0F0"/>
                  </a:solidFill>
                  <a:effectLst>
                    <a:outerShdw blurRad="38100" dist="38100" dir="2700000" algn="tl">
                      <a:srgbClr val="000000">
                        <a:alpha val="43137"/>
                      </a:srgbClr>
                    </a:outerShdw>
                  </a:effectLst>
                  <a:latin typeface="UTM Arruba KT" panose="02040603050506020204" pitchFamily="18" charset="0"/>
                </a:rPr>
                <a:t>í</a:t>
              </a:r>
              <a:endParaRPr lang="en-US" sz="9600">
                <a:effectLst>
                  <a:outerShdw blurRad="38100" dist="38100" dir="2700000" algn="tl">
                    <a:srgbClr val="000000">
                      <a:alpha val="43137"/>
                    </a:srgbClr>
                  </a:outerShdw>
                </a:effectLst>
                <a:latin typeface="UTM Arruba KT" panose="02040603050506020204" pitchFamily="18" charset="0"/>
              </a:endParaRPr>
            </a:p>
          </p:txBody>
        </p:sp>
      </p:grpSp>
      <p:sp>
        <p:nvSpPr>
          <p:cNvPr id="16" name="TextBox 15"/>
          <p:cNvSpPr txBox="1"/>
          <p:nvPr/>
        </p:nvSpPr>
        <p:spPr>
          <a:xfrm>
            <a:off x="1037826" y="786287"/>
            <a:ext cx="2463106" cy="1200329"/>
          </a:xfrm>
          <a:prstGeom prst="rect">
            <a:avLst/>
          </a:prstGeom>
          <a:noFill/>
        </p:spPr>
        <p:txBody>
          <a:bodyPr wrap="square" rtlCol="0">
            <a:spAutoFit/>
          </a:bodyPr>
          <a:lstStyle/>
          <a:p>
            <a:r>
              <a:rPr lang="en-US" sz="7200" dirty="0" err="1" smtClean="0">
                <a:latin typeface="#9Slide05 IcielSanelma" pitchFamily="2" charset="0"/>
              </a:rPr>
              <a:t>Trò</a:t>
            </a:r>
            <a:r>
              <a:rPr lang="en-US" sz="7200" dirty="0" smtClean="0">
                <a:latin typeface="#9Slide05 IcielSanelma" pitchFamily="2" charset="0"/>
              </a:rPr>
              <a:t> </a:t>
            </a:r>
            <a:r>
              <a:rPr lang="en-US" sz="7200" dirty="0" err="1" smtClean="0">
                <a:latin typeface="#9Slide05 IcielSanelma" pitchFamily="2" charset="0"/>
              </a:rPr>
              <a:t>chơi</a:t>
            </a:r>
            <a:endParaRPr lang="en-US" sz="7200" dirty="0">
              <a:latin typeface="#9Slide05 IcielSanelma" pitchFamily="2" charset="0"/>
            </a:endParaRPr>
          </a:p>
        </p:txBody>
      </p:sp>
    </p:spTree>
    <p:extLst>
      <p:ext uri="{BB962C8B-B14F-4D97-AF65-F5344CB8AC3E}">
        <p14:creationId xmlns:p14="http://schemas.microsoft.com/office/powerpoint/2010/main" val="78825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Effect transition="in" filter="fade">
                                      <p:cBhvr>
                                        <p:cTn id="20" dur="1000"/>
                                        <p:tgtEl>
                                          <p:spTgt spid="10"/>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sp>
        <p:nvSpPr>
          <p:cNvPr id="4" name="Rectangle 3"/>
          <p:cNvSpPr/>
          <p:nvPr/>
        </p:nvSpPr>
        <p:spPr>
          <a:xfrm>
            <a:off x="944880" y="1198491"/>
            <a:ext cx="9962606" cy="3970318"/>
          </a:xfrm>
          <a:prstGeom prst="rect">
            <a:avLst/>
          </a:prstGeom>
        </p:spPr>
        <p:txBody>
          <a:bodyPr wrap="square">
            <a:spAutoFit/>
          </a:bodyPr>
          <a:lstStyle/>
          <a:p>
            <a:pPr lvl="0" algn="ju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làm một phóng viên nhí và lần lượt hỏi các bạn trong lớp:</a:t>
            </a:r>
          </a:p>
          <a:p>
            <a:pPr marL="571500" lvl="0" indent="-571500" algn="just">
              <a:buFontTx/>
              <a:buChar cha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Bạn đã làm gì để thể hiện lòng biết ơn người lao động?</a:t>
            </a:r>
          </a:p>
          <a:p>
            <a:pPr marL="571500" indent="-571500" algn="just">
              <a:buFontTx/>
              <a:buChar char="-"/>
              <a:defRPr/>
            </a:pPr>
            <a:r>
              <a:rPr lang="nl-NL" sz="3600" b="1">
                <a:solidFill>
                  <a:srgbClr val="990033"/>
                </a:solidFill>
                <a:latin typeface="Cambria" panose="02040503050406030204" pitchFamily="18" charset="0"/>
                <a:ea typeface="Cambria" panose="02040503050406030204" pitchFamily="18" charset="0"/>
              </a:rPr>
              <a:t>Có khi nào bạn chứng kiến những lời nói, việc làm chưa biết ơn người lao động? Bạn có suy nghĩ gì về điều đó?</a:t>
            </a:r>
            <a:endParaRPr lang="en-US" sz="3600" b="1">
              <a:solidFill>
                <a:srgbClr val="99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2332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9Slide03 Kaleko 105 Round Bold" pitchFamily="2" charset="0"/>
              </a:rPr>
              <a:t>2</a:t>
            </a:r>
            <a:endParaRPr lang="en-US" sz="6000">
              <a:latin typeface="#9Slide03 Kaleko 105 Round Bold" pitchFamily="2" charset="0"/>
            </a:endParaRP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Trình</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bày</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câu</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ca</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dao</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tục</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ngữ</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thơ</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hát</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tranh</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ảnh</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truyện</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mà</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đã</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sưu</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tầm</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61609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05" b="37817"/>
          <a:stretch/>
        </p:blipFill>
        <p:spPr>
          <a:xfrm flipH="1">
            <a:off x="-182880" y="4502080"/>
            <a:ext cx="7367451" cy="2355919"/>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sp>
        <p:nvSpPr>
          <p:cNvPr id="3" name="Rectangle 2"/>
          <p:cNvSpPr/>
          <p:nvPr/>
        </p:nvSpPr>
        <p:spPr>
          <a:xfrm>
            <a:off x="767124" y="4146342"/>
            <a:ext cx="9962606" cy="1200329"/>
          </a:xfrm>
          <a:prstGeom prst="rect">
            <a:avLst/>
          </a:prstGeom>
        </p:spPr>
        <p:txBody>
          <a:bodyPr wrap="square">
            <a:spAutoFit/>
          </a:bodyPr>
          <a:lstStyle/>
          <a:p>
            <a:pPr lvl="0" algn="ctr">
              <a:defRPr/>
            </a:pPr>
            <a:r>
              <a:rPr kumimoji="1" lang="en-US" altLang="zh-CN" sz="3600" b="1" smtClean="0">
                <a:solidFill>
                  <a:srgbClr val="990033"/>
                </a:solidFill>
                <a:latin typeface="Cambria" panose="02040503050406030204" pitchFamily="18" charset="0"/>
                <a:ea typeface="Vogue-ExtraBold" panose="020B0500000000000000" pitchFamily="34" charset="0"/>
                <a:cs typeface="Vogue-ExtraBold" panose="020B0500000000000000" pitchFamily="34" charset="0"/>
              </a:rPr>
              <a:t>Bắc thần đã mọc xê xê</a:t>
            </a:r>
          </a:p>
          <a:p>
            <a:pPr lvl="0" algn="ctr">
              <a:defRPr/>
            </a:pPr>
            <a:r>
              <a:rPr kumimoji="1" lang="en-US" sz="3600" b="1" smtClean="0">
                <a:solidFill>
                  <a:srgbClr val="990033"/>
                </a:solidFill>
                <a:latin typeface="Cambria" panose="02040503050406030204" pitchFamily="18" charset="0"/>
                <a:ea typeface="Cambria" panose="02040503050406030204" pitchFamily="18" charset="0"/>
              </a:rPr>
              <a:t>Chị em thức dậy lo nghề đi buôn.</a:t>
            </a:r>
            <a:endParaRPr lang="en-US" sz="3600" b="1">
              <a:solidFill>
                <a:srgbClr val="990033"/>
              </a:solidFill>
              <a:latin typeface="Cambria" panose="02040503050406030204" pitchFamily="18" charset="0"/>
              <a:ea typeface="Cambria" panose="02040503050406030204" pitchFamily="18" charset="0"/>
            </a:endParaRPr>
          </a:p>
        </p:txBody>
      </p:sp>
      <p:sp>
        <p:nvSpPr>
          <p:cNvPr id="4" name="Rectangle 3"/>
          <p:cNvSpPr/>
          <p:nvPr/>
        </p:nvSpPr>
        <p:spPr>
          <a:xfrm>
            <a:off x="857792" y="1311701"/>
            <a:ext cx="9962606" cy="2308324"/>
          </a:xfrm>
          <a:prstGeom prst="rect">
            <a:avLst/>
          </a:prstGeom>
        </p:spPr>
        <p:txBody>
          <a:bodyPr wrap="square">
            <a:spAutoFit/>
          </a:bodyPr>
          <a:lstStyle/>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Cày đồng đang buổi ban trưa</a:t>
            </a:r>
          </a:p>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Mồ hôi thánh thót như mưa ruộng cày.</a:t>
            </a:r>
          </a:p>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Ai ơi, bưng bát cơm đầy</a:t>
            </a:r>
          </a:p>
          <a:p>
            <a:pPr lvl="0" algn="ctr">
              <a:defRPr/>
            </a:pPr>
            <a:r>
              <a:rPr kumimoji="1" lang="en-US" sz="3600" b="1" smtClean="0">
                <a:solidFill>
                  <a:srgbClr val="008080"/>
                </a:solidFill>
                <a:latin typeface="Cambria" panose="02040503050406030204" pitchFamily="18" charset="0"/>
                <a:ea typeface="Cambria" panose="02040503050406030204" pitchFamily="18" charset="0"/>
              </a:rPr>
              <a:t>Dẻo thơm một hạt, đắng cay muôn phần!</a:t>
            </a:r>
            <a:endParaRPr lang="en-US" sz="3600" b="1">
              <a:solidFill>
                <a:srgbClr val="008080"/>
              </a:solidFill>
              <a:latin typeface="Cambria" panose="02040503050406030204" pitchFamily="18" charset="0"/>
              <a:ea typeface="Cambria" panose="02040503050406030204" pitchFamily="18" charset="0"/>
            </a:endParaRPr>
          </a:p>
        </p:txBody>
      </p:sp>
      <p:sp>
        <p:nvSpPr>
          <p:cNvPr id="5" name="圆角矩形 6">
            <a:extLst>
              <a:ext uri="{FF2B5EF4-FFF2-40B4-BE49-F238E27FC236}">
                <a16:creationId xmlns:a16="http://schemas.microsoft.com/office/drawing/2014/main" id="{173CBCCC-E337-D629-688D-27734993821D}"/>
              </a:ext>
            </a:extLst>
          </p:cNvPr>
          <p:cNvSpPr/>
          <p:nvPr/>
        </p:nvSpPr>
        <p:spPr>
          <a:xfrm>
            <a:off x="2050868" y="345076"/>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Ca dao, tục ngữ về người lao động</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Oval 5"/>
          <p:cNvSpPr/>
          <p:nvPr/>
        </p:nvSpPr>
        <p:spPr>
          <a:xfrm>
            <a:off x="600891" y="1175656"/>
            <a:ext cx="822960" cy="770709"/>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1</a:t>
            </a:r>
          </a:p>
        </p:txBody>
      </p:sp>
      <p:sp>
        <p:nvSpPr>
          <p:cNvPr id="7" name="Oval 6"/>
          <p:cNvSpPr/>
          <p:nvPr/>
        </p:nvSpPr>
        <p:spPr>
          <a:xfrm>
            <a:off x="509451" y="3913020"/>
            <a:ext cx="822960" cy="77654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9Slide03 Kaleko 105 Round Bold" pitchFamily="2" charset="0"/>
              </a:rPr>
              <a:t>2</a:t>
            </a:r>
            <a:endParaRPr lang="en-US" sz="4800">
              <a:latin typeface="#9Slide03 Kaleko 105 Round Bold" pitchFamily="2" charset="0"/>
            </a:endParaRPr>
          </a:p>
        </p:txBody>
      </p:sp>
      <p:pic>
        <p:nvPicPr>
          <p:cNvPr id="9"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69168" y="3620025"/>
            <a:ext cx="3287775" cy="3287775"/>
          </a:xfrm>
          <a:prstGeom prst="rect">
            <a:avLst/>
          </a:prstGeom>
        </p:spPr>
      </p:pic>
    </p:spTree>
    <p:extLst>
      <p:ext uri="{BB962C8B-B14F-4D97-AF65-F5344CB8AC3E}">
        <p14:creationId xmlns:p14="http://schemas.microsoft.com/office/powerpoint/2010/main" val="201190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3</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Cùng</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bạn</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trong</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nhóm</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xây</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dựng</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và</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biểu</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diễn</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tiểu</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phẩm</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chủ</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đề</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Biết</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ơn</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12150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D:\acer\配图\0e6c7aa66eb413773ffe55293db78bc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1257" y="830186"/>
            <a:ext cx="6831054" cy="36361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3257" y="3817257"/>
            <a:ext cx="2380343" cy="369332"/>
          </a:xfrm>
          <a:prstGeom prst="rect">
            <a:avLst/>
          </a:prstGeom>
          <a:noFill/>
        </p:spPr>
        <p:txBody>
          <a:bodyPr wrap="square" rtlCol="0">
            <a:spAutoFit/>
          </a:bodyPr>
          <a:lstStyle/>
          <a:p>
            <a:endParaRPr lang="en-US" dirty="0">
              <a:latin typeface="Times New Roman" pitchFamily="18" charset="0"/>
              <a:cs typeface="Times New Roman" pitchFamily="18" charset="0"/>
            </a:endParaRPr>
          </a:p>
        </p:txBody>
      </p:sp>
      <p:grpSp>
        <p:nvGrpSpPr>
          <p:cNvPr id="6" name="Group 5"/>
          <p:cNvGrpSpPr/>
          <p:nvPr/>
        </p:nvGrpSpPr>
        <p:grpSpPr>
          <a:xfrm>
            <a:off x="946471" y="1302148"/>
            <a:ext cx="9458790" cy="2444367"/>
            <a:chOff x="26106" y="157089"/>
            <a:chExt cx="8667951" cy="1793800"/>
          </a:xfrm>
        </p:grpSpPr>
        <p:sp>
          <p:nvSpPr>
            <p:cNvPr id="2" name="Rectangle 1"/>
            <p:cNvSpPr/>
            <p:nvPr/>
          </p:nvSpPr>
          <p:spPr>
            <a:xfrm>
              <a:off x="26106" y="825679"/>
              <a:ext cx="7828643" cy="97120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smtClean="0">
                  <a:ln/>
                  <a:solidFill>
                    <a:srgbClr val="FF0000"/>
                  </a:solidFill>
                </a:rPr>
                <a:t>KHỞI ĐỘNG</a:t>
              </a:r>
              <a:endParaRPr lang="en-US" sz="8000" b="1" cap="none" spc="0" dirty="0">
                <a:ln/>
                <a:solidFill>
                  <a:srgbClr val="FF0000"/>
                </a:solidFill>
                <a:effectLst/>
              </a:endParaRPr>
            </a:p>
          </p:txBody>
        </p:sp>
        <p:pic>
          <p:nvPicPr>
            <p:cNvPr id="5" name="Picture 4"/>
            <p:cNvPicPr>
              <a:picLocks noChangeAspect="1"/>
            </p:cNvPicPr>
            <p:nvPr/>
          </p:nvPicPr>
          <p:blipFill>
            <a:blip r:embed="rId3"/>
            <a:stretch>
              <a:fillRect/>
            </a:stretch>
          </p:blipFill>
          <p:spPr>
            <a:xfrm>
              <a:off x="6819212" y="157089"/>
              <a:ext cx="1874845" cy="1793800"/>
            </a:xfrm>
            <a:prstGeom prst="rect">
              <a:avLst/>
            </a:prstGeom>
          </p:spPr>
        </p:pic>
      </p:grpSp>
    </p:spTree>
    <p:extLst>
      <p:ext uri="{BB962C8B-B14F-4D97-AF65-F5344CB8AC3E}">
        <p14:creationId xmlns:p14="http://schemas.microsoft.com/office/powerpoint/2010/main" val="395693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147" y="724686"/>
            <a:ext cx="4213356"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smtClean="0">
                <a:solidFill>
                  <a:srgbClr val="FF3399"/>
                </a:solidFill>
                <a:effectLst>
                  <a:outerShdw blurRad="38100" dist="38100" dir="2700000" algn="tl">
                    <a:srgbClr val="000000">
                      <a:alpha val="43137"/>
                    </a:srgbClr>
                  </a:outerShdw>
                </a:effectLst>
                <a:latin typeface="UTM Arruba KT" panose="02040603050506020204" pitchFamily="18" charset="0"/>
              </a:rPr>
              <a:t>B</a:t>
            </a:r>
            <a:r>
              <a:rPr lang="en-US" sz="9600" dirty="0" err="1" smtClean="0">
                <a:solidFill>
                  <a:srgbClr val="0000FF"/>
                </a:solidFill>
                <a:effectLst>
                  <a:outerShdw blurRad="38100" dist="38100" dir="2700000" algn="tl">
                    <a:srgbClr val="000000">
                      <a:alpha val="43137"/>
                    </a:srgbClr>
                  </a:outerShdw>
                </a:effectLst>
                <a:latin typeface="UTM Arruba KT" panose="02040603050506020204" pitchFamily="18" charset="0"/>
              </a:rPr>
              <a:t>i</a:t>
            </a:r>
            <a:r>
              <a:rPr lang="en-US" sz="9600" dirty="0" err="1" smtClean="0">
                <a:solidFill>
                  <a:srgbClr val="FFC000"/>
                </a:solidFill>
                <a:effectLst>
                  <a:outerShdw blurRad="38100" dist="38100" dir="2700000" algn="tl">
                    <a:srgbClr val="000000">
                      <a:alpha val="43137"/>
                    </a:srgbClr>
                  </a:outerShdw>
                </a:effectLst>
                <a:latin typeface="UTM Arruba KT" panose="02040603050506020204" pitchFamily="18" charset="0"/>
              </a:rPr>
              <a:t>ể</a:t>
            </a:r>
            <a:r>
              <a:rPr lang="en-US" sz="9600" dirty="0" err="1" smtClean="0">
                <a:solidFill>
                  <a:srgbClr val="33CC33"/>
                </a:solidFill>
                <a:effectLst>
                  <a:outerShdw blurRad="38100" dist="38100" dir="2700000" algn="tl">
                    <a:srgbClr val="000000">
                      <a:alpha val="43137"/>
                    </a:srgbClr>
                  </a:outerShdw>
                </a:effectLst>
                <a:latin typeface="UTM Arruba KT" panose="02040603050506020204" pitchFamily="18" charset="0"/>
              </a:rPr>
              <a:t>u</a:t>
            </a:r>
            <a:r>
              <a:rPr lang="en-US" sz="9600" dirty="0" smtClean="0">
                <a:solidFill>
                  <a:srgbClr val="FF3399"/>
                </a:solidFill>
                <a:effectLst>
                  <a:outerShdw blurRad="38100" dist="38100" dir="2700000" algn="tl">
                    <a:srgbClr val="000000">
                      <a:alpha val="43137"/>
                    </a:srgbClr>
                  </a:outerShdw>
                </a:effectLst>
                <a:latin typeface="UTM Arruba KT" panose="02040603050506020204" pitchFamily="18" charset="0"/>
              </a:rPr>
              <a:t> </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sp>
        <p:nvSpPr>
          <p:cNvPr id="8" name="TextBox 7"/>
          <p:cNvSpPr txBox="1"/>
          <p:nvPr/>
        </p:nvSpPr>
        <p:spPr>
          <a:xfrm>
            <a:off x="3476857" y="1568436"/>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smtClean="0">
                <a:solidFill>
                  <a:srgbClr val="00B0F0"/>
                </a:solidFill>
                <a:effectLst>
                  <a:outerShdw blurRad="38100" dist="38100" dir="2700000" algn="tl">
                    <a:srgbClr val="000000">
                      <a:alpha val="43137"/>
                    </a:srgbClr>
                  </a:outerShdw>
                </a:effectLst>
                <a:latin typeface="UTM Arruba KT" panose="02040603050506020204" pitchFamily="18" charset="0"/>
              </a:rPr>
              <a:t>d</a:t>
            </a:r>
            <a:r>
              <a:rPr lang="en-US" sz="9600" dirty="0" err="1" smtClean="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dirty="0" err="1" smtClean="0">
                <a:solidFill>
                  <a:srgbClr val="990033"/>
                </a:solidFill>
                <a:effectLst>
                  <a:outerShdw blurRad="38100" dist="38100" dir="2700000" algn="tl">
                    <a:srgbClr val="000000">
                      <a:alpha val="43137"/>
                    </a:srgbClr>
                  </a:outerShdw>
                </a:effectLst>
                <a:latin typeface="UTM Arruba KT" panose="02040603050506020204" pitchFamily="18" charset="0"/>
              </a:rPr>
              <a:t>ễ</a:t>
            </a:r>
            <a:r>
              <a:rPr lang="en-US" sz="9600" dirty="0" err="1" smtClean="0">
                <a:solidFill>
                  <a:srgbClr val="FF0066"/>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FF0066"/>
              </a:solidFill>
              <a:effectLst>
                <a:outerShdw blurRad="38100" dist="38100" dir="2700000" algn="tl">
                  <a:srgbClr val="000000">
                    <a:alpha val="43137"/>
                  </a:srgbClr>
                </a:outerShdw>
              </a:effectLst>
              <a:latin typeface="UTM Arruba KT" panose="02040603050506020204" pitchFamily="18" charset="0"/>
            </a:endParaRPr>
          </a:p>
        </p:txBody>
      </p:sp>
      <p:sp>
        <p:nvSpPr>
          <p:cNvPr id="11" name="TextBox 10"/>
          <p:cNvSpPr txBox="1"/>
          <p:nvPr/>
        </p:nvSpPr>
        <p:spPr>
          <a:xfrm>
            <a:off x="5796562" y="2559669"/>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smtClean="0">
                <a:solidFill>
                  <a:srgbClr val="FF0000"/>
                </a:solidFill>
                <a:latin typeface="UTM Arruba KT" panose="02040603050506020204" pitchFamily="18" charset="0"/>
              </a:rPr>
              <a:t>t</a:t>
            </a:r>
            <a:r>
              <a:rPr lang="en-US" sz="9600" dirty="0" err="1" smtClean="0">
                <a:solidFill>
                  <a:srgbClr val="0070C0"/>
                </a:solidFill>
                <a:latin typeface="UTM Arruba KT" panose="02040603050506020204" pitchFamily="18" charset="0"/>
              </a:rPr>
              <a:t>i</a:t>
            </a:r>
            <a:r>
              <a:rPr lang="en-US" sz="9600" dirty="0" err="1" smtClean="0">
                <a:solidFill>
                  <a:srgbClr val="FF0066"/>
                </a:solidFill>
                <a:latin typeface="UTM Arruba KT" panose="02040603050506020204" pitchFamily="18" charset="0"/>
              </a:rPr>
              <a:t>ể</a:t>
            </a:r>
            <a:r>
              <a:rPr lang="en-US" sz="9600" dirty="0" err="1" smtClean="0">
                <a:solidFill>
                  <a:srgbClr val="33CC33"/>
                </a:solidFill>
                <a:latin typeface="UTM Arruba KT" panose="02040603050506020204" pitchFamily="18" charset="0"/>
              </a:rPr>
              <a:t>u</a:t>
            </a:r>
            <a:r>
              <a:rPr lang="en-US" sz="9600" dirty="0" smtClean="0">
                <a:latin typeface="UTM Arruba KT" panose="02040603050506020204" pitchFamily="18" charset="0"/>
              </a:rPr>
              <a:t> </a:t>
            </a:r>
            <a:endParaRPr lang="en-US" sz="9600" dirty="0">
              <a:effectLst>
                <a:outerShdw blurRad="38100" dist="38100" dir="2700000" algn="tl">
                  <a:srgbClr val="000000">
                    <a:alpha val="43137"/>
                  </a:srgbClr>
                </a:outerShdw>
              </a:effectLst>
              <a:latin typeface="UTM Arruba KT" panose="02040603050506020204" pitchFamily="18" charset="0"/>
            </a:endParaRPr>
          </a:p>
        </p:txBody>
      </p:sp>
      <p:sp>
        <p:nvSpPr>
          <p:cNvPr id="13" name="TextBox 12"/>
          <p:cNvSpPr txBox="1"/>
          <p:nvPr/>
        </p:nvSpPr>
        <p:spPr>
          <a:xfrm>
            <a:off x="7934557" y="3344499"/>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smtClean="0">
                <a:solidFill>
                  <a:srgbClr val="00B0F0"/>
                </a:solidFill>
                <a:effectLst>
                  <a:outerShdw blurRad="38100" dist="38100" dir="2700000" algn="tl">
                    <a:srgbClr val="000000">
                      <a:alpha val="43137"/>
                    </a:srgbClr>
                  </a:outerShdw>
                </a:effectLst>
                <a:latin typeface="UTM Arruba KT" panose="02040603050506020204" pitchFamily="18" charset="0"/>
              </a:rPr>
              <a:t>p</a:t>
            </a:r>
            <a:r>
              <a:rPr lang="en-US" sz="9600" dirty="0" err="1" smtClean="0">
                <a:solidFill>
                  <a:srgbClr val="FF0000"/>
                </a:solidFill>
                <a:effectLst>
                  <a:outerShdw blurRad="38100" dist="38100" dir="2700000" algn="tl">
                    <a:srgbClr val="000000">
                      <a:alpha val="43137"/>
                    </a:srgbClr>
                  </a:outerShdw>
                </a:effectLst>
                <a:latin typeface="UTM Arruba KT" panose="02040603050506020204" pitchFamily="18" charset="0"/>
              </a:rPr>
              <a:t>h</a:t>
            </a:r>
            <a:r>
              <a:rPr lang="en-US" sz="9600" dirty="0" err="1" smtClean="0">
                <a:solidFill>
                  <a:srgbClr val="33CC33"/>
                </a:solidFill>
                <a:effectLst>
                  <a:outerShdw blurRad="38100" dist="38100" dir="2700000" algn="tl">
                    <a:srgbClr val="000000">
                      <a:alpha val="43137"/>
                    </a:srgbClr>
                  </a:outerShdw>
                </a:effectLst>
                <a:latin typeface="UTM Arruba KT" panose="02040603050506020204" pitchFamily="18" charset="0"/>
              </a:rPr>
              <a:t>ẩ</a:t>
            </a:r>
            <a:r>
              <a:rPr lang="en-US" sz="9600" dirty="0" err="1" smtClean="0">
                <a:solidFill>
                  <a:srgbClr val="FFFF00"/>
                </a:solidFill>
                <a:effectLst>
                  <a:outerShdw blurRad="38100" dist="38100" dir="2700000" algn="tl">
                    <a:srgbClr val="000000">
                      <a:alpha val="43137"/>
                    </a:srgbClr>
                  </a:outerShdw>
                </a:effectLst>
                <a:latin typeface="UTM Arruba KT" panose="02040603050506020204" pitchFamily="18" charset="0"/>
              </a:rPr>
              <a:t>m</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spTree>
    <p:extLst>
      <p:ext uri="{BB962C8B-B14F-4D97-AF65-F5344CB8AC3E}">
        <p14:creationId xmlns:p14="http://schemas.microsoft.com/office/powerpoint/2010/main" val="428109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p:blipFill>
        <p:spPr>
          <a:xfrm rot="10800000">
            <a:off x="1876773" y="-354230"/>
            <a:ext cx="8979867" cy="6235102"/>
          </a:xfrm>
          <a:prstGeom prst="rect">
            <a:avLst/>
          </a:prstGeom>
        </p:spPr>
      </p:pic>
      <p:sp>
        <p:nvSpPr>
          <p:cNvPr id="3" name="TextBox 2"/>
          <p:cNvSpPr txBox="1"/>
          <p:nvPr/>
        </p:nvSpPr>
        <p:spPr>
          <a:xfrm>
            <a:off x="1957157" y="2936995"/>
            <a:ext cx="73805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srgbClr val="FF6600"/>
                </a:solidFill>
                <a:latin typeface="Cambria" panose="02040503050406030204" pitchFamily="18" charset="0"/>
                <a:ea typeface="Cambria" panose="02040503050406030204" pitchFamily="18" charset="0"/>
              </a:rPr>
              <a:t>Ăn quả nhớ kẻ trồng cây</a:t>
            </a:r>
            <a:endParaRPr kumimoji="0" 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12" b="96960" l="10000" r="90000">
                        <a14:foregroundMark x1="57838" y1="28875" x2="69189" y2="43921"/>
                        <a14:foregroundMark x1="61351" y1="32067" x2="64459" y2="35866"/>
                        <a14:foregroundMark x1="56757" y1="7599" x2="54595" y2="16565"/>
                        <a14:foregroundMark x1="66081" y1="11246" x2="62162" y2="18693"/>
                        <a14:foregroundMark x1="73649" y1="17325" x2="70000" y2="24924"/>
                        <a14:foregroundMark x1="81351" y1="26596" x2="74865" y2="29331"/>
                        <a14:foregroundMark x1="46351" y1="7599" x2="46486" y2="16413"/>
                        <a14:foregroundMark x1="38243" y1="9422" x2="39054" y2="18237"/>
                        <a14:foregroundMark x1="29054" y1="13070" x2="33514" y2="21429"/>
                        <a14:foregroundMark x1="22162" y1="19605" x2="26892" y2="27052"/>
                        <a14:foregroundMark x1="17703" y1="30699" x2="21216" y2="32067"/>
                        <a14:foregroundMark x1="13108" y1="38298" x2="18649" y2="39818"/>
                        <a14:foregroundMark x1="11351" y1="48480" x2="18108" y2="49240"/>
                        <a14:foregroundMark x1="13514" y1="62614" x2="20405" y2="59878"/>
                        <a14:foregroundMark x1="18243" y1="72796" x2="25676" y2="67021"/>
                        <a14:foregroundMark x1="24865" y1="80091" x2="30405" y2="75380"/>
                        <a14:foregroundMark x1="33514" y1="86474" x2="35811" y2="80091"/>
                        <a14:foregroundMark x1="42162" y1="90274" x2="44459" y2="82827"/>
                        <a14:foregroundMark x1="52432" y1="90881" x2="52027" y2="82827"/>
                        <a14:foregroundMark x1="60676" y1="89818" x2="59054" y2="81915"/>
                        <a14:foregroundMark x1="70946" y1="84650" x2="66892" y2="76292"/>
                        <a14:foregroundMark x1="76622" y1="79787" x2="70946" y2="73100"/>
                        <a14:foregroundMark x1="82162" y1="69909" x2="75676" y2="64742"/>
                        <a14:foregroundMark x1="83919" y1="59878" x2="78784" y2="56839"/>
                        <a14:foregroundMark x1="86486" y1="49088" x2="80676" y2="48328"/>
                        <a14:foregroundMark x1="85270" y1="37386" x2="76622" y2="390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28862" y="296191"/>
            <a:ext cx="3924831" cy="3489918"/>
          </a:xfrm>
          <a:prstGeom prst="rect">
            <a:avLst/>
          </a:prstGeom>
        </p:spPr>
      </p:pic>
    </p:spTree>
    <p:extLst>
      <p:ext uri="{BB962C8B-B14F-4D97-AF65-F5344CB8AC3E}">
        <p14:creationId xmlns:p14="http://schemas.microsoft.com/office/powerpoint/2010/main" val="235770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a:t>
            </a:r>
            <a:r>
              <a:rPr lang="vi-VN" sz="3000" b="1" dirty="0" smtClean="0">
                <a:solidFill>
                  <a:srgbClr val="0000FF"/>
                </a:solidFill>
                <a:latin typeface="Cambria" panose="02040503050406030204" pitchFamily="18" charset="0"/>
                <a:ea typeface="Cambria" panose="02040503050406030204" pitchFamily="18" charset="0"/>
              </a:rPr>
              <a:t>độ</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đưa</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ra</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các</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lời</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khuyên</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phù</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hợp</a:t>
            </a:r>
            <a:r>
              <a:rPr lang="vi-VN" sz="3000" b="1" dirty="0" smtClean="0">
                <a:solidFill>
                  <a:srgbClr val="0000FF"/>
                </a:solidFill>
                <a:latin typeface="Cambria" panose="02040503050406030204" pitchFamily="18" charset="0"/>
                <a:ea typeface="Cambria" panose="02040503050406030204" pitchFamily="18" charset="0"/>
              </a:rPr>
              <a:t> </a:t>
            </a:r>
            <a:r>
              <a:rPr lang="vi-VN" sz="3000" b="1" dirty="0">
                <a:solidFill>
                  <a:srgbClr val="0000FF"/>
                </a:solidFill>
                <a:latin typeface="Cambria" panose="02040503050406030204" pitchFamily="18" charset="0"/>
                <a:ea typeface="Cambria" panose="02040503050406030204" pitchFamily="18" charset="0"/>
              </a:rPr>
              <a:t>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747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0105" y="332839"/>
            <a:ext cx="5797798" cy="3072650"/>
          </a:xfrm>
          <a:prstGeom prst="rect">
            <a:avLst/>
          </a:prstGeom>
        </p:spPr>
      </p:pic>
      <p:sp>
        <p:nvSpPr>
          <p:cNvPr id="4" name="TextBox 3"/>
          <p:cNvSpPr txBox="1"/>
          <p:nvPr/>
        </p:nvSpPr>
        <p:spPr>
          <a:xfrm>
            <a:off x="1176189" y="1372106"/>
            <a:ext cx="10394929" cy="3785652"/>
          </a:xfrm>
          <a:prstGeom prst="rect">
            <a:avLst/>
          </a:prstGeom>
          <a:noFill/>
        </p:spPr>
        <p:txBody>
          <a:bodyPr wrap="square" rtlCol="0">
            <a:spAutoFit/>
          </a:bodyPr>
          <a:lstStyle/>
          <a:p>
            <a:pPr>
              <a:lnSpc>
                <a:spcPct val="150000"/>
              </a:lnSpc>
            </a:pPr>
            <a:endParaRPr lang="en-US" sz="3200" b="1" dirty="0" smtClean="0">
              <a:latin typeface="+mj-lt"/>
            </a:endParaRPr>
          </a:p>
          <a:p>
            <a:pPr>
              <a:lnSpc>
                <a:spcPct val="150000"/>
              </a:lnSpc>
            </a:pPr>
            <a:r>
              <a:rPr lang="vi-VN" sz="3200" b="1" dirty="0" smtClean="0">
                <a:latin typeface="+mj-lt"/>
              </a:rPr>
              <a:t>+ </a:t>
            </a:r>
            <a:r>
              <a:rPr lang="en-US" sz="3200" b="1" dirty="0" err="1" smtClean="0">
                <a:latin typeface="+mj-lt"/>
              </a:rPr>
              <a:t>Thực</a:t>
            </a:r>
            <a:r>
              <a:rPr lang="en-US" sz="3200" b="1" dirty="0" smtClean="0">
                <a:latin typeface="+mj-lt"/>
              </a:rPr>
              <a:t> </a:t>
            </a:r>
            <a:r>
              <a:rPr lang="en-US" sz="3200" b="1" dirty="0" err="1" smtClean="0">
                <a:latin typeface="+mj-lt"/>
              </a:rPr>
              <a:t>hành</a:t>
            </a:r>
            <a:r>
              <a:rPr lang="en-US" sz="3200" b="1" dirty="0" smtClean="0">
                <a:latin typeface="+mj-lt"/>
              </a:rPr>
              <a:t> </a:t>
            </a:r>
            <a:r>
              <a:rPr lang="en-US" sz="3200" b="1" dirty="0" err="1" smtClean="0">
                <a:latin typeface="+mj-lt"/>
              </a:rPr>
              <a:t>việc</a:t>
            </a:r>
            <a:r>
              <a:rPr lang="en-US" sz="3200" b="1" dirty="0" smtClean="0">
                <a:latin typeface="+mj-lt"/>
              </a:rPr>
              <a:t> </a:t>
            </a:r>
            <a:r>
              <a:rPr lang="en-US" sz="3200" b="1" dirty="0" err="1" smtClean="0">
                <a:latin typeface="+mj-lt"/>
              </a:rPr>
              <a:t>thể</a:t>
            </a:r>
            <a:r>
              <a:rPr lang="en-US" sz="3200" b="1" dirty="0" smtClean="0">
                <a:latin typeface="+mj-lt"/>
              </a:rPr>
              <a:t> </a:t>
            </a:r>
            <a:r>
              <a:rPr lang="en-US" sz="3200" b="1" dirty="0" err="1" smtClean="0">
                <a:latin typeface="+mj-lt"/>
              </a:rPr>
              <a:t>hiện</a:t>
            </a:r>
            <a:r>
              <a:rPr lang="en-US" sz="3200" b="1" dirty="0" smtClean="0">
                <a:latin typeface="+mj-lt"/>
              </a:rPr>
              <a:t> </a:t>
            </a:r>
            <a:r>
              <a:rPr lang="en-US" sz="3200" b="1" dirty="0" err="1" smtClean="0">
                <a:latin typeface="+mj-lt"/>
              </a:rPr>
              <a:t>lòng</a:t>
            </a:r>
            <a:r>
              <a:rPr lang="en-US" sz="3200" b="1" dirty="0" smtClean="0">
                <a:latin typeface="+mj-lt"/>
              </a:rPr>
              <a:t> </a:t>
            </a:r>
            <a:r>
              <a:rPr lang="en-US" sz="3200" b="1" dirty="0" err="1" smtClean="0">
                <a:latin typeface="+mj-lt"/>
              </a:rPr>
              <a:t>biết</a:t>
            </a:r>
            <a:r>
              <a:rPr lang="en-US" sz="3200" b="1" dirty="0" smtClean="0">
                <a:latin typeface="+mj-lt"/>
              </a:rPr>
              <a:t> </a:t>
            </a:r>
            <a:r>
              <a:rPr lang="en-US" sz="3200" b="1" dirty="0" err="1" smtClean="0">
                <a:latin typeface="+mj-lt"/>
              </a:rPr>
              <a:t>ơn</a:t>
            </a:r>
            <a:r>
              <a:rPr lang="en-US" sz="3200" b="1" dirty="0" smtClean="0">
                <a:latin typeface="+mj-lt"/>
              </a:rPr>
              <a:t> </a:t>
            </a:r>
            <a:r>
              <a:rPr lang="en-US" sz="3200" b="1" dirty="0" err="1" smtClean="0">
                <a:latin typeface="+mj-lt"/>
              </a:rPr>
              <a:t>người</a:t>
            </a:r>
            <a:r>
              <a:rPr lang="en-US" sz="3200" b="1" dirty="0" smtClean="0">
                <a:latin typeface="+mj-lt"/>
              </a:rPr>
              <a:t> </a:t>
            </a:r>
            <a:r>
              <a:rPr lang="en-US" sz="3200" b="1" dirty="0" err="1" smtClean="0">
                <a:latin typeface="+mj-lt"/>
              </a:rPr>
              <a:t>lao</a:t>
            </a:r>
            <a:r>
              <a:rPr lang="en-US" sz="3200" b="1" dirty="0" smtClean="0">
                <a:latin typeface="+mj-lt"/>
              </a:rPr>
              <a:t> </a:t>
            </a:r>
            <a:r>
              <a:rPr lang="en-US" sz="3200" b="1" dirty="0" err="1" smtClean="0">
                <a:latin typeface="+mj-lt"/>
              </a:rPr>
              <a:t>động</a:t>
            </a:r>
            <a:r>
              <a:rPr lang="en-US" sz="3200" b="1" dirty="0" smtClean="0">
                <a:latin typeface="+mj-lt"/>
              </a:rPr>
              <a:t> </a:t>
            </a:r>
            <a:r>
              <a:rPr lang="en-US" sz="3200" b="1" dirty="0" err="1" smtClean="0">
                <a:latin typeface="+mj-lt"/>
              </a:rPr>
              <a:t>trong</a:t>
            </a:r>
            <a:r>
              <a:rPr lang="en-US" sz="3200" b="1" dirty="0" smtClean="0">
                <a:latin typeface="+mj-lt"/>
              </a:rPr>
              <a:t> </a:t>
            </a:r>
            <a:r>
              <a:rPr lang="en-US" sz="3200" b="1" dirty="0" err="1" smtClean="0">
                <a:latin typeface="+mj-lt"/>
              </a:rPr>
              <a:t>cuộc</a:t>
            </a:r>
            <a:r>
              <a:rPr lang="en-US" sz="3200" b="1" dirty="0" smtClean="0">
                <a:latin typeface="+mj-lt"/>
              </a:rPr>
              <a:t> </a:t>
            </a:r>
            <a:r>
              <a:rPr lang="en-US" sz="3200" b="1" dirty="0" err="1" smtClean="0">
                <a:latin typeface="+mj-lt"/>
              </a:rPr>
              <a:t>sống</a:t>
            </a:r>
            <a:endParaRPr lang="en-US" sz="3200" b="1" dirty="0" smtClean="0">
              <a:latin typeface="+mj-lt"/>
            </a:endParaRPr>
          </a:p>
          <a:p>
            <a:pPr>
              <a:lnSpc>
                <a:spcPct val="150000"/>
              </a:lnSpc>
            </a:pPr>
            <a:r>
              <a:rPr lang="vi-VN" sz="3200" b="1" dirty="0" smtClean="0">
                <a:latin typeface="+mj-lt"/>
              </a:rPr>
              <a:t>+</a:t>
            </a:r>
            <a:r>
              <a:rPr lang="en-US" sz="3200" b="1" dirty="0" smtClean="0">
                <a:latin typeface="+mj-lt"/>
              </a:rPr>
              <a:t> </a:t>
            </a:r>
            <a:r>
              <a:rPr lang="en-US" sz="3200" b="1" dirty="0" err="1" smtClean="0">
                <a:latin typeface="+mj-lt"/>
              </a:rPr>
              <a:t>Xem</a:t>
            </a:r>
            <a:r>
              <a:rPr lang="vi-VN" sz="3200" b="1" dirty="0" smtClean="0">
                <a:latin typeface="+mj-lt"/>
              </a:rPr>
              <a:t> </a:t>
            </a:r>
            <a:r>
              <a:rPr lang="vi-VN" sz="3200" b="1" dirty="0">
                <a:latin typeface="+mj-lt"/>
              </a:rPr>
              <a:t>trước </a:t>
            </a:r>
            <a:r>
              <a:rPr lang="en-US" sz="3200" b="1" dirty="0" err="1" smtClean="0">
                <a:latin typeface="+mj-lt"/>
              </a:rPr>
              <a:t>bài</a:t>
            </a:r>
            <a:r>
              <a:rPr lang="en-US" sz="3200" b="1" dirty="0">
                <a:latin typeface="+mj-lt"/>
              </a:rPr>
              <a:t> </a:t>
            </a:r>
            <a:r>
              <a:rPr lang="en-US" sz="3200" b="1" dirty="0" smtClean="0">
                <a:latin typeface="+mj-lt"/>
              </a:rPr>
              <a:t>2: </a:t>
            </a:r>
            <a:r>
              <a:rPr lang="en-US" sz="3200" b="1" i="1" dirty="0" err="1" smtClean="0">
                <a:solidFill>
                  <a:srgbClr val="FF0000"/>
                </a:solidFill>
                <a:latin typeface="+mj-lt"/>
              </a:rPr>
              <a:t>Cảm</a:t>
            </a:r>
            <a:r>
              <a:rPr lang="en-US" sz="3200" b="1" i="1" dirty="0" smtClean="0">
                <a:solidFill>
                  <a:srgbClr val="FF0000"/>
                </a:solidFill>
                <a:latin typeface="+mj-lt"/>
              </a:rPr>
              <a:t> </a:t>
            </a:r>
            <a:r>
              <a:rPr lang="en-US" sz="3200" b="1" i="1" dirty="0" err="1" smtClean="0">
                <a:solidFill>
                  <a:srgbClr val="FF0000"/>
                </a:solidFill>
                <a:latin typeface="+mj-lt"/>
              </a:rPr>
              <a:t>thông</a:t>
            </a:r>
            <a:r>
              <a:rPr lang="en-US" sz="3200" b="1" i="1" dirty="0" smtClean="0">
                <a:solidFill>
                  <a:srgbClr val="FF0000"/>
                </a:solidFill>
                <a:latin typeface="+mj-lt"/>
              </a:rPr>
              <a:t>, </a:t>
            </a:r>
            <a:r>
              <a:rPr lang="en-US" sz="3200" b="1" i="1" dirty="0" err="1" smtClean="0">
                <a:solidFill>
                  <a:srgbClr val="FF0000"/>
                </a:solidFill>
                <a:latin typeface="+mj-lt"/>
              </a:rPr>
              <a:t>giúp</a:t>
            </a:r>
            <a:r>
              <a:rPr lang="en-US" sz="3200" b="1" i="1" dirty="0" smtClean="0">
                <a:solidFill>
                  <a:srgbClr val="FF0000"/>
                </a:solidFill>
                <a:latin typeface="+mj-lt"/>
              </a:rPr>
              <a:t> </a:t>
            </a:r>
            <a:r>
              <a:rPr lang="en-US" sz="3200" b="1" i="1" dirty="0" err="1" smtClean="0">
                <a:solidFill>
                  <a:srgbClr val="FF0000"/>
                </a:solidFill>
                <a:latin typeface="+mj-lt"/>
              </a:rPr>
              <a:t>đỡ</a:t>
            </a:r>
            <a:r>
              <a:rPr lang="en-US" sz="3200" b="1" i="1" dirty="0" smtClean="0">
                <a:solidFill>
                  <a:srgbClr val="FF0000"/>
                </a:solidFill>
                <a:latin typeface="+mj-lt"/>
              </a:rPr>
              <a:t> </a:t>
            </a:r>
            <a:r>
              <a:rPr lang="en-US" sz="3200" b="1" i="1" dirty="0" err="1" smtClean="0">
                <a:solidFill>
                  <a:srgbClr val="FF0000"/>
                </a:solidFill>
                <a:latin typeface="+mj-lt"/>
              </a:rPr>
              <a:t>người</a:t>
            </a:r>
            <a:r>
              <a:rPr lang="en-US" sz="3200" b="1" i="1" dirty="0" smtClean="0">
                <a:solidFill>
                  <a:srgbClr val="FF0000"/>
                </a:solidFill>
                <a:latin typeface="+mj-lt"/>
              </a:rPr>
              <a:t> </a:t>
            </a:r>
            <a:r>
              <a:rPr lang="en-US" sz="3200" b="1" i="1" dirty="0" err="1" smtClean="0">
                <a:solidFill>
                  <a:srgbClr val="FF0000"/>
                </a:solidFill>
                <a:latin typeface="+mj-lt"/>
              </a:rPr>
              <a:t>gặp</a:t>
            </a:r>
            <a:r>
              <a:rPr lang="en-US" sz="3200" b="1" i="1" dirty="0" smtClean="0">
                <a:solidFill>
                  <a:srgbClr val="FF0000"/>
                </a:solidFill>
                <a:latin typeface="+mj-lt"/>
              </a:rPr>
              <a:t> </a:t>
            </a:r>
            <a:r>
              <a:rPr lang="en-US" sz="3200" b="1" i="1" dirty="0" err="1" smtClean="0">
                <a:solidFill>
                  <a:srgbClr val="FF0000"/>
                </a:solidFill>
                <a:latin typeface="+mj-lt"/>
              </a:rPr>
              <a:t>khó</a:t>
            </a:r>
            <a:r>
              <a:rPr lang="en-US" sz="3200" b="1" i="1" dirty="0" smtClean="0">
                <a:solidFill>
                  <a:srgbClr val="FF0000"/>
                </a:solidFill>
                <a:latin typeface="+mj-lt"/>
              </a:rPr>
              <a:t> </a:t>
            </a:r>
            <a:r>
              <a:rPr lang="en-US" sz="3200" b="1" i="1" dirty="0" err="1" smtClean="0">
                <a:solidFill>
                  <a:srgbClr val="FF0000"/>
                </a:solidFill>
                <a:latin typeface="+mj-lt"/>
              </a:rPr>
              <a:t>khăn</a:t>
            </a:r>
            <a:endParaRPr lang="en-US" sz="3200" b="1" i="1" dirty="0">
              <a:solidFill>
                <a:srgbClr val="FF0000"/>
              </a:solidFill>
              <a:latin typeface="+mj-lt"/>
            </a:endParaRPr>
          </a:p>
        </p:txBody>
      </p:sp>
    </p:spTree>
    <p:extLst>
      <p:ext uri="{BB962C8B-B14F-4D97-AF65-F5344CB8AC3E}">
        <p14:creationId xmlns:p14="http://schemas.microsoft.com/office/powerpoint/2010/main" val="1002298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14" name="Picture 13">
            <a:extLst>
              <a:ext uri="{FF2B5EF4-FFF2-40B4-BE49-F238E27FC236}">
                <a16:creationId xmlns:a16="http://schemas.microsoft.com/office/drawing/2014/main" id="{C5225A9C-AC3E-3A4A-D7D2-2FEBECF5E86F}"/>
              </a:ext>
            </a:extLst>
          </p:cNvPr>
          <p:cNvPicPr>
            <a:picLocks noChangeAspect="1"/>
          </p:cNvPicPr>
          <p:nvPr/>
        </p:nvPicPr>
        <p:blipFill>
          <a:blip r:embed="rId5"/>
          <a:stretch>
            <a:fillRect/>
          </a:stretch>
        </p:blipFill>
        <p:spPr>
          <a:xfrm>
            <a:off x="1378654" y="2150315"/>
            <a:ext cx="9123884" cy="3183789"/>
          </a:xfrm>
          <a:prstGeom prst="rect">
            <a:avLst/>
          </a:prstGeom>
        </p:spPr>
      </p:pic>
    </p:spTree>
    <p:extLst>
      <p:ext uri="{BB962C8B-B14F-4D97-AF65-F5344CB8AC3E}">
        <p14:creationId xmlns:p14="http://schemas.microsoft.com/office/powerpoint/2010/main" val="50942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t="54630"/>
          <a:stretch/>
        </p:blipFill>
        <p:spPr>
          <a:xfrm>
            <a:off x="-58630" y="3732295"/>
            <a:ext cx="12279658" cy="3111500"/>
          </a:xfrm>
          <a:prstGeom prst="rect">
            <a:avLst/>
          </a:prstGeom>
        </p:spPr>
      </p:pic>
      <p:grpSp>
        <p:nvGrpSpPr>
          <p:cNvPr id="3" name="Group 2"/>
          <p:cNvGrpSpPr/>
          <p:nvPr/>
        </p:nvGrpSpPr>
        <p:grpSpPr>
          <a:xfrm>
            <a:off x="1938641" y="1999830"/>
            <a:ext cx="8154938" cy="2496114"/>
            <a:chOff x="2183009" y="350063"/>
            <a:chExt cx="8154938" cy="2496114"/>
          </a:xfrm>
        </p:grpSpPr>
        <p:grpSp>
          <p:nvGrpSpPr>
            <p:cNvPr id="4" name="Group 3"/>
            <p:cNvGrpSpPr/>
            <p:nvPr/>
          </p:nvGrpSpPr>
          <p:grpSpPr>
            <a:xfrm>
              <a:off x="2307513" y="658245"/>
              <a:ext cx="7876902" cy="2187932"/>
              <a:chOff x="2101670" y="1499991"/>
              <a:chExt cx="7876902" cy="2187932"/>
            </a:xfrm>
          </p:grpSpPr>
          <p:sp>
            <p:nvSpPr>
              <p:cNvPr id="7" name="Rounded Rectangle 6"/>
              <p:cNvSpPr/>
              <p:nvPr/>
            </p:nvSpPr>
            <p:spPr>
              <a:xfrm>
                <a:off x="2101670" y="1499991"/>
                <a:ext cx="7876902" cy="2187932"/>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34937" y="1692103"/>
                <a:ext cx="7344000"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smtClean="0">
                    <a:solidFill>
                      <a:srgbClr val="FF0000"/>
                    </a:solidFill>
                    <a:latin typeface="Cambria" panose="02040503050406030204" pitchFamily="18" charset="0"/>
                    <a:ea typeface="Cambria" panose="02040503050406030204" pitchFamily="18" charset="0"/>
                  </a:rPr>
                  <a:t>Kể</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tên</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nghề</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nghiệp</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mà</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em</a:t>
                </a:r>
                <a:r>
                  <a:rPr lang="en-US" sz="3200" b="1" dirty="0" smtClean="0">
                    <a:solidFill>
                      <a:srgbClr val="FF0000"/>
                    </a:solidFill>
                    <a:latin typeface="Cambria" panose="02040503050406030204" pitchFamily="18" charset="0"/>
                    <a:ea typeface="Cambria" panose="02040503050406030204" pitchFamily="18" charset="0"/>
                  </a:rPr>
                  <a:t> </a:t>
                </a:r>
                <a:r>
                  <a:rPr lang="en-US" sz="3200" b="1" dirty="0" err="1" smtClean="0">
                    <a:solidFill>
                      <a:srgbClr val="FF0000"/>
                    </a:solidFill>
                    <a:latin typeface="Cambria" panose="02040503050406030204" pitchFamily="18" charset="0"/>
                    <a:ea typeface="Cambria" panose="02040503050406030204" pitchFamily="18" charset="0"/>
                  </a:rPr>
                  <a:t>biết</a:t>
                </a:r>
                <a:r>
                  <a:rPr lang="en-US" sz="3200" b="1" dirty="0" smtClean="0">
                    <a:solidFill>
                      <a:srgbClr val="FF0000"/>
                    </a:solidFill>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Cambria" panose="02040503050406030204" pitchFamily="18" charset="0"/>
                    <a:ea typeface="Cambria" panose="02040503050406030204" pitchFamily="18" charset="0"/>
                  </a:rPr>
                  <a:t>(</a:t>
                </a:r>
                <a:r>
                  <a:rPr kumimoji="0" lang="en-US" sz="3200" b="1" i="0" u="none" strike="noStrike" kern="1200" cap="none" spc="0" normalizeH="0" baseline="0" noProof="0" dirty="0" err="1" smtClean="0">
                    <a:ln>
                      <a:noFill/>
                    </a:ln>
                    <a:solidFill>
                      <a:srgbClr val="0000FF"/>
                    </a:solidFill>
                    <a:effectLst/>
                    <a:uLnTx/>
                    <a:uFillTx/>
                    <a:latin typeface="Cambria" panose="02040503050406030204" pitchFamily="18" charset="0"/>
                    <a:ea typeface="Cambria" panose="02040503050406030204" pitchFamily="18" charset="0"/>
                  </a:rPr>
                  <a:t>Không</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lại</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tên</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mà</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bạn</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đã</a:t>
                </a:r>
                <a:r>
                  <a:rPr kumimoji="0" lang="en-US" sz="3200" b="1" i="0" u="none" strike="noStrike" kern="1200" cap="none" spc="0" normalizeH="0" noProof="0" dirty="0" smtClean="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smtClean="0">
                    <a:ln>
                      <a:noFill/>
                    </a:ln>
                    <a:solidFill>
                      <a:srgbClr val="0000FF"/>
                    </a:solidFill>
                    <a:effectLst/>
                    <a:uLnTx/>
                    <a:uFillTx/>
                    <a:latin typeface="Cambria" panose="02040503050406030204" pitchFamily="18" charset="0"/>
                    <a:ea typeface="Cambria" panose="02040503050406030204" pitchFamily="18" charset="0"/>
                  </a:rPr>
                  <a:t>nêu</a:t>
                </a:r>
                <a:r>
                  <a:rPr lang="en-US" sz="3200" b="1" dirty="0">
                    <a:solidFill>
                      <a:srgbClr val="0000FF"/>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6400" l="0" r="97899">
                          <a14:foregroundMark x1="6303" y1="57600" x2="17227" y2="65600"/>
                        </a14:backgroundRemoval>
                      </a14:imgEffect>
                    </a14:imgLayer>
                  </a14:imgProps>
                </a:ext>
                <a:ext uri="{28A0092B-C50C-407E-A947-70E740481C1C}">
                  <a14:useLocalDpi xmlns:a14="http://schemas.microsoft.com/office/drawing/2010/main" val="0"/>
                </a:ext>
              </a:extLst>
            </a:blip>
            <a:stretch>
              <a:fillRect/>
            </a:stretch>
          </p:blipFill>
          <p:spPr>
            <a:xfrm>
              <a:off x="9204546" y="350063"/>
              <a:ext cx="1133401" cy="1190548"/>
            </a:xfrm>
            <a:prstGeom prst="rect">
              <a:avLst/>
            </a:prstGeom>
          </p:spPr>
        </p:pic>
        <p:pic>
          <p:nvPicPr>
            <p:cNvPr id="6" name="Picture 5"/>
            <p:cNvPicPr>
              <a:picLocks noChangeAspect="1"/>
            </p:cNvPicPr>
            <p:nvPr/>
          </p:nvPicPr>
          <p:blipFill>
            <a:blip r:embed="rId5"/>
            <a:stretch>
              <a:fillRect/>
            </a:stretch>
          </p:blipFill>
          <p:spPr>
            <a:xfrm>
              <a:off x="2183009" y="350063"/>
              <a:ext cx="1055124" cy="1009514"/>
            </a:xfrm>
            <a:prstGeom prst="rect">
              <a:avLst/>
            </a:prstGeom>
          </p:spPr>
        </p:pic>
      </p:grpSp>
      <p:sp>
        <p:nvSpPr>
          <p:cNvPr id="10" name="文本框 38"/>
          <p:cNvSpPr txBox="1"/>
          <p:nvPr/>
        </p:nvSpPr>
        <p:spPr>
          <a:xfrm>
            <a:off x="1691730" y="574793"/>
            <a:ext cx="8807966" cy="1323439"/>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80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Trò</a:t>
            </a:r>
            <a:r>
              <a:rPr lang="en-US" altLang="zh-CN" sz="80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80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chơi</a:t>
            </a:r>
            <a:r>
              <a:rPr lang="en-US" altLang="zh-CN"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80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TRUYỀN ĐIỆN”</a:t>
            </a:r>
            <a:endParaRPr lang="zh-CN" altLang="en-US" sz="80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10107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A1E5-ABA9-0712-75A1-C86E1D4383C7}"/>
              </a:ext>
            </a:extLst>
          </p:cNvPr>
          <p:cNvPicPr>
            <a:picLocks noChangeAspect="1"/>
          </p:cNvPicPr>
          <p:nvPr/>
        </p:nvPicPr>
        <p:blipFill>
          <a:blip r:embed="rId2"/>
          <a:stretch>
            <a:fillRect/>
          </a:stretch>
        </p:blipFill>
        <p:spPr>
          <a:xfrm>
            <a:off x="4542901" y="803588"/>
            <a:ext cx="2751590" cy="1018120"/>
          </a:xfrm>
          <a:prstGeom prst="rect">
            <a:avLst/>
          </a:prstGeom>
        </p:spPr>
      </p:pic>
      <p:pic>
        <p:nvPicPr>
          <p:cNvPr id="10" name="Picture 9"/>
          <p:cNvPicPr>
            <a:picLocks noChangeAspect="1"/>
          </p:cNvPicPr>
          <p:nvPr/>
        </p:nvPicPr>
        <p:blipFill>
          <a:blip r:embed="rId3"/>
          <a:stretch>
            <a:fillRect/>
          </a:stretch>
        </p:blipFill>
        <p:spPr>
          <a:xfrm>
            <a:off x="2103640" y="1577179"/>
            <a:ext cx="7969275" cy="3576480"/>
          </a:xfrm>
          <a:prstGeom prst="rect">
            <a:avLst/>
          </a:prstGeom>
        </p:spPr>
      </p:pic>
    </p:spTree>
    <p:extLst>
      <p:ext uri="{BB962C8B-B14F-4D97-AF65-F5344CB8AC3E}">
        <p14:creationId xmlns:p14="http://schemas.microsoft.com/office/powerpoint/2010/main" val="197090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a:t>
            </a:r>
            <a:r>
              <a:rPr lang="vi-VN" sz="3000" b="1" dirty="0" smtClean="0">
                <a:solidFill>
                  <a:srgbClr val="0000FF"/>
                </a:solidFill>
                <a:latin typeface="Cambria" panose="02040503050406030204" pitchFamily="18" charset="0"/>
                <a:ea typeface="Cambria" panose="02040503050406030204" pitchFamily="18" charset="0"/>
              </a:rPr>
              <a:t>độ</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đưa</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ra</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các</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lời</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khuyên</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phù</a:t>
            </a:r>
            <a:r>
              <a:rPr lang="en-US" sz="3000" b="1" dirty="0" smtClean="0">
                <a:solidFill>
                  <a:srgbClr val="0000FF"/>
                </a:solidFill>
                <a:latin typeface="Cambria" panose="02040503050406030204" pitchFamily="18" charset="0"/>
                <a:ea typeface="Cambria" panose="02040503050406030204" pitchFamily="18" charset="0"/>
              </a:rPr>
              <a:t> </a:t>
            </a:r>
            <a:r>
              <a:rPr lang="en-US" sz="3000" b="1" dirty="0" err="1" smtClean="0">
                <a:solidFill>
                  <a:srgbClr val="0000FF"/>
                </a:solidFill>
                <a:latin typeface="Cambria" panose="02040503050406030204" pitchFamily="18" charset="0"/>
                <a:ea typeface="Cambria" panose="02040503050406030204" pitchFamily="18" charset="0"/>
              </a:rPr>
              <a:t>hợp</a:t>
            </a:r>
            <a:r>
              <a:rPr lang="vi-VN" sz="3000" b="1" dirty="0" smtClean="0">
                <a:solidFill>
                  <a:srgbClr val="0000FF"/>
                </a:solidFill>
                <a:latin typeface="Cambria" panose="02040503050406030204" pitchFamily="18" charset="0"/>
                <a:ea typeface="Cambria" panose="02040503050406030204" pitchFamily="18" charset="0"/>
              </a:rPr>
              <a:t> </a:t>
            </a:r>
            <a:r>
              <a:rPr lang="vi-VN" sz="3000" b="1" dirty="0">
                <a:solidFill>
                  <a:srgbClr val="0000FF"/>
                </a:solidFill>
                <a:latin typeface="Cambria" panose="02040503050406030204" pitchFamily="18" charset="0"/>
                <a:ea typeface="Cambria" panose="02040503050406030204" pitchFamily="18" charset="0"/>
              </a:rPr>
              <a:t>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359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4" name="Picture 3"/>
          <p:cNvPicPr>
            <a:picLocks noChangeAspect="1"/>
          </p:cNvPicPr>
          <p:nvPr/>
        </p:nvPicPr>
        <p:blipFill>
          <a:blip r:embed="rId5"/>
          <a:stretch>
            <a:fillRect/>
          </a:stretch>
        </p:blipFill>
        <p:spPr>
          <a:xfrm>
            <a:off x="2231025" y="1494865"/>
            <a:ext cx="7248772" cy="3548180"/>
          </a:xfrm>
          <a:prstGeom prst="rect">
            <a:avLst/>
          </a:prstGeom>
        </p:spPr>
      </p:pic>
    </p:spTree>
    <p:extLst>
      <p:ext uri="{BB962C8B-B14F-4D97-AF65-F5344CB8AC3E}">
        <p14:creationId xmlns:p14="http://schemas.microsoft.com/office/powerpoint/2010/main" val="3539429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5576" y="38446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4</a:t>
            </a:r>
          </a:p>
        </p:txBody>
      </p:sp>
      <p:sp>
        <p:nvSpPr>
          <p:cNvPr id="3" name="圆角矩形 6">
            <a:extLst>
              <a:ext uri="{FF2B5EF4-FFF2-40B4-BE49-F238E27FC236}">
                <a16:creationId xmlns:a16="http://schemas.microsoft.com/office/drawing/2014/main" id="{173CBCCC-E337-D629-688D-27734993821D}"/>
              </a:ext>
            </a:extLst>
          </p:cNvPr>
          <p:cNvSpPr/>
          <p:nvPr/>
        </p:nvSpPr>
        <p:spPr>
          <a:xfrm>
            <a:off x="1670505" y="384461"/>
            <a:ext cx="8714466"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2" name="Group 11"/>
          <p:cNvGrpSpPr/>
          <p:nvPr/>
        </p:nvGrpSpPr>
        <p:grpSpPr>
          <a:xfrm>
            <a:off x="2011681" y="1424774"/>
            <a:ext cx="9496696" cy="2755603"/>
            <a:chOff x="2011681" y="1424774"/>
            <a:chExt cx="9496696" cy="2755603"/>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97187" y="1424774"/>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13" name="Group 12"/>
          <p:cNvGrpSpPr/>
          <p:nvPr/>
        </p:nvGrpSpPr>
        <p:grpSpPr>
          <a:xfrm>
            <a:off x="404948" y="3031505"/>
            <a:ext cx="11103429" cy="3606273"/>
            <a:chOff x="404948" y="3031505"/>
            <a:chExt cx="11103429" cy="3606273"/>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04948" y="3031505"/>
              <a:ext cx="4579227" cy="360627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a:t>
                </a:r>
                <a:r>
                  <a:rPr lang="en-US" sz="2800" b="1" smtClean="0">
                    <a:solidFill>
                      <a:srgbClr val="002060"/>
                    </a:solidFill>
                    <a:latin typeface="Cambria" panose="02040503050406030204" pitchFamily="18" charset="0"/>
                  </a:rPr>
                  <a:t>)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spTree>
    <p:extLst>
      <p:ext uri="{BB962C8B-B14F-4D97-AF65-F5344CB8AC3E}">
        <p14:creationId xmlns:p14="http://schemas.microsoft.com/office/powerpoint/2010/main" val="206516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5" y="535577"/>
            <a:ext cx="5548373" cy="36647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smtClean="0">
                <a:solidFill>
                  <a:srgbClr val="0099CC"/>
                </a:solidFill>
                <a:latin typeface="UTM Avo" panose="02040603050506020204" pitchFamily="18" charset="0"/>
                <a:ea typeface="Cambria" panose="02040503050406030204" pitchFamily="18" charset="0"/>
              </a:rPr>
              <a:t>Hãy</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thảo</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luận</a:t>
            </a:r>
            <a:r>
              <a:rPr lang="en-US" sz="3600" b="1" dirty="0" smtClean="0">
                <a:solidFill>
                  <a:srgbClr val="0099CC"/>
                </a:solidFill>
                <a:latin typeface="UTM Avo" panose="02040603050506020204" pitchFamily="18" charset="0"/>
                <a:ea typeface="Cambria" panose="02040503050406030204" pitchFamily="18" charset="0"/>
              </a:rPr>
              <a:t> </a:t>
            </a:r>
          </a:p>
          <a:p>
            <a:pPr algn="ctr"/>
            <a:r>
              <a:rPr lang="en-US" sz="3600" b="1" dirty="0" err="1" smtClean="0">
                <a:solidFill>
                  <a:srgbClr val="0099CC"/>
                </a:solidFill>
                <a:latin typeface="UTM Avo" panose="02040603050506020204" pitchFamily="18" charset="0"/>
                <a:ea typeface="Cambria" panose="02040503050406030204" pitchFamily="18" charset="0"/>
              </a:rPr>
              <a:t>nhóm</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đưa</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ra</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lời</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khuyên</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cho</a:t>
            </a:r>
            <a:r>
              <a:rPr lang="en-US" sz="3600" b="1" dirty="0" smtClean="0">
                <a:solidFill>
                  <a:srgbClr val="0099CC"/>
                </a:solidFill>
                <a:latin typeface="UTM Avo" panose="02040603050506020204" pitchFamily="18" charset="0"/>
                <a:ea typeface="Cambria" panose="02040503050406030204" pitchFamily="18" charset="0"/>
              </a:rPr>
              <a:t> </a:t>
            </a:r>
            <a:r>
              <a:rPr lang="en-US" sz="3600" b="1" dirty="0" err="1" smtClean="0">
                <a:solidFill>
                  <a:srgbClr val="0099CC"/>
                </a:solidFill>
                <a:latin typeface="UTM Avo" panose="02040603050506020204" pitchFamily="18" charset="0"/>
                <a:ea typeface="Cambria" panose="02040503050406030204" pitchFamily="18" charset="0"/>
              </a:rPr>
              <a:t>bạn</a:t>
            </a:r>
            <a:r>
              <a:rPr lang="en-US" sz="3600" b="1" dirty="0" smtClean="0">
                <a:solidFill>
                  <a:srgbClr val="0099CC"/>
                </a:solidFill>
                <a:latin typeface="UTM Avo" panose="02040603050506020204" pitchFamily="18" charset="0"/>
                <a:ea typeface="Cambria" panose="02040503050406030204" pitchFamily="18" charset="0"/>
              </a:rPr>
              <a:t>.</a:t>
            </a:r>
            <a:endParaRPr lang="en-US" sz="3600" b="1" dirty="0">
              <a:solidFill>
                <a:srgbClr val="0099CC"/>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777" y="3691181"/>
            <a:ext cx="4496109" cy="3068160"/>
          </a:xfrm>
          <a:prstGeom prst="rect">
            <a:avLst/>
          </a:prstGeom>
        </p:spPr>
      </p:pic>
      <p:pic>
        <p:nvPicPr>
          <p:cNvPr id="5"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V="1">
            <a:off x="8186978" y="0"/>
            <a:ext cx="4005022" cy="4005022"/>
          </a:xfrm>
          <a:prstGeom prst="rect">
            <a:avLst/>
          </a:prstGeom>
        </p:spPr>
      </p:pic>
      <p:pic>
        <p:nvPicPr>
          <p:cNvPr id="6"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4550" y="-110186"/>
            <a:ext cx="1291526" cy="1291526"/>
          </a:xfrm>
          <a:prstGeom prst="rect">
            <a:avLst/>
          </a:prstGeom>
        </p:spPr>
      </p:pic>
    </p:spTree>
    <p:extLst>
      <p:ext uri="{BB962C8B-B14F-4D97-AF65-F5344CB8AC3E}">
        <p14:creationId xmlns:p14="http://schemas.microsoft.com/office/powerpoint/2010/main" val="215634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776" y="694639"/>
            <a:ext cx="6044835" cy="6163362"/>
          </a:xfrm>
          <a:prstGeom prst="rect">
            <a:avLst/>
          </a:prstGeom>
        </p:spPr>
      </p:pic>
    </p:spTree>
    <p:extLst>
      <p:ext uri="{BB962C8B-B14F-4D97-AF65-F5344CB8AC3E}">
        <p14:creationId xmlns:p14="http://schemas.microsoft.com/office/powerpoint/2010/main" val="76307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651</Words>
  <Application>Microsoft Office PowerPoint</Application>
  <PresentationFormat>Widescreen</PresentationFormat>
  <Paragraphs>61</Paragraphs>
  <Slides>24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UTM Avo</vt:lpstr>
      <vt:lpstr>#9Slide03 Kaleko 105 Round Bold</vt:lpstr>
      <vt:lpstr>UTM Arruba KT</vt:lpstr>
      <vt:lpstr>Times New Roman</vt:lpstr>
      <vt:lpstr>UTM Aurora</vt:lpstr>
      <vt:lpstr>Calibri</vt:lpstr>
      <vt:lpstr>思源黑体 CN Medium</vt:lpstr>
      <vt:lpstr>微软雅黑</vt:lpstr>
      <vt:lpstr>#9Slide05 IcielSanelma</vt:lpstr>
      <vt:lpstr>Vogue-ExtraBold</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64</cp:revision>
  <dcterms:created xsi:type="dcterms:W3CDTF">2023-08-19T16:19:23Z</dcterms:created>
  <dcterms:modified xsi:type="dcterms:W3CDTF">2024-09-26T15:34:45Z</dcterms:modified>
  <cp:contentStatus/>
</cp:coreProperties>
</file>