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8" r:id="rId28"/>
    <p:sldId id="28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5682409" cy="1313308"/>
            <a:chOff x="4115793" y="1311628"/>
            <a:chExt cx="5682409"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476944"/>
              <a:ext cx="4593108" cy="105521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7" y="562196"/>
            <a:ext cx="4106597" cy="923330"/>
          </a:xfrm>
          <a:prstGeom prst="rect">
            <a:avLst/>
          </a:prstGeom>
          <a:noFill/>
        </p:spPr>
        <p:txBody>
          <a:bodyPr wrap="square" lIns="91440" tIns="45720" rIns="91440" bIns="45720">
            <a:spAutoFit/>
          </a:bodyPr>
          <a:lstStyle/>
          <a:p>
            <a:pPr algn="ctr"/>
            <a:r>
              <a:rPr lang="en-US" sz="5400" b="1"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195" y="2529302"/>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457200" y="-1301932"/>
            <a:ext cx="9942416"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đoạn</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dirty="0" err="1">
                  <a:solidFill>
                    <a:srgbClr val="FF0000"/>
                  </a:solidFill>
                  <a:effectLst>
                    <a:reflection blurRad="6350" stA="55000" endA="300" endPos="45500" dir="5400000" sy="-100000" algn="bl" rotWithShape="0"/>
                  </a:effectLst>
                  <a:latin typeface="UTM American Sans" panose="02040603050506020204" pitchFamily="18" charset="0"/>
                </a:rPr>
                <a:t>Luyện</a:t>
              </a:r>
              <a:r>
                <a:rPr lang="en-US" sz="4800" b="1" dirty="0">
                  <a:solidFill>
                    <a:srgbClr val="FF0000"/>
                  </a:solidFill>
                  <a:effectLst>
                    <a:reflection blurRad="6350" stA="55000" endA="300" endPos="45500" dir="5400000" sy="-100000" algn="bl" rotWithShape="0"/>
                  </a:effectLst>
                  <a:latin typeface="UTM American Sans" panose="02040603050506020204" pitchFamily="18" charset="0"/>
                </a:rPr>
                <a:t> </a:t>
              </a:r>
              <a:r>
                <a:rPr lang="en-US" sz="4800" b="1" dirty="0" err="1">
                  <a:solidFill>
                    <a:srgbClr val="FF0000"/>
                  </a:solidFill>
                  <a:effectLst>
                    <a:reflection blurRad="6350" stA="55000" endA="300" endPos="45500" dir="5400000" sy="-100000" algn="bl" rotWithShape="0"/>
                  </a:effectLst>
                  <a:latin typeface="UTM American Sans" panose="02040603050506020204" pitchFamily="18" charset="0"/>
                </a:rPr>
                <a:t>đọc</a:t>
              </a:r>
              <a:r>
                <a:rPr lang="en-US" sz="4800" b="1" dirty="0">
                  <a:solidFill>
                    <a:srgbClr val="FF0000"/>
                  </a:solidFill>
                  <a:effectLst>
                    <a:reflection blurRad="6350" stA="55000" endA="300" endPos="45500" dir="5400000" sy="-100000" algn="bl" rotWithShape="0"/>
                  </a:effectLst>
                  <a:latin typeface="UTM American Sans" panose="02040603050506020204" pitchFamily="18" charset="0"/>
                </a:rPr>
                <a:t> </a:t>
              </a:r>
              <a:r>
                <a:rPr lang="en-US" sz="4800" b="1" dirty="0" err="1">
                  <a:solidFill>
                    <a:srgbClr val="FF0000"/>
                  </a:solidFill>
                  <a:effectLst>
                    <a:reflection blurRad="6350" stA="55000" endA="300" endPos="45500" dir="5400000" sy="-100000" algn="bl" rotWithShape="0"/>
                  </a:effectLst>
                  <a:latin typeface="UTM American Sans" panose="02040603050506020204" pitchFamily="18" charset="0"/>
                </a:rPr>
                <a:t>từ</a:t>
              </a:r>
              <a:r>
                <a:rPr lang="en-US" sz="4800" b="1" dirty="0">
                  <a:solidFill>
                    <a:srgbClr val="FF0000"/>
                  </a:solidFill>
                  <a:effectLst>
                    <a:reflection blurRad="6350" stA="55000" endA="300" endPos="45500" dir="5400000" sy="-100000" algn="bl" rotWithShape="0"/>
                  </a:effectLst>
                  <a:latin typeface="UTM American Sans" panose="02040603050506020204" pitchFamily="18" charset="0"/>
                </a:rPr>
                <a:t> </a:t>
              </a:r>
              <a:r>
                <a:rPr lang="en-US" sz="4800" b="1" dirty="0" err="1">
                  <a:solidFill>
                    <a:srgbClr val="FF0000"/>
                  </a:solidFill>
                  <a:effectLst>
                    <a:reflection blurRad="6350" stA="55000" endA="300" endPos="45500" dir="5400000" sy="-100000" algn="bl" rotWithShape="0"/>
                  </a:effectLst>
                  <a:latin typeface="UTM American Sans" panose="02040603050506020204" pitchFamily="18" charset="0"/>
                </a:rPr>
                <a:t>khó</a:t>
              </a:r>
              <a:endParaRPr lang="en-US" sz="4800" b="1" dirty="0">
                <a:solidFill>
                  <a:srgbClr val="FF0000"/>
                </a:solidFill>
                <a:effectLst>
                  <a:reflection blurRad="6350" stA="55000" endA="300" endPos="45500" dir="5400000" sy="-100000" algn="bl" rotWithShape="0"/>
                </a:effectLst>
                <a:latin typeface="UTM American Sans" panose="02040603050506020204" pitchFamily="18" charset="0"/>
              </a:endParaRP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chemeClr val="tx1">
                    <a:lumMod val="95000"/>
                    <a:lumOff val="5000"/>
                  </a:schemeClr>
                </a:solidFill>
                <a:latin typeface="UTM Avo" panose="02040603050506020204" pitchFamily="18" charset="0"/>
              </a:rPr>
              <a:t>khúc</a:t>
            </a:r>
            <a:r>
              <a:rPr lang="en-US" sz="4000" b="1" dirty="0">
                <a:ln w="3175">
                  <a:solidFill>
                    <a:schemeClr val="bg1"/>
                  </a:solidFill>
                </a:ln>
                <a:solidFill>
                  <a:schemeClr val="tx1">
                    <a:lumMod val="95000"/>
                    <a:lumOff val="5000"/>
                  </a:schemeClr>
                </a:solidFill>
                <a:latin typeface="UTM Avo" panose="02040603050506020204" pitchFamily="18" charset="0"/>
              </a:rPr>
              <a:t> </a:t>
            </a:r>
            <a:r>
              <a:rPr lang="en-US" sz="4000" b="1" dirty="0" err="1">
                <a:ln w="3175">
                  <a:solidFill>
                    <a:schemeClr val="bg1"/>
                  </a:solidFill>
                </a:ln>
                <a:solidFill>
                  <a:schemeClr val="tx1">
                    <a:lumMod val="95000"/>
                    <a:lumOff val="5000"/>
                  </a:schemeClr>
                </a:solidFill>
                <a:latin typeface="UTM Avo" panose="02040603050506020204" pitchFamily="18" charset="0"/>
              </a:rPr>
              <a:t>khích</a:t>
            </a:r>
            <a:endParaRPr sz="4000" b="1" dirty="0">
              <a:ln w="3175">
                <a:solidFill>
                  <a:schemeClr val="bg1"/>
                </a:solidFill>
              </a:ln>
              <a:solidFill>
                <a:schemeClr val="tx1">
                  <a:lumMod val="95000"/>
                  <a:lumOff val="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chemeClr val="tx1">
                    <a:lumMod val="95000"/>
                    <a:lumOff val="5000"/>
                  </a:schemeClr>
                </a:solidFill>
                <a:latin typeface="UTM Avo" panose="02040603050506020204" pitchFamily="18" charset="0"/>
              </a:rPr>
              <a:t>cuống</a:t>
            </a:r>
            <a:r>
              <a:rPr lang="en-US" sz="3600" b="1" dirty="0">
                <a:ln>
                  <a:solidFill>
                    <a:schemeClr val="bg1"/>
                  </a:solidFill>
                </a:ln>
                <a:solidFill>
                  <a:schemeClr val="tx1">
                    <a:lumMod val="95000"/>
                    <a:lumOff val="5000"/>
                  </a:schemeClr>
                </a:solidFill>
                <a:latin typeface="UTM Avo" panose="02040603050506020204" pitchFamily="18" charset="0"/>
              </a:rPr>
              <a:t> </a:t>
            </a:r>
            <a:r>
              <a:rPr lang="en-US" sz="3600" b="1" dirty="0" err="1">
                <a:ln>
                  <a:solidFill>
                    <a:schemeClr val="bg1"/>
                  </a:solidFill>
                </a:ln>
                <a:solidFill>
                  <a:schemeClr val="tx1">
                    <a:lumMod val="95000"/>
                    <a:lumOff val="5000"/>
                  </a:schemeClr>
                </a:solidFill>
                <a:latin typeface="UTM Avo" panose="02040603050506020204" pitchFamily="18" charset="0"/>
              </a:rPr>
              <a:t>quýt</a:t>
            </a:r>
            <a:endParaRPr sz="3600" b="1" dirty="0">
              <a:ln>
                <a:solidFill>
                  <a:schemeClr val="bg1"/>
                </a:solidFill>
              </a:ln>
              <a:solidFill>
                <a:schemeClr val="tx1">
                  <a:lumMod val="95000"/>
                  <a:lumOff val="5000"/>
                </a:schemeClr>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tx1">
                    <a:lumMod val="95000"/>
                    <a:lumOff val="5000"/>
                  </a:schemeClr>
                </a:solidFill>
                <a:latin typeface="UTM Avo" panose="02040603050506020204" pitchFamily="18" charset="0"/>
              </a:rPr>
              <a:t>k</a:t>
            </a:r>
            <a:r>
              <a:rPr lang="en-US" sz="3600" b="1" dirty="0" err="1" smtClean="0">
                <a:solidFill>
                  <a:schemeClr val="tx1">
                    <a:lumMod val="95000"/>
                    <a:lumOff val="5000"/>
                  </a:schemeClr>
                </a:solidFill>
                <a:latin typeface="UTM Avo" panose="02040603050506020204" pitchFamily="18" charset="0"/>
              </a:rPr>
              <a:t>êu</a:t>
            </a:r>
            <a:r>
              <a:rPr lang="en-US" sz="3600" b="1" dirty="0" smtClean="0">
                <a:solidFill>
                  <a:schemeClr val="tx1">
                    <a:lumMod val="95000"/>
                    <a:lumOff val="5000"/>
                  </a:schemeClr>
                </a:solidFill>
                <a:latin typeface="UTM Avo" panose="02040603050506020204" pitchFamily="18" charset="0"/>
              </a:rPr>
              <a:t> </a:t>
            </a:r>
            <a:r>
              <a:rPr lang="en-US" sz="3600" b="1" dirty="0" err="1" smtClean="0">
                <a:solidFill>
                  <a:schemeClr val="tx1">
                    <a:lumMod val="95000"/>
                    <a:lumOff val="5000"/>
                  </a:schemeClr>
                </a:solidFill>
                <a:latin typeface="UTM Avo" panose="02040603050506020204" pitchFamily="18" charset="0"/>
              </a:rPr>
              <a:t>lên</a:t>
            </a:r>
            <a:endParaRPr sz="3600" b="1" dirty="0">
              <a:ln w="3175">
                <a:noFill/>
              </a:ln>
              <a:solidFill>
                <a:schemeClr val="tx1">
                  <a:lumMod val="95000"/>
                  <a:lumOff val="5000"/>
                </a:schemeClr>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chemeClr val="tx1">
                    <a:lumMod val="95000"/>
                    <a:lumOff val="5000"/>
                  </a:schemeClr>
                </a:solidFill>
                <a:latin typeface="UTM Avo" panose="02040603050506020204" pitchFamily="18" charset="0"/>
              </a:rPr>
              <a:t>chậm</a:t>
            </a:r>
            <a:r>
              <a:rPr lang="en-US" sz="3600" b="1" dirty="0">
                <a:solidFill>
                  <a:schemeClr val="tx1">
                    <a:lumMod val="95000"/>
                    <a:lumOff val="5000"/>
                  </a:schemeClr>
                </a:solidFill>
                <a:latin typeface="UTM Avo" panose="02040603050506020204" pitchFamily="18" charset="0"/>
              </a:rPr>
              <a:t> </a:t>
            </a:r>
            <a:r>
              <a:rPr lang="en-US" sz="3600" b="1" dirty="0" err="1">
                <a:solidFill>
                  <a:schemeClr val="tx1">
                    <a:lumMod val="95000"/>
                    <a:lumOff val="5000"/>
                  </a:schemeClr>
                </a:solidFill>
                <a:latin typeface="UTM Avo" panose="02040603050506020204" pitchFamily="18" charset="0"/>
              </a:rPr>
              <a:t>rãi</a:t>
            </a:r>
            <a:endParaRPr sz="3600" b="1" dirty="0">
              <a:solidFill>
                <a:schemeClr val="tx1">
                  <a:lumMod val="95000"/>
                  <a:lumOff val="5000"/>
                </a:schemeClr>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chemeClr val="tx1">
                    <a:lumMod val="95000"/>
                    <a:lumOff val="5000"/>
                  </a:schemeClr>
                </a:solidFill>
                <a:latin typeface="UTM Avo" panose="02040603050506020204" pitchFamily="18" charset="0"/>
              </a:rPr>
              <a:t>nhanh</a:t>
            </a:r>
            <a:r>
              <a:rPr lang="en-US" sz="3600" b="1" dirty="0">
                <a:solidFill>
                  <a:schemeClr val="tx1">
                    <a:lumMod val="95000"/>
                    <a:lumOff val="5000"/>
                  </a:schemeClr>
                </a:solidFill>
                <a:latin typeface="UTM Avo" panose="02040603050506020204" pitchFamily="18" charset="0"/>
              </a:rPr>
              <a:t> </a:t>
            </a:r>
            <a:r>
              <a:rPr lang="en-US" sz="3600" b="1" dirty="0" err="1">
                <a:solidFill>
                  <a:schemeClr val="tx1">
                    <a:lumMod val="95000"/>
                    <a:lumOff val="5000"/>
                  </a:schemeClr>
                </a:solidFill>
                <a:latin typeface="UTM Avo" panose="02040603050506020204" pitchFamily="18" charset="0"/>
              </a:rPr>
              <a:t>nhảu</a:t>
            </a:r>
            <a:endParaRPr sz="3600" b="1" dirty="0">
              <a:solidFill>
                <a:schemeClr val="tx1">
                  <a:lumMod val="95000"/>
                  <a:lumOff val="5000"/>
                </a:schemeClr>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tx1">
                    <a:lumMod val="95000"/>
                    <a:lumOff val="5000"/>
                  </a:schemeClr>
                </a:solidFill>
                <a:latin typeface="UTM Avo" panose="02040603050506020204" pitchFamily="18" charset="0"/>
              </a:rPr>
              <a:t>c</a:t>
            </a:r>
            <a:r>
              <a:rPr lang="en-US" sz="3600" b="1" dirty="0" err="1" smtClean="0">
                <a:solidFill>
                  <a:schemeClr val="tx1">
                    <a:lumMod val="95000"/>
                    <a:lumOff val="5000"/>
                  </a:schemeClr>
                </a:solidFill>
                <a:latin typeface="UTM Avo" panose="02040603050506020204" pitchFamily="18" charset="0"/>
              </a:rPr>
              <a:t>ách</a:t>
            </a:r>
            <a:r>
              <a:rPr lang="en-US" sz="3600" b="1" dirty="0" smtClean="0">
                <a:solidFill>
                  <a:schemeClr val="tx1">
                    <a:lumMod val="95000"/>
                    <a:lumOff val="5000"/>
                  </a:schemeClr>
                </a:solidFill>
                <a:latin typeface="UTM Avo" panose="02040603050506020204" pitchFamily="18" charset="0"/>
              </a:rPr>
              <a:t> </a:t>
            </a:r>
            <a:r>
              <a:rPr lang="en-US" sz="3600" b="1" dirty="0" err="1" smtClean="0">
                <a:solidFill>
                  <a:schemeClr val="tx1">
                    <a:lumMod val="95000"/>
                    <a:lumOff val="5000"/>
                  </a:schemeClr>
                </a:solidFill>
                <a:latin typeface="UTM Avo" panose="02040603050506020204" pitchFamily="18" charset="0"/>
              </a:rPr>
              <a:t>nói</a:t>
            </a:r>
            <a:endParaRPr sz="3600" b="1" dirty="0">
              <a:solidFill>
                <a:schemeClr val="tx1">
                  <a:lumMod val="95000"/>
                  <a:lumOff val="5000"/>
                </a:schemeClr>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Luyện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đọc</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câu</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667897" y="229906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17709"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2594"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1" y="433951"/>
            <a:ext cx="6521327"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052731" y="2029144"/>
            <a:ext cx="8897179"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4566814" y="895609"/>
            <a:ext cx="4343400"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2 </a:t>
            </a:r>
            <a:endParaRPr lang="zh-CN" altLang="en-US"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44655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8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567247988"/>
              </p:ext>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lgn="just">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lgn="just">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lgn="just">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pPr algn="just"/>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algn="just"/>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pPr algn="just"/>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1734398" y="341769"/>
            <a:ext cx="6860962"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812593" y="806031"/>
            <a:ext cx="4343400"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0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192791" y="2562032"/>
            <a:ext cx="8897179" cy="1323439"/>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0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80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958055"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lgn="just">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278520" y="160299"/>
            <a:ext cx="6584986"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720686"/>
            <a:ext cx="10245636" cy="1384995"/>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Đọc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đúng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từ</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ngữ</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đoạn</a:t>
            </a:r>
            <a:r>
              <a:rPr lang="en-US" sz="2800" dirty="0">
                <a:solidFill>
                  <a:schemeClr val="accent6">
                    <a:lumMod val="50000"/>
                  </a:schemeClr>
                </a:solidFill>
                <a:latin typeface="UTM Alexander" panose="02040603050506020204" pitchFamily="18" charset="0"/>
              </a:rPr>
              <a:t> và </a:t>
            </a:r>
            <a:r>
              <a:rPr lang="en-US" sz="2800" dirty="0" err="1">
                <a:solidFill>
                  <a:schemeClr val="accent6">
                    <a:lumMod val="50000"/>
                  </a:schemeClr>
                </a:solidFill>
                <a:latin typeface="UTM Alexander" panose="02040603050506020204" pitchFamily="18" charset="0"/>
              </a:rPr>
              <a:t>toàn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bộ</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Anh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em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sinh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đôi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đọc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diễn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đoạn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hội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thoại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phù</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hợp</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tâm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lí</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a:t>
            </a:r>
          </a:p>
        </p:txBody>
      </p:sp>
      <p:sp>
        <p:nvSpPr>
          <p:cNvPr id="10" name="Rectangle 9"/>
          <p:cNvSpPr/>
          <p:nvPr/>
        </p:nvSpPr>
        <p:spPr>
          <a:xfrm>
            <a:off x="448195" y="3123229"/>
            <a:ext cx="9145256" cy="3108543"/>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và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23496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1015663"/>
          </a:xfrm>
          <a:prstGeom prst="rect">
            <a:avLst/>
          </a:prstGeom>
          <a:noFill/>
        </p:spPr>
        <p:txBody>
          <a:bodyPr wrap="square" rtlCol="0">
            <a:spAutoFit/>
          </a:bodyPr>
          <a:lstStyle/>
          <a:p>
            <a:pPr algn="ctr"/>
            <a:r>
              <a:rPr lang="en-US" sz="60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60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799728" y="2057527"/>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8191585" y="6183053"/>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468880" y="160299"/>
            <a:ext cx="6545798"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584159"/>
            <a:ext cx="10245636" cy="1384995"/>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Đọc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đúng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từ</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ngữ</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đoạn</a:t>
            </a:r>
            <a:r>
              <a:rPr lang="en-US" sz="2800" dirty="0">
                <a:solidFill>
                  <a:schemeClr val="accent6">
                    <a:lumMod val="50000"/>
                  </a:schemeClr>
                </a:solidFill>
                <a:latin typeface="UTM Alexander" panose="02040603050506020204" pitchFamily="18" charset="0"/>
              </a:rPr>
              <a:t> và </a:t>
            </a:r>
            <a:r>
              <a:rPr lang="en-US" sz="2800" dirty="0" err="1">
                <a:solidFill>
                  <a:schemeClr val="accent6">
                    <a:lumMod val="50000"/>
                  </a:schemeClr>
                </a:solidFill>
                <a:latin typeface="UTM Alexander" panose="02040603050506020204" pitchFamily="18" charset="0"/>
              </a:rPr>
              <a:t>toàn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bộ</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Anh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em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sinh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đôi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đọc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diễn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đoạn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hội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thoại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phù</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hợp</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tâm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lí</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a:t>
            </a:r>
          </a:p>
        </p:txBody>
      </p:sp>
      <p:sp>
        <p:nvSpPr>
          <p:cNvPr id="10" name="Rectangle 9"/>
          <p:cNvSpPr/>
          <p:nvPr/>
        </p:nvSpPr>
        <p:spPr>
          <a:xfrm>
            <a:off x="448195" y="3005987"/>
            <a:ext cx="9145256" cy="3108543"/>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và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509451" y="1839188"/>
            <a:ext cx="9440459" cy="26863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678411" y="2182628"/>
            <a:ext cx="11893101"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15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1891152" y="72839"/>
            <a:ext cx="7278973"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940526" y="2087019"/>
            <a:ext cx="9797143" cy="25306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4094478" y="498931"/>
            <a:ext cx="4898029"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940526" y="2358391"/>
            <a:ext cx="9927771"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4210536" y="1593669"/>
            <a:ext cx="4893408" cy="3774725"/>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4216207" y="1449977"/>
            <a:ext cx="5035344" cy="3932207"/>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974966" y="262852"/>
              <a:ext cx="3988990" cy="923330"/>
            </a:xfrm>
            <a:prstGeom prst="rect">
              <a:avLst/>
            </a:prstGeom>
            <a:noFill/>
          </p:spPr>
          <p:txBody>
            <a:bodyPr wrap="square" rtlCol="0">
              <a:spAutoFit/>
            </a:bodyPr>
            <a:lstStyle/>
            <a:p>
              <a:r>
                <a:rPr lang="en-US" sz="5400" b="1" dirty="0">
                  <a:solidFill>
                    <a:srgbClr val="E53B8C"/>
                  </a:solidFill>
                  <a:latin typeface="UTM Avo" panose="02040603050506020204" pitchFamily="18" charset="0"/>
                </a:rPr>
                <a:t>Chia </a:t>
              </a:r>
              <a:r>
                <a:rPr lang="en-US" sz="5400" b="1" dirty="0" err="1">
                  <a:solidFill>
                    <a:srgbClr val="E53B8C"/>
                  </a:solidFill>
                  <a:latin typeface="UTM Avo" panose="02040603050506020204" pitchFamily="18" charset="0"/>
                </a:rPr>
                <a:t>đoạn</a:t>
              </a:r>
              <a:endParaRPr lang="en-US" sz="5400" b="1" dirty="0">
                <a:solidFill>
                  <a:srgbClr val="E53B8C"/>
                </a:solidFill>
                <a:latin typeface="UTM Avo" panose="02040603050506020204" pitchFamily="18" charset="0"/>
              </a:endParaRP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1144</Words>
  <Application>Microsoft Office PowerPoint</Application>
  <PresentationFormat>Widescreen</PresentationFormat>
  <Paragraphs>100</Paragraphs>
  <Slides>29</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29</vt:i4>
      </vt:variant>
    </vt:vector>
  </HeadingPairs>
  <TitlesOfParts>
    <vt:vector size="53" baseType="lpstr">
      <vt:lpstr>微软雅黑</vt:lpstr>
      <vt:lpstr>#9Slide05 Awesome Display</vt:lpstr>
      <vt:lpstr>#9Slide05 SVNHollycakes</vt:lpstr>
      <vt:lpstr>Arial</vt:lpstr>
      <vt:lpstr>Calibri</vt:lpstr>
      <vt:lpstr>Calibri Light</vt:lpstr>
      <vt:lpstr>Cambria</vt:lpstr>
      <vt:lpstr>等线</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2023-08-20T08:42:27Z</dcterms:created>
  <dcterms:modified xsi:type="dcterms:W3CDTF">2024-09-10T15:00:55Z</dcterms:modified>
</cp:coreProperties>
</file>