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5"/>
  </p:notesMasterIdLst>
  <p:sldIdLst>
    <p:sldId id="275" r:id="rId3"/>
    <p:sldId id="307" r:id="rId4"/>
    <p:sldId id="276" r:id="rId5"/>
    <p:sldId id="277" r:id="rId6"/>
    <p:sldId id="281" r:id="rId7"/>
    <p:sldId id="304" r:id="rId8"/>
    <p:sldId id="282" r:id="rId9"/>
    <p:sldId id="306" r:id="rId10"/>
    <p:sldId id="308" r:id="rId11"/>
    <p:sldId id="309" r:id="rId12"/>
    <p:sldId id="258" r:id="rId13"/>
    <p:sldId id="262" r:id="rId14"/>
  </p:sldIdLst>
  <p:sldSz cx="18288000" cy="10287000"/>
  <p:notesSz cx="6858000" cy="9144000"/>
  <p:embeddedFontLst>
    <p:embeddedFont>
      <p:font typeface="Cambria" panose="02040503050406030204" pitchFamily="18" charset="0"/>
      <p:regular r:id="rId16"/>
      <p:bold r:id="rId17"/>
      <p:italic r:id="rId18"/>
      <p:boldItalic r:id="rId19"/>
    </p:embeddedFont>
    <p:embeddedFont>
      <p:font typeface="#9Slide03 Nokia" panose="020B0604020202020204" charset="0"/>
      <p:regular r:id="rId20"/>
    </p:embeddedFont>
    <p:embeddedFont>
      <p:font typeface="ไอติม" panose="020B0604020202020204" charset="-34"/>
      <p:regular r:id="rId21"/>
    </p:embeddedFont>
    <p:embeddedFont>
      <p:font typeface="宋体" panose="02010600030101010101" pitchFamily="2" charset="-122"/>
      <p:regular r:id="rId22"/>
    </p:embeddedFont>
    <p:embeddedFont>
      <p:font typeface="#9Slide07 HoneyCream" panose="020B0604020202020204" charset="0"/>
      <p:regular r:id="rId23"/>
    </p:embeddedFont>
    <p:embeddedFont>
      <p:font typeface="Calibri" panose="020F0502020204030204" pitchFamily="34" charset="0"/>
      <p:regular r:id="rId24"/>
      <p:bold r:id="rId25"/>
      <p:italic r:id="rId26"/>
      <p:boldItalic r:id="rId27"/>
    </p:embeddedFont>
    <p:embeddedFont>
      <p:font typeface="微软雅黑" panose="020B0503020204020204" pitchFamily="34" charset="-122"/>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5AA"/>
    <a:srgbClr val="FFB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54" autoAdjust="0"/>
  </p:normalViewPr>
  <p:slideViewPr>
    <p:cSldViewPr>
      <p:cViewPr varScale="1">
        <p:scale>
          <a:sx n="32" d="100"/>
          <a:sy n="32" d="100"/>
        </p:scale>
        <p:origin x="77" y="4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294D4-FA65-432E-B224-ADDE6221C61F}"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B23D0-824E-429B-BD84-63BE305EBCA8}" type="slidenum">
              <a:rPr lang="en-US" smtClean="0"/>
              <a:t>‹#›</a:t>
            </a:fld>
            <a:endParaRPr lang="en-US"/>
          </a:p>
        </p:txBody>
      </p:sp>
    </p:spTree>
    <p:extLst>
      <p:ext uri="{BB962C8B-B14F-4D97-AF65-F5344CB8AC3E}">
        <p14:creationId xmlns:p14="http://schemas.microsoft.com/office/powerpoint/2010/main" val="208387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2197762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1909899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342058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834998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
        <p:nvSpPr>
          <p:cNvPr id="11" name="矩形 10"/>
          <p:cNvSpPr/>
          <p:nvPr userDrawn="1"/>
        </p:nvSpPr>
        <p:spPr>
          <a:xfrm>
            <a:off x="12487842" y="7613782"/>
            <a:ext cx="1162704" cy="300082"/>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模板下载：</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          </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行业</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www.1ppt.com/hangye/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节日</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www.1ppt.com/jieri/          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素材：</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www.1ppt.com/sucai/</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背景图片：</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www.1ppt.com/beijing/        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图表：</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www.1ppt.com/tubiao/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精美</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下载：</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         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www.1ppt.com/powerpoint/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课件：</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www.1ppt.com/kejian/             </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字体下载：</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www.1ppt.com/ziti/</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工作总结</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www.1ppt.com/xiazai/zongjie/ </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工作计划：</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www.1ppt.com/xiazai/jihua/</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商务</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www.1ppt.com/moban/shangwu/  </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个人简历</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www.1ppt.com/xiazai/jianli/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毕业答辩</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www.1ppt.com/xiazai/dabian/  </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工作汇报</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www.1ppt.com/xiazai/huibao/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p>
        </p:txBody>
      </p:sp>
    </p:spTree>
    <p:extLst>
      <p:ext uri="{BB962C8B-B14F-4D97-AF65-F5344CB8AC3E}">
        <p14:creationId xmlns:p14="http://schemas.microsoft.com/office/powerpoint/2010/main" val="1298173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3141036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3152674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1297413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1654733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719352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202905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9EDD6555-5A17-43EC-AD60-A02D9CB5220E}" type="datetimeFigureOut">
              <a:rPr lang="zh-CN" altLang="en-US" smtClean="0">
                <a:solidFill>
                  <a:prstClr val="black">
                    <a:tint val="75000"/>
                  </a:prstClr>
                </a:solidFill>
              </a:rPr>
              <a:pPr defTabSz="1371600"/>
              <a:t>2023/9/10</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9CD3FFD-2B64-4882-8633-4453E00B9DC3}" type="slidenum">
              <a:rPr lang="zh-CN" altLang="en-US" smtClean="0">
                <a:solidFill>
                  <a:prstClr val="black">
                    <a:tint val="75000"/>
                  </a:prstClr>
                </a:solidFill>
              </a:rPr>
              <a:pPr defTabSz="1371600"/>
              <a:t>‹#›</a:t>
            </a:fld>
            <a:endParaRPr lang="zh-CN" alt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127737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7.svg"/><Relationship Id="rId7"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2BD"/>
        </a:solidFill>
        <a:effectLst/>
      </p:bgPr>
    </p:bg>
    <p:spTree>
      <p:nvGrpSpPr>
        <p:cNvPr id="1" name=""/>
        <p:cNvGrpSpPr/>
        <p:nvPr/>
      </p:nvGrpSpPr>
      <p:grpSpPr>
        <a:xfrm>
          <a:off x="0" y="0"/>
          <a:ext cx="0" cy="0"/>
          <a:chOff x="0" y="0"/>
          <a:chExt cx="0" cy="0"/>
        </a:xfrm>
      </p:grpSpPr>
      <p:pic>
        <p:nvPicPr>
          <p:cNvPr id="166" name="图片 165" descr="图片5"/>
          <p:cNvPicPr>
            <a:picLocks noChangeAspect="1"/>
          </p:cNvPicPr>
          <p:nvPr/>
        </p:nvPicPr>
        <p:blipFill>
          <a:blip r:embed="rId2"/>
          <a:stretch>
            <a:fillRect/>
          </a:stretch>
        </p:blipFill>
        <p:spPr>
          <a:xfrm>
            <a:off x="0" y="1"/>
            <a:ext cx="18288000" cy="4734878"/>
          </a:xfrm>
          <a:prstGeom prst="rect">
            <a:avLst/>
          </a:prstGeom>
          <a:effectLst>
            <a:outerShdw blurRad="50800" dist="38100" dir="5400000" algn="t" rotWithShape="0">
              <a:prstClr val="black">
                <a:alpha val="40000"/>
              </a:prstClr>
            </a:outerShdw>
          </a:effectLst>
        </p:spPr>
      </p:pic>
      <p:grpSp>
        <p:nvGrpSpPr>
          <p:cNvPr id="169" name="组合 168"/>
          <p:cNvGrpSpPr/>
          <p:nvPr/>
        </p:nvGrpSpPr>
        <p:grpSpPr>
          <a:xfrm>
            <a:off x="0" y="-49530"/>
            <a:ext cx="18267045" cy="10336530"/>
            <a:chOff x="22" y="-20"/>
            <a:chExt cx="19178" cy="10852"/>
          </a:xfrm>
        </p:grpSpPr>
        <p:pic>
          <p:nvPicPr>
            <p:cNvPr id="167" name="图片 166" descr="E:\PPT\图片3.png图片3"/>
            <p:cNvPicPr>
              <a:picLocks noChangeAspect="1"/>
            </p:cNvPicPr>
            <p:nvPr/>
          </p:nvPicPr>
          <p:blipFill>
            <a:blip r:embed="rId3"/>
            <a:srcRect/>
            <a:stretch>
              <a:fillRect/>
            </a:stretch>
          </p:blipFill>
          <p:spPr>
            <a:xfrm>
              <a:off x="1948" y="0"/>
              <a:ext cx="17252" cy="10800"/>
            </a:xfrm>
            <a:prstGeom prst="rect">
              <a:avLst/>
            </a:prstGeom>
            <a:effectLst>
              <a:outerShdw blurRad="50800" dist="38100" dir="5400000" algn="t" rotWithShape="0">
                <a:prstClr val="black">
                  <a:alpha val="40000"/>
                </a:prstClr>
              </a:outerShdw>
            </a:effectLst>
          </p:spPr>
        </p:pic>
        <p:sp>
          <p:nvSpPr>
            <p:cNvPr id="168" name="矩形 167"/>
            <p:cNvSpPr/>
            <p:nvPr/>
          </p:nvSpPr>
          <p:spPr>
            <a:xfrm>
              <a:off x="22" y="-20"/>
              <a:ext cx="2928" cy="10852"/>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Arial"/>
                <a:ea typeface="微软雅黑"/>
              </a:endParaRPr>
            </a:p>
          </p:txBody>
        </p:sp>
      </p:grpSp>
      <p:pic>
        <p:nvPicPr>
          <p:cNvPr id="5" name="图片 4" descr="组 3"/>
          <p:cNvPicPr>
            <a:picLocks noChangeAspect="1"/>
          </p:cNvPicPr>
          <p:nvPr/>
        </p:nvPicPr>
        <p:blipFill>
          <a:blip r:embed="rId4"/>
          <a:stretch>
            <a:fillRect/>
          </a:stretch>
        </p:blipFill>
        <p:spPr>
          <a:xfrm>
            <a:off x="14635163" y="3691890"/>
            <a:ext cx="3086100" cy="1571625"/>
          </a:xfrm>
          <a:prstGeom prst="rect">
            <a:avLst/>
          </a:prstGeom>
        </p:spPr>
      </p:pic>
      <p:pic>
        <p:nvPicPr>
          <p:cNvPr id="45" name="图片 44" descr="微信截图_20220503125252"/>
          <p:cNvPicPr>
            <a:picLocks noChangeAspect="1"/>
          </p:cNvPicPr>
          <p:nvPr/>
        </p:nvPicPr>
        <p:blipFill>
          <a:blip r:embed="rId5"/>
          <a:stretch>
            <a:fillRect/>
          </a:stretch>
        </p:blipFill>
        <p:spPr>
          <a:xfrm>
            <a:off x="12662535" y="6988493"/>
            <a:ext cx="5307330" cy="2608898"/>
          </a:xfrm>
          <a:prstGeom prst="rect">
            <a:avLst/>
          </a:prstGeom>
        </p:spPr>
      </p:pic>
      <p:pic>
        <p:nvPicPr>
          <p:cNvPr id="3" name="Picture 2"/>
          <p:cNvPicPr>
            <a:picLocks noChangeAspect="1"/>
          </p:cNvPicPr>
          <p:nvPr/>
        </p:nvPicPr>
        <p:blipFill>
          <a:blip r:embed="rId6"/>
          <a:stretch>
            <a:fillRect/>
          </a:stretch>
        </p:blipFill>
        <p:spPr>
          <a:xfrm>
            <a:off x="406634" y="4570889"/>
            <a:ext cx="6337341" cy="5880102"/>
          </a:xfrm>
          <a:prstGeom prst="rect">
            <a:avLst/>
          </a:prstGeom>
        </p:spPr>
      </p:pic>
      <p:sp>
        <p:nvSpPr>
          <p:cNvPr id="2" name="Rectangle 1"/>
          <p:cNvSpPr/>
          <p:nvPr/>
        </p:nvSpPr>
        <p:spPr>
          <a:xfrm>
            <a:off x="4550433" y="4681835"/>
            <a:ext cx="9187130" cy="1754326"/>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HOẠT </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ĐÔNG</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TRẢI NGHIỆM</a:t>
            </a:r>
          </a:p>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SINH HOẠT LỚP</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6026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6" name="Group 6"/>
          <p:cNvGrpSpPr>
            <a:grpSpLocks noChangeAspect="1"/>
          </p:cNvGrpSpPr>
          <p:nvPr/>
        </p:nvGrpSpPr>
        <p:grpSpPr>
          <a:xfrm rot="-9513667">
            <a:off x="16728724" y="9370636"/>
            <a:ext cx="663464" cy="349522"/>
            <a:chOff x="0" y="0"/>
            <a:chExt cx="1610360" cy="848360"/>
          </a:xfrm>
        </p:grpSpPr>
        <p:sp>
          <p:nvSpPr>
            <p:cNvPr id="7" name="Freeform 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C546"/>
            </a:solidFill>
          </p:spPr>
        </p:sp>
      </p:grpSp>
      <p:grpSp>
        <p:nvGrpSpPr>
          <p:cNvPr id="10" name="Group 10"/>
          <p:cNvGrpSpPr/>
          <p:nvPr/>
        </p:nvGrpSpPr>
        <p:grpSpPr>
          <a:xfrm>
            <a:off x="533400" y="9494632"/>
            <a:ext cx="334685" cy="33468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546"/>
            </a:solidFill>
          </p:spPr>
        </p:sp>
      </p:grpSp>
      <p:sp>
        <p:nvSpPr>
          <p:cNvPr id="12" name="Freeform 12"/>
          <p:cNvSpPr/>
          <p:nvPr/>
        </p:nvSpPr>
        <p:spPr>
          <a:xfrm rot="-1481965">
            <a:off x="4964824" y="9379776"/>
            <a:ext cx="653508" cy="564393"/>
          </a:xfrm>
          <a:custGeom>
            <a:avLst/>
            <a:gdLst/>
            <a:ahLst/>
            <a:cxnLst/>
            <a:rect l="l" t="t" r="r" b="b"/>
            <a:pathLst>
              <a:path w="653508" h="564393">
                <a:moveTo>
                  <a:pt x="0" y="0"/>
                </a:moveTo>
                <a:lnTo>
                  <a:pt x="653508" y="0"/>
                </a:lnTo>
                <a:lnTo>
                  <a:pt x="653508" y="564393"/>
                </a:lnTo>
                <a:lnTo>
                  <a:pt x="0" y="564393"/>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3" name="Rectangle 2"/>
          <p:cNvSpPr/>
          <p:nvPr/>
        </p:nvSpPr>
        <p:spPr>
          <a:xfrm>
            <a:off x="1066800" y="723900"/>
            <a:ext cx="16154400" cy="2800767"/>
          </a:xfrm>
          <a:prstGeom prst="rect">
            <a:avLst/>
          </a:prstGeom>
        </p:spPr>
        <p:txBody>
          <a:bodyPr wrap="square">
            <a:spAutoFit/>
          </a:bodyPr>
          <a:lstStyle/>
          <a:p>
            <a:r>
              <a:rPr lang="it-IT" sz="4400" b="1" dirty="0">
                <a:solidFill>
                  <a:srgbClr val="FF0000"/>
                </a:solidFill>
                <a:latin typeface="Times New Roman" panose="02020603050405020304" pitchFamily="18" charset="0"/>
                <a:ea typeface="Times New Roman" panose="02020603050405020304" pitchFamily="18" charset="0"/>
              </a:rPr>
              <a:t>TH 2: </a:t>
            </a:r>
            <a:r>
              <a:rPr lang="it-IT" sz="4400" dirty="0">
                <a:latin typeface="Times New Roman" panose="02020603050405020304" pitchFamily="18" charset="0"/>
                <a:ea typeface="Times New Roman" panose="02020603050405020304" pitchFamily="18" charset="0"/>
              </a:rPr>
              <a:t>Trong giờ học, cả lớp đang làm việc nhóm. Bỗng Vân nhìn thấy cô Hoa dạy mình hồi lớp 1 đi ngang qua cửa lớp. Vân vui mừng reo lên: "Ơ, cô Hoa kìa” Em hãy nhận xét về cách thể hiện cảm xúc của Vân trong tình huống này. Nếu là Vân, em sẽ làm gì?</a:t>
            </a:r>
            <a:endParaRPr lang="en-US" sz="40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700743" y="6362700"/>
            <a:ext cx="16520457" cy="2123658"/>
          </a:xfrm>
          <a:prstGeom prst="rect">
            <a:avLst/>
          </a:prstGeom>
        </p:spPr>
        <p:txBody>
          <a:bodyPr wrap="square">
            <a:spAutoFit/>
          </a:bodyPr>
          <a:lstStyle/>
          <a:p>
            <a:pPr algn="just"/>
            <a:r>
              <a:rPr lang="en-US" sz="4400" dirty="0" smtClean="0">
                <a:solidFill>
                  <a:srgbClr val="000000"/>
                </a:solidFill>
                <a:latin typeface="Times New Roman" panose="02020603050405020304" pitchFamily="18" charset="0"/>
                <a:ea typeface="Times New Roman" panose="02020603050405020304" pitchFamily="18" charset="0"/>
              </a:rPr>
              <a:t>     </a:t>
            </a:r>
            <a:r>
              <a:rPr lang="vi-VN" sz="4400" dirty="0" smtClean="0">
                <a:solidFill>
                  <a:srgbClr val="000000"/>
                </a:solidFill>
                <a:latin typeface="Times New Roman" panose="02020603050405020304" pitchFamily="18" charset="0"/>
                <a:ea typeface="Times New Roman" panose="02020603050405020304" pitchFamily="18" charset="0"/>
              </a:rPr>
              <a:t>Theo </a:t>
            </a:r>
            <a:r>
              <a:rPr lang="vi-VN" sz="4400" dirty="0">
                <a:solidFill>
                  <a:srgbClr val="000000"/>
                </a:solidFill>
                <a:latin typeface="Times New Roman" panose="02020603050405020304" pitchFamily="18" charset="0"/>
                <a:ea typeface="Times New Roman" panose="02020603050405020304" pitchFamily="18" charset="0"/>
              </a:rPr>
              <a:t>em, bạn Vân làm như vậy là không đúng vì thái độ như vậy là thiếu sự tôn trọng cô. Bạn nên đi ra chỗ cô, chào hỏi và hỏi thăm cô một cách lịch sự</a:t>
            </a:r>
            <a:r>
              <a:rPr lang="vi-VN" sz="4400" i="1" dirty="0">
                <a:solidFill>
                  <a:srgbClr val="000000"/>
                </a:solidFill>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41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3" name="TextBox 3"/>
          <p:cNvSpPr txBox="1"/>
          <p:nvPr/>
        </p:nvSpPr>
        <p:spPr>
          <a:xfrm>
            <a:off x="8794335" y="599407"/>
            <a:ext cx="8487294" cy="4985980"/>
          </a:xfrm>
          <a:prstGeom prst="rect">
            <a:avLst/>
          </a:prstGeom>
        </p:spPr>
        <p:txBody>
          <a:bodyPr wrap="square" lIns="0" tIns="0" rIns="0" bIns="0" rtlCol="0" anchor="t">
            <a:spAutoFit/>
          </a:bodyPr>
          <a:lstStyle/>
          <a:p>
            <a:pPr marL="1143000" indent="-1143000" algn="just">
              <a:buFont typeface="Wingdings" panose="05000000000000000000" pitchFamily="2" charset="2"/>
              <a:buChar char="§"/>
            </a:pPr>
            <a:r>
              <a:rPr lang="en-US" sz="5400" dirty="0" err="1">
                <a:solidFill>
                  <a:srgbClr val="000000"/>
                </a:solidFill>
                <a:latin typeface="Cambria" panose="02040503050406030204" pitchFamily="18" charset="0"/>
                <a:ea typeface="Cambria" panose="02040503050406030204" pitchFamily="18" charset="0"/>
              </a:rPr>
              <a:t>Trò</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chuyện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với</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người</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thân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về</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những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cách</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điều</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chỉnh</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cảm</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xúc</a:t>
            </a:r>
            <a:r>
              <a:rPr lang="en-US" sz="5400" dirty="0">
                <a:solidFill>
                  <a:srgbClr val="000000"/>
                </a:solidFill>
                <a:latin typeface="Cambria" panose="02040503050406030204" pitchFamily="18" charset="0"/>
                <a:ea typeface="Cambria" panose="02040503050406030204" pitchFamily="18" charset="0"/>
              </a:rPr>
              <a:t>.</a:t>
            </a:r>
          </a:p>
          <a:p>
            <a:pPr marL="1143000" indent="-1143000" algn="just">
              <a:buFont typeface="Wingdings" panose="05000000000000000000" pitchFamily="2" charset="2"/>
              <a:buChar char="§"/>
            </a:pPr>
            <a:r>
              <a:rPr lang="en-US" sz="5400" dirty="0" err="1">
                <a:solidFill>
                  <a:srgbClr val="000000"/>
                </a:solidFill>
                <a:latin typeface="Cambria" panose="02040503050406030204" pitchFamily="18" charset="0"/>
                <a:ea typeface="Cambria" panose="02040503050406030204" pitchFamily="18" charset="0"/>
              </a:rPr>
              <a:t>Thực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hiện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việc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điều</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chỉnh</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cảm</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xúc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trong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cuộc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sống</a:t>
            </a:r>
            <a:endParaRPr lang="en-US" sz="5400" dirty="0">
              <a:solidFill>
                <a:srgbClr val="000000"/>
              </a:solidFill>
              <a:latin typeface="Cambria" panose="02040503050406030204" pitchFamily="18" charset="0"/>
              <a:ea typeface="Cambria" panose="02040503050406030204" pitchFamily="18" charset="0"/>
            </a:endParaRPr>
          </a:p>
        </p:txBody>
      </p:sp>
      <p:grpSp>
        <p:nvGrpSpPr>
          <p:cNvPr id="6" name="Group 6"/>
          <p:cNvGrpSpPr>
            <a:grpSpLocks noChangeAspect="1"/>
          </p:cNvGrpSpPr>
          <p:nvPr/>
        </p:nvGrpSpPr>
        <p:grpSpPr>
          <a:xfrm rot="-9513667">
            <a:off x="7548753" y="1734936"/>
            <a:ext cx="663464" cy="349522"/>
            <a:chOff x="0" y="0"/>
            <a:chExt cx="1610360" cy="848360"/>
          </a:xfrm>
        </p:grpSpPr>
        <p:sp>
          <p:nvSpPr>
            <p:cNvPr id="7" name="Freeform 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C546"/>
            </a:solidFill>
          </p:spPr>
        </p:sp>
      </p:grpSp>
      <p:grpSp>
        <p:nvGrpSpPr>
          <p:cNvPr id="8" name="Group 8"/>
          <p:cNvGrpSpPr>
            <a:grpSpLocks noChangeAspect="1"/>
          </p:cNvGrpSpPr>
          <p:nvPr/>
        </p:nvGrpSpPr>
        <p:grpSpPr>
          <a:xfrm rot="-1251523">
            <a:off x="6904554" y="3191833"/>
            <a:ext cx="541452" cy="446923"/>
            <a:chOff x="0" y="0"/>
            <a:chExt cx="2138680" cy="1765300"/>
          </a:xfrm>
        </p:grpSpPr>
        <p:sp>
          <p:nvSpPr>
            <p:cNvPr id="9" name="Freeform 9"/>
            <p:cNvSpPr/>
            <p:nvPr/>
          </p:nvSpPr>
          <p:spPr>
            <a:xfrm>
              <a:off x="-49530" y="-55880"/>
              <a:ext cx="2237740" cy="1819910"/>
            </a:xfrm>
            <a:custGeom>
              <a:avLst/>
              <a:gdLst/>
              <a:ahLst/>
              <a:cxnLst/>
              <a:rect l="l" t="t" r="r" b="b"/>
              <a:pathLst>
                <a:path w="2237740" h="1819910">
                  <a:moveTo>
                    <a:pt x="1789430" y="69850"/>
                  </a:moveTo>
                  <a:cubicBezTo>
                    <a:pt x="1540510" y="0"/>
                    <a:pt x="1233170" y="191770"/>
                    <a:pt x="1118870" y="495300"/>
                  </a:cubicBezTo>
                  <a:cubicBezTo>
                    <a:pt x="1004570" y="190500"/>
                    <a:pt x="697230" y="0"/>
                    <a:pt x="448310" y="69850"/>
                  </a:cubicBezTo>
                  <a:cubicBezTo>
                    <a:pt x="127000" y="160020"/>
                    <a:pt x="0" y="447040"/>
                    <a:pt x="66040" y="796290"/>
                  </a:cubicBezTo>
                  <a:cubicBezTo>
                    <a:pt x="120650" y="1079500"/>
                    <a:pt x="448310" y="1574800"/>
                    <a:pt x="1117600" y="1819910"/>
                  </a:cubicBezTo>
                  <a:cubicBezTo>
                    <a:pt x="1786890" y="1574800"/>
                    <a:pt x="2115820" y="1079500"/>
                    <a:pt x="2169160" y="796290"/>
                  </a:cubicBezTo>
                  <a:cubicBezTo>
                    <a:pt x="2237740" y="447040"/>
                    <a:pt x="2110740" y="160020"/>
                    <a:pt x="1789430" y="69850"/>
                  </a:cubicBezTo>
                  <a:close/>
                </a:path>
              </a:pathLst>
            </a:custGeom>
            <a:solidFill>
              <a:srgbClr val="FE5435"/>
            </a:solidFill>
          </p:spPr>
        </p:sp>
      </p:grpSp>
      <p:grpSp>
        <p:nvGrpSpPr>
          <p:cNvPr id="10" name="Group 10"/>
          <p:cNvGrpSpPr/>
          <p:nvPr/>
        </p:nvGrpSpPr>
        <p:grpSpPr>
          <a:xfrm>
            <a:off x="1565070" y="7783537"/>
            <a:ext cx="334685" cy="33468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546"/>
            </a:solidFill>
          </p:spPr>
        </p:sp>
      </p:grpSp>
      <p:sp>
        <p:nvSpPr>
          <p:cNvPr id="12" name="Freeform 12"/>
          <p:cNvSpPr/>
          <p:nvPr/>
        </p:nvSpPr>
        <p:spPr>
          <a:xfrm rot="-1481965">
            <a:off x="2299110" y="8534625"/>
            <a:ext cx="653508" cy="564393"/>
          </a:xfrm>
          <a:custGeom>
            <a:avLst/>
            <a:gdLst/>
            <a:ahLst/>
            <a:cxnLst/>
            <a:rect l="l" t="t" r="r" b="b"/>
            <a:pathLst>
              <a:path w="653508" h="564393">
                <a:moveTo>
                  <a:pt x="0" y="0"/>
                </a:moveTo>
                <a:lnTo>
                  <a:pt x="653508" y="0"/>
                </a:lnTo>
                <a:lnTo>
                  <a:pt x="653508" y="564393"/>
                </a:lnTo>
                <a:lnTo>
                  <a:pt x="0" y="564393"/>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5067300"/>
            <a:ext cx="9472568" cy="4598519"/>
          </a:xfrm>
          <a:prstGeom prst="rect">
            <a:avLst/>
          </a:prstGeom>
        </p:spPr>
      </p:pic>
      <p:sp>
        <p:nvSpPr>
          <p:cNvPr id="14" name="Right Arrow 13"/>
          <p:cNvSpPr/>
          <p:nvPr/>
        </p:nvSpPr>
        <p:spPr>
          <a:xfrm>
            <a:off x="6200736" y="599407"/>
            <a:ext cx="3248064" cy="249299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p:cNvSpPr txBox="1"/>
          <p:nvPr/>
        </p:nvSpPr>
        <p:spPr>
          <a:xfrm>
            <a:off x="6320675" y="1395681"/>
            <a:ext cx="2473660" cy="1015663"/>
          </a:xfrm>
          <a:prstGeom prst="rect">
            <a:avLst/>
          </a:prstGeom>
          <a:noFill/>
        </p:spPr>
        <p:txBody>
          <a:bodyPr wrap="square" rtlCol="0">
            <a:spAutoFit/>
          </a:bodyPr>
          <a:lstStyle/>
          <a:p>
            <a:r>
              <a:rPr lang="en-US" sz="6000" b="1" dirty="0" err="1">
                <a:solidFill>
                  <a:schemeClr val="accent6">
                    <a:lumMod val="50000"/>
                  </a:schemeClr>
                </a:solidFill>
              </a:rPr>
              <a:t>Về</a:t>
            </a:r>
            <a:r>
              <a:rPr lang="en-US" sz="6000" b="1" dirty="0">
                <a:solidFill>
                  <a:schemeClr val="accent6">
                    <a:lumMod val="50000"/>
                  </a:schemeClr>
                </a:solidFill>
              </a:rPr>
              <a:t> </a:t>
            </a:r>
            <a:r>
              <a:rPr lang="en-US" sz="6000" b="1" dirty="0" err="1">
                <a:solidFill>
                  <a:schemeClr val="accent6">
                    <a:lumMod val="50000"/>
                  </a:schemeClr>
                </a:solidFill>
              </a:rPr>
              <a:t>nhà</a:t>
            </a:r>
            <a:endParaRPr lang="en-US" sz="6000" b="1"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3" name="TextBox 3"/>
          <p:cNvSpPr txBox="1"/>
          <p:nvPr/>
        </p:nvSpPr>
        <p:spPr>
          <a:xfrm>
            <a:off x="335985" y="549934"/>
            <a:ext cx="9439143" cy="9187130"/>
          </a:xfrm>
          <a:prstGeom prst="rect">
            <a:avLst/>
          </a:prstGeom>
        </p:spPr>
        <p:txBody>
          <a:bodyPr wrap="square" lIns="0" tIns="0" rIns="0" bIns="0" rtlCol="0" anchor="t">
            <a:spAutoFit/>
          </a:bodyPr>
          <a:lstStyle/>
          <a:p>
            <a:pPr algn="ctr"/>
            <a:r>
              <a:rPr lang="en-US" sz="19900" dirty="0">
                <a:solidFill>
                  <a:srgbClr val="000000"/>
                </a:solidFill>
                <a:latin typeface="ไอติม"/>
              </a:rPr>
              <a:t>TẠM</a:t>
            </a:r>
          </a:p>
          <a:p>
            <a:pPr algn="ctr"/>
            <a:r>
              <a:rPr lang="en-US" sz="19900" dirty="0">
                <a:solidFill>
                  <a:srgbClr val="000000"/>
                </a:solidFill>
                <a:latin typeface="ไอติม"/>
              </a:rPr>
              <a:t>BIỆT </a:t>
            </a:r>
          </a:p>
          <a:p>
            <a:pPr algn="ctr"/>
            <a:r>
              <a:rPr lang="en-US" sz="19900" dirty="0">
                <a:solidFill>
                  <a:srgbClr val="000000"/>
                </a:solidFill>
                <a:latin typeface="ไอติม"/>
              </a:rPr>
              <a:t>NHÉ!</a:t>
            </a:r>
          </a:p>
        </p:txBody>
      </p:sp>
      <p:sp>
        <p:nvSpPr>
          <p:cNvPr id="5" name="Freeform 5"/>
          <p:cNvSpPr/>
          <p:nvPr/>
        </p:nvSpPr>
        <p:spPr>
          <a:xfrm rot="-5400000">
            <a:off x="8718686" y="1272961"/>
            <a:ext cx="15149530" cy="7741077"/>
          </a:xfrm>
          <a:custGeom>
            <a:avLst/>
            <a:gdLst/>
            <a:ahLst/>
            <a:cxnLst/>
            <a:rect l="l" t="t" r="r" b="b"/>
            <a:pathLst>
              <a:path w="15149530" h="7741077">
                <a:moveTo>
                  <a:pt x="0" y="0"/>
                </a:moveTo>
                <a:lnTo>
                  <a:pt x="15149530" y="0"/>
                </a:lnTo>
                <a:lnTo>
                  <a:pt x="15149530" y="7741078"/>
                </a:lnTo>
                <a:lnTo>
                  <a:pt x="0" y="77410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a:grpSpLocks noChangeAspect="1"/>
          </p:cNvGrpSpPr>
          <p:nvPr/>
        </p:nvGrpSpPr>
        <p:grpSpPr>
          <a:xfrm rot="7796121">
            <a:off x="16068935" y="8282438"/>
            <a:ext cx="663464" cy="349522"/>
            <a:chOff x="0" y="0"/>
            <a:chExt cx="1610360" cy="848360"/>
          </a:xfrm>
        </p:grpSpPr>
        <p:sp>
          <p:nvSpPr>
            <p:cNvPr id="8" name="Freeform 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0FA88C"/>
            </a:solidFill>
          </p:spPr>
        </p:sp>
      </p:grpSp>
      <p:grpSp>
        <p:nvGrpSpPr>
          <p:cNvPr id="9" name="Group 9"/>
          <p:cNvGrpSpPr>
            <a:grpSpLocks noChangeAspect="1"/>
          </p:cNvGrpSpPr>
          <p:nvPr/>
        </p:nvGrpSpPr>
        <p:grpSpPr>
          <a:xfrm rot="-782091">
            <a:off x="9592246" y="1604660"/>
            <a:ext cx="597523" cy="493205"/>
            <a:chOff x="0" y="0"/>
            <a:chExt cx="2138680" cy="1765300"/>
          </a:xfrm>
        </p:grpSpPr>
        <p:sp>
          <p:nvSpPr>
            <p:cNvPr id="10" name="Freeform 10"/>
            <p:cNvSpPr/>
            <p:nvPr/>
          </p:nvSpPr>
          <p:spPr>
            <a:xfrm>
              <a:off x="-49530" y="-55880"/>
              <a:ext cx="2237740" cy="1819910"/>
            </a:xfrm>
            <a:custGeom>
              <a:avLst/>
              <a:gdLst/>
              <a:ahLst/>
              <a:cxnLst/>
              <a:rect l="l" t="t" r="r" b="b"/>
              <a:pathLst>
                <a:path w="2237740" h="1819910">
                  <a:moveTo>
                    <a:pt x="1789430" y="69850"/>
                  </a:moveTo>
                  <a:cubicBezTo>
                    <a:pt x="1540510" y="0"/>
                    <a:pt x="1233170" y="191770"/>
                    <a:pt x="1118870" y="495300"/>
                  </a:cubicBezTo>
                  <a:cubicBezTo>
                    <a:pt x="1004570" y="190500"/>
                    <a:pt x="697230" y="0"/>
                    <a:pt x="448310" y="69850"/>
                  </a:cubicBezTo>
                  <a:cubicBezTo>
                    <a:pt x="127000" y="160020"/>
                    <a:pt x="0" y="447040"/>
                    <a:pt x="66040" y="796290"/>
                  </a:cubicBezTo>
                  <a:cubicBezTo>
                    <a:pt x="120650" y="1079500"/>
                    <a:pt x="448310" y="1574800"/>
                    <a:pt x="1117600" y="1819910"/>
                  </a:cubicBezTo>
                  <a:cubicBezTo>
                    <a:pt x="1786890" y="1574800"/>
                    <a:pt x="2115820" y="1079500"/>
                    <a:pt x="2169160" y="796290"/>
                  </a:cubicBezTo>
                  <a:cubicBezTo>
                    <a:pt x="2237740" y="447040"/>
                    <a:pt x="2110740" y="160020"/>
                    <a:pt x="1789430" y="69850"/>
                  </a:cubicBezTo>
                  <a:close/>
                </a:path>
              </a:pathLst>
            </a:custGeom>
            <a:solidFill>
              <a:srgbClr val="F13D9B"/>
            </a:solidFill>
          </p:spPr>
        </p:sp>
      </p:grpSp>
      <p:sp>
        <p:nvSpPr>
          <p:cNvPr id="11" name="Freeform 11"/>
          <p:cNvSpPr/>
          <p:nvPr/>
        </p:nvSpPr>
        <p:spPr>
          <a:xfrm rot="2451145">
            <a:off x="16499470" y="2049253"/>
            <a:ext cx="479396" cy="414023"/>
          </a:xfrm>
          <a:custGeom>
            <a:avLst/>
            <a:gdLst/>
            <a:ahLst/>
            <a:cxnLst/>
            <a:rect l="l" t="t" r="r" b="b"/>
            <a:pathLst>
              <a:path w="479396" h="414023">
                <a:moveTo>
                  <a:pt x="0" y="0"/>
                </a:moveTo>
                <a:lnTo>
                  <a:pt x="479395" y="0"/>
                </a:lnTo>
                <a:lnTo>
                  <a:pt x="479395" y="414024"/>
                </a:lnTo>
                <a:lnTo>
                  <a:pt x="0" y="4140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6"/>
          <p:cNvSpPr/>
          <p:nvPr/>
        </p:nvSpPr>
        <p:spPr>
          <a:xfrm>
            <a:off x="9751682" y="1843484"/>
            <a:ext cx="6154290" cy="6146598"/>
          </a:xfrm>
          <a:custGeom>
            <a:avLst/>
            <a:gdLst/>
            <a:ahLst/>
            <a:cxnLst/>
            <a:rect l="l" t="t" r="r" b="b"/>
            <a:pathLst>
              <a:path w="6154290" h="6146598">
                <a:moveTo>
                  <a:pt x="0" y="0"/>
                </a:moveTo>
                <a:lnTo>
                  <a:pt x="6154290" y="0"/>
                </a:lnTo>
                <a:lnTo>
                  <a:pt x="6154290" y="6146598"/>
                </a:lnTo>
                <a:lnTo>
                  <a:pt x="0" y="6146598"/>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D5AA"/>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42" y="0"/>
            <a:ext cx="18289585" cy="10290940"/>
          </a:xfrm>
          <a:prstGeom prst="rect">
            <a:avLst/>
          </a:prstGeom>
        </p:spPr>
      </p:pic>
      <p:pic>
        <p:nvPicPr>
          <p:cNvPr id="9" name="Picture 8"/>
          <p:cNvPicPr>
            <a:picLocks noChangeAspect="1"/>
          </p:cNvPicPr>
          <p:nvPr/>
        </p:nvPicPr>
        <p:blipFill>
          <a:blip r:embed="rId3"/>
          <a:stretch>
            <a:fillRect/>
          </a:stretch>
        </p:blipFill>
        <p:spPr>
          <a:xfrm>
            <a:off x="4580516" y="342900"/>
            <a:ext cx="9100668" cy="1905000"/>
          </a:xfrm>
          <a:prstGeom prst="rect">
            <a:avLst/>
          </a:prstGeom>
        </p:spPr>
      </p:pic>
      <p:sp>
        <p:nvSpPr>
          <p:cNvPr id="2" name="Rounded Rectangle 1"/>
          <p:cNvSpPr/>
          <p:nvPr/>
        </p:nvSpPr>
        <p:spPr>
          <a:xfrm>
            <a:off x="2438400" y="2247900"/>
            <a:ext cx="13792200" cy="5105400"/>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2857500" y="3605241"/>
            <a:ext cx="12954000" cy="3170099"/>
          </a:xfrm>
          <a:prstGeom prst="rect">
            <a:avLst/>
          </a:prstGeom>
          <a:noFill/>
        </p:spPr>
        <p:txBody>
          <a:bodyPr wrap="square" lIns="91440" tIns="45720" rIns="91440" bIns="45720">
            <a:spAutoFit/>
          </a:bodyPr>
          <a:lstStyle/>
          <a:p>
            <a:pPr algn="just"/>
            <a:r>
              <a:rPr lang="en-US" sz="5000" b="1" dirty="0" smtClean="0">
                <a:latin typeface="Cambria" panose="02040503050406030204" pitchFamily="18" charset="0"/>
              </a:rPr>
              <a:t>- </a:t>
            </a:r>
            <a:r>
              <a:rPr lang="en-US" sz="5000" b="1" dirty="0" err="1" smtClean="0">
                <a:latin typeface="Cambria" panose="02040503050406030204" pitchFamily="18" charset="0"/>
              </a:rPr>
              <a:t>Đánh</a:t>
            </a:r>
            <a:r>
              <a:rPr lang="en-US" sz="5000" b="1" dirty="0" smtClean="0">
                <a:latin typeface="Cambria" panose="02040503050406030204" pitchFamily="18" charset="0"/>
              </a:rPr>
              <a:t> </a:t>
            </a:r>
            <a:r>
              <a:rPr lang="en-US" sz="5000" b="1" dirty="0" err="1" smtClean="0">
                <a:latin typeface="Cambria" panose="02040503050406030204" pitchFamily="18" charset="0"/>
              </a:rPr>
              <a:t>giá</a:t>
            </a:r>
            <a:r>
              <a:rPr lang="en-US" sz="5000" b="1" dirty="0" smtClean="0">
                <a:latin typeface="Cambria" panose="02040503050406030204" pitchFamily="18" charset="0"/>
              </a:rPr>
              <a:t> </a:t>
            </a:r>
            <a:r>
              <a:rPr lang="en-US" sz="5000" b="1" dirty="0" err="1" smtClean="0">
                <a:latin typeface="Cambria" panose="02040503050406030204" pitchFamily="18" charset="0"/>
              </a:rPr>
              <a:t>kết</a:t>
            </a:r>
            <a:r>
              <a:rPr lang="en-US" sz="5000" b="1" dirty="0" smtClean="0">
                <a:latin typeface="Cambria" panose="02040503050406030204" pitchFamily="18" charset="0"/>
              </a:rPr>
              <a:t> </a:t>
            </a:r>
            <a:r>
              <a:rPr lang="en-US" sz="5000" b="1" dirty="0" err="1" smtClean="0">
                <a:latin typeface="Cambria" panose="02040503050406030204" pitchFamily="18" charset="0"/>
              </a:rPr>
              <a:t>quả</a:t>
            </a:r>
            <a:r>
              <a:rPr lang="en-US" sz="5000" b="1" dirty="0" smtClean="0">
                <a:latin typeface="Cambria" panose="02040503050406030204" pitchFamily="18" charset="0"/>
              </a:rPr>
              <a:t> </a:t>
            </a:r>
            <a:r>
              <a:rPr lang="en-US" sz="5000" b="1" dirty="0" err="1" smtClean="0">
                <a:latin typeface="Cambria" panose="02040503050406030204" pitchFamily="18" charset="0"/>
              </a:rPr>
              <a:t>hoạt</a:t>
            </a:r>
            <a:r>
              <a:rPr lang="en-US" sz="5000" b="1" dirty="0" smtClean="0">
                <a:latin typeface="Cambria" panose="02040503050406030204" pitchFamily="18" charset="0"/>
              </a:rPr>
              <a:t> </a:t>
            </a:r>
            <a:r>
              <a:rPr lang="en-US" sz="5000" b="1" dirty="0" err="1" smtClean="0">
                <a:latin typeface="Cambria" panose="02040503050406030204" pitchFamily="18" charset="0"/>
              </a:rPr>
              <a:t>động</a:t>
            </a:r>
            <a:r>
              <a:rPr lang="en-US" sz="5000" b="1" dirty="0" smtClean="0">
                <a:latin typeface="Cambria" panose="02040503050406030204" pitchFamily="18" charset="0"/>
              </a:rPr>
              <a:t> </a:t>
            </a:r>
            <a:r>
              <a:rPr lang="en-US" sz="5000" b="1" dirty="0" err="1" smtClean="0">
                <a:latin typeface="Cambria" panose="02040503050406030204" pitchFamily="18" charset="0"/>
              </a:rPr>
              <a:t>trong</a:t>
            </a:r>
            <a:r>
              <a:rPr lang="en-US" sz="5000" b="1" dirty="0" smtClean="0">
                <a:latin typeface="Cambria" panose="02040503050406030204" pitchFamily="18" charset="0"/>
              </a:rPr>
              <a:t> </a:t>
            </a:r>
            <a:r>
              <a:rPr lang="en-US" sz="5000" b="1" dirty="0" err="1" smtClean="0">
                <a:latin typeface="Cambria" panose="02040503050406030204" pitchFamily="18" charset="0"/>
              </a:rPr>
              <a:t>tuần</a:t>
            </a:r>
            <a:endParaRPr lang="en-US" sz="5000" b="1" dirty="0" smtClean="0">
              <a:latin typeface="Cambria" panose="02040503050406030204" pitchFamily="18" charset="0"/>
            </a:endParaRPr>
          </a:p>
          <a:p>
            <a:pPr algn="just"/>
            <a:r>
              <a:rPr lang="en-US" sz="5000" b="1" dirty="0" smtClean="0">
                <a:latin typeface="Cambria" panose="02040503050406030204" pitchFamily="18" charset="0"/>
              </a:rPr>
              <a:t>- </a:t>
            </a:r>
            <a:r>
              <a:rPr lang="vi-VN" sz="5000" b="1" dirty="0" smtClean="0">
                <a:latin typeface="Cambria" panose="02040503050406030204" pitchFamily="18" charset="0"/>
              </a:rPr>
              <a:t>HS </a:t>
            </a:r>
            <a:r>
              <a:rPr lang="en-US" sz="5000" b="1" dirty="0" err="1" smtClean="0">
                <a:latin typeface="Cambria" panose="02040503050406030204" pitchFamily="18" charset="0"/>
              </a:rPr>
              <a:t>thực</a:t>
            </a:r>
            <a:r>
              <a:rPr lang="en-US" sz="5000" b="1" dirty="0" smtClean="0">
                <a:latin typeface="Cambria" panose="02040503050406030204" pitchFamily="18" charset="0"/>
              </a:rPr>
              <a:t> </a:t>
            </a:r>
            <a:r>
              <a:rPr lang="en-US" sz="5000" b="1" dirty="0" err="1" smtClean="0">
                <a:latin typeface="Cambria" panose="02040503050406030204" pitchFamily="18" charset="0"/>
              </a:rPr>
              <a:t>hành</a:t>
            </a:r>
            <a:r>
              <a:rPr lang="en-US" sz="5000" b="1" dirty="0" smtClean="0">
                <a:latin typeface="Cambria" panose="02040503050406030204" pitchFamily="18" charset="0"/>
              </a:rPr>
              <a:t> </a:t>
            </a:r>
            <a:r>
              <a:rPr lang="vi-VN" sz="5000" b="1" dirty="0" smtClean="0">
                <a:latin typeface="Cambria" panose="02040503050406030204" pitchFamily="18" charset="0"/>
              </a:rPr>
              <a:t>điều </a:t>
            </a:r>
            <a:r>
              <a:rPr lang="vi-VN" sz="5000" b="1" dirty="0">
                <a:latin typeface="Cambria" panose="02040503050406030204" pitchFamily="18" charset="0"/>
              </a:rPr>
              <a:t>chỉnh cảm xúc và suy nghĩ của bản thân trong một số tình huống đơn giản. </a:t>
            </a:r>
            <a:endParaRPr lang="en-US" sz="5000" b="1" dirty="0">
              <a:latin typeface="Cambria" panose="02040503050406030204" pitchFamily="18" charset="0"/>
            </a:endParaRPr>
          </a:p>
        </p:txBody>
      </p:sp>
      <p:pic>
        <p:nvPicPr>
          <p:cNvPr id="6" name="图片 39" descr="微信截图_20220503125252"/>
          <p:cNvPicPr>
            <a:picLocks noChangeAspect="1"/>
          </p:cNvPicPr>
          <p:nvPr/>
        </p:nvPicPr>
        <p:blipFill>
          <a:blip r:embed="rId4"/>
          <a:stretch>
            <a:fillRect/>
          </a:stretch>
        </p:blipFill>
        <p:spPr>
          <a:xfrm>
            <a:off x="10217226" y="6350508"/>
            <a:ext cx="7943139" cy="3904011"/>
          </a:xfrm>
          <a:prstGeom prst="rect">
            <a:avLst/>
          </a:prstGeom>
        </p:spPr>
      </p:pic>
    </p:spTree>
    <p:extLst>
      <p:ext uri="{BB962C8B-B14F-4D97-AF65-F5344CB8AC3E}">
        <p14:creationId xmlns:p14="http://schemas.microsoft.com/office/powerpoint/2010/main" val="3975641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2BD"/>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08" y="0"/>
            <a:ext cx="12112752" cy="7900416"/>
          </a:xfrm>
          <a:prstGeom prst="rect">
            <a:avLst/>
          </a:prstGeom>
        </p:spPr>
      </p:pic>
      <p:sp>
        <p:nvSpPr>
          <p:cNvPr id="3" name="文本框 2"/>
          <p:cNvSpPr txBox="1"/>
          <p:nvPr/>
        </p:nvSpPr>
        <p:spPr>
          <a:xfrm>
            <a:off x="3303842" y="1662272"/>
            <a:ext cx="7680960" cy="5701561"/>
          </a:xfrm>
          <a:prstGeom prst="rect">
            <a:avLst/>
          </a:prstGeom>
          <a:noFill/>
        </p:spPr>
        <p:txBody>
          <a:bodyPr wrap="square" rtlCol="0">
            <a:spAutoFit/>
          </a:bodyPr>
          <a:lstStyle/>
          <a:p>
            <a:pPr algn="ctr" defTabSz="1371600">
              <a:lnSpc>
                <a:spcPct val="150000"/>
              </a:lnSpc>
            </a:pPr>
            <a:r>
              <a:rPr lang="en-US" altLang="zh-CN" sz="12150" b="1" dirty="0">
                <a:ln w="38100">
                  <a:solidFill>
                    <a:prstClr val="black"/>
                  </a:solidFill>
                  <a:prstDash val="solid"/>
                </a:ln>
                <a:solidFill>
                  <a:srgbClr val="FFC000"/>
                </a:solidFill>
                <a:latin typeface="#9Slide03 Nokia" panose="02040603050506020204" pitchFamily="18" charset="0"/>
                <a:ea typeface="字魂201号-萌趣樱花体" panose="00000500000000000000" charset="-122"/>
              </a:rPr>
              <a:t>KHỞI ĐỘNG</a:t>
            </a:r>
            <a:endParaRPr lang="zh-CN" altLang="en-US" sz="12150" b="1" dirty="0">
              <a:ln w="38100">
                <a:solidFill>
                  <a:prstClr val="black"/>
                </a:solidFill>
                <a:prstDash val="solid"/>
              </a:ln>
              <a:solidFill>
                <a:srgbClr val="FFC000"/>
              </a:solidFill>
              <a:latin typeface="#9Slide03 Nokia" panose="02040603050506020204" pitchFamily="18" charset="0"/>
              <a:ea typeface="字魂201号-萌趣樱花体" panose="00000500000000000000" charset="-122"/>
            </a:endParaRPr>
          </a:p>
        </p:txBody>
      </p:sp>
      <p:pic>
        <p:nvPicPr>
          <p:cNvPr id="39" name="图片 38" descr="E:\PPT\组 3.png组 3"/>
          <p:cNvPicPr>
            <a:picLocks noChangeAspect="1"/>
          </p:cNvPicPr>
          <p:nvPr/>
        </p:nvPicPr>
        <p:blipFill>
          <a:blip r:embed="rId4"/>
          <a:srcRect/>
          <a:stretch>
            <a:fillRect/>
          </a:stretch>
        </p:blipFill>
        <p:spPr>
          <a:xfrm>
            <a:off x="1002793" y="1068705"/>
            <a:ext cx="2902268" cy="1478280"/>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3" y="6610176"/>
            <a:ext cx="18326793" cy="3726636"/>
          </a:xfrm>
          <a:prstGeom prst="rect">
            <a:avLst/>
          </a:prstGeom>
        </p:spPr>
      </p:pic>
      <p:pic>
        <p:nvPicPr>
          <p:cNvPr id="40" name="图片 39" descr="微信截图_20220503125252"/>
          <p:cNvPicPr>
            <a:picLocks noChangeAspect="1"/>
          </p:cNvPicPr>
          <p:nvPr/>
        </p:nvPicPr>
        <p:blipFill>
          <a:blip r:embed="rId6"/>
          <a:stretch>
            <a:fillRect/>
          </a:stretch>
        </p:blipFill>
        <p:spPr>
          <a:xfrm>
            <a:off x="10217226" y="6350508"/>
            <a:ext cx="7943139" cy="3904011"/>
          </a:xfrm>
          <a:prstGeom prst="rect">
            <a:avLst/>
          </a:prstGeom>
        </p:spPr>
      </p:pic>
      <p:pic>
        <p:nvPicPr>
          <p:cNvPr id="42" name="图片 41" descr="组 3"/>
          <p:cNvPicPr>
            <a:picLocks noChangeAspect="1"/>
          </p:cNvPicPr>
          <p:nvPr/>
        </p:nvPicPr>
        <p:blipFill>
          <a:blip r:embed="rId4"/>
          <a:stretch>
            <a:fillRect/>
          </a:stretch>
        </p:blipFill>
        <p:spPr>
          <a:xfrm>
            <a:off x="11675364" y="2204228"/>
            <a:ext cx="3086100" cy="1571625"/>
          </a:xfrm>
          <a:prstGeom prst="rect">
            <a:avLst/>
          </a:prstGeom>
        </p:spPr>
      </p:pic>
    </p:spTree>
    <p:extLst>
      <p:ext uri="{BB962C8B-B14F-4D97-AF65-F5344CB8AC3E}">
        <p14:creationId xmlns:p14="http://schemas.microsoft.com/office/powerpoint/2010/main" val="27290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2BD"/>
        </a:solidFill>
        <a:effectLst/>
      </p:bgPr>
    </p:bg>
    <p:spTree>
      <p:nvGrpSpPr>
        <p:cNvPr id="1" name=""/>
        <p:cNvGrpSpPr/>
        <p:nvPr/>
      </p:nvGrpSpPr>
      <p:grpSpPr>
        <a:xfrm>
          <a:off x="0" y="0"/>
          <a:ext cx="0" cy="0"/>
          <a:chOff x="0" y="0"/>
          <a:chExt cx="0" cy="0"/>
        </a:xfrm>
      </p:grpSpPr>
      <p:sp>
        <p:nvSpPr>
          <p:cNvPr id="28" name="流程图: 手动输入 27"/>
          <p:cNvSpPr/>
          <p:nvPr/>
        </p:nvSpPr>
        <p:spPr>
          <a:xfrm rot="5400000">
            <a:off x="328613" y="-327660"/>
            <a:ext cx="10287000" cy="10943273"/>
          </a:xfrm>
          <a:prstGeom prst="flowChartManualInp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Arial"/>
              <a:ea typeface="微软雅黑"/>
            </a:endParaRPr>
          </a:p>
        </p:txBody>
      </p:sp>
      <p:pic>
        <p:nvPicPr>
          <p:cNvPr id="34" name="图片 33" descr="组 3"/>
          <p:cNvPicPr>
            <a:picLocks noChangeAspect="1"/>
          </p:cNvPicPr>
          <p:nvPr/>
        </p:nvPicPr>
        <p:blipFill>
          <a:blip r:embed="rId2"/>
          <a:stretch>
            <a:fillRect/>
          </a:stretch>
        </p:blipFill>
        <p:spPr>
          <a:xfrm flipH="1">
            <a:off x="14867573" y="222885"/>
            <a:ext cx="3086100" cy="1571625"/>
          </a:xfrm>
          <a:prstGeom prst="rect">
            <a:avLst/>
          </a:prstGeom>
        </p:spPr>
      </p:pic>
      <p:pic>
        <p:nvPicPr>
          <p:cNvPr id="11" name="Picture 10"/>
          <p:cNvPicPr>
            <a:picLocks noChangeAspect="1"/>
          </p:cNvPicPr>
          <p:nvPr/>
        </p:nvPicPr>
        <p:blipFill>
          <a:blip r:embed="rId3"/>
          <a:stretch>
            <a:fillRect/>
          </a:stretch>
        </p:blipFill>
        <p:spPr>
          <a:xfrm>
            <a:off x="8651524" y="1562101"/>
            <a:ext cx="8150449" cy="7036870"/>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0" b="50392" l="3333" r="36786"/>
                    </a14:imgEffect>
                  </a14:imgLayer>
                </a14:imgProps>
              </a:ext>
            </a:extLst>
          </a:blip>
          <a:srcRect r="63192" b="49703"/>
          <a:stretch/>
        </p:blipFill>
        <p:spPr>
          <a:xfrm>
            <a:off x="262200" y="7928759"/>
            <a:ext cx="2541696" cy="2108687"/>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2058" b="100000" l="9486" r="100000"/>
                    </a14:imgEffect>
                  </a14:imgLayer>
                </a14:imgProps>
              </a:ext>
            </a:extLst>
          </a:blip>
          <a:stretch>
            <a:fillRect/>
          </a:stretch>
        </p:blipFill>
        <p:spPr>
          <a:xfrm rot="1187467">
            <a:off x="15937418" y="8112864"/>
            <a:ext cx="2116836" cy="2033166"/>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0" b="100000" l="9732" r="100000"/>
                    </a14:imgEffect>
                  </a14:imgLayer>
                </a14:imgProps>
              </a:ext>
            </a:extLst>
          </a:blip>
          <a:stretch>
            <a:fillRect/>
          </a:stretch>
        </p:blipFill>
        <p:spPr>
          <a:xfrm>
            <a:off x="15845374" y="1817430"/>
            <a:ext cx="2270147" cy="1950192"/>
          </a:xfrm>
          <a:prstGeom prst="rect">
            <a:avLst/>
          </a:prstGeom>
        </p:spPr>
      </p:pic>
      <p:sp>
        <p:nvSpPr>
          <p:cNvPr id="3" name="Rectangle 2"/>
          <p:cNvSpPr/>
          <p:nvPr/>
        </p:nvSpPr>
        <p:spPr>
          <a:xfrm>
            <a:off x="1761612" y="2284694"/>
            <a:ext cx="5128776" cy="1015663"/>
          </a:xfrm>
          <a:prstGeom prst="rect">
            <a:avLst/>
          </a:prstGeom>
          <a:noFill/>
        </p:spPr>
        <p:txBody>
          <a:bodyPr wrap="none" lIns="91440" tIns="45720" rIns="91440" bIns="45720">
            <a:spAutoFit/>
          </a:bodyPr>
          <a:lstStyle/>
          <a:p>
            <a:pPr algn="ctr"/>
            <a:r>
              <a:rPr lang="en-US" sz="6000" b="0" cap="none" spc="0" dirty="0" smtClean="0">
                <a:ln w="0"/>
                <a:solidFill>
                  <a:schemeClr val="tx1"/>
                </a:solidFill>
                <a:effectLst>
                  <a:outerShdw blurRad="38100" dist="19050" dir="2700000" algn="tl" rotWithShape="0">
                    <a:schemeClr val="dk1">
                      <a:alpha val="40000"/>
                    </a:schemeClr>
                  </a:outerShdw>
                </a:effectLst>
              </a:rPr>
              <a:t>HÁT TẬP THỂ</a:t>
            </a:r>
            <a:endParaRPr lang="en-US" sz="6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467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2BD"/>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08" y="0"/>
            <a:ext cx="12112752" cy="7900416"/>
          </a:xfrm>
          <a:prstGeom prst="rect">
            <a:avLst/>
          </a:prstGeom>
        </p:spPr>
      </p:pic>
      <p:sp>
        <p:nvSpPr>
          <p:cNvPr id="3" name="文本框 2"/>
          <p:cNvSpPr txBox="1"/>
          <p:nvPr/>
        </p:nvSpPr>
        <p:spPr>
          <a:xfrm>
            <a:off x="3303842" y="1662272"/>
            <a:ext cx="7680960" cy="5701561"/>
          </a:xfrm>
          <a:prstGeom prst="rect">
            <a:avLst/>
          </a:prstGeom>
          <a:noFill/>
        </p:spPr>
        <p:txBody>
          <a:bodyPr wrap="square" rtlCol="0">
            <a:spAutoFit/>
          </a:bodyPr>
          <a:lstStyle/>
          <a:p>
            <a:pPr algn="ctr" defTabSz="1371600">
              <a:lnSpc>
                <a:spcPct val="150000"/>
              </a:lnSpc>
            </a:pPr>
            <a:r>
              <a:rPr lang="en-US" altLang="zh-CN" sz="12150" b="1" dirty="0">
                <a:ln w="38100">
                  <a:solidFill>
                    <a:prstClr val="black"/>
                  </a:solidFill>
                  <a:prstDash val="solid"/>
                </a:ln>
                <a:solidFill>
                  <a:srgbClr val="FFC000"/>
                </a:solidFill>
                <a:latin typeface="#9Slide03 Nokia" panose="02040603050506020204" pitchFamily="18" charset="0"/>
                <a:ea typeface="字魂201号-萌趣樱花体" panose="00000500000000000000" charset="-122"/>
              </a:rPr>
              <a:t>KHÁM</a:t>
            </a:r>
          </a:p>
          <a:p>
            <a:pPr algn="ctr" defTabSz="1371600">
              <a:lnSpc>
                <a:spcPct val="150000"/>
              </a:lnSpc>
            </a:pPr>
            <a:r>
              <a:rPr lang="en-US" altLang="zh-CN" sz="12150" b="1" dirty="0">
                <a:ln w="38100">
                  <a:solidFill>
                    <a:prstClr val="black"/>
                  </a:solidFill>
                  <a:prstDash val="solid"/>
                </a:ln>
                <a:solidFill>
                  <a:srgbClr val="FFC000"/>
                </a:solidFill>
                <a:latin typeface="#9Slide03 Nokia" panose="02040603050506020204" pitchFamily="18" charset="0"/>
                <a:ea typeface="字魂201号-萌趣樱花体" panose="00000500000000000000" charset="-122"/>
              </a:rPr>
              <a:t>PHÁ</a:t>
            </a:r>
            <a:endParaRPr lang="zh-CN" altLang="en-US" sz="12150" b="1" dirty="0">
              <a:ln w="38100">
                <a:solidFill>
                  <a:prstClr val="black"/>
                </a:solidFill>
                <a:prstDash val="solid"/>
              </a:ln>
              <a:solidFill>
                <a:srgbClr val="FFC000"/>
              </a:solidFill>
              <a:latin typeface="#9Slide03 Nokia" panose="02040603050506020204" pitchFamily="18" charset="0"/>
              <a:ea typeface="字魂201号-萌趣樱花体" panose="00000500000000000000" charset="-122"/>
            </a:endParaRPr>
          </a:p>
        </p:txBody>
      </p:sp>
      <p:pic>
        <p:nvPicPr>
          <p:cNvPr id="39" name="图片 38" descr="E:\PPT\组 3.png组 3"/>
          <p:cNvPicPr>
            <a:picLocks noChangeAspect="1"/>
          </p:cNvPicPr>
          <p:nvPr/>
        </p:nvPicPr>
        <p:blipFill>
          <a:blip r:embed="rId4"/>
          <a:srcRect/>
          <a:stretch>
            <a:fillRect/>
          </a:stretch>
        </p:blipFill>
        <p:spPr>
          <a:xfrm>
            <a:off x="1002793" y="1068705"/>
            <a:ext cx="2902268" cy="1478280"/>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3" y="6610176"/>
            <a:ext cx="18326793" cy="3726636"/>
          </a:xfrm>
          <a:prstGeom prst="rect">
            <a:avLst/>
          </a:prstGeom>
        </p:spPr>
      </p:pic>
      <p:pic>
        <p:nvPicPr>
          <p:cNvPr id="40" name="图片 39" descr="微信截图_20220503125252"/>
          <p:cNvPicPr>
            <a:picLocks noChangeAspect="1"/>
          </p:cNvPicPr>
          <p:nvPr/>
        </p:nvPicPr>
        <p:blipFill>
          <a:blip r:embed="rId6"/>
          <a:stretch>
            <a:fillRect/>
          </a:stretch>
        </p:blipFill>
        <p:spPr>
          <a:xfrm>
            <a:off x="10217226" y="6350508"/>
            <a:ext cx="7943139" cy="3904011"/>
          </a:xfrm>
          <a:prstGeom prst="rect">
            <a:avLst/>
          </a:prstGeom>
        </p:spPr>
      </p:pic>
      <p:pic>
        <p:nvPicPr>
          <p:cNvPr id="42" name="图片 41" descr="组 3"/>
          <p:cNvPicPr>
            <a:picLocks noChangeAspect="1"/>
          </p:cNvPicPr>
          <p:nvPr/>
        </p:nvPicPr>
        <p:blipFill>
          <a:blip r:embed="rId4"/>
          <a:stretch>
            <a:fillRect/>
          </a:stretch>
        </p:blipFill>
        <p:spPr>
          <a:xfrm>
            <a:off x="11675364" y="2204228"/>
            <a:ext cx="3086100" cy="1571625"/>
          </a:xfrm>
          <a:prstGeom prst="rect">
            <a:avLst/>
          </a:prstGeom>
        </p:spPr>
      </p:pic>
    </p:spTree>
    <p:extLst>
      <p:ext uri="{BB962C8B-B14F-4D97-AF65-F5344CB8AC3E}">
        <p14:creationId xmlns:p14="http://schemas.microsoft.com/office/powerpoint/2010/main" val="135680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14"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Kỹ năng kiềm chế sự nóng giận Bài 5  Khoá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5143500"/>
            <a:ext cx="8305800" cy="4672012"/>
          </a:xfrm>
          <a:prstGeom prst="rect">
            <a:avLst/>
          </a:prstGeom>
        </p:spPr>
      </p:pic>
      <p:sp>
        <p:nvSpPr>
          <p:cNvPr id="3" name="Rectangle 2"/>
          <p:cNvSpPr/>
          <p:nvPr/>
        </p:nvSpPr>
        <p:spPr>
          <a:xfrm>
            <a:off x="2641665" y="1790700"/>
            <a:ext cx="11785470" cy="1107996"/>
          </a:xfrm>
          <a:prstGeom prst="rect">
            <a:avLst/>
          </a:prstGeom>
          <a:noFill/>
        </p:spPr>
        <p:txBody>
          <a:bodyPr wrap="none" lIns="91440" tIns="45720" rIns="91440" bIns="45720">
            <a:spAutoFit/>
          </a:bodyPr>
          <a:lstStyle/>
          <a:p>
            <a:pPr algn="ctr"/>
            <a:r>
              <a:rPr lang="en-US" sz="6600" dirty="0" smtClean="0">
                <a:ln w="0"/>
                <a:effectLst>
                  <a:outerShdw blurRad="38100" dist="19050" dir="2700000" algn="tl" rotWithShape="0">
                    <a:schemeClr val="dk1">
                      <a:alpha val="40000"/>
                    </a:schemeClr>
                  </a:outerShdw>
                </a:effectLst>
              </a:rPr>
              <a:t>ĐÁNH GIÁ KẾT QUẢ TRONG TUẦN</a:t>
            </a:r>
            <a:endParaRPr lang="en-US" sz="6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62910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2BD"/>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08" y="0"/>
            <a:ext cx="12112752" cy="7900416"/>
          </a:xfrm>
          <a:prstGeom prst="rect">
            <a:avLst/>
          </a:prstGeom>
        </p:spPr>
      </p:pic>
      <p:sp>
        <p:nvSpPr>
          <p:cNvPr id="3" name="文本框 2"/>
          <p:cNvSpPr txBox="1"/>
          <p:nvPr/>
        </p:nvSpPr>
        <p:spPr>
          <a:xfrm>
            <a:off x="-560832" y="3764939"/>
            <a:ext cx="15322296" cy="1177630"/>
          </a:xfrm>
          <a:prstGeom prst="rect">
            <a:avLst/>
          </a:prstGeom>
          <a:noFill/>
        </p:spPr>
        <p:txBody>
          <a:bodyPr wrap="square" rtlCol="0">
            <a:spAutoFit/>
          </a:bodyPr>
          <a:lstStyle/>
          <a:p>
            <a:pPr algn="ctr" defTabSz="1371600">
              <a:lnSpc>
                <a:spcPct val="150000"/>
              </a:lnSpc>
            </a:pPr>
            <a:r>
              <a:rPr lang="en-US" altLang="zh-CN" sz="5400" b="1" dirty="0" smtClean="0">
                <a:ln w="38100">
                  <a:solidFill>
                    <a:prstClr val="black"/>
                  </a:solidFill>
                  <a:prstDash val="solid"/>
                </a:ln>
                <a:solidFill>
                  <a:srgbClr val="FFC000"/>
                </a:solidFill>
                <a:latin typeface="#9Slide03 Nokia" panose="02040603050506020204" pitchFamily="18" charset="0"/>
                <a:ea typeface="字魂201号-萌趣樱花体" panose="00000500000000000000" charset="-122"/>
              </a:rPr>
              <a:t>KẾ HOẠCH TUẦN TỚI</a:t>
            </a:r>
            <a:endParaRPr lang="zh-CN" altLang="en-US" sz="5400" b="1" dirty="0">
              <a:ln w="38100">
                <a:solidFill>
                  <a:prstClr val="black"/>
                </a:solidFill>
                <a:prstDash val="solid"/>
              </a:ln>
              <a:solidFill>
                <a:srgbClr val="FFC000"/>
              </a:solidFill>
              <a:latin typeface="#9Slide03 Nokia" panose="02040603050506020204" pitchFamily="18" charset="0"/>
              <a:ea typeface="字魂201号-萌趣樱花体" panose="00000500000000000000" charset="-122"/>
            </a:endParaRPr>
          </a:p>
        </p:txBody>
      </p:sp>
      <p:pic>
        <p:nvPicPr>
          <p:cNvPr id="39" name="图片 38" descr="E:\PPT\组 3.png组 3"/>
          <p:cNvPicPr>
            <a:picLocks noChangeAspect="1"/>
          </p:cNvPicPr>
          <p:nvPr/>
        </p:nvPicPr>
        <p:blipFill>
          <a:blip r:embed="rId4"/>
          <a:srcRect/>
          <a:stretch>
            <a:fillRect/>
          </a:stretch>
        </p:blipFill>
        <p:spPr>
          <a:xfrm>
            <a:off x="1002793" y="1068705"/>
            <a:ext cx="2902268" cy="1478280"/>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7105802"/>
            <a:ext cx="18326793" cy="3726636"/>
          </a:xfrm>
          <a:prstGeom prst="rect">
            <a:avLst/>
          </a:prstGeom>
        </p:spPr>
      </p:pic>
      <p:pic>
        <p:nvPicPr>
          <p:cNvPr id="40" name="图片 39" descr="微信截图_20220503125252"/>
          <p:cNvPicPr>
            <a:picLocks noChangeAspect="1"/>
          </p:cNvPicPr>
          <p:nvPr/>
        </p:nvPicPr>
        <p:blipFill>
          <a:blip r:embed="rId6"/>
          <a:stretch>
            <a:fillRect/>
          </a:stretch>
        </p:blipFill>
        <p:spPr>
          <a:xfrm>
            <a:off x="10217226" y="6350508"/>
            <a:ext cx="7943139" cy="3904011"/>
          </a:xfrm>
          <a:prstGeom prst="rect">
            <a:avLst/>
          </a:prstGeom>
        </p:spPr>
      </p:pic>
      <p:pic>
        <p:nvPicPr>
          <p:cNvPr id="42" name="图片 41" descr="组 3"/>
          <p:cNvPicPr>
            <a:picLocks noChangeAspect="1"/>
          </p:cNvPicPr>
          <p:nvPr/>
        </p:nvPicPr>
        <p:blipFill>
          <a:blip r:embed="rId4"/>
          <a:stretch>
            <a:fillRect/>
          </a:stretch>
        </p:blipFill>
        <p:spPr>
          <a:xfrm>
            <a:off x="11675364" y="2204228"/>
            <a:ext cx="3086100" cy="1571625"/>
          </a:xfrm>
          <a:prstGeom prst="rect">
            <a:avLst/>
          </a:prstGeom>
        </p:spPr>
      </p:pic>
    </p:spTree>
    <p:extLst>
      <p:ext uri="{BB962C8B-B14F-4D97-AF65-F5344CB8AC3E}">
        <p14:creationId xmlns:p14="http://schemas.microsoft.com/office/powerpoint/2010/main" val="222082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5400000">
            <a:off x="-5125038" y="1272961"/>
            <a:ext cx="15149530" cy="7741077"/>
          </a:xfrm>
          <a:custGeom>
            <a:avLst/>
            <a:gdLst/>
            <a:ahLst/>
            <a:cxnLst/>
            <a:rect l="l" t="t" r="r" b="b"/>
            <a:pathLst>
              <a:path w="15149530" h="7741077">
                <a:moveTo>
                  <a:pt x="0" y="0"/>
                </a:moveTo>
                <a:lnTo>
                  <a:pt x="15149531" y="0"/>
                </a:lnTo>
                <a:lnTo>
                  <a:pt x="15149531" y="7741078"/>
                </a:lnTo>
                <a:lnTo>
                  <a:pt x="0" y="77410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7172704" y="2198399"/>
            <a:ext cx="10042629" cy="830997"/>
          </a:xfrm>
          <a:prstGeom prst="rect">
            <a:avLst/>
          </a:prstGeom>
        </p:spPr>
        <p:txBody>
          <a:bodyPr wrap="square" lIns="0" tIns="0" rIns="0" bIns="0" rtlCol="0" anchor="t">
            <a:spAutoFit/>
          </a:bodyPr>
          <a:lstStyle/>
          <a:p>
            <a:pPr marL="1143000" marR="0" lvl="0" indent="-11430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54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Chia </a:t>
            </a:r>
            <a:r>
              <a:rPr kumimoji="0" lang="en-US" sz="5400" b="1"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sẻ</a:t>
            </a:r>
            <a:r>
              <a:rPr kumimoji="0" lang="en-US" sz="5400" b="1"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trải</a:t>
            </a:r>
            <a:r>
              <a:rPr kumimoji="0" lang="en-US" sz="5400" b="1"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mn-cs"/>
              </a:rPr>
              <a:t>nghiệm</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1214237" y="1625777"/>
            <a:ext cx="4462262" cy="5336038"/>
          </a:xfrm>
          <a:custGeom>
            <a:avLst/>
            <a:gdLst/>
            <a:ahLst/>
            <a:cxnLst/>
            <a:rect l="l" t="t" r="r" b="b"/>
            <a:pathLst>
              <a:path w="4462262" h="5336038">
                <a:moveTo>
                  <a:pt x="0" y="0"/>
                </a:moveTo>
                <a:lnTo>
                  <a:pt x="4462262" y="0"/>
                </a:lnTo>
                <a:lnTo>
                  <a:pt x="4462262" y="5336038"/>
                </a:lnTo>
                <a:lnTo>
                  <a:pt x="0" y="5336038"/>
                </a:lnTo>
                <a:lnTo>
                  <a:pt x="0" y="0"/>
                </a:lnTo>
                <a:close/>
              </a:path>
            </a:pathLst>
          </a:custGeom>
          <a:blipFill>
            <a:blip r:embed="rId4"/>
            <a:stretch>
              <a:fillRect/>
            </a:stretch>
          </a:blipFill>
        </p:spPr>
      </p:sp>
      <p:sp>
        <p:nvSpPr>
          <p:cNvPr id="5" name="Freeform 5"/>
          <p:cNvSpPr/>
          <p:nvPr/>
        </p:nvSpPr>
        <p:spPr>
          <a:xfrm>
            <a:off x="3715265" y="3576200"/>
            <a:ext cx="4652796" cy="5085023"/>
          </a:xfrm>
          <a:custGeom>
            <a:avLst/>
            <a:gdLst/>
            <a:ahLst/>
            <a:cxnLst/>
            <a:rect l="l" t="t" r="r" b="b"/>
            <a:pathLst>
              <a:path w="4652796" h="5085023">
                <a:moveTo>
                  <a:pt x="0" y="0"/>
                </a:moveTo>
                <a:lnTo>
                  <a:pt x="4652796" y="0"/>
                </a:lnTo>
                <a:lnTo>
                  <a:pt x="4652796" y="5085023"/>
                </a:lnTo>
                <a:lnTo>
                  <a:pt x="0" y="5085023"/>
                </a:lnTo>
                <a:lnTo>
                  <a:pt x="0" y="0"/>
                </a:lnTo>
                <a:close/>
              </a:path>
            </a:pathLst>
          </a:custGeom>
          <a:blipFill>
            <a:blip r:embed="rId5"/>
            <a:stretch>
              <a:fillRect/>
            </a:stretch>
          </a:blipFill>
        </p:spPr>
      </p:sp>
      <p:grpSp>
        <p:nvGrpSpPr>
          <p:cNvPr id="6" name="Group 6"/>
          <p:cNvGrpSpPr>
            <a:grpSpLocks noChangeAspect="1"/>
          </p:cNvGrpSpPr>
          <p:nvPr/>
        </p:nvGrpSpPr>
        <p:grpSpPr>
          <a:xfrm rot="-9513667">
            <a:off x="7548753" y="1734936"/>
            <a:ext cx="663464" cy="349522"/>
            <a:chOff x="0" y="0"/>
            <a:chExt cx="1610360" cy="848360"/>
          </a:xfrm>
        </p:grpSpPr>
        <p:sp>
          <p:nvSpPr>
            <p:cNvPr id="7" name="Freeform 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C546"/>
            </a:solidFill>
          </p:spPr>
        </p:sp>
      </p:grpSp>
      <p:grpSp>
        <p:nvGrpSpPr>
          <p:cNvPr id="8" name="Group 8"/>
          <p:cNvGrpSpPr>
            <a:grpSpLocks noChangeAspect="1"/>
          </p:cNvGrpSpPr>
          <p:nvPr/>
        </p:nvGrpSpPr>
        <p:grpSpPr>
          <a:xfrm rot="-1251523">
            <a:off x="6904554" y="3191833"/>
            <a:ext cx="541452" cy="446923"/>
            <a:chOff x="0" y="0"/>
            <a:chExt cx="2138680" cy="1765300"/>
          </a:xfrm>
        </p:grpSpPr>
        <p:sp>
          <p:nvSpPr>
            <p:cNvPr id="9" name="Freeform 9"/>
            <p:cNvSpPr/>
            <p:nvPr/>
          </p:nvSpPr>
          <p:spPr>
            <a:xfrm>
              <a:off x="-49530" y="-55880"/>
              <a:ext cx="2237740" cy="1819910"/>
            </a:xfrm>
            <a:custGeom>
              <a:avLst/>
              <a:gdLst/>
              <a:ahLst/>
              <a:cxnLst/>
              <a:rect l="l" t="t" r="r" b="b"/>
              <a:pathLst>
                <a:path w="2237740" h="1819910">
                  <a:moveTo>
                    <a:pt x="1789430" y="69850"/>
                  </a:moveTo>
                  <a:cubicBezTo>
                    <a:pt x="1540510" y="0"/>
                    <a:pt x="1233170" y="191770"/>
                    <a:pt x="1118870" y="495300"/>
                  </a:cubicBezTo>
                  <a:cubicBezTo>
                    <a:pt x="1004570" y="190500"/>
                    <a:pt x="697230" y="0"/>
                    <a:pt x="448310" y="69850"/>
                  </a:cubicBezTo>
                  <a:cubicBezTo>
                    <a:pt x="127000" y="160020"/>
                    <a:pt x="0" y="447040"/>
                    <a:pt x="66040" y="796290"/>
                  </a:cubicBezTo>
                  <a:cubicBezTo>
                    <a:pt x="120650" y="1079500"/>
                    <a:pt x="448310" y="1574800"/>
                    <a:pt x="1117600" y="1819910"/>
                  </a:cubicBezTo>
                  <a:cubicBezTo>
                    <a:pt x="1786890" y="1574800"/>
                    <a:pt x="2115820" y="1079500"/>
                    <a:pt x="2169160" y="796290"/>
                  </a:cubicBezTo>
                  <a:cubicBezTo>
                    <a:pt x="2237740" y="447040"/>
                    <a:pt x="2110740" y="160020"/>
                    <a:pt x="1789430" y="69850"/>
                  </a:cubicBezTo>
                  <a:close/>
                </a:path>
              </a:pathLst>
            </a:custGeom>
            <a:solidFill>
              <a:srgbClr val="FE5435"/>
            </a:solidFill>
          </p:spPr>
        </p:sp>
      </p:grpSp>
      <p:grpSp>
        <p:nvGrpSpPr>
          <p:cNvPr id="10" name="Group 10"/>
          <p:cNvGrpSpPr/>
          <p:nvPr/>
        </p:nvGrpSpPr>
        <p:grpSpPr>
          <a:xfrm>
            <a:off x="1565070" y="7783537"/>
            <a:ext cx="334685" cy="33468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546"/>
            </a:solidFill>
          </p:spPr>
        </p:sp>
      </p:grpSp>
      <p:sp>
        <p:nvSpPr>
          <p:cNvPr id="12" name="Freeform 12"/>
          <p:cNvSpPr/>
          <p:nvPr/>
        </p:nvSpPr>
        <p:spPr>
          <a:xfrm rot="-1481965">
            <a:off x="2299110" y="8534625"/>
            <a:ext cx="653508" cy="564393"/>
          </a:xfrm>
          <a:custGeom>
            <a:avLst/>
            <a:gdLst/>
            <a:ahLst/>
            <a:cxnLst/>
            <a:rect l="l" t="t" r="r" b="b"/>
            <a:pathLst>
              <a:path w="653508" h="564393">
                <a:moveTo>
                  <a:pt x="0" y="0"/>
                </a:moveTo>
                <a:lnTo>
                  <a:pt x="653508" y="0"/>
                </a:lnTo>
                <a:lnTo>
                  <a:pt x="653508" y="564393"/>
                </a:lnTo>
                <a:lnTo>
                  <a:pt x="0" y="5643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6720" y="5688481"/>
            <a:ext cx="9472568" cy="4598519"/>
          </a:xfrm>
          <a:prstGeom prst="rect">
            <a:avLst/>
          </a:prstGeom>
        </p:spPr>
      </p:pic>
      <p:sp>
        <p:nvSpPr>
          <p:cNvPr id="13" name="TextBox 12"/>
          <p:cNvSpPr txBox="1"/>
          <p:nvPr/>
        </p:nvSpPr>
        <p:spPr>
          <a:xfrm>
            <a:off x="9110291" y="4299812"/>
            <a:ext cx="7796766" cy="2123658"/>
          </a:xfrm>
          <a:prstGeom prst="rect">
            <a:avLst/>
          </a:prstGeom>
          <a:noFill/>
        </p:spPr>
        <p:txBody>
          <a:bodyPr wrap="square" rtlCol="0">
            <a:spAutoFit/>
          </a:bodyPr>
          <a:lstStyle/>
          <a:p>
            <a:r>
              <a:rPr lang="en-US" sz="6600" b="1" dirty="0" err="1">
                <a:solidFill>
                  <a:srgbClr val="FF0000"/>
                </a:solidFill>
              </a:rPr>
              <a:t>Nào</a:t>
            </a:r>
            <a:r>
              <a:rPr lang="en-US" sz="6600" b="1" dirty="0">
                <a:solidFill>
                  <a:srgbClr val="FF0000"/>
                </a:solidFill>
              </a:rPr>
              <a:t> </a:t>
            </a:r>
            <a:r>
              <a:rPr lang="en-US" sz="6600" b="1" dirty="0" err="1">
                <a:solidFill>
                  <a:srgbClr val="FF0000"/>
                </a:solidFill>
              </a:rPr>
              <a:t>chúng</a:t>
            </a:r>
            <a:r>
              <a:rPr lang="en-US" sz="6600" b="1" dirty="0">
                <a:solidFill>
                  <a:srgbClr val="FF0000"/>
                </a:solidFill>
              </a:rPr>
              <a:t> ta </a:t>
            </a:r>
            <a:r>
              <a:rPr lang="en-US" sz="6600" b="1" dirty="0" err="1">
                <a:solidFill>
                  <a:srgbClr val="FF0000"/>
                </a:solidFill>
              </a:rPr>
              <a:t>cùng</a:t>
            </a:r>
            <a:r>
              <a:rPr lang="en-US" sz="6600" b="1" dirty="0">
                <a:solidFill>
                  <a:srgbClr val="FF0000"/>
                </a:solidFill>
              </a:rPr>
              <a:t> </a:t>
            </a:r>
            <a:r>
              <a:rPr lang="en-US" sz="6600" b="1" dirty="0" err="1">
                <a:solidFill>
                  <a:srgbClr val="FF0000"/>
                </a:solidFill>
              </a:rPr>
              <a:t>hít</a:t>
            </a:r>
            <a:r>
              <a:rPr lang="en-US" sz="6600" b="1" dirty="0">
                <a:solidFill>
                  <a:srgbClr val="FF0000"/>
                </a:solidFill>
              </a:rPr>
              <a:t> </a:t>
            </a:r>
            <a:r>
              <a:rPr lang="en-US" sz="6600" b="1" dirty="0" err="1">
                <a:solidFill>
                  <a:srgbClr val="FF0000"/>
                </a:solidFill>
              </a:rPr>
              <a:t>thở</a:t>
            </a:r>
            <a:r>
              <a:rPr lang="en-US" sz="6600" b="1" dirty="0">
                <a:solidFill>
                  <a:srgbClr val="FF0000"/>
                </a:solidFill>
              </a:rPr>
              <a:t> </a:t>
            </a:r>
            <a:r>
              <a:rPr lang="en-US" sz="6600" b="1" dirty="0" err="1">
                <a:solidFill>
                  <a:srgbClr val="FF0000"/>
                </a:solidFill>
              </a:rPr>
              <a:t>sâu</a:t>
            </a:r>
            <a:r>
              <a:rPr lang="en-US" sz="6600" b="1" dirty="0">
                <a:solidFill>
                  <a:srgbClr val="FF0000"/>
                </a:solidFill>
              </a:rPr>
              <a:t> </a:t>
            </a:r>
            <a:r>
              <a:rPr lang="en-US" sz="6600" b="1" dirty="0" err="1">
                <a:solidFill>
                  <a:srgbClr val="FF0000"/>
                </a:solidFill>
              </a:rPr>
              <a:t>nhé</a:t>
            </a:r>
            <a:r>
              <a:rPr lang="en-US" sz="6600" b="1" dirty="0">
                <a:solidFill>
                  <a:srgbClr val="FF0000"/>
                </a:solidFill>
              </a:rPr>
              <a:t>!</a:t>
            </a:r>
          </a:p>
        </p:txBody>
      </p:sp>
    </p:spTree>
    <p:extLst>
      <p:ext uri="{BB962C8B-B14F-4D97-AF65-F5344CB8AC3E}">
        <p14:creationId xmlns:p14="http://schemas.microsoft.com/office/powerpoint/2010/main" val="81477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6" name="Group 6"/>
          <p:cNvGrpSpPr>
            <a:grpSpLocks noChangeAspect="1"/>
          </p:cNvGrpSpPr>
          <p:nvPr/>
        </p:nvGrpSpPr>
        <p:grpSpPr>
          <a:xfrm rot="-9513667">
            <a:off x="16119122" y="8925979"/>
            <a:ext cx="663464" cy="349522"/>
            <a:chOff x="0" y="0"/>
            <a:chExt cx="1610360" cy="848360"/>
          </a:xfrm>
        </p:grpSpPr>
        <p:sp>
          <p:nvSpPr>
            <p:cNvPr id="7" name="Freeform 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FC546"/>
            </a:solidFill>
          </p:spPr>
        </p:sp>
      </p:grpSp>
      <p:grpSp>
        <p:nvGrpSpPr>
          <p:cNvPr id="10" name="Group 10"/>
          <p:cNvGrpSpPr/>
          <p:nvPr/>
        </p:nvGrpSpPr>
        <p:grpSpPr>
          <a:xfrm>
            <a:off x="926698" y="9487494"/>
            <a:ext cx="334685" cy="33468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546"/>
            </a:solidFill>
          </p:spPr>
        </p:sp>
      </p:grpSp>
      <p:sp>
        <p:nvSpPr>
          <p:cNvPr id="12" name="Freeform 12"/>
          <p:cNvSpPr/>
          <p:nvPr/>
        </p:nvSpPr>
        <p:spPr>
          <a:xfrm rot="-1481965">
            <a:off x="9151089" y="9314670"/>
            <a:ext cx="653508" cy="564393"/>
          </a:xfrm>
          <a:custGeom>
            <a:avLst/>
            <a:gdLst/>
            <a:ahLst/>
            <a:cxnLst/>
            <a:rect l="l" t="t" r="r" b="b"/>
            <a:pathLst>
              <a:path w="653508" h="564393">
                <a:moveTo>
                  <a:pt x="0" y="0"/>
                </a:moveTo>
                <a:lnTo>
                  <a:pt x="653508" y="0"/>
                </a:lnTo>
                <a:lnTo>
                  <a:pt x="653508" y="564393"/>
                </a:lnTo>
                <a:lnTo>
                  <a:pt x="0" y="564393"/>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2" name="Rectangle 1"/>
          <p:cNvSpPr/>
          <p:nvPr/>
        </p:nvSpPr>
        <p:spPr>
          <a:xfrm>
            <a:off x="926698" y="266700"/>
            <a:ext cx="16980301" cy="4524315"/>
          </a:xfrm>
          <a:prstGeom prst="rect">
            <a:avLst/>
          </a:prstGeom>
        </p:spPr>
        <p:txBody>
          <a:bodyPr wrap="square">
            <a:spAutoFit/>
          </a:bodyPr>
          <a:lstStyle/>
          <a:p>
            <a:pPr>
              <a:lnSpc>
                <a:spcPct val="150000"/>
              </a:lnSpc>
            </a:pPr>
            <a:r>
              <a:rPr lang="it-IT" sz="4800" dirty="0">
                <a:solidFill>
                  <a:srgbClr val="FF0000"/>
                </a:solidFill>
                <a:latin typeface="Times New Roman" panose="02020603050405020304" pitchFamily="18" charset="0"/>
                <a:ea typeface="Times New Roman" panose="02020603050405020304" pitchFamily="18" charset="0"/>
              </a:rPr>
              <a:t>TH 1: </a:t>
            </a:r>
            <a:r>
              <a:rPr lang="it-IT" sz="4800" dirty="0">
                <a:latin typeface="Times New Roman" panose="02020603050405020304" pitchFamily="18" charset="0"/>
                <a:ea typeface="Times New Roman" panose="02020603050405020304" pitchFamily="18" charset="0"/>
              </a:rPr>
              <a:t>Trong giờ ra chơi, một số bạn chơi đùa với nhau làm hộp bút màu của Nam ở trên bàn rơi vung vãi ra sản lớp học Các bạn không chịu nhặt hộp bút lên và xin lỗi Nam. Điều đó khiến Nam rất tức giận. Nếu là Nam, em sẽ làm gì?</a:t>
            </a:r>
            <a:endParaRPr lang="en-US" sz="4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16579" y="5813241"/>
            <a:ext cx="16892969" cy="2308324"/>
          </a:xfrm>
          <a:prstGeom prst="rect">
            <a:avLst/>
          </a:prstGeom>
        </p:spPr>
        <p:txBody>
          <a:bodyPr wrap="square">
            <a:spAutoFit/>
          </a:bodyPr>
          <a:lstStyle/>
          <a:p>
            <a:pPr algn="just"/>
            <a:r>
              <a:rPr lang="vi-VN" sz="4800" dirty="0" smtClean="0">
                <a:solidFill>
                  <a:srgbClr val="000000"/>
                </a:solidFill>
                <a:latin typeface="Times New Roman" panose="02020603050405020304" pitchFamily="18" charset="0"/>
                <a:ea typeface="Times New Roman" panose="02020603050405020304" pitchFamily="18" charset="0"/>
              </a:rPr>
              <a:t> </a:t>
            </a:r>
            <a:r>
              <a:rPr lang="vi-VN" sz="4800" dirty="0">
                <a:solidFill>
                  <a:srgbClr val="000000"/>
                </a:solidFill>
                <a:latin typeface="Times New Roman" panose="02020603050405020304" pitchFamily="18" charset="0"/>
                <a:ea typeface="Times New Roman" panose="02020603050405020304" pitchFamily="18" charset="0"/>
              </a:rPr>
              <a:t>Nếu là Nam, em sẽ hít một hơi thật sâu để làm giảm sự tức giận của mình. Sau đó em sẽ nói với bạn rằng bạn nên nhặt hộp bút của tớ lên vì bạn đã làm rơi và phải có trách nhiệm sửa lỗi.</a:t>
            </a:r>
            <a:endParaRPr lang="en-US"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152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320</Words>
  <Application>Microsoft Office PowerPoint</Application>
  <PresentationFormat>Custom</PresentationFormat>
  <Paragraphs>22</Paragraphs>
  <Slides>12</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Arial</vt:lpstr>
      <vt:lpstr>Cambria</vt:lpstr>
      <vt:lpstr>字魂201号-萌趣樱花体</vt:lpstr>
      <vt:lpstr>#9Slide03 Nokia</vt:lpstr>
      <vt:lpstr>ไอติม</vt:lpstr>
      <vt:lpstr>宋体</vt:lpstr>
      <vt:lpstr>Times New Roman</vt:lpstr>
      <vt:lpstr>Wingdings</vt:lpstr>
      <vt:lpstr>#9Slide07 HoneyCream</vt:lpstr>
      <vt:lpstr>Calibri</vt:lpstr>
      <vt:lpstr>微软雅黑</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Minh họa 3D Xã hội và Cảm xúc Học tập SEL Hoạt động Tiếp đất Bản thuyết trình Giáo dục</dc:title>
  <dc:creator>ADMIN</dc:creator>
  <cp:lastModifiedBy>admin</cp:lastModifiedBy>
  <cp:revision>20</cp:revision>
  <dcterms:created xsi:type="dcterms:W3CDTF">2006-08-16T00:00:00Z</dcterms:created>
  <dcterms:modified xsi:type="dcterms:W3CDTF">2023-09-10T14:05:25Z</dcterms:modified>
  <dc:identifier>DAFoMwJvHyk</dc:identifier>
</cp:coreProperties>
</file>