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9710E-70D4-43CC-BBD1-BE41EA647E26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53DA8-C4AC-4408-A722-D4BDE89FB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6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1pPr>
            <a:lvl2pPr marL="742950" indent="-28575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2pPr>
            <a:lvl3pPr marL="11430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3pPr>
            <a:lvl4pPr marL="16002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4pPr>
            <a:lvl5pPr marL="20574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FA95A-C286-48CE-81BF-E4E853B55F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0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bản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Việt</a:t>
            </a:r>
            <a:r>
              <a:rPr lang="en-US" baseline="0" dirty="0"/>
              <a:t> Nam </a:t>
            </a:r>
            <a:r>
              <a:rPr lang="en-US" baseline="0" dirty="0" err="1"/>
              <a:t>để</a:t>
            </a:r>
            <a:r>
              <a:rPr lang="en-US" baseline="0" dirty="0"/>
              <a:t> HS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tiện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10CFC-70B7-43DD-9DC0-9CC0490202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1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6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1pPr>
            <a:lvl2pPr marL="742950" indent="-28575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2pPr>
            <a:lvl3pPr marL="11430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3pPr>
            <a:lvl4pPr marL="16002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4pPr>
            <a:lvl5pPr marL="2057400" indent="-228600"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FF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FA95A-C286-48CE-81BF-E4E853B55F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78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88FB-C10E-409D-89E2-DB3423A4249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CE44-8BDF-4518-80F9-A40EAECE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3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88FB-C10E-409D-89E2-DB3423A4249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CE44-8BDF-4518-80F9-A40EAECE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2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88FB-C10E-409D-89E2-DB3423A4249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CE44-8BDF-4518-80F9-A40EAECE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99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43E86B-FB7A-40F8-A45E-B14D9851F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D98D174-B8EE-4303-9619-1D5DE15F7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B03D35-391B-43E6-89FF-460D04EB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67F10C-1AE5-49EA-AECD-AB59217B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EDED2-104E-45DD-B2F8-4826FDA3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2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472C8-43FA-440F-B1EE-4B54BDE5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984D57-DDB1-4909-BCF9-F84077593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FB79D3-B02D-41FD-829C-565E1460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7DAD17-98B4-4BDA-8003-84D5EC7D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1C7F0B-B389-4F02-90D9-FF085782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7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BF941C-E9A8-4B81-A73B-2B6E1266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B09951-5DC2-43AE-8F78-E1529D5B5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7FCBBC-63D2-404A-A91B-554D73DF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9EA886-E12E-4F6B-B76D-1C13A722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3BE48A-B657-41FB-8437-7DB0113E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2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46C67-4201-4185-A90C-D1648671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E7FD5D-7CAC-4E8C-9AEB-13D38B97C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2ABE3B-9DA5-489D-B8CB-BB7E2EAD6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377427-0491-46E3-93DC-1D6F966C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ACA854-0094-4D3A-B47D-DE959D85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2AA0B0-5E6D-470C-92E1-53174053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BF57A1-62D7-4E8E-9749-B8463522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902B4A-5D86-4D12-A9A0-E122E137F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8991BC-D225-4157-8E40-837218D28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CF8FCF0-F5AA-4172-B2EF-6F7476F90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6E2F30F-F353-406C-B50C-E1CBCBC5C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1DC8F9-0FDA-4C01-883E-154D0FA5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9AE08E7-C18F-4907-9ABE-C24087E7E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5B6054-E538-410D-8516-9ECBBAE9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3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81453C-6A9F-4CAF-9421-5796159E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AE334F-0250-47C0-90CE-88EB5F98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526837-DA72-4C00-A31D-57BDC393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85AFF8-3309-49AD-BF3E-0B9F7366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4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309A30-3957-47F5-8912-15ECA659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6211CB-0813-4478-80E7-9C52564E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101A99-7D38-41B9-B564-0FE8254D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17EE33BC-BC09-4328-AFBA-3DDDA6A60A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C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0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2BF489-7A17-4EA4-9B05-1ABE6098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9CB69A-1A32-47BA-9DA1-506EE0C48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38334C-BC48-4FD3-B996-741D7E5C3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78B4B9-4CB2-40C5-BEF7-703483BE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1D8A91-88EB-45BA-A3E0-977E9CA7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BB9E-F55E-4DC5-A863-76E9BDF8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3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88FB-C10E-409D-89E2-DB3423A4249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CE44-8BDF-4518-80F9-A40EAECE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20641A-027A-4F4F-9C7A-BAED1F05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AE6FE61-E8DF-48D2-A6FD-F101961E7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1FD073-9C94-4DEE-9F6F-F9B0F37FA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953317-61C9-49B7-A8E4-E4C71FD9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77ACE1-A52F-462A-82A0-ABAE2A5C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9C6DC2-8612-4D6B-8DD0-CEAA954B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49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E2BBBA-C7E5-4D96-BBF1-A22ACDC8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D0B908-EC6B-4532-A390-CEA10113F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9A74F3-C830-4ECB-9257-77823700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7CF777-E20E-45A8-B296-6749968B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1E4D5-89CD-4F6E-AF52-4751AFD3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3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D091516-D98F-4293-AD68-540C1B736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CBD233-4126-4B72-8463-EDEA458F3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75AF94-EA72-4A42-886B-A3D053E6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7B383E-0D13-415E-9AB5-7D97EB10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436A18-688D-429F-BB04-36716F0E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07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43E86B-FB7A-40F8-A45E-B14D9851F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D98D174-B8EE-4303-9619-1D5DE15F7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B03D35-391B-43E6-89FF-460D04EB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67F10C-1AE5-49EA-AECD-AB59217B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EDED2-104E-45DD-B2F8-4826FDA3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1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472C8-43FA-440F-B1EE-4B54BDE5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984D57-DDB1-4909-BCF9-F84077593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FB79D3-B02D-41FD-829C-565E1460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7DAD17-98B4-4BDA-8003-84D5EC7D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1C7F0B-B389-4F02-90D9-FF085782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4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BF941C-E9A8-4B81-A73B-2B6E1266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B09951-5DC2-43AE-8F78-E1529D5B5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7FCBBC-63D2-404A-A91B-554D73DF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9EA886-E12E-4F6B-B76D-1C13A722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3BE48A-B657-41FB-8437-7DB0113E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39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46C67-4201-4185-A90C-D1648671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E7FD5D-7CAC-4E8C-9AEB-13D38B97C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2ABE3B-9DA5-489D-B8CB-BB7E2EAD6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377427-0491-46E3-93DC-1D6F966C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ACA854-0094-4D3A-B47D-DE959D85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2AA0B0-5E6D-470C-92E1-53174053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BF57A1-62D7-4E8E-9749-B8463522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902B4A-5D86-4D12-A9A0-E122E137F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8991BC-D225-4157-8E40-837218D28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CF8FCF0-F5AA-4172-B2EF-6F7476F90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6E2F30F-F353-406C-B50C-E1CBCBC5C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1DC8F9-0FDA-4C01-883E-154D0FA5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9AE08E7-C18F-4907-9ABE-C24087E7E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5B6054-E538-410D-8516-9ECBBAE9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7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81453C-6A9F-4CAF-9421-5796159E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AE334F-0250-47C0-90CE-88EB5F98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526837-DA72-4C00-A31D-57BDC393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85AFF8-3309-49AD-BF3E-0B9F7366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309A30-3957-47F5-8912-15ECA659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6211CB-0813-4478-80E7-9C52564E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101A99-7D38-41B9-B564-0FE8254D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17EE33BC-BC09-4328-AFBA-3DDDA6A60A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C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88FB-C10E-409D-89E2-DB3423A4249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CE44-8BDF-4518-80F9-A40EAECE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92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2BF489-7A17-4EA4-9B05-1ABE6098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9CB69A-1A32-47BA-9DA1-506EE0C48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38334C-BC48-4FD3-B996-741D7E5C3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78B4B9-4CB2-40C5-BEF7-703483BE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1D8A91-88EB-45BA-A3E0-977E9CA7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BB9E-F55E-4DC5-A863-76E9BDF8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2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20641A-027A-4F4F-9C7A-BAED1F05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AE6FE61-E8DF-48D2-A6FD-F101961E7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1FD073-9C94-4DEE-9F6F-F9B0F37FA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953317-61C9-49B7-A8E4-E4C71FD9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77ACE1-A52F-462A-82A0-ABAE2A5C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9C6DC2-8612-4D6B-8DD0-CEAA954B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5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E2BBBA-C7E5-4D96-BBF1-A22ACDC8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D0B908-EC6B-4532-A390-CEA10113F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9A74F3-C830-4ECB-9257-77823700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7CF777-E20E-45A8-B296-6749968B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1E4D5-89CD-4F6E-AF52-4751AFD3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5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D091516-D98F-4293-AD68-540C1B736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CBD233-4126-4B72-8463-EDEA458F3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75AF94-EA72-4A42-886B-A3D053E6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7B383E-0D13-415E-9AB5-7D97EB10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436A18-688D-429F-BB04-36716F0E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0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7848" y="6356351"/>
            <a:ext cx="2742847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AF856-505C-4CF1-8778-C86830BC0DC2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9306" y="6356351"/>
            <a:ext cx="4113389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06" y="6356351"/>
            <a:ext cx="2742848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等线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9DF97-7137-410F-B3E6-1B7F42FF19D2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charset="-122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charset="-122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7848" y="6356351"/>
            <a:ext cx="2742847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D426C-75D2-4069-A6F2-E2221A5585F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9306" y="6356351"/>
            <a:ext cx="4113389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06" y="6356351"/>
            <a:ext cx="2742848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等线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E8EC1-D7B1-487C-A868-39D8488FA5D3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charset="-122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charset="-122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33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7848" y="6356351"/>
            <a:ext cx="2742847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C115C-32D0-4557-B68D-A5C65BA0AC37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9306" y="6356351"/>
            <a:ext cx="4113389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06" y="6356351"/>
            <a:ext cx="2742848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等线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1FADB-FE51-49E8-8000-2A6A9D4B523A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charset="-122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charset="-122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9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7848" y="6356351"/>
            <a:ext cx="2742847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D2122-A767-4A3D-9A77-2F6D9B7072C6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9306" y="6356351"/>
            <a:ext cx="4113389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06" y="6356351"/>
            <a:ext cx="2742848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等线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40E6F-9621-46AD-ABAA-D6F715101F88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charset="-122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charset="-122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31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7848" y="6356351"/>
            <a:ext cx="2742847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2DC97-B979-4541-9F76-440DB5ECDC90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9306" y="6356351"/>
            <a:ext cx="4113389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306" y="6356351"/>
            <a:ext cx="2742848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等线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531A5-3C4E-431D-9AC8-71FEAD670EB4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charset="-122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charset="-122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1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7848" y="6356351"/>
            <a:ext cx="2742847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96788-C5AA-4A0A-AD81-FCA43998E3AE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9306" y="6356351"/>
            <a:ext cx="4113389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06" y="6356351"/>
            <a:ext cx="2742848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等线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12462-C461-4CBD-9EEA-24263F895D45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charset="-122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charset="-122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88FB-C10E-409D-89E2-DB3423A4249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CE44-8BDF-4518-80F9-A40EAECE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55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7848" y="6356351"/>
            <a:ext cx="2742847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A5B9F-DBA5-450E-A8C9-0B4EBA793C1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9306" y="6356351"/>
            <a:ext cx="4113389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306" y="6356351"/>
            <a:ext cx="2742848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等线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6526-E90F-4D27-AA63-B450AD6A1EAA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charset="-122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charset="-122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6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2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2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7848" y="6356351"/>
            <a:ext cx="2742847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527F9-E76D-4B3F-B20E-47D5E6D9769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9306" y="6356351"/>
            <a:ext cx="4113389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06" y="6356351"/>
            <a:ext cx="2742848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等线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63DE6-686B-44DE-BD15-245A64C16F33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charset="-122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charset="-122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04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2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2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7848" y="6356351"/>
            <a:ext cx="2742847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88B35-96FB-4715-971C-9194DA5BD02C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9306" y="6356351"/>
            <a:ext cx="4113389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06" y="6356351"/>
            <a:ext cx="2742848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等线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93296-F68F-4B71-B867-F904CA43E67A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charset="-122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charset="-122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7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7848" y="6356351"/>
            <a:ext cx="2742847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E4903-29FF-4C36-994F-A5A2C268FB9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9306" y="6356351"/>
            <a:ext cx="4113389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06" y="6356351"/>
            <a:ext cx="2742848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等线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9F186-9D72-4B25-BA5C-EE3C6BF5D6A4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charset="-122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charset="-122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7848" y="6356351"/>
            <a:ext cx="2742847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7D83B-150C-4D17-AEDA-90D441E69D65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9306" y="6356351"/>
            <a:ext cx="4113389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等线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06" y="6356351"/>
            <a:ext cx="2742848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等线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DF10-C075-483E-91AD-2D056A8F855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charset="-122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charset="-122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3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88FB-C10E-409D-89E2-DB3423A4249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CE44-8BDF-4518-80F9-A40EAECE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8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88FB-C10E-409D-89E2-DB3423A4249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CE44-8BDF-4518-80F9-A40EAECE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4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88FB-C10E-409D-89E2-DB3423A4249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CE44-8BDF-4518-80F9-A40EAECE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88FB-C10E-409D-89E2-DB3423A4249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CE44-8BDF-4518-80F9-A40EAECE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6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88FB-C10E-409D-89E2-DB3423A4249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CE44-8BDF-4518-80F9-A40EAECE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1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F88FB-C10E-409D-89E2-DB3423A4249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ACE44-8BDF-4518-80F9-A40EAECE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2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66B7E03-DCF9-4D00-9246-E422663D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F3D24C-5049-43AD-BD2B-22613E5B6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9E855B-E168-4089-8194-D29C0EFE4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B80D1B-4DE6-402D-9A5E-D0CADAB84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F5B19-FFE1-462F-95F1-80E813287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6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66B7E03-DCF9-4D00-9246-E422663D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F3D24C-5049-43AD-BD2B-22613E5B6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9E855B-E168-4089-8194-D29C0EFE4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32E66-561B-4E9F-99BF-032F538056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B80D1B-4DE6-402D-9A5E-D0CADAB84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F5B19-FFE1-462F-95F1-80E813287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FD22-A3B8-4642-8559-1077CA0FD7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31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78581" y="2419353"/>
            <a:ext cx="4730116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16080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方正楷体简体" panose="03000509000000000000" charset="-122"/>
          <a:ea typeface="方正楷体简体" panose="03000509000000000000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方正楷体简体" panose="03000509000000000000" charset="-122"/>
          <a:ea typeface="方正楷体简体" panose="03000509000000000000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方正楷体简体" panose="03000509000000000000" charset="-122"/>
          <a:ea typeface="方正楷体简体" panose="03000509000000000000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方正楷体简体" panose="03000509000000000000" charset="-122"/>
          <a:ea typeface="方正楷体简体" panose="03000509000000000000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方正楷体简体" panose="03000509000000000000" charset="-122"/>
          <a:ea typeface="方正楷体简体" panose="0300050900000000000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5" Type="http://schemas.openxmlformats.org/officeDocument/2006/relationships/image" Target="../media/image37.svg"/><Relationship Id="rId4" Type="http://schemas.openxmlformats.org/officeDocument/2006/relationships/image" Target="../media/image35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F3BB720-FF90-4CAD-8A92-88CD8836D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0"/>
            <a:ext cx="105918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F30F6B-B542-40A4-BC54-43500F795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868" y="1800253"/>
            <a:ext cx="2198265" cy="8926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1495E6-ADED-4427-B852-81A7F69A4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1241"/>
            <a:ext cx="2464297" cy="23502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15F06E-8A60-4537-9A48-39B4C40B04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51525"/>
            <a:ext cx="990600" cy="1926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98A42EA-C431-4029-91F6-47A741AA52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5487" y="0"/>
            <a:ext cx="2046514" cy="21573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C7F015-4D55-49D7-B7D4-DF8F9AC93A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284" y="4125685"/>
            <a:ext cx="1324716" cy="16655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712DF4E-9E28-435B-A241-61DB888272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21594" y="5587594"/>
            <a:ext cx="862741" cy="16780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D7430F-86D7-42A8-BF83-E53C97501B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2862" y="1395852"/>
            <a:ext cx="3173659" cy="55263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757FBC1-9DB3-4434-946B-9618AC6FADF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2364"/>
            <a:ext cx="3173659" cy="6039791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16454D95-BD2E-479D-AA78-A47099BF5210}"/>
              </a:ext>
            </a:extLst>
          </p:cNvPr>
          <p:cNvSpPr txBox="1"/>
          <p:nvPr/>
        </p:nvSpPr>
        <p:spPr>
          <a:xfrm>
            <a:off x="3005316" y="3058931"/>
            <a:ext cx="6181369" cy="1446479"/>
          </a:xfrm>
          <a:prstGeom prst="rect">
            <a:avLst/>
          </a:prstGeom>
          <a:noFill/>
        </p:spPr>
        <p:txBody>
          <a:bodyPr wrap="none" lIns="91375" tIns="45685" rIns="91375" bIns="45685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4000" b="1">
                <a:gradFill flip="none" rotWithShape="1">
                  <a:gsLst>
                    <a:gs pos="0">
                      <a:srgbClr val="FBD04E">
                        <a:lumMod val="65000"/>
                        <a:lumOff val="35000"/>
                      </a:srgbClr>
                    </a:gs>
                    <a:gs pos="51000">
                      <a:srgbClr val="B87600">
                        <a:lumMod val="98000"/>
                        <a:lumOff val="2000"/>
                      </a:srgbClr>
                    </a:gs>
                    <a:gs pos="78000">
                      <a:srgbClr val="F4CF68">
                        <a:lumMod val="90000"/>
                        <a:lumOff val="10000"/>
                      </a:srgbClr>
                    </a:gs>
                    <a:gs pos="28000">
                      <a:srgbClr val="F4CF68">
                        <a:lumMod val="93000"/>
                        <a:lumOff val="7000"/>
                      </a:srgbClr>
                    </a:gs>
                    <a:gs pos="100000">
                      <a:srgbClr val="FBD04E">
                        <a:lumMod val="64000"/>
                        <a:lumOff val="36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17500" dist="38100" dir="2700000" algn="tl" rotWithShape="0">
                    <a:prstClr val="black">
                      <a:alpha val="59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91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0" cap="none" spc="0" normalizeH="0" baseline="0" noProof="0" dirty="0">
                <a:ln>
                  <a:noFill/>
                </a:ln>
                <a:solidFill>
                  <a:srgbClr val="88C9DB"/>
                </a:solidFill>
                <a:effectLst/>
                <a:uLnTx/>
                <a:uFillTx/>
                <a:latin typeface="UTM Deutsch Gothic" panose="02040603050506020204" pitchFamily="18" charset="0"/>
                <a:ea typeface="字魂17号-萌趣果冻体" panose="00000500000000000000" pitchFamily="2" charset="-122"/>
                <a:cs typeface="+mn-cs"/>
              </a:rPr>
              <a:t>KHỞI ĐỘNG</a:t>
            </a:r>
            <a:endParaRPr kumimoji="0" lang="zh-CN" altLang="en-US" sz="8800" b="1" i="0" u="none" strike="noStrike" kern="0" cap="none" spc="0" normalizeH="0" baseline="0" noProof="0" dirty="0">
              <a:ln>
                <a:noFill/>
              </a:ln>
              <a:solidFill>
                <a:srgbClr val="88C9DB"/>
              </a:solidFill>
              <a:effectLst/>
              <a:uLnTx/>
              <a:uFillTx/>
              <a:latin typeface="UTM Deutsch Gothic" panose="02040603050506020204" pitchFamily="18" charset="0"/>
              <a:ea typeface="字魂17号-萌趣果冻体" panose="00000500000000000000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9043" y="685224"/>
            <a:ext cx="7913915" cy="1491343"/>
            <a:chOff x="2231570" y="2111828"/>
            <a:chExt cx="7913915" cy="14913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0DAC00-4C41-4D8E-89D1-0DAFF4BBDF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1570" y="2111828"/>
              <a:ext cx="7913915" cy="1491343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96E6EA0-FA74-4C16-A9A3-53C981D5609B}"/>
                </a:ext>
              </a:extLst>
            </p:cNvPr>
            <p:cNvSpPr/>
            <p:nvPr/>
          </p:nvSpPr>
          <p:spPr>
            <a:xfrm flipH="1">
              <a:off x="2955246" y="2626911"/>
              <a:ext cx="64245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8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Pattaya" panose="00000500000000000000" pitchFamily="2" charset="-34"/>
                  <a:ea typeface="字魂17号-萌趣果冻体" panose="00000500000000000000" pitchFamily="2" charset="-122"/>
                  <a:cs typeface="#9Slide05 Pattaya" panose="00000500000000000000" pitchFamily="2" charset="-34"/>
                </a:rPr>
                <a:t>LỊCH SỬ &amp; ĐỊA LÍ 4</a:t>
              </a:r>
              <a:endParaRPr kumimoji="0" lang="zh-CN" altLang="en-US" sz="32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Pattaya" panose="00000500000000000000" pitchFamily="2" charset="-34"/>
                <a:ea typeface="字魂17号-萌趣果冻体" panose="00000500000000000000" pitchFamily="2" charset="-122"/>
                <a:cs typeface="#9Slide05 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5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244928" y="997126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223" y="1144245"/>
            <a:ext cx="6189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8392" y="2003721"/>
            <a:ext cx="10500743" cy="1307062"/>
            <a:chOff x="556937" y="1825979"/>
            <a:chExt cx="10500743" cy="1307062"/>
          </a:xfrm>
        </p:grpSpPr>
        <p:grpSp>
          <p:nvGrpSpPr>
            <p:cNvPr id="8" name="组合 37">
              <a:extLst>
                <a:ext uri="{FF2B5EF4-FFF2-40B4-BE49-F238E27FC236}">
                  <a16:creationId xmlns:a16="http://schemas.microsoft.com/office/drawing/2014/main" id="{F427D29D-736A-46AB-819C-427B0838E67B}"/>
                </a:ext>
              </a:extLst>
            </p:cNvPr>
            <p:cNvGrpSpPr/>
            <p:nvPr/>
          </p:nvGrpSpPr>
          <p:grpSpPr>
            <a:xfrm>
              <a:off x="556937" y="1825979"/>
              <a:ext cx="10500743" cy="1200329"/>
              <a:chOff x="2819569" y="1012131"/>
              <a:chExt cx="6762394" cy="900245"/>
            </a:xfrm>
          </p:grpSpPr>
          <p:sp>
            <p:nvSpPr>
              <p:cNvPr id="9" name="文本框 7">
                <a:extLst>
                  <a:ext uri="{FF2B5EF4-FFF2-40B4-BE49-F238E27FC236}">
                    <a16:creationId xmlns:a16="http://schemas.microsoft.com/office/drawing/2014/main" id="{BDA211CA-8089-487D-A9EA-D95F898B08D2}"/>
                  </a:ext>
                </a:extLst>
              </p:cNvPr>
              <p:cNvSpPr txBox="1"/>
              <p:nvPr/>
            </p:nvSpPr>
            <p:spPr>
              <a:xfrm>
                <a:off x="2819569" y="1012131"/>
                <a:ext cx="827448" cy="484747"/>
              </a:xfrm>
              <a:prstGeom prst="rect">
                <a:avLst/>
              </a:prstGeom>
              <a:solidFill>
                <a:srgbClr val="FA7979"/>
              </a:solidFill>
              <a:ln>
                <a:noFill/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CF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Bước</a:t>
                </a:r>
                <a:endPara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ACF79"/>
                  </a:solidFill>
                  <a:effectLst/>
                  <a:uLnTx/>
                  <a:uFillTx/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10" name="文本框 15">
                <a:extLst>
                  <a:ext uri="{FF2B5EF4-FFF2-40B4-BE49-F238E27FC236}">
                    <a16:creationId xmlns:a16="http://schemas.microsoft.com/office/drawing/2014/main" id="{E9A3FE80-4D3E-4533-A5CB-16C8D2E66D8E}"/>
                  </a:ext>
                </a:extLst>
              </p:cNvPr>
              <p:cNvSpPr txBox="1"/>
              <p:nvPr/>
            </p:nvSpPr>
            <p:spPr>
              <a:xfrm>
                <a:off x="3760148" y="1012131"/>
                <a:ext cx="5821815" cy="900245"/>
              </a:xfrm>
              <a:prstGeom prst="rect">
                <a:avLst/>
              </a:prstGeom>
              <a:noFill/>
              <a:ln w="28575">
                <a:solidFill>
                  <a:srgbClr val="FA7979"/>
                </a:solidFill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Đọc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tên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bản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đồ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,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lược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đồ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để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biết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phương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tiện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thể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hiện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nội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dung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gì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.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A7979"/>
                  </a:solidFill>
                  <a:effectLst/>
                  <a:uLnTx/>
                  <a:uFillTx/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2" t="5275" r="52073" b="65688"/>
            <a:stretch/>
          </p:blipFill>
          <p:spPr>
            <a:xfrm rot="693342">
              <a:off x="1626532" y="2191790"/>
              <a:ext cx="609892" cy="94125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96648" y="3405507"/>
            <a:ext cx="10512486" cy="1302499"/>
            <a:chOff x="545193" y="3347713"/>
            <a:chExt cx="10512486" cy="1302499"/>
          </a:xfrm>
        </p:grpSpPr>
        <p:grpSp>
          <p:nvGrpSpPr>
            <p:cNvPr id="12" name="组合 40">
              <a:extLst>
                <a:ext uri="{FF2B5EF4-FFF2-40B4-BE49-F238E27FC236}">
                  <a16:creationId xmlns:a16="http://schemas.microsoft.com/office/drawing/2014/main" id="{0D27C202-2559-46D7-9715-3F4E87338A12}"/>
                </a:ext>
              </a:extLst>
            </p:cNvPr>
            <p:cNvGrpSpPr/>
            <p:nvPr/>
          </p:nvGrpSpPr>
          <p:grpSpPr>
            <a:xfrm>
              <a:off x="545193" y="3347713"/>
              <a:ext cx="10512486" cy="1200329"/>
              <a:chOff x="2812006" y="1226075"/>
              <a:chExt cx="6769957" cy="900244"/>
            </a:xfrm>
          </p:grpSpPr>
          <p:sp>
            <p:nvSpPr>
              <p:cNvPr id="13" name="文本框 7">
                <a:extLst>
                  <a:ext uri="{FF2B5EF4-FFF2-40B4-BE49-F238E27FC236}">
                    <a16:creationId xmlns:a16="http://schemas.microsoft.com/office/drawing/2014/main" id="{3412E2B5-C026-4EE3-93DC-0A2F604EEEA5}"/>
                  </a:ext>
                </a:extLst>
              </p:cNvPr>
              <p:cNvSpPr txBox="1"/>
              <p:nvPr/>
            </p:nvSpPr>
            <p:spPr>
              <a:xfrm>
                <a:off x="2812006" y="1226075"/>
                <a:ext cx="827448" cy="484747"/>
              </a:xfrm>
              <a:prstGeom prst="rect">
                <a:avLst/>
              </a:prstGeom>
              <a:solidFill>
                <a:srgbClr val="FACF79"/>
              </a:solidFill>
              <a:ln>
                <a:noFill/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Bước</a:t>
                </a:r>
              </a:p>
            </p:txBody>
          </p:sp>
          <p:sp>
            <p:nvSpPr>
              <p:cNvPr id="14" name="文本框 15">
                <a:extLst>
                  <a:ext uri="{FF2B5EF4-FFF2-40B4-BE49-F238E27FC236}">
                    <a16:creationId xmlns:a16="http://schemas.microsoft.com/office/drawing/2014/main" id="{6FB9F8F1-8F4B-473E-B88C-1A0607D1D933}"/>
                  </a:ext>
                </a:extLst>
              </p:cNvPr>
              <p:cNvSpPr txBox="1"/>
              <p:nvPr/>
            </p:nvSpPr>
            <p:spPr>
              <a:xfrm>
                <a:off x="3760148" y="1226075"/>
                <a:ext cx="5821815" cy="900244"/>
              </a:xfrm>
              <a:prstGeom prst="rect">
                <a:avLst/>
              </a:prstGeom>
              <a:noFill/>
              <a:ln w="28575">
                <a:solidFill>
                  <a:srgbClr val="FACF79"/>
                </a:solidFill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Xem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chú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giải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để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biết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kí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hiệu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của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các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đối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tượng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lịch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sử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hoặc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địa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lí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.</a:t>
                </a:r>
                <a:endParaRPr kumimoji="0" lang="vi-VN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A7979"/>
                  </a:solidFill>
                  <a:effectLst/>
                  <a:uLnTx/>
                  <a:uFillTx/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39" t="4648" r="30446" b="66315"/>
            <a:stretch/>
          </p:blipFill>
          <p:spPr>
            <a:xfrm rot="21323906">
              <a:off x="1660238" y="3708961"/>
              <a:ext cx="609892" cy="94125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92202" y="4807294"/>
            <a:ext cx="10516932" cy="1288298"/>
            <a:chOff x="540747" y="5208938"/>
            <a:chExt cx="10516932" cy="1288298"/>
          </a:xfrm>
        </p:grpSpPr>
        <p:grpSp>
          <p:nvGrpSpPr>
            <p:cNvPr id="25" name="组合 37">
              <a:extLst>
                <a:ext uri="{FF2B5EF4-FFF2-40B4-BE49-F238E27FC236}">
                  <a16:creationId xmlns:a16="http://schemas.microsoft.com/office/drawing/2014/main" id="{F427D29D-736A-46AB-819C-427B0838E67B}"/>
                </a:ext>
              </a:extLst>
            </p:cNvPr>
            <p:cNvGrpSpPr/>
            <p:nvPr/>
          </p:nvGrpSpPr>
          <p:grpSpPr>
            <a:xfrm>
              <a:off x="540747" y="5208938"/>
              <a:ext cx="10516932" cy="1200330"/>
              <a:chOff x="2809143" y="1012130"/>
              <a:chExt cx="6772820" cy="900246"/>
            </a:xfrm>
          </p:grpSpPr>
          <p:sp>
            <p:nvSpPr>
              <p:cNvPr id="27" name="文本框 7">
                <a:extLst>
                  <a:ext uri="{FF2B5EF4-FFF2-40B4-BE49-F238E27FC236}">
                    <a16:creationId xmlns:a16="http://schemas.microsoft.com/office/drawing/2014/main" id="{BDA211CA-8089-487D-A9EA-D95F898B08D2}"/>
                  </a:ext>
                </a:extLst>
              </p:cNvPr>
              <p:cNvSpPr txBox="1"/>
              <p:nvPr/>
            </p:nvSpPr>
            <p:spPr>
              <a:xfrm>
                <a:off x="2809143" y="1012130"/>
                <a:ext cx="827448" cy="484747"/>
              </a:xfrm>
              <a:prstGeom prst="rect">
                <a:avLst/>
              </a:prstGeom>
              <a:solidFill>
                <a:srgbClr val="FA7979"/>
              </a:solidFill>
              <a:ln>
                <a:noFill/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CF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Bước</a:t>
                </a:r>
                <a:endPara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ACF79"/>
                  </a:solidFill>
                  <a:effectLst/>
                  <a:uLnTx/>
                  <a:uFillTx/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28" name="文本框 15">
                <a:extLst>
                  <a:ext uri="{FF2B5EF4-FFF2-40B4-BE49-F238E27FC236}">
                    <a16:creationId xmlns:a16="http://schemas.microsoft.com/office/drawing/2014/main" id="{E9A3FE80-4D3E-4533-A5CB-16C8D2E66D8E}"/>
                  </a:ext>
                </a:extLst>
              </p:cNvPr>
              <p:cNvSpPr txBox="1"/>
              <p:nvPr/>
            </p:nvSpPr>
            <p:spPr>
              <a:xfrm>
                <a:off x="3760148" y="1012131"/>
                <a:ext cx="5821815" cy="900245"/>
              </a:xfrm>
              <a:prstGeom prst="rect">
                <a:avLst/>
              </a:prstGeom>
              <a:noFill/>
              <a:ln w="28575">
                <a:solidFill>
                  <a:srgbClr val="FA7979"/>
                </a:solidFill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Tìm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đối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tượng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lịch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sử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hoặc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địa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lí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dựa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vào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kí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hiệu</a:t>
                </a:r>
                <a:r>
                  <a:rPr kumimoji="0" lang="en-US" altLang="zh-C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797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7号-萌趣果冻体" panose="00000500000000000000" pitchFamily="2" charset="-122"/>
                    <a:cs typeface="Calibri" panose="020F0502020204030204" pitchFamily="34" charset="0"/>
                    <a:sym typeface="+mn-lt"/>
                  </a:rPr>
                  <a:t>.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A7979"/>
                  </a:solidFill>
                  <a:effectLst/>
                  <a:uLnTx/>
                  <a:uFillTx/>
                  <a:latin typeface="Calibri" panose="020F0502020204030204" pitchFamily="34" charset="0"/>
                  <a:ea typeface="字魂17号-萌趣果冻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9" t="4335" r="7566" b="66628"/>
            <a:stretch/>
          </p:blipFill>
          <p:spPr>
            <a:xfrm rot="20977043">
              <a:off x="1590163" y="5555985"/>
              <a:ext cx="609892" cy="941251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3652520" y="6191822"/>
            <a:ext cx="4886960" cy="421275"/>
          </a:xfrm>
          <a:prstGeom prst="rect">
            <a:avLst/>
          </a:prstGeom>
          <a:solidFill>
            <a:srgbClr val="FA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6111" y="228015"/>
            <a:ext cx="11779778" cy="6401971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81364" y="537186"/>
            <a:ext cx="2877423" cy="2124061"/>
          </a:xfrm>
          <a:custGeom>
            <a:avLst/>
            <a:gdLst/>
            <a:ahLst/>
            <a:cxnLst/>
            <a:rect l="l" t="t" r="r" b="b"/>
            <a:pathLst>
              <a:path w="4316134" h="3186091">
                <a:moveTo>
                  <a:pt x="0" y="0"/>
                </a:moveTo>
                <a:lnTo>
                  <a:pt x="4316133" y="0"/>
                </a:lnTo>
                <a:lnTo>
                  <a:pt x="4316133" y="3186091"/>
                </a:lnTo>
                <a:lnTo>
                  <a:pt x="0" y="3186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99165" y="1753325"/>
            <a:ext cx="2565180" cy="1893569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1" y="0"/>
                </a:lnTo>
                <a:lnTo>
                  <a:pt x="3847771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1022" y="460353"/>
            <a:ext cx="1814529" cy="4120655"/>
          </a:xfrm>
          <a:custGeom>
            <a:avLst/>
            <a:gdLst/>
            <a:ahLst/>
            <a:cxnLst/>
            <a:rect l="l" t="t" r="r" b="b"/>
            <a:pathLst>
              <a:path w="2721794" h="6180983">
                <a:moveTo>
                  <a:pt x="0" y="0"/>
                </a:moveTo>
                <a:lnTo>
                  <a:pt x="2721795" y="0"/>
                </a:lnTo>
                <a:lnTo>
                  <a:pt x="2721795" y="6180984"/>
                </a:lnTo>
                <a:lnTo>
                  <a:pt x="0" y="6180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53541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532783" y="2185655"/>
            <a:ext cx="2565180" cy="1893569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1" y="0"/>
                </a:lnTo>
                <a:lnTo>
                  <a:pt x="3847771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53348" y="1239212"/>
            <a:ext cx="2565180" cy="1893569"/>
          </a:xfrm>
          <a:custGeom>
            <a:avLst/>
            <a:gdLst/>
            <a:ahLst/>
            <a:cxnLst/>
            <a:rect l="l" t="t" r="r" b="b"/>
            <a:pathLst>
              <a:path w="3847770" h="2840354">
                <a:moveTo>
                  <a:pt x="0" y="0"/>
                </a:moveTo>
                <a:lnTo>
                  <a:pt x="3847770" y="0"/>
                </a:lnTo>
                <a:lnTo>
                  <a:pt x="3847770" y="2840354"/>
                </a:lnTo>
                <a:lnTo>
                  <a:pt x="0" y="2840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40558" y="1574431"/>
            <a:ext cx="2370709" cy="1759727"/>
          </a:xfrm>
          <a:custGeom>
            <a:avLst/>
            <a:gdLst/>
            <a:ahLst/>
            <a:cxnLst/>
            <a:rect l="l" t="t" r="r" b="b"/>
            <a:pathLst>
              <a:path w="3556064" h="2639590">
                <a:moveTo>
                  <a:pt x="0" y="0"/>
                </a:moveTo>
                <a:lnTo>
                  <a:pt x="3556064" y="0"/>
                </a:lnTo>
                <a:lnTo>
                  <a:pt x="3556064" y="2639590"/>
                </a:lnTo>
                <a:lnTo>
                  <a:pt x="0" y="2639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386343" b="-134164"/>
            </a:stretch>
          </a:blipFill>
        </p:spPr>
      </p:sp>
      <p:pic>
        <p:nvPicPr>
          <p:cNvPr id="12290" name="Picture 2" descr="Văn Miếu – Quốc Tử Giám qua nét vẽ ký họ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846" y1="21915" x2="44154" y2="7234"/>
                        <a14:foregroundMark x1="59846" y1="9362" x2="70769" y2="14468"/>
                        <a14:foregroundMark x1="73846" y1="12340" x2="76769" y2="21277"/>
                        <a14:foregroundMark x1="24308" y1="12340" x2="19538" y2="25532"/>
                        <a14:foregroundMark x1="11538" y1="51489" x2="13077" y2="59574"/>
                        <a14:foregroundMark x1="16769" y1="72766" x2="24000" y2="71277"/>
                        <a14:foregroundMark x1="51538" y1="6596" x2="54154" y2="7021"/>
                        <a14:backgroundMark x1="53385" y1="2340" x2="64769" y2="3191"/>
                        <a14:backgroundMark x1="34000" y1="97021" x2="63846" y2="97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54" y="984082"/>
            <a:ext cx="9009691" cy="56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88645" y="271949"/>
            <a:ext cx="6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LUYỆN TẬP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2425798" y="5794589"/>
            <a:ext cx="7521601" cy="770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n-ea"/>
                <a:cs typeface="+mn-cs"/>
              </a:rPr>
              <a:t>Văn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n-ea"/>
                <a:cs typeface="+mn-cs"/>
              </a:rPr>
              <a:t>Miếu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n-ea"/>
                <a:cs typeface="+mn-cs"/>
              </a:rPr>
              <a:t>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n-ea"/>
                <a:cs typeface="+mn-cs"/>
              </a:rPr>
              <a:t>Quốc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n-ea"/>
                <a:cs typeface="+mn-cs"/>
              </a:rPr>
              <a:t>Tử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n-ea"/>
                <a:cs typeface="+mn-cs"/>
              </a:rPr>
              <a:t>Giám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Egregio Script" panose="02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3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831" y="200583"/>
            <a:ext cx="11779778" cy="6401971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</p:sp>
      </p:grpSp>
      <p:sp>
        <p:nvSpPr>
          <p:cNvPr id="21" name="TextBox 20"/>
          <p:cNvSpPr txBox="1"/>
          <p:nvPr/>
        </p:nvSpPr>
        <p:spPr>
          <a:xfrm>
            <a:off x="194827" y="2239720"/>
            <a:ext cx="60038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5325" marR="0" lvl="0" indent="-4953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553200" y="2006600"/>
            <a:ext cx="2133600" cy="1016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tiện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môn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Lịch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Địa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lí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702093" y="1517182"/>
            <a:ext cx="2133600" cy="5910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702093" y="2249586"/>
            <a:ext cx="2133600" cy="5910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712253" y="2981989"/>
            <a:ext cx="2133600" cy="5910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cxnSp>
        <p:nvCxnSpPr>
          <p:cNvPr id="28" name="Straight Connector 27"/>
          <p:cNvCxnSpPr>
            <a:endCxn id="24" idx="1"/>
          </p:cNvCxnSpPr>
          <p:nvPr/>
        </p:nvCxnSpPr>
        <p:spPr>
          <a:xfrm flipV="1">
            <a:off x="8686800" y="1812692"/>
            <a:ext cx="1015293" cy="732402"/>
          </a:xfrm>
          <a:prstGeom prst="line">
            <a:avLst/>
          </a:prstGeom>
          <a:ln w="28575">
            <a:solidFill>
              <a:srgbClr val="B66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5" idx="1"/>
          </p:cNvCxnSpPr>
          <p:nvPr/>
        </p:nvCxnSpPr>
        <p:spPr>
          <a:xfrm>
            <a:off x="8686800" y="2545094"/>
            <a:ext cx="1015293" cy="1"/>
          </a:xfrm>
          <a:prstGeom prst="line">
            <a:avLst/>
          </a:prstGeom>
          <a:ln w="28575">
            <a:solidFill>
              <a:srgbClr val="B66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6" idx="1"/>
          </p:cNvCxnSpPr>
          <p:nvPr/>
        </p:nvCxnSpPr>
        <p:spPr>
          <a:xfrm>
            <a:off x="8688965" y="2545094"/>
            <a:ext cx="1023288" cy="732404"/>
          </a:xfrm>
          <a:prstGeom prst="line">
            <a:avLst/>
          </a:prstGeom>
          <a:ln w="28575">
            <a:solidFill>
              <a:srgbClr val="B66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Link tải sách giáo khoa môn Lịch sử và địa lí 4 Kết nối tri thức [BẢN MẪU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190">
            <a:off x="5634319" y="3737507"/>
            <a:ext cx="1887028" cy="264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0"/>
            <a:ext cx="4161897" cy="15444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393" y="3772479"/>
            <a:ext cx="2991363" cy="29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6111" y="177215"/>
            <a:ext cx="11779778" cy="6401971"/>
            <a:chOff x="0" y="0"/>
            <a:chExt cx="3450900" cy="187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0900" cy="1875465"/>
            </a:xfrm>
            <a:custGeom>
              <a:avLst/>
              <a:gdLst/>
              <a:ahLst/>
              <a:cxnLst/>
              <a:rect l="l" t="t" r="r" b="b"/>
              <a:pathLst>
                <a:path w="3450900" h="1875465">
                  <a:moveTo>
                    <a:pt x="0" y="0"/>
                  </a:moveTo>
                  <a:lnTo>
                    <a:pt x="3450900" y="0"/>
                  </a:lnTo>
                  <a:lnTo>
                    <a:pt x="3450900" y="1875465"/>
                  </a:lnTo>
                  <a:lnTo>
                    <a:pt x="0" y="1875465"/>
                  </a:lnTo>
                  <a:close/>
                </a:path>
              </a:pathLst>
            </a:custGeom>
            <a:solidFill>
              <a:srgbClr val="F3EBDE"/>
            </a:solidFill>
          </p:spPr>
        </p:sp>
      </p:grpSp>
      <p:sp>
        <p:nvSpPr>
          <p:cNvPr id="10" name="Rectangle 9"/>
          <p:cNvSpPr/>
          <p:nvPr/>
        </p:nvSpPr>
        <p:spPr>
          <a:xfrm>
            <a:off x="470426" y="3156706"/>
            <a:ext cx="11101814" cy="300355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586" y="575568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5325" marR="0" lvl="0" indent="-4953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duy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Lịch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1040" y="3929467"/>
            <a:ext cx="4114093" cy="12580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90080" y="3530600"/>
            <a:ext cx="4104640" cy="5910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990080" y="4263004"/>
            <a:ext cx="4104640" cy="5910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00240" y="4995407"/>
            <a:ext cx="4104640" cy="5910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cxnSp>
        <p:nvCxnSpPr>
          <p:cNvPr id="28" name="Straight Connector 27"/>
          <p:cNvCxnSpPr>
            <a:endCxn id="24" idx="1"/>
          </p:cNvCxnSpPr>
          <p:nvPr/>
        </p:nvCxnSpPr>
        <p:spPr>
          <a:xfrm flipV="1">
            <a:off x="5065133" y="3826109"/>
            <a:ext cx="1924947" cy="73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3"/>
            <a:endCxn id="25" idx="1"/>
          </p:cNvCxnSpPr>
          <p:nvPr/>
        </p:nvCxnSpPr>
        <p:spPr>
          <a:xfrm>
            <a:off x="5065133" y="4558512"/>
            <a:ext cx="192494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6" idx="1"/>
          </p:cNvCxnSpPr>
          <p:nvPr/>
        </p:nvCxnSpPr>
        <p:spPr>
          <a:xfrm>
            <a:off x="5065133" y="4558512"/>
            <a:ext cx="1935107" cy="7324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With Mind Maps, Which Was Written For Students And - Use Mind Map Kids -  Free Transparent PNG Clipart Images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0" b="100000" l="0" r="98214">
                        <a14:foregroundMark x1="18571" y1="25648" x2="21310" y2="41746"/>
                        <a14:foregroundMark x1="62857" y1="21692" x2="79167" y2="38063"/>
                        <a14:foregroundMark x1="61905" y1="91542" x2="67738" y2="94134"/>
                        <a14:foregroundMark x1="82024" y1="84175" x2="87143" y2="87176"/>
                        <a14:foregroundMark x1="83333" y1="57026" x2="84167" y2="64256"/>
                        <a14:foregroundMark x1="58095" y1="21010" x2="46429" y2="28922"/>
                        <a14:foregroundMark x1="43810" y1="76944" x2="43929" y2="82810"/>
                        <a14:foregroundMark x1="62619" y1="84311" x2="68690" y2="85675"/>
                        <a14:foregroundMark x1="70595" y1="81719" x2="70595" y2="8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86" y="111132"/>
            <a:ext cx="3428103" cy="299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6990080" y="3528972"/>
            <a:ext cx="4104640" cy="5910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90080" y="4261375"/>
            <a:ext cx="4104640" cy="5910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00240" y="4993778"/>
            <a:ext cx="4104640" cy="5910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ảnh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4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3" grpId="0" animBg="1"/>
      <p:bldP spid="24" grpId="0" animBg="1"/>
      <p:bldP spid="25" grpId="0" animBg="1"/>
      <p:bldP spid="26" grpId="0" animBg="1"/>
      <p:bldP spid="22" grpId="0" animBg="1"/>
      <p:bldP spid="27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F3BB720-FF90-4CAD-8A92-88CD8836D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0"/>
            <a:ext cx="105918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F30F6B-B542-40A4-BC54-43500F795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868" y="1800253"/>
            <a:ext cx="2198265" cy="8926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1495E6-ADED-4427-B852-81A7F69A4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1241"/>
            <a:ext cx="2464297" cy="23502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15F06E-8A60-4537-9A48-39B4C40B04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51525"/>
            <a:ext cx="990600" cy="1926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98A42EA-C431-4029-91F6-47A741AA52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5487" y="0"/>
            <a:ext cx="2046514" cy="21573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C7F015-4D55-49D7-B7D4-DF8F9AC93A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284" y="4125685"/>
            <a:ext cx="1324716" cy="16655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712DF4E-9E28-435B-A241-61DB888272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21594" y="5587594"/>
            <a:ext cx="862741" cy="16780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D7430F-86D7-42A8-BF83-E53C97501B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2862" y="1395852"/>
            <a:ext cx="3173659" cy="55263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757FBC1-9DB3-4434-946B-9618AC6FADF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2364"/>
            <a:ext cx="3173659" cy="6039791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16454D95-BD2E-479D-AA78-A47099BF5210}"/>
              </a:ext>
            </a:extLst>
          </p:cNvPr>
          <p:cNvSpPr txBox="1"/>
          <p:nvPr/>
        </p:nvSpPr>
        <p:spPr>
          <a:xfrm>
            <a:off x="3184050" y="3058931"/>
            <a:ext cx="5823899" cy="1446479"/>
          </a:xfrm>
          <a:prstGeom prst="rect">
            <a:avLst/>
          </a:prstGeom>
          <a:noFill/>
        </p:spPr>
        <p:txBody>
          <a:bodyPr wrap="none" lIns="91375" tIns="45685" rIns="91375" bIns="45685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4000" b="1">
                <a:gradFill flip="none" rotWithShape="1">
                  <a:gsLst>
                    <a:gs pos="0">
                      <a:srgbClr val="FBD04E">
                        <a:lumMod val="65000"/>
                        <a:lumOff val="35000"/>
                      </a:srgbClr>
                    </a:gs>
                    <a:gs pos="51000">
                      <a:srgbClr val="B87600">
                        <a:lumMod val="98000"/>
                        <a:lumOff val="2000"/>
                      </a:srgbClr>
                    </a:gs>
                    <a:gs pos="78000">
                      <a:srgbClr val="F4CF68">
                        <a:lumMod val="90000"/>
                        <a:lumOff val="10000"/>
                      </a:srgbClr>
                    </a:gs>
                    <a:gs pos="28000">
                      <a:srgbClr val="F4CF68">
                        <a:lumMod val="93000"/>
                        <a:lumOff val="7000"/>
                      </a:srgbClr>
                    </a:gs>
                    <a:gs pos="100000">
                      <a:srgbClr val="FBD04E">
                        <a:lumMod val="64000"/>
                        <a:lumOff val="36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17500" dist="38100" dir="2700000" algn="tl" rotWithShape="0">
                    <a:prstClr val="black">
                      <a:alpha val="59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91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0" cap="none" spc="0" normalizeH="0" baseline="0" noProof="0" dirty="0">
                <a:ln>
                  <a:noFill/>
                </a:ln>
                <a:solidFill>
                  <a:srgbClr val="88C9DB"/>
                </a:solidFill>
                <a:effectLst/>
                <a:uLnTx/>
                <a:uFillTx/>
                <a:latin typeface="UTM Deutsch Gothic" panose="02040603050506020204" pitchFamily="18" charset="0"/>
                <a:ea typeface="字魂17号-萌趣果冻体" panose="00000500000000000000" pitchFamily="2" charset="-122"/>
                <a:cs typeface="+mn-cs"/>
              </a:rPr>
              <a:t>VẬN DỤNG</a:t>
            </a:r>
            <a:endParaRPr kumimoji="0" lang="zh-CN" altLang="en-US" sz="8800" b="1" i="0" u="none" strike="noStrike" kern="0" cap="none" spc="0" normalizeH="0" baseline="0" noProof="0" dirty="0">
              <a:ln>
                <a:noFill/>
              </a:ln>
              <a:solidFill>
                <a:srgbClr val="88C9DB"/>
              </a:solidFill>
              <a:effectLst/>
              <a:uLnTx/>
              <a:uFillTx/>
              <a:latin typeface="UTM Deutsch Gothic" panose="02040603050506020204" pitchFamily="18" charset="0"/>
              <a:ea typeface="字魂17号-萌趣果冻体" panose="00000500000000000000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9043" y="685224"/>
            <a:ext cx="7913915" cy="1491343"/>
            <a:chOff x="2231570" y="2111828"/>
            <a:chExt cx="7913915" cy="14913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0DAC00-4C41-4D8E-89D1-0DAFF4BBDF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1570" y="2111828"/>
              <a:ext cx="7913915" cy="1491343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96E6EA0-FA74-4C16-A9A3-53C981D5609B}"/>
                </a:ext>
              </a:extLst>
            </p:cNvPr>
            <p:cNvSpPr/>
            <p:nvPr/>
          </p:nvSpPr>
          <p:spPr>
            <a:xfrm flipH="1">
              <a:off x="2955246" y="2626911"/>
              <a:ext cx="64245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8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Pattaya" panose="00000500000000000000" pitchFamily="2" charset="-34"/>
                  <a:ea typeface="字魂17号-萌趣果冻体" panose="00000500000000000000" pitchFamily="2" charset="-122"/>
                  <a:cs typeface="#9Slide05 Pattaya" panose="00000500000000000000" pitchFamily="2" charset="-34"/>
                </a:rPr>
                <a:t>LỊCH SỬ &amp; ĐỊA LÍ 4</a:t>
              </a:r>
              <a:endParaRPr kumimoji="0" lang="zh-CN" altLang="en-US" sz="32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Pattaya" panose="00000500000000000000" pitchFamily="2" charset="-34"/>
                <a:ea typeface="字魂17号-萌趣果冻体" panose="00000500000000000000" pitchFamily="2" charset="-122"/>
                <a:cs typeface="#9Slide05 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6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0" t="53265" r="36908"/>
          <a:stretch>
            <a:fillRect/>
          </a:stretch>
        </p:blipFill>
        <p:spPr bwMode="auto">
          <a:xfrm>
            <a:off x="10388600" y="227013"/>
            <a:ext cx="6619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7" descr="C:\Users\Administrator\Desktop\中秋02a-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6323"/>
            <a:ext cx="95456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7" descr="C:\Users\Administrator\Desktop\中秋02a--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840229"/>
            <a:ext cx="10972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dministrator\Desktop\中秋03a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2915935" cy="25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2" name="Picture 8" descr="C:\Users\Administrator\Desktop\a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63538"/>
            <a:ext cx="19700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Diagonal Corners Rounded 3"/>
          <p:cNvSpPr/>
          <p:nvPr/>
        </p:nvSpPr>
        <p:spPr>
          <a:xfrm>
            <a:off x="1866900" y="1877963"/>
            <a:ext cx="8978900" cy="1336580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 cap="flat" cmpd="sng" algn="ctr">
            <a:solidFill>
              <a:srgbClr val="EE426B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48300" y="1884343"/>
            <a:ext cx="1513353" cy="1492815"/>
            <a:chOff x="1866900" y="666651"/>
            <a:chExt cx="1905000" cy="1905000"/>
          </a:xfrm>
          <a:solidFill>
            <a:srgbClr val="EE426B"/>
          </a:solidFill>
        </p:grpSpPr>
        <p:sp>
          <p:nvSpPr>
            <p:cNvPr id="23" name="Flowchart: Connector 22"/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Star: 8 Points 5"/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rgbClr val="FFFFFF"/>
            </a:solidFill>
            <a:ln w="12700" cap="flat" cmpd="sng" algn="ctr">
              <a:solidFill>
                <a:srgbClr val="EDF6E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Rectangle: Diagonal Corners Rounded 11"/>
          <p:cNvSpPr/>
          <p:nvPr/>
        </p:nvSpPr>
        <p:spPr>
          <a:xfrm>
            <a:off x="1774824" y="4014599"/>
            <a:ext cx="9181043" cy="1236972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 cap="flat" cmpd="sng" algn="ctr">
            <a:solidFill>
              <a:srgbClr val="36A39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1285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dụng được một số phương tiện vào học tập môn Lịch sử và Địa lí.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98525" y="3884793"/>
            <a:ext cx="1447800" cy="1447800"/>
            <a:chOff x="1866900" y="666651"/>
            <a:chExt cx="1905000" cy="1905000"/>
          </a:xfrm>
          <a:solidFill>
            <a:srgbClr val="36A393"/>
          </a:solidFill>
        </p:grpSpPr>
        <p:sp>
          <p:nvSpPr>
            <p:cNvPr id="35" name="Flowchart: Connector 34"/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Star: 8 Points 14"/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rgbClr val="FFFFFF"/>
            </a:solidFill>
            <a:ln w="12700" cap="flat" cmpd="sng" algn="ctr">
              <a:solidFill>
                <a:srgbClr val="EDF6E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937169" y="483643"/>
            <a:ext cx="3902992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cầu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đạt</a:t>
            </a:r>
            <a:endParaRPr kumimoji="0" lang="en-US" sz="45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3838" y="1921210"/>
            <a:ext cx="8331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 được tên một số phương tiện hỗ trợ học tập môn Lịch sử và Địa lí: bản đồ, lược đồ, biểu đồ, tranh ảnh, hiện vật, nguồn tư liệu...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3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244928" y="997126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3E0F646-C4DB-4640-B85B-5F680229E2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8" t="69374" b="16510"/>
          <a:stretch/>
        </p:blipFill>
        <p:spPr>
          <a:xfrm>
            <a:off x="244928" y="195504"/>
            <a:ext cx="642383" cy="108002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46770" y="1563713"/>
            <a:ext cx="4150074" cy="3231654"/>
            <a:chOff x="3974342" y="2317089"/>
            <a:chExt cx="4150074" cy="3231654"/>
          </a:xfrm>
        </p:grpSpPr>
        <p:sp>
          <p:nvSpPr>
            <p:cNvPr id="12" name="TextBox 11"/>
            <p:cNvSpPr txBox="1"/>
            <p:nvPr/>
          </p:nvSpPr>
          <p:spPr>
            <a:xfrm>
              <a:off x="3974342" y="2317089"/>
              <a:ext cx="4150074" cy="3231654"/>
            </a:xfrm>
            <a:prstGeom prst="rect">
              <a:avLst/>
            </a:prstGeom>
            <a:solidFill>
              <a:srgbClr val="FA7979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LƯỢC ĐỒ TRẬN CHIẾN HAI BÀ TRƯNG NĂM 40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903" y="2769131"/>
              <a:ext cx="3688293" cy="2511261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736405" y="1563713"/>
            <a:ext cx="7085314" cy="3231654"/>
          </a:xfrm>
          <a:prstGeom prst="rect">
            <a:avLst/>
          </a:prstGeom>
          <a:solidFill>
            <a:srgbClr val="FA797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 DIỆN TÍCH VÀ SỐ DÂN CỦA MỘT SỐ TỈNH, THÀNH PHỐ NƯỚC TA NĂM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79299" y="2047869"/>
              <a:ext cx="6721423" cy="250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5423">
                      <a:extLst>
                        <a:ext uri="{9D8B030D-6E8A-4147-A177-3AD203B41FA5}">
                          <a16:colId xmlns:a16="http://schemas.microsoft.com/office/drawing/2014/main" val="2949444051"/>
                        </a:ext>
                      </a:extLst>
                    </a:gridCol>
                    <a:gridCol w="2113280">
                      <a:extLst>
                        <a:ext uri="{9D8B030D-6E8A-4147-A177-3AD203B41FA5}">
                          <a16:colId xmlns:a16="http://schemas.microsoft.com/office/drawing/2014/main" val="3373188866"/>
                        </a:ext>
                      </a:extLst>
                    </a:gridCol>
                    <a:gridCol w="1991360">
                      <a:extLst>
                        <a:ext uri="{9D8B030D-6E8A-4147-A177-3AD203B41FA5}">
                          <a16:colId xmlns:a16="http://schemas.microsoft.com/office/drawing/2014/main" val="3005964660"/>
                        </a:ext>
                      </a:extLst>
                    </a:gridCol>
                    <a:gridCol w="1991360">
                      <a:extLst>
                        <a:ext uri="{9D8B030D-6E8A-4147-A177-3AD203B41FA5}">
                          <a16:colId xmlns:a16="http://schemas.microsoft.com/office/drawing/2014/main" val="2165013132"/>
                        </a:ext>
                      </a:extLst>
                    </a:gridCol>
                  </a:tblGrid>
                  <a:tr h="3717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STT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Tỉnh</a:t>
                          </a:r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thành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phố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Diện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tích</a:t>
                          </a:r>
                          <a:endParaRPr lang="en-US" baseline="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baseline="0" smtClean="0">
                                      <a:solidFill>
                                        <a:srgbClr val="283A9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baseline="0" smtClean="0">
                                      <a:solidFill>
                                        <a:srgbClr val="283A9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𝒌𝒎</m:t>
                                  </m:r>
                                </m:e>
                                <m:sup>
                                  <m:r>
                                    <a:rPr lang="en-US" b="1" i="1" baseline="0" smtClean="0">
                                      <a:solidFill>
                                        <a:srgbClr val="283A9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Dân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số</a:t>
                          </a:r>
                          <a:endParaRPr lang="en-US" baseline="0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nghìn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người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584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Hà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Nội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3 359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8 247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6526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Đà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Nẵng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1 285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1 170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595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Lâm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Đồng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9 783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1 310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6065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TP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Hồ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Chí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Minh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2 061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9 228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9629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Cần</a:t>
                          </a:r>
                          <a:r>
                            <a:rPr lang="en-US" baseline="0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Thơ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1 439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1 241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01016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0996447"/>
                  </p:ext>
                </p:extLst>
              </p:nvPr>
            </p:nvGraphicFramePr>
            <p:xfrm>
              <a:off x="4879299" y="2047869"/>
              <a:ext cx="6721423" cy="250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5423">
                      <a:extLst>
                        <a:ext uri="{9D8B030D-6E8A-4147-A177-3AD203B41FA5}">
                          <a16:colId xmlns:a16="http://schemas.microsoft.com/office/drawing/2014/main" val="2949444051"/>
                        </a:ext>
                      </a:extLst>
                    </a:gridCol>
                    <a:gridCol w="2113280">
                      <a:extLst>
                        <a:ext uri="{9D8B030D-6E8A-4147-A177-3AD203B41FA5}">
                          <a16:colId xmlns:a16="http://schemas.microsoft.com/office/drawing/2014/main" val="3373188866"/>
                        </a:ext>
                      </a:extLst>
                    </a:gridCol>
                    <a:gridCol w="1991360">
                      <a:extLst>
                        <a:ext uri="{9D8B030D-6E8A-4147-A177-3AD203B41FA5}">
                          <a16:colId xmlns:a16="http://schemas.microsoft.com/office/drawing/2014/main" val="3005964660"/>
                        </a:ext>
                      </a:extLst>
                    </a:gridCol>
                    <a:gridCol w="1991360">
                      <a:extLst>
                        <a:ext uri="{9D8B030D-6E8A-4147-A177-3AD203B41FA5}">
                          <a16:colId xmlns:a16="http://schemas.microsoft.com/office/drawing/2014/main" val="2165013132"/>
                        </a:ext>
                      </a:extLst>
                    </a:gridCol>
                  </a:tblGrid>
                  <a:tr h="64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STT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Tỉnh</a:t>
                          </a:r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thành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phố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7920" t="-4717" r="-100612" b="-30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Dân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số</a:t>
                          </a:r>
                          <a:endParaRPr lang="en-US" baseline="0" dirty="0" smtClean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nghìn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người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88C9D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584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Hà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Nội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3 359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8 247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6526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Đà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Nẵng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1 285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1 170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95595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Lâm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Đồng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9 783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1 310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6065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TP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Hồ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Chí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Minh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2 061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9 228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96299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Cần</a:t>
                          </a:r>
                          <a:r>
                            <a:rPr lang="en-US" baseline="0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Thơ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1 439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283A9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1 241</a:t>
                          </a:r>
                          <a:endParaRPr lang="en-US" dirty="0">
                            <a:solidFill>
                              <a:srgbClr val="283A9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CAE6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010167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19801" y="4274761"/>
            <a:ext cx="1601788" cy="2489053"/>
          </a:xfrm>
          <a:prstGeom prst="rect">
            <a:avLst/>
          </a:prstGeom>
        </p:spPr>
      </p:pic>
      <p:pic>
        <p:nvPicPr>
          <p:cNvPr id="21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9225" y="4130478"/>
            <a:ext cx="1333445" cy="246295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589325" y="91440"/>
            <a:ext cx="8232394" cy="1335976"/>
          </a:xfrm>
          <a:prstGeom prst="roundRect">
            <a:avLst/>
          </a:prstGeom>
          <a:solidFill>
            <a:srgbClr val="FACF7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09" y="410772"/>
            <a:ext cx="2694666" cy="518205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2324095" y="4595165"/>
            <a:ext cx="3061023" cy="1729913"/>
          </a:xfrm>
          <a:prstGeom prst="wedgeRoundRectCallout">
            <a:avLst>
              <a:gd name="adj1" fmla="val -61604"/>
              <a:gd name="adj2" fmla="val -2204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83A9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5507038" y="4795367"/>
            <a:ext cx="3525202" cy="1332280"/>
          </a:xfrm>
          <a:prstGeom prst="wedgeRoundRectCallout">
            <a:avLst>
              <a:gd name="adj1" fmla="val 57145"/>
              <a:gd name="adj2" fmla="val -43641"/>
              <a:gd name="adj3" fmla="val 16667"/>
            </a:avLst>
          </a:prstGeom>
          <a:solidFill>
            <a:srgbClr val="FFF6E5"/>
          </a:solidFill>
          <a:ln>
            <a:solidFill>
              <a:srgbClr val="FA797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CAE6F1"/>
            </a:gs>
            <a:gs pos="74000">
              <a:srgbClr val="88C9D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05600" y="0"/>
            <a:ext cx="5486400" cy="6858000"/>
            <a:chOff x="6705600" y="0"/>
            <a:chExt cx="54864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0"/>
              <a:ext cx="5486400" cy="6858000"/>
            </a:xfrm>
            <a:prstGeom prst="rect">
              <a:avLst/>
            </a:prstGeom>
          </p:spPr>
        </p:pic>
        <p:sp>
          <p:nvSpPr>
            <p:cNvPr id="2" name="5-Point Star 1"/>
            <p:cNvSpPr/>
            <p:nvPr/>
          </p:nvSpPr>
          <p:spPr>
            <a:xfrm>
              <a:off x="10337075" y="2876240"/>
              <a:ext cx="235131" cy="235131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9331234" y="6033097"/>
              <a:ext cx="367703" cy="367703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585"/>
            <a:ext cx="8199831" cy="26276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384" y="2117747"/>
            <a:ext cx="5803895" cy="26763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035" y="3706095"/>
            <a:ext cx="4785775" cy="31519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3687602"/>
            <a:ext cx="2261812" cy="107298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204310-DD22-425C-9D28-5043C196E93D}"/>
              </a:ext>
            </a:extLst>
          </p:cNvPr>
          <p:cNvSpPr/>
          <p:nvPr/>
        </p:nvSpPr>
        <p:spPr>
          <a:xfrm>
            <a:off x="104931" y="4946754"/>
            <a:ext cx="1139253" cy="1843661"/>
          </a:xfrm>
          <a:prstGeom prst="roundRect">
            <a:avLst/>
          </a:prstGeom>
          <a:solidFill>
            <a:srgbClr val="88C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94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0" t="53265" r="36908"/>
          <a:stretch>
            <a:fillRect/>
          </a:stretch>
        </p:blipFill>
        <p:spPr bwMode="auto">
          <a:xfrm>
            <a:off x="10388600" y="227013"/>
            <a:ext cx="6619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7" descr="C:\Users\Administrator\Desktop\中秋02a-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6323"/>
            <a:ext cx="95456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7" descr="C:\Users\Administrator\Desktop\中秋02a--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840229"/>
            <a:ext cx="10972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dministrator\Desktop\中秋03a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2915935" cy="25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2" name="Picture 8" descr="C:\Users\Administrator\Desktop\a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63538"/>
            <a:ext cx="19700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Diagonal Corners Rounded 3"/>
          <p:cNvSpPr/>
          <p:nvPr/>
        </p:nvSpPr>
        <p:spPr>
          <a:xfrm>
            <a:off x="1866900" y="1877963"/>
            <a:ext cx="8978900" cy="1336580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 cap="flat" cmpd="sng" algn="ctr">
            <a:solidFill>
              <a:srgbClr val="EE426B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48300" y="1884343"/>
            <a:ext cx="1513353" cy="1492815"/>
            <a:chOff x="1866900" y="666651"/>
            <a:chExt cx="1905000" cy="1905000"/>
          </a:xfrm>
          <a:solidFill>
            <a:srgbClr val="EE426B"/>
          </a:solidFill>
        </p:grpSpPr>
        <p:sp>
          <p:nvSpPr>
            <p:cNvPr id="23" name="Flowchart: Connector 22"/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Star: 8 Points 5"/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rgbClr val="FFFFFF"/>
            </a:solidFill>
            <a:ln w="12700" cap="flat" cmpd="sng" algn="ctr">
              <a:solidFill>
                <a:srgbClr val="EDF6E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Rectangle: Diagonal Corners Rounded 11"/>
          <p:cNvSpPr/>
          <p:nvPr/>
        </p:nvSpPr>
        <p:spPr>
          <a:xfrm>
            <a:off x="1774824" y="4014599"/>
            <a:ext cx="9181043" cy="1236972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 cap="flat" cmpd="sng" algn="ctr">
            <a:solidFill>
              <a:srgbClr val="36A39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1285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dụng được một số phương tiện vào học tập môn Lịch sử và Địa lí.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98525" y="3884793"/>
            <a:ext cx="1447800" cy="1447800"/>
            <a:chOff x="1866900" y="666651"/>
            <a:chExt cx="1905000" cy="1905000"/>
          </a:xfrm>
          <a:solidFill>
            <a:srgbClr val="36A393"/>
          </a:solidFill>
        </p:grpSpPr>
        <p:sp>
          <p:nvSpPr>
            <p:cNvPr id="35" name="Flowchart: Connector 34"/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Star: 8 Points 14"/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rgbClr val="FFFFFF"/>
            </a:solidFill>
            <a:ln w="12700" cap="flat" cmpd="sng" algn="ctr">
              <a:solidFill>
                <a:srgbClr val="EDF6E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937169" y="483643"/>
            <a:ext cx="3902992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cầu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đạt</a:t>
            </a:r>
            <a:endParaRPr kumimoji="0" lang="en-US" sz="45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3838" y="1921210"/>
            <a:ext cx="8331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 được tên một số phương tiện hỗ trợ học tập môn Lịch sử và Địa lí: bản đồ, lược đồ, biểu đồ, tranh ảnh, hiện vật, nguồn tư liệu...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6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7EE33BC-BC09-4328-AFBA-3DDDA6A60A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B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F3BB720-FF90-4CAD-8A92-88CD8836D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0"/>
            <a:ext cx="105918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1495E6-ADED-4427-B852-81A7F69A49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1241"/>
            <a:ext cx="2464297" cy="23502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15F06E-8A60-4537-9A48-39B4C40B04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51525"/>
            <a:ext cx="990600" cy="1926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98A42EA-C431-4029-91F6-47A741AA52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5487" y="0"/>
            <a:ext cx="2046514" cy="21573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C7F015-4D55-49D7-B7D4-DF8F9AC93A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284" y="4125685"/>
            <a:ext cx="1324716" cy="16655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712DF4E-9E28-435B-A241-61DB888272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21594" y="5587594"/>
            <a:ext cx="862741" cy="16780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D9DE697-B8C5-4E75-BC37-F0C5CEB271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321" y="2224729"/>
            <a:ext cx="4281331" cy="428133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4356E89-634B-4731-96F0-C46F5DDEC05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61791" y="2196172"/>
            <a:ext cx="4204371" cy="420437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7DF30F6B-B542-40A4-BC54-43500F7957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868" y="1800253"/>
            <a:ext cx="2198265" cy="892630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16454D95-BD2E-479D-AA78-A47099BF5210}"/>
              </a:ext>
            </a:extLst>
          </p:cNvPr>
          <p:cNvSpPr txBox="1"/>
          <p:nvPr/>
        </p:nvSpPr>
        <p:spPr>
          <a:xfrm>
            <a:off x="3075850" y="3058931"/>
            <a:ext cx="6040305" cy="1446479"/>
          </a:xfrm>
          <a:prstGeom prst="rect">
            <a:avLst/>
          </a:prstGeom>
          <a:noFill/>
        </p:spPr>
        <p:txBody>
          <a:bodyPr wrap="none" lIns="91375" tIns="45685" rIns="91375" bIns="45685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4000" b="1">
                <a:gradFill flip="none" rotWithShape="1">
                  <a:gsLst>
                    <a:gs pos="0">
                      <a:srgbClr val="FBD04E">
                        <a:lumMod val="65000"/>
                        <a:lumOff val="35000"/>
                      </a:srgbClr>
                    </a:gs>
                    <a:gs pos="51000">
                      <a:srgbClr val="B87600">
                        <a:lumMod val="98000"/>
                        <a:lumOff val="2000"/>
                      </a:srgbClr>
                    </a:gs>
                    <a:gs pos="78000">
                      <a:srgbClr val="F4CF68">
                        <a:lumMod val="90000"/>
                        <a:lumOff val="10000"/>
                      </a:srgbClr>
                    </a:gs>
                    <a:gs pos="28000">
                      <a:srgbClr val="F4CF68">
                        <a:lumMod val="93000"/>
                        <a:lumOff val="7000"/>
                      </a:srgbClr>
                    </a:gs>
                    <a:gs pos="100000">
                      <a:srgbClr val="FBD04E">
                        <a:lumMod val="64000"/>
                        <a:lumOff val="36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17500" dist="38100" dir="2700000" algn="tl" rotWithShape="0">
                    <a:prstClr val="black">
                      <a:alpha val="59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91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0" cap="none" spc="0" normalizeH="0" baseline="0" noProof="0" dirty="0">
                <a:ln>
                  <a:noFill/>
                </a:ln>
                <a:solidFill>
                  <a:srgbClr val="88C9DB"/>
                </a:solidFill>
                <a:effectLst/>
                <a:uLnTx/>
                <a:uFillTx/>
                <a:latin typeface="UTM Deutsch Gothic" panose="02040603050506020204" pitchFamily="18" charset="0"/>
                <a:ea typeface="字魂17号-萌趣果冻体" panose="00000500000000000000" pitchFamily="2" charset="-122"/>
                <a:cs typeface="+mn-cs"/>
              </a:rPr>
              <a:t>KHÁM PHÁ</a:t>
            </a:r>
            <a:endParaRPr kumimoji="0" lang="zh-CN" altLang="en-US" sz="8800" b="1" i="0" u="none" strike="noStrike" kern="0" cap="none" spc="0" normalizeH="0" baseline="0" noProof="0" dirty="0">
              <a:ln>
                <a:noFill/>
              </a:ln>
              <a:solidFill>
                <a:srgbClr val="88C9DB"/>
              </a:solidFill>
              <a:effectLst/>
              <a:uLnTx/>
              <a:uFillTx/>
              <a:latin typeface="UTM Deutsch Gothic" panose="02040603050506020204" pitchFamily="18" charset="0"/>
              <a:ea typeface="字魂17号-萌趣果冻体" panose="00000500000000000000" pitchFamily="2" charset="-122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139043" y="685224"/>
            <a:ext cx="7913915" cy="1491343"/>
            <a:chOff x="2231570" y="2111828"/>
            <a:chExt cx="7913915" cy="1491343"/>
          </a:xfrm>
        </p:grpSpPr>
        <p:pic>
          <p:nvPicPr>
            <p:cNvPr id="28" name="图片 5">
              <a:extLst>
                <a:ext uri="{FF2B5EF4-FFF2-40B4-BE49-F238E27FC236}">
                  <a16:creationId xmlns:a16="http://schemas.microsoft.com/office/drawing/2014/main" id="{B00DAC00-4C41-4D8E-89D1-0DAFF4BBDF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1570" y="2111828"/>
              <a:ext cx="7913915" cy="1491343"/>
            </a:xfrm>
            <a:prstGeom prst="rect">
              <a:avLst/>
            </a:prstGeom>
          </p:spPr>
        </p:pic>
        <p:sp>
          <p:nvSpPr>
            <p:cNvPr id="33" name="矩形 15">
              <a:extLst>
                <a:ext uri="{FF2B5EF4-FFF2-40B4-BE49-F238E27FC236}">
                  <a16:creationId xmlns:a16="http://schemas.microsoft.com/office/drawing/2014/main" id="{696E6EA0-FA74-4C16-A9A3-53C981D5609B}"/>
                </a:ext>
              </a:extLst>
            </p:cNvPr>
            <p:cNvSpPr/>
            <p:nvPr/>
          </p:nvSpPr>
          <p:spPr>
            <a:xfrm flipH="1">
              <a:off x="2955246" y="2626911"/>
              <a:ext cx="64245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8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Pattaya" panose="00000500000000000000" pitchFamily="2" charset="-34"/>
                  <a:ea typeface="字魂17号-萌趣果冻体" panose="00000500000000000000" pitchFamily="2" charset="-122"/>
                  <a:cs typeface="#9Slide05 Pattaya" panose="00000500000000000000" pitchFamily="2" charset="-34"/>
                </a:rPr>
                <a:t>LỊCH SỬ &amp; ĐỊA LÍ 4</a:t>
              </a:r>
              <a:endParaRPr kumimoji="0" lang="zh-CN" altLang="en-US" sz="3200" b="1" i="0" u="none" strike="noStrike" kern="1200" cap="none" spc="8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Pattaya" panose="00000500000000000000" pitchFamily="2" charset="-34"/>
                <a:ea typeface="字魂17号-萌趣果冻体" panose="00000500000000000000" pitchFamily="2" charset="-122"/>
                <a:cs typeface="#9Slide05 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5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244928" y="997126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119" y="2673389"/>
            <a:ext cx="11043919" cy="2569034"/>
          </a:xfrm>
          <a:prstGeom prst="rect">
            <a:avLst/>
          </a:prstGeom>
          <a:solidFill>
            <a:srgbClr val="CAE6F1"/>
          </a:solidFill>
          <a:ln>
            <a:solidFill>
              <a:srgbClr val="88C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1, 2,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1 500 m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239" y="1394678"/>
            <a:ext cx="4779678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244928" y="997126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2080" y="2887559"/>
            <a:ext cx="6441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5120" y="1050826"/>
            <a:ext cx="4886960" cy="5378821"/>
            <a:chOff x="325120" y="1050826"/>
            <a:chExt cx="4886960" cy="53788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5281"/>
            <a:stretch/>
          </p:blipFill>
          <p:spPr>
            <a:xfrm>
              <a:off x="713844" y="1050826"/>
              <a:ext cx="3986245" cy="518224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25120" y="6008372"/>
              <a:ext cx="4886960" cy="421275"/>
            </a:xfrm>
            <a:prstGeom prst="rect">
              <a:avLst/>
            </a:prstGeom>
            <a:solidFill>
              <a:srgbClr val="FA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1.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Bản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đồ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địa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phần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đất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liền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Việt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Nam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90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244928" y="997126"/>
            <a:ext cx="11702143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3549" y="2328759"/>
            <a:ext cx="4937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Lược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6119" y="1934025"/>
            <a:ext cx="5466743" cy="3979997"/>
            <a:chOff x="566119" y="1934025"/>
            <a:chExt cx="5466743" cy="39799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19" y="1934025"/>
              <a:ext cx="5466743" cy="376936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56010" y="5492747"/>
              <a:ext cx="4886960" cy="421275"/>
            </a:xfrm>
            <a:prstGeom prst="rect">
              <a:avLst/>
            </a:prstGeom>
            <a:solidFill>
              <a:srgbClr val="FA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2.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Lược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đồ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khởi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nghĩa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Hai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Trưng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8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E8B7CDA-37A7-4BBE-9E9D-E5CB3040F38E}"/>
              </a:ext>
            </a:extLst>
          </p:cNvPr>
          <p:cNvSpPr/>
          <p:nvPr/>
        </p:nvSpPr>
        <p:spPr>
          <a:xfrm>
            <a:off x="0" y="997126"/>
            <a:ext cx="11947071" cy="564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5120" y="1050826"/>
            <a:ext cx="5770880" cy="5378821"/>
            <a:chOff x="325120" y="1050826"/>
            <a:chExt cx="4886960" cy="53788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5281"/>
            <a:stretch/>
          </p:blipFill>
          <p:spPr>
            <a:xfrm>
              <a:off x="713844" y="1050826"/>
              <a:ext cx="3986245" cy="518224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25120" y="6008372"/>
              <a:ext cx="4886960" cy="421275"/>
            </a:xfrm>
            <a:prstGeom prst="rect">
              <a:avLst/>
            </a:prstGeom>
            <a:solidFill>
              <a:srgbClr val="FA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1.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Bản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đồ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địa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phần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đất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liền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Việt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Nam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76673" y="997126"/>
            <a:ext cx="5971470" cy="5432521"/>
            <a:chOff x="5981399" y="2449650"/>
            <a:chExt cx="5466743" cy="39799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399" y="2449650"/>
              <a:ext cx="5466743" cy="376936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271290" y="6008372"/>
              <a:ext cx="4886960" cy="421275"/>
            </a:xfrm>
            <a:prstGeom prst="rect">
              <a:avLst/>
            </a:prstGeom>
            <a:solidFill>
              <a:srgbClr val="FA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2.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Lược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đồ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khởi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nghĩa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Hai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Trưng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7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Widescreen</PresentationFormat>
  <Paragraphs>102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等线</vt:lpstr>
      <vt:lpstr>等线 Light</vt:lpstr>
      <vt:lpstr>宋体</vt:lpstr>
      <vt:lpstr>#9Slide05 Pattaya</vt:lpstr>
      <vt:lpstr>#9Slide05 SVNEgregio Script</vt:lpstr>
      <vt:lpstr>.VnArial</vt:lpstr>
      <vt:lpstr>Arial</vt:lpstr>
      <vt:lpstr>Calibri</vt:lpstr>
      <vt:lpstr>Calibri Light</vt:lpstr>
      <vt:lpstr>Cambria</vt:lpstr>
      <vt:lpstr>Cambria Math</vt:lpstr>
      <vt:lpstr>Microsoft YaHei</vt:lpstr>
      <vt:lpstr>UTM Deutsch Gothic</vt:lpstr>
      <vt:lpstr>字魂17号-萌趣果冻体</vt:lpstr>
      <vt:lpstr>方正楷体简体</vt:lpstr>
      <vt:lpstr>Office Theme</vt:lpstr>
      <vt:lpstr>Office 主题​​</vt:lpstr>
      <vt:lpstr>1_Office 主题​​</vt:lpstr>
      <vt:lpstr>1_.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2024-09-20T04:23:27Z</dcterms:created>
  <dcterms:modified xsi:type="dcterms:W3CDTF">2024-09-20T04:23:44Z</dcterms:modified>
</cp:coreProperties>
</file>