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CBA74F2-48C8-4A2C-8188-2FF2CB8C7EEB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0C18AD-E53E-4A34-8DD4-19AA631E4FC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34646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62247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10657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B0372A-0EAB-497F-8C4F-DBA74D4F81A7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054316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20033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5B0372A-0EAB-497F-8C4F-DBA74D4F81A7}" type="slidenum">
              <a:rPr lang="zh-CN" altLang="en-US" smtClean="0"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903409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4161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422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416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6075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141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5788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19811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42811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348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52364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4507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609522-CDE5-4FA4-922A-343C046C19F5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DDDBC8-4EE8-4554-A789-B7031E13BE8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560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pn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Relationship Id="rId5" Type="http://schemas.microsoft.com/office/2007/relationships/hdphoto" Target="../media/hdphoto2.wdp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.pn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>
            <a:off x="8914938" y="1921466"/>
            <a:ext cx="2516088" cy="1874966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9652001" y="3402909"/>
            <a:ext cx="2540000" cy="3421222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0" y="2180463"/>
            <a:ext cx="6536102" cy="4677537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30917" y="2080238"/>
            <a:ext cx="4353354" cy="4690367"/>
          </a:xfrm>
          <a:prstGeom prst="rect">
            <a:avLst/>
          </a:prstGeom>
        </p:spPr>
      </p:pic>
      <p:sp>
        <p:nvSpPr>
          <p:cNvPr id="22" name="椭圆 21"/>
          <p:cNvSpPr/>
          <p:nvPr/>
        </p:nvSpPr>
        <p:spPr>
          <a:xfrm>
            <a:off x="-600092" y="-262401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94" t="23704" r="40139" b="10617"/>
          <a:stretch/>
        </p:blipFill>
        <p:spPr>
          <a:xfrm>
            <a:off x="8339928" y="4101002"/>
            <a:ext cx="2208059" cy="257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7"/>
          <a:srcRect r="33952" b="23765"/>
          <a:stretch/>
        </p:blipFill>
        <p:spPr>
          <a:xfrm>
            <a:off x="-38136" y="524840"/>
            <a:ext cx="8747295" cy="490189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56" y="123676"/>
            <a:ext cx="1717989" cy="171798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6FD9E7F-5003-4195-986C-73A0BAA33C8D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r="58994" b="84472"/>
          <a:stretch/>
        </p:blipFill>
        <p:spPr>
          <a:xfrm>
            <a:off x="2570530" y="640769"/>
            <a:ext cx="3529965" cy="103378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1A9D89C-F477-4659-BF2F-5E72C576F5C6}"/>
              </a:ext>
            </a:extLst>
          </p:cNvPr>
          <p:cNvSpPr txBox="1"/>
          <p:nvPr/>
        </p:nvSpPr>
        <p:spPr>
          <a:xfrm>
            <a:off x="5952473" y="5336088"/>
            <a:ext cx="315082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000" b="1" dirty="0">
                <a:solidFill>
                  <a:srgbClr val="002060"/>
                </a:solidFill>
                <a:latin typeface="#9Slide03 Swiss Condensed Bold" panose="02000500000000000000" pitchFamily="2" charset="0"/>
                <a:ea typeface="Cambria" panose="02040503050406030204" pitchFamily="18" charset="0"/>
              </a:rPr>
              <a:t>Trang 106</a:t>
            </a:r>
            <a:endParaRPr lang="en-SG" sz="4000" b="1" dirty="0">
              <a:solidFill>
                <a:srgbClr val="002060"/>
              </a:solidFill>
              <a:latin typeface="#9Slide03 Swiss Condensed Bold" panose="02000500000000000000" pitchFamily="2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704389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500"/>
                            </p:stCondLst>
                            <p:childTnLst>
                              <p:par>
                                <p:cTn id="46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2" grpId="0" animBg="1"/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6874" y="3759986"/>
            <a:ext cx="6818251" cy="2934101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451CC26-49F4-2EAE-FC9E-7D1CF7719D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6248" y="924092"/>
            <a:ext cx="10259502" cy="39013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77377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-18493" y="2199987"/>
            <a:ext cx="6536102" cy="46775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175299" y="1168606"/>
            <a:ext cx="4056216" cy="54634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 rot="16804766">
            <a:off x="9132359" y="412833"/>
            <a:ext cx="1768500" cy="131787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697E16-6D08-C686-9F5F-01C852EBE04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26055" y="659221"/>
            <a:ext cx="8257823" cy="614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6224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矩形 34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AE9D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482600" y="372532"/>
            <a:ext cx="11226800" cy="6146800"/>
          </a:xfrm>
          <a:prstGeom prst="rect">
            <a:avLst/>
          </a:prstGeom>
          <a:noFill/>
          <a:ln w="38100">
            <a:solidFill>
              <a:srgbClr val="E77E34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>
            <a:off x="8686801" y="-19524"/>
            <a:ext cx="3505200" cy="1602363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>
            <a:off x="-18493" y="2199987"/>
            <a:ext cx="6536102" cy="4677537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>
            <a:off x="175299" y="1168606"/>
            <a:ext cx="4056216" cy="5463471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088" t="11370" r="19404" b="43291"/>
          <a:stretch/>
        </p:blipFill>
        <p:spPr>
          <a:xfrm rot="16804766">
            <a:off x="9132359" y="412833"/>
            <a:ext cx="1768500" cy="1317870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B3719418-6268-69C0-96DD-16BEDAF741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15580" y="271949"/>
            <a:ext cx="9135120" cy="72567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56044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500"/>
                            </p:stCondLst>
                            <p:childTnLst>
                              <p:par>
                                <p:cTn id="21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757" r="76431"/>
          <a:stretch/>
        </p:blipFill>
        <p:spPr>
          <a:xfrm>
            <a:off x="1068408" y="685801"/>
            <a:ext cx="718619" cy="774250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8644" t="12777" r="31386" b="20000"/>
          <a:stretch/>
        </p:blipFill>
        <p:spPr>
          <a:xfrm>
            <a:off x="1259690" y="4044816"/>
            <a:ext cx="2371444" cy="2813184"/>
          </a:xfrm>
          <a:prstGeom prst="rect">
            <a:avLst/>
          </a:prstGeom>
        </p:spPr>
      </p:pic>
      <p:sp>
        <p:nvSpPr>
          <p:cNvPr id="48" name="Rectangle: Rounded Corners 47">
            <a:extLst>
              <a:ext uri="{FF2B5EF4-FFF2-40B4-BE49-F238E27FC236}">
                <a16:creationId xmlns:a16="http://schemas.microsoft.com/office/drawing/2014/main" id="{5F67B83D-13D6-4B18-8ECA-6238D4807847}"/>
              </a:ext>
            </a:extLst>
          </p:cNvPr>
          <p:cNvSpPr/>
          <p:nvPr/>
        </p:nvSpPr>
        <p:spPr>
          <a:xfrm>
            <a:off x="1068408" y="2060882"/>
            <a:ext cx="5029200" cy="1739687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t-BR" sz="4000" b="1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643 709 + 405 642</a:t>
            </a:r>
          </a:p>
          <a:p>
            <a:pPr lvl="0" algn="ctr"/>
            <a:r>
              <a:rPr lang="pt-BR" sz="4000" b="1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 – 821 730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A7635D9F-DF1E-60A7-8AE8-2BD747DCA62F}"/>
              </a:ext>
            </a:extLst>
          </p:cNvPr>
          <p:cNvSpPr/>
          <p:nvPr/>
        </p:nvSpPr>
        <p:spPr>
          <a:xfrm>
            <a:off x="6456838" y="1958130"/>
            <a:ext cx="4953000" cy="1711112"/>
          </a:xfrm>
          <a:prstGeom prst="roundRect">
            <a:avLst>
              <a:gd name="adj" fmla="val 50000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pl-PL" sz="4000" b="1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b) 3 214 × 56</a:t>
            </a:r>
          </a:p>
          <a:p>
            <a:pPr lvl="0" algn="ctr"/>
            <a:r>
              <a:rPr lang="pl-PL" sz="4000" b="1" dirty="0">
                <a:ln w="0"/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 : 34</a:t>
            </a:r>
            <a:endParaRPr kumimoji="0" lang="en-US" sz="4000" b="1" i="0" u="none" strike="noStrike" kern="1200" cap="none" spc="0" normalizeH="0" baseline="0" noProof="0" dirty="0">
              <a:ln w="0"/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Rounded Rectangle 2">
            <a:extLst>
              <a:ext uri="{FF2B5EF4-FFF2-40B4-BE49-F238E27FC236}">
                <a16:creationId xmlns:a16="http://schemas.microsoft.com/office/drawing/2014/main" id="{23F6DE86-20A8-EFE5-218B-532B5BF4A6F0}"/>
              </a:ext>
            </a:extLst>
          </p:cNvPr>
          <p:cNvSpPr/>
          <p:nvPr/>
        </p:nvSpPr>
        <p:spPr>
          <a:xfrm>
            <a:off x="2825320" y="513400"/>
            <a:ext cx="6108018" cy="99542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5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Đặt tính rồi tính</a:t>
            </a:r>
            <a:endParaRPr lang="en-US" sz="5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149288D-77C7-9AE9-BD29-B81B5FA549AA}"/>
              </a:ext>
            </a:extLst>
          </p:cNvPr>
          <p:cNvSpPr txBox="1"/>
          <p:nvPr/>
        </p:nvSpPr>
        <p:spPr>
          <a:xfrm>
            <a:off x="1583828" y="513400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1</a:t>
            </a:r>
            <a:endParaRPr lang="en-US" sz="4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3697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5479"/>
          <a:stretch/>
        </p:blipFill>
        <p:spPr>
          <a:xfrm>
            <a:off x="139839" y="5142681"/>
            <a:ext cx="1336429" cy="1715319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2C0A5255-9BC9-D7AE-9BC1-05A9DDF96C2D}"/>
              </a:ext>
            </a:extLst>
          </p:cNvPr>
          <p:cNvSpPr txBox="1"/>
          <p:nvPr/>
        </p:nvSpPr>
        <p:spPr>
          <a:xfrm>
            <a:off x="1924050" y="790575"/>
            <a:ext cx="29051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643 709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405 642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353C4B0-849E-0E08-965C-CFC34B3FA194}"/>
              </a:ext>
            </a:extLst>
          </p:cNvPr>
          <p:cNvSpPr txBox="1"/>
          <p:nvPr/>
        </p:nvSpPr>
        <p:spPr>
          <a:xfrm>
            <a:off x="1619250" y="131445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+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8B9FF8B2-38D1-863A-E3DB-1C03DEC5EDE0}"/>
              </a:ext>
            </a:extLst>
          </p:cNvPr>
          <p:cNvCxnSpPr>
            <a:cxnSpLocks/>
          </p:cNvCxnSpPr>
          <p:nvPr/>
        </p:nvCxnSpPr>
        <p:spPr>
          <a:xfrm>
            <a:off x="1714500" y="2038350"/>
            <a:ext cx="1990725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3BE2E5BC-6C0A-8D7B-063F-DBE9120D6095}"/>
              </a:ext>
            </a:extLst>
          </p:cNvPr>
          <p:cNvSpPr txBox="1"/>
          <p:nvPr/>
        </p:nvSpPr>
        <p:spPr>
          <a:xfrm>
            <a:off x="5353050" y="704850"/>
            <a:ext cx="315277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1 657 480</a:t>
            </a: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821 730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99609C49-C38B-F2AC-74F2-53A9673F2325}"/>
              </a:ext>
            </a:extLst>
          </p:cNvPr>
          <p:cNvSpPr txBox="1"/>
          <p:nvPr/>
        </p:nvSpPr>
        <p:spPr>
          <a:xfrm>
            <a:off x="5038725" y="1209675"/>
            <a:ext cx="6000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-</a:t>
            </a:r>
          </a:p>
        </p:txBody>
      </p: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C8EA5371-4E32-9AE2-823F-C1740D9F2000}"/>
              </a:ext>
            </a:extLst>
          </p:cNvPr>
          <p:cNvCxnSpPr>
            <a:cxnSpLocks/>
          </p:cNvCxnSpPr>
          <p:nvPr/>
        </p:nvCxnSpPr>
        <p:spPr>
          <a:xfrm>
            <a:off x="5591175" y="1981200"/>
            <a:ext cx="19431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88EB0BD1-7B2E-EEEE-AEA3-5C0C82E4F008}"/>
              </a:ext>
            </a:extLst>
          </p:cNvPr>
          <p:cNvSpPr txBox="1"/>
          <p:nvPr/>
        </p:nvSpPr>
        <p:spPr>
          <a:xfrm>
            <a:off x="1562101" y="2009775"/>
            <a:ext cx="2514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1 049 351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1C80771-2C4E-67FE-F7C8-7B618682ABC3}"/>
              </a:ext>
            </a:extLst>
          </p:cNvPr>
          <p:cNvSpPr txBox="1"/>
          <p:nvPr/>
        </p:nvSpPr>
        <p:spPr>
          <a:xfrm>
            <a:off x="5705474" y="1971675"/>
            <a:ext cx="261937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835 750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74A6265-FB27-E0C9-4AEF-345C228D900A}"/>
              </a:ext>
            </a:extLst>
          </p:cNvPr>
          <p:cNvSpPr txBox="1"/>
          <p:nvPr/>
        </p:nvSpPr>
        <p:spPr>
          <a:xfrm>
            <a:off x="958177" y="825946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Maven Pro Medium" panose="00000600000000000000" pitchFamily="2" charset="0"/>
                <a:cs typeface="Calibri" panose="020F0502020204030204" pitchFamily="34" charset="0"/>
              </a:rPr>
              <a:t>a)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1BA265A-D725-3054-AF28-FB4E98DA972B}"/>
              </a:ext>
            </a:extLst>
          </p:cNvPr>
          <p:cNvSpPr txBox="1"/>
          <p:nvPr/>
        </p:nvSpPr>
        <p:spPr>
          <a:xfrm>
            <a:off x="2647950" y="2933700"/>
            <a:ext cx="2819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3 214</a:t>
            </a:r>
            <a:endParaRPr lang="pt-BR" sz="4000" b="0" i="0" dirty="0">
              <a:solidFill>
                <a:srgbClr val="0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pt-BR" sz="40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56</a:t>
            </a:r>
            <a:endParaRPr lang="en-US" sz="4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960B72A8-81CC-41AA-0DAE-016D361BA0E8}"/>
              </a:ext>
            </a:extLst>
          </p:cNvPr>
          <p:cNvSpPr txBox="1"/>
          <p:nvPr/>
        </p:nvSpPr>
        <p:spPr>
          <a:xfrm>
            <a:off x="2457450" y="3390900"/>
            <a:ext cx="6000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C00F715-347D-B055-7E61-2BB69C2B0DEB}"/>
              </a:ext>
            </a:extLst>
          </p:cNvPr>
          <p:cNvCxnSpPr>
            <a:cxnSpLocks/>
          </p:cNvCxnSpPr>
          <p:nvPr/>
        </p:nvCxnSpPr>
        <p:spPr>
          <a:xfrm>
            <a:off x="2676525" y="41433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>
            <a:extLst>
              <a:ext uri="{FF2B5EF4-FFF2-40B4-BE49-F238E27FC236}">
                <a16:creationId xmlns:a16="http://schemas.microsoft.com/office/drawing/2014/main" id="{9F1E01B3-9566-0FA8-02E5-B6BAF547BE44}"/>
              </a:ext>
            </a:extLst>
          </p:cNvPr>
          <p:cNvSpPr txBox="1"/>
          <p:nvPr/>
        </p:nvSpPr>
        <p:spPr>
          <a:xfrm>
            <a:off x="2695575" y="4143375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19284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5F053208-E93C-FDC5-3A98-8D9AF3D14048}"/>
              </a:ext>
            </a:extLst>
          </p:cNvPr>
          <p:cNvSpPr txBox="1"/>
          <p:nvPr/>
        </p:nvSpPr>
        <p:spPr>
          <a:xfrm>
            <a:off x="1034377" y="3073846"/>
            <a:ext cx="6953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#9Slide03 Maven Pro Medium" panose="00000600000000000000" pitchFamily="2" charset="0"/>
                <a:ea typeface="Cambria" panose="02040503050406030204" pitchFamily="18" charset="0"/>
                <a:cs typeface="Calibri" panose="020F0502020204030204" pitchFamily="34" charset="0"/>
              </a:rPr>
              <a:t>b)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85832700-B0DC-BBF7-1372-71814B8243C9}"/>
              </a:ext>
            </a:extLst>
          </p:cNvPr>
          <p:cNvSpPr txBox="1"/>
          <p:nvPr/>
        </p:nvSpPr>
        <p:spPr>
          <a:xfrm>
            <a:off x="2499677" y="4664215"/>
            <a:ext cx="2819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16070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:a16="http://schemas.microsoft.com/office/drawing/2014/main" id="{AA491E37-E41A-39FD-2E29-B010408FEACD}"/>
              </a:ext>
            </a:extLst>
          </p:cNvPr>
          <p:cNvCxnSpPr>
            <a:cxnSpLocks/>
          </p:cNvCxnSpPr>
          <p:nvPr/>
        </p:nvCxnSpPr>
        <p:spPr>
          <a:xfrm>
            <a:off x="2505075" y="5400675"/>
            <a:ext cx="1714500" cy="0"/>
          </a:xfrm>
          <a:prstGeom prst="line">
            <a:avLst/>
          </a:prstGeom>
          <a:ln w="571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Box 39">
            <a:extLst>
              <a:ext uri="{FF2B5EF4-FFF2-40B4-BE49-F238E27FC236}">
                <a16:creationId xmlns:a16="http://schemas.microsoft.com/office/drawing/2014/main" id="{2BA9C822-4344-B9D7-3F68-A998800C7B70}"/>
              </a:ext>
            </a:extLst>
          </p:cNvPr>
          <p:cNvSpPr txBox="1"/>
          <p:nvPr/>
        </p:nvSpPr>
        <p:spPr>
          <a:xfrm>
            <a:off x="2438400" y="5353050"/>
            <a:ext cx="294322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4000" b="0" i="0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179984</a:t>
            </a:r>
            <a:endParaRPr lang="en-US" sz="40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04449360-B265-5E54-6066-31363BF7562B}"/>
              </a:ext>
            </a:extLst>
          </p:cNvPr>
          <p:cNvSpPr txBox="1"/>
          <p:nvPr/>
        </p:nvSpPr>
        <p:spPr>
          <a:xfrm>
            <a:off x="5811355" y="3052041"/>
            <a:ext cx="2209708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231 438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BF1E794-E0C6-ACB5-B945-5E4A7D109CE8}"/>
              </a:ext>
            </a:extLst>
          </p:cNvPr>
          <p:cNvSpPr txBox="1"/>
          <p:nvPr/>
        </p:nvSpPr>
        <p:spPr>
          <a:xfrm>
            <a:off x="7691449" y="3023466"/>
            <a:ext cx="1085937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34</a:t>
            </a:r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7327981B-117B-FBE8-2152-CD612C361A36}"/>
              </a:ext>
            </a:extLst>
          </p:cNvPr>
          <p:cNvCxnSpPr>
            <a:cxnSpLocks/>
          </p:cNvCxnSpPr>
          <p:nvPr/>
        </p:nvCxnSpPr>
        <p:spPr>
          <a:xfrm flipV="1">
            <a:off x="8159940" y="3127595"/>
            <a:ext cx="0" cy="186964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8F185E29-1689-9C29-AD9C-787BFC634DB0}"/>
              </a:ext>
            </a:extLst>
          </p:cNvPr>
          <p:cNvCxnSpPr>
            <a:cxnSpLocks/>
          </p:cNvCxnSpPr>
          <p:nvPr/>
        </p:nvCxnSpPr>
        <p:spPr>
          <a:xfrm flipH="1">
            <a:off x="8162925" y="3597066"/>
            <a:ext cx="1238250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TextBox 45">
            <a:extLst>
              <a:ext uri="{FF2B5EF4-FFF2-40B4-BE49-F238E27FC236}">
                <a16:creationId xmlns:a16="http://schemas.microsoft.com/office/drawing/2014/main" id="{79477379-3ECC-54A6-172D-A81496D8AE54}"/>
              </a:ext>
            </a:extLst>
          </p:cNvPr>
          <p:cNvSpPr txBox="1"/>
          <p:nvPr/>
        </p:nvSpPr>
        <p:spPr>
          <a:xfrm>
            <a:off x="5658955" y="354734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2 74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572EF08-1639-13C6-DC4A-A304AEAE1227}"/>
              </a:ext>
            </a:extLst>
          </p:cNvPr>
          <p:cNvSpPr txBox="1"/>
          <p:nvPr/>
        </p:nvSpPr>
        <p:spPr>
          <a:xfrm>
            <a:off x="6154255" y="4052166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0 238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555FF9-EAA0-A968-0714-55E6465294F8}"/>
              </a:ext>
            </a:extLst>
          </p:cNvPr>
          <p:cNvSpPr txBox="1"/>
          <p:nvPr/>
        </p:nvSpPr>
        <p:spPr>
          <a:xfrm>
            <a:off x="6182830" y="4556991"/>
            <a:ext cx="187532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00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342C846A-13C0-7382-3F7C-F22847EE6851}"/>
              </a:ext>
            </a:extLst>
          </p:cNvPr>
          <p:cNvSpPr txBox="1"/>
          <p:nvPr/>
        </p:nvSpPr>
        <p:spPr>
          <a:xfrm>
            <a:off x="8058149" y="3642591"/>
            <a:ext cx="130492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cs typeface="Calibri" panose="020F0502020204030204" pitchFamily="34" charset="0"/>
              </a:rPr>
              <a:t>6 807</a:t>
            </a:r>
          </a:p>
        </p:txBody>
      </p:sp>
    </p:spTree>
    <p:extLst>
      <p:ext uri="{BB962C8B-B14F-4D97-AF65-F5344CB8AC3E}">
        <p14:creationId xmlns:p14="http://schemas.microsoft.com/office/powerpoint/2010/main" val="20728052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34" grpId="0"/>
      <p:bldP spid="38" grpId="0"/>
      <p:bldP spid="40" grpId="0"/>
      <p:bldP spid="46" grpId="0"/>
      <p:bldP spid="47" grpId="0"/>
      <p:bldP spid="48" grpId="0"/>
      <p:bldP spid="4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3DCBBA3-FCBD-D1B9-2389-848AE79D7E1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3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81808" y="1426199"/>
            <a:ext cx="8029635" cy="468153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800BAA0-54F1-CB45-F1B5-52203DE7AEDA}"/>
              </a:ext>
            </a:extLst>
          </p:cNvPr>
          <p:cNvSpPr/>
          <p:nvPr/>
        </p:nvSpPr>
        <p:spPr>
          <a:xfrm>
            <a:off x="4653714" y="3921893"/>
            <a:ext cx="60007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49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78845BDC-C49F-3A7A-FA06-3854EDC91A73}"/>
              </a:ext>
            </a:extLst>
          </p:cNvPr>
          <p:cNvSpPr/>
          <p:nvPr/>
        </p:nvSpPr>
        <p:spPr>
          <a:xfrm>
            <a:off x="4787064" y="4566871"/>
            <a:ext cx="619125" cy="447675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214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4B4DB3F-CFA2-3B04-1BAD-E23FFCC6F08E}"/>
              </a:ext>
            </a:extLst>
          </p:cNvPr>
          <p:cNvSpPr/>
          <p:nvPr/>
        </p:nvSpPr>
        <p:spPr>
          <a:xfrm>
            <a:off x="7412789" y="5182824"/>
            <a:ext cx="486228" cy="360437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12</a:t>
            </a:r>
          </a:p>
        </p:txBody>
      </p:sp>
      <p:sp>
        <p:nvSpPr>
          <p:cNvPr id="13" name="Rounded Rectangle 2"/>
          <p:cNvSpPr/>
          <p:nvPr/>
        </p:nvSpPr>
        <p:spPr>
          <a:xfrm>
            <a:off x="2589668" y="274987"/>
            <a:ext cx="8715588" cy="1439462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Không thực hiện phép tính,  </a:t>
            </a:r>
          </a:p>
          <a:p>
            <a:pPr algn="ctr"/>
            <a:r>
              <a:rPr lang="vi-VN" sz="42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hãy tìm số thích hợp với dấu “?”  </a:t>
            </a:r>
            <a:endParaRPr lang="en-US" sz="42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3828" y="513400"/>
            <a:ext cx="1005840" cy="995422"/>
          </a:xfrm>
          <a:prstGeom prst="ellipse">
            <a:avLst/>
          </a:prstGeom>
          <a:solidFill>
            <a:schemeClr val="bg2">
              <a:lumMod val="5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2</a:t>
            </a:r>
          </a:p>
        </p:txBody>
      </p:sp>
      <p:pic>
        <p:nvPicPr>
          <p:cNvPr id="15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65130" y="4369568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8658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50" r="76094"/>
          <a:stretch/>
        </p:blipFill>
        <p:spPr>
          <a:xfrm flipH="1">
            <a:off x="5655897" y="2180463"/>
            <a:ext cx="6536102" cy="467753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636" t="839" r="381" b="75359"/>
          <a:stretch/>
        </p:blipFill>
        <p:spPr>
          <a:xfrm flipH="1">
            <a:off x="0" y="0"/>
            <a:ext cx="3505200" cy="1602363"/>
          </a:xfrm>
          <a:prstGeom prst="rect">
            <a:avLst/>
          </a:prstGeom>
        </p:spPr>
      </p:pic>
      <p:sp>
        <p:nvSpPr>
          <p:cNvPr id="8" name="椭圆 7"/>
          <p:cNvSpPr/>
          <p:nvPr/>
        </p:nvSpPr>
        <p:spPr>
          <a:xfrm>
            <a:off x="11009014" y="-797584"/>
            <a:ext cx="1595168" cy="1595168"/>
          </a:xfrm>
          <a:prstGeom prst="ellipse">
            <a:avLst/>
          </a:prstGeom>
          <a:solidFill>
            <a:srgbClr val="65AE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38" name="图片 8">
            <a:extLst>
              <a:ext uri="{FF2B5EF4-FFF2-40B4-BE49-F238E27FC236}">
                <a16:creationId xmlns:a16="http://schemas.microsoft.com/office/drawing/2014/main" id="{E1EB4D48-779E-4675-AFC0-CB08C4E6C80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85370" y="281383"/>
            <a:ext cx="1485685" cy="345329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1266811" y="564251"/>
            <a:ext cx="10429875" cy="3796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300000"/>
              </a:lnSpc>
            </a:pPr>
            <a:r>
              <a:rPr lang="pt-BR" sz="4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a) 8 359 + 305 × 38</a:t>
            </a:r>
          </a:p>
          <a:p>
            <a:pPr algn="just">
              <a:lnSpc>
                <a:spcPct val="300000"/>
              </a:lnSpc>
            </a:pPr>
            <a:r>
              <a:rPr lang="pt-BR" sz="4400" b="1" i="0" dirty="0">
                <a:solidFill>
                  <a:srgbClr val="00206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b) 4 824 – (9 365 – 5 465) : 15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7FF6D8-8E3D-F124-41BE-3EFA84614A6E}"/>
              </a:ext>
            </a:extLst>
          </p:cNvPr>
          <p:cNvSpPr txBox="1"/>
          <p:nvPr/>
        </p:nvSpPr>
        <p:spPr>
          <a:xfrm>
            <a:off x="2041166" y="2231432"/>
            <a:ext cx="52197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8 359 + 11 590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19 949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884E473-1F1B-E2A5-92C7-775AF22E026C}"/>
              </a:ext>
            </a:extLst>
          </p:cNvPr>
          <p:cNvSpPr txBox="1"/>
          <p:nvPr/>
        </p:nvSpPr>
        <p:spPr>
          <a:xfrm>
            <a:off x="1839764" y="4170091"/>
            <a:ext cx="52197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4 824 – 3900 : 15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4 824 – 260</a:t>
            </a:r>
          </a:p>
          <a:p>
            <a:r>
              <a:rPr lang="en-US" sz="4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4 564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2676525" y="708486"/>
            <a:ext cx="7610449" cy="78581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4400" dirty="0">
                <a:solidFill>
                  <a:schemeClr val="tx1">
                    <a:lumMod val="50000"/>
                  </a:schemeClr>
                </a:solidFill>
                <a:latin typeface="#9Slide07 SVNDessert Menu Scrip" panose="00000500000000000000" pitchFamily="2" charset="0"/>
              </a:rPr>
              <a:t>Tính giá trị của biểu thức</a:t>
            </a:r>
            <a:endParaRPr lang="en-US" sz="4400" dirty="0">
              <a:solidFill>
                <a:schemeClr val="tx1">
                  <a:lumMod val="50000"/>
                </a:schemeClr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718415" y="557321"/>
            <a:ext cx="1005840" cy="995422"/>
          </a:xfrm>
          <a:prstGeom prst="ellipse">
            <a:avLst/>
          </a:prstGeom>
          <a:solidFill>
            <a:schemeClr val="accent2">
              <a:lumMod val="75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chemeClr val="accent6"/>
                </a:solidFill>
                <a:latin typeface="#9Slide07 SVNDessert Menu Scrip" panose="00000500000000000000" pitchFamily="2" charset="0"/>
              </a:rPr>
              <a:t>3</a:t>
            </a:r>
            <a:endParaRPr lang="en-US" sz="4000" dirty="0">
              <a:solidFill>
                <a:schemeClr val="accent6"/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16" name="图片 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4540" y="4210279"/>
            <a:ext cx="6036515" cy="2597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980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>
          <a:xfrm>
            <a:off x="555171" y="1820560"/>
            <a:ext cx="11299372" cy="4645554"/>
          </a:xfrm>
          <a:prstGeom prst="roundRect">
            <a:avLst>
              <a:gd name="adj" fmla="val 6171"/>
            </a:avLst>
          </a:prstGeom>
          <a:solidFill>
            <a:schemeClr val="accent3">
              <a:lumMod val="20000"/>
              <a:lumOff val="80000"/>
            </a:schemeClr>
          </a:solidFill>
          <a:ln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38401CA-B6D4-71EA-FD84-C5B08FC14134}"/>
              </a:ext>
            </a:extLst>
          </p:cNvPr>
          <p:cNvSpPr txBox="1"/>
          <p:nvPr/>
        </p:nvSpPr>
        <p:spPr>
          <a:xfrm>
            <a:off x="203634" y="661852"/>
            <a:ext cx="1005840" cy="9954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4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4</a:t>
            </a:r>
            <a:endParaRPr lang="en-US" sz="4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1" name="Rounded Rectangle 288">
            <a:extLst>
              <a:ext uri="{FF2B5EF4-FFF2-40B4-BE49-F238E27FC236}">
                <a16:creationId xmlns:a16="http://schemas.microsoft.com/office/drawing/2014/main" id="{DA09898F-31C2-6242-7E04-6CA76F66EF44}"/>
              </a:ext>
            </a:extLst>
          </p:cNvPr>
          <p:cNvSpPr/>
          <p:nvPr/>
        </p:nvSpPr>
        <p:spPr>
          <a:xfrm>
            <a:off x="1399701" y="266043"/>
            <a:ext cx="10454842" cy="1554517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24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Chú Hùng đi công tác bằng xe ô tô, quãng đường phải đi dài 300km. Biết rằng cứ đi 100 km thì xe ô tô tiêu hao hết 10l xăng và giá 1l xăng là 23 400 đồng. Tính số tiền chú Hùng cần mua xăng để vừa đủ cho xe ô tô đi hết quãng đường đó.</a:t>
            </a:r>
            <a:endParaRPr lang="en-US" sz="24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4D4E7E-6CCC-A1A0-0AB8-0A8270104654}"/>
              </a:ext>
            </a:extLst>
          </p:cNvPr>
          <p:cNvSpPr txBox="1"/>
          <p:nvPr/>
        </p:nvSpPr>
        <p:spPr>
          <a:xfrm>
            <a:off x="413657" y="1797380"/>
            <a:ext cx="11582400" cy="4398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b="1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Bài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b="1" u="sng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giải</a:t>
            </a:r>
            <a:r>
              <a:rPr lang="en-US" sz="3200" b="1" u="sng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Với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1lít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thì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được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100 : 10 = 10 (km)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Ô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dài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300km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lít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300 : 10 = 30 (</a:t>
            </a:r>
            <a:r>
              <a:rPr lang="en-US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tiền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mua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xăng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để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vừa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đủ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cho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ô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đi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hết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vi-VN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quã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ng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đường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300 km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là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23 400 x 30 = 702 000 (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)</a:t>
            </a: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             </a:t>
            </a:r>
            <a:r>
              <a:rPr lang="en-US" sz="32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Đáp</a:t>
            </a:r>
            <a:r>
              <a:rPr lang="en-US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3200" i="1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số</a:t>
            </a:r>
            <a:r>
              <a:rPr lang="en-US" sz="3200" i="1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:</a:t>
            </a:r>
            <a:r>
              <a:rPr lang="en-US" sz="3200" dirty="0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702 000 </a:t>
            </a:r>
            <a:r>
              <a:rPr lang="en-US" sz="3200" dirty="0" err="1">
                <a:solidFill>
                  <a:srgbClr val="C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đồng</a:t>
            </a:r>
            <a:endParaRPr lang="en-US" sz="3200" dirty="0">
              <a:solidFill>
                <a:srgbClr val="C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8706" y="5037441"/>
            <a:ext cx="2352152" cy="18787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93926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>
            <a:extLst>
              <a:ext uri="{FF2B5EF4-FFF2-40B4-BE49-F238E27FC236}">
                <a16:creationId xmlns:a16="http://schemas.microsoft.com/office/drawing/2014/main" id="{5489A2CB-ED76-27E4-113D-397FED1FC829}"/>
              </a:ext>
            </a:extLst>
          </p:cNvPr>
          <p:cNvSpPr txBox="1"/>
          <p:nvPr/>
        </p:nvSpPr>
        <p:spPr>
          <a:xfrm>
            <a:off x="1066800" y="1166132"/>
            <a:ext cx="10429875" cy="18028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ct val="300000"/>
              </a:lnSpc>
            </a:pPr>
            <a:r>
              <a:rPr lang="pt-BR" sz="45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a) 3 506 × 25 × 4         b) 467 × 46 + 467 × 54</a:t>
            </a:r>
            <a:endParaRPr kumimoji="0" lang="pt-BR" sz="45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D9C6EE1-DCB8-FADC-F9D1-E918A83293B8}"/>
              </a:ext>
            </a:extLst>
          </p:cNvPr>
          <p:cNvSpPr txBox="1"/>
          <p:nvPr/>
        </p:nvSpPr>
        <p:spPr>
          <a:xfrm>
            <a:off x="1162050" y="2709182"/>
            <a:ext cx="5706836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(25 × 4)</a:t>
            </a:r>
          </a:p>
          <a:p>
            <a:pPr algn="just"/>
            <a:r>
              <a:rPr lang="en-US" sz="45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3 506 × 100</a:t>
            </a:r>
          </a:p>
          <a:p>
            <a:pPr algn="just"/>
            <a:r>
              <a:rPr lang="en-US" sz="4500" b="0" i="0" dirty="0">
                <a:solidFill>
                  <a:srgbClr val="C0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= 350 600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BBA56013-E3B6-C4A5-800C-7F6AD4924567}"/>
              </a:ext>
            </a:extLst>
          </p:cNvPr>
          <p:cNvSpPr txBox="1"/>
          <p:nvPr/>
        </p:nvSpPr>
        <p:spPr>
          <a:xfrm>
            <a:off x="5972175" y="2690132"/>
            <a:ext cx="5370739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4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(46 + 54)</a:t>
            </a:r>
          </a:p>
          <a:p>
            <a:pPr algn="just"/>
            <a:r>
              <a:rPr lang="en-US" sz="4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467 × 100</a:t>
            </a:r>
          </a:p>
          <a:p>
            <a:pPr algn="just"/>
            <a:r>
              <a:rPr lang="en-US" sz="4500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46 700</a:t>
            </a:r>
            <a:endParaRPr lang="en-US" sz="4500" b="0" i="0" dirty="0">
              <a:solidFill>
                <a:srgbClr val="C0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7025B216-19F2-F784-ACC7-0CE2EADCAB68}"/>
              </a:ext>
            </a:extLst>
          </p:cNvPr>
          <p:cNvSpPr txBox="1"/>
          <p:nvPr/>
        </p:nvSpPr>
        <p:spPr>
          <a:xfrm>
            <a:off x="1066800" y="686273"/>
            <a:ext cx="1213927" cy="1211818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 w="38100">
            <a:solidFill>
              <a:schemeClr val="tx1"/>
            </a:solidFill>
            <a:prstDash val="dashDot"/>
          </a:ln>
        </p:spPr>
        <p:txBody>
          <a:bodyPr wrap="square" rtlCol="0">
            <a:spAutoFit/>
          </a:bodyPr>
          <a:lstStyle/>
          <a:p>
            <a:pPr algn="ctr"/>
            <a:r>
              <a:rPr lang="vi-VN" sz="5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5</a:t>
            </a:r>
            <a:endParaRPr lang="en-US" sz="5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sp>
        <p:nvSpPr>
          <p:cNvPr id="24" name="Rounded Rectangle 288">
            <a:extLst>
              <a:ext uri="{FF2B5EF4-FFF2-40B4-BE49-F238E27FC236}">
                <a16:creationId xmlns:a16="http://schemas.microsoft.com/office/drawing/2014/main" id="{391A80B0-68F6-DEDF-EA96-AC296B7BE66D}"/>
              </a:ext>
            </a:extLst>
          </p:cNvPr>
          <p:cNvSpPr/>
          <p:nvPr/>
        </p:nvSpPr>
        <p:spPr>
          <a:xfrm>
            <a:off x="2280727" y="645240"/>
            <a:ext cx="8572330" cy="1129131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dashDot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vi-VN" sz="5000" dirty="0">
                <a:solidFill>
                  <a:srgbClr val="002060"/>
                </a:solidFill>
                <a:latin typeface="#9Slide07 SVNDessert Menu Scrip" panose="00000500000000000000" pitchFamily="2" charset="0"/>
              </a:rPr>
              <a:t>Tính bằng cách thuận tiện.</a:t>
            </a:r>
            <a:endParaRPr lang="en-US" sz="5000" dirty="0">
              <a:solidFill>
                <a:srgbClr val="002060"/>
              </a:solidFill>
              <a:latin typeface="#9Slide07 SVNDessert Menu Scrip" panose="00000500000000000000" pitchFamily="2" charset="0"/>
            </a:endParaRPr>
          </a:p>
        </p:txBody>
      </p:sp>
      <p:pic>
        <p:nvPicPr>
          <p:cNvPr id="25" name="Picture 6" descr="Cute couple holding coffee and matcha tea cartoon character illustration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96965">
                        <a14:foregroundMark x1="65176" y1="77000" x2="64537" y2="81000"/>
                        <a14:foregroundMark x1="64537" y1="76400" x2="64537" y2="76400"/>
                        <a14:foregroundMark x1="68530" y1="73200" x2="67093" y2="73200"/>
                        <a14:foregroundMark x1="73802" y1="68200" x2="74601" y2="68200"/>
                        <a14:foregroundMark x1="23003" y1="60200" x2="23003" y2="60200"/>
                        <a14:foregroundMark x1="34505" y1="74200" x2="34505" y2="74200"/>
                        <a14:foregroundMark x1="33067" y1="70200" x2="33067" y2="70200"/>
                        <a14:foregroundMark x1="33866" y1="88600" x2="33866" y2="88600"/>
                        <a14:foregroundMark x1="36741" y1="86000" x2="36741" y2="86000"/>
                        <a14:foregroundMark x1="31150" y1="85400" x2="31150" y2="85400"/>
                        <a14:foregroundMark x1="32268" y1="78200" x2="32268" y2="78200"/>
                        <a14:foregroundMark x1="32428" y1="78200" x2="34505" y2="80000"/>
                        <a14:foregroundMark x1="36581" y1="82000" x2="37380" y2="82000"/>
                        <a14:foregroundMark x1="37380" y1="82000" x2="37380" y2="82000"/>
                        <a14:foregroundMark x1="37380" y1="82000" x2="37380" y2="82000"/>
                        <a14:foregroundMark x1="32428" y1="82000" x2="28435" y2="878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57544" y="4382999"/>
            <a:ext cx="3277409" cy="2617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6" name="图片 1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467" t="23471" r="-966" b="-696"/>
          <a:stretch/>
        </p:blipFill>
        <p:spPr>
          <a:xfrm rot="16610034">
            <a:off x="4017184" y="4464401"/>
            <a:ext cx="1914797" cy="2579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00500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9" grpId="0" build="p"/>
      <p:bldP spid="22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347</Words>
  <Application>Microsoft Office PowerPoint</Application>
  <PresentationFormat>Widescreen</PresentationFormat>
  <Paragraphs>68</Paragraphs>
  <Slides>10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等线</vt:lpstr>
      <vt:lpstr>#9Slide03 Maven Pro Medium</vt:lpstr>
      <vt:lpstr>#9Slide03 Swiss Condensed Bold</vt:lpstr>
      <vt:lpstr>#9Slide07 SVNDessert Menu Scrip</vt:lpstr>
      <vt:lpstr>Arial</vt:lpstr>
      <vt:lpstr>Calibri</vt:lpstr>
      <vt:lpstr>Calibri Light</vt:lpstr>
      <vt:lpstr>Cambria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</cp:revision>
  <dcterms:created xsi:type="dcterms:W3CDTF">2024-05-03T13:51:49Z</dcterms:created>
  <dcterms:modified xsi:type="dcterms:W3CDTF">2024-05-03T13:51:59Z</dcterms:modified>
</cp:coreProperties>
</file>