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49AC-EA7F-43EE-BE9C-EC0461658FEB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04E5-F457-4697-BD46-25866E14F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80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49AC-EA7F-43EE-BE9C-EC0461658FEB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04E5-F457-4697-BD46-25866E14F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24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49AC-EA7F-43EE-BE9C-EC0461658FEB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04E5-F457-4697-BD46-25866E14F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22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49AC-EA7F-43EE-BE9C-EC0461658FEB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04E5-F457-4697-BD46-25866E14F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78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49AC-EA7F-43EE-BE9C-EC0461658FEB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04E5-F457-4697-BD46-25866E14F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16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49AC-EA7F-43EE-BE9C-EC0461658FEB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04E5-F457-4697-BD46-25866E14F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5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49AC-EA7F-43EE-BE9C-EC0461658FEB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04E5-F457-4697-BD46-25866E14F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31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49AC-EA7F-43EE-BE9C-EC0461658FEB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04E5-F457-4697-BD46-25866E14F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2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49AC-EA7F-43EE-BE9C-EC0461658FEB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04E5-F457-4697-BD46-25866E14F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74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49AC-EA7F-43EE-BE9C-EC0461658FEB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04E5-F457-4697-BD46-25866E14F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1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49AC-EA7F-43EE-BE9C-EC0461658FEB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04E5-F457-4697-BD46-25866E14F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449AC-EA7F-43EE-BE9C-EC0461658FEB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104E5-F457-4697-BD46-25866E14F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7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" r="10607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08"/>
          <a:stretch/>
        </p:blipFill>
        <p:spPr>
          <a:xfrm>
            <a:off x="-210053" y="2294600"/>
            <a:ext cx="4753024" cy="4713399"/>
          </a:xfrm>
          <a:prstGeom prst="rect">
            <a:avLst/>
          </a:prstGeom>
        </p:spPr>
      </p:pic>
      <p:pic>
        <p:nvPicPr>
          <p:cNvPr id="122" name="图片 1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74" r="3058"/>
          <a:stretch/>
        </p:blipFill>
        <p:spPr>
          <a:xfrm>
            <a:off x="9782630" y="1008847"/>
            <a:ext cx="2242456" cy="58491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91BCF9-87BD-D3F8-0B04-3DB1099636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0802" y="-150784"/>
            <a:ext cx="1523956" cy="16783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0AD274-D62D-3507-8FE1-E7F9F3CEE5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2942" y="102210"/>
            <a:ext cx="2517866" cy="16704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D8099E1-8A46-0A0E-3293-C7405BCFE9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275" y="796508"/>
            <a:ext cx="10348864" cy="546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6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4">
            <a:extLst>
              <a:ext uri="{FF2B5EF4-FFF2-40B4-BE49-F238E27FC236}">
                <a16:creationId xmlns:a16="http://schemas.microsoft.com/office/drawing/2014/main" id="{9A8E4D22-8876-794B-D8F2-9F33DFF3F8C8}"/>
              </a:ext>
            </a:extLst>
          </p:cNvPr>
          <p:cNvSpPr/>
          <p:nvPr/>
        </p:nvSpPr>
        <p:spPr>
          <a:xfrm>
            <a:off x="1547895" y="601909"/>
            <a:ext cx="8958373" cy="647699"/>
          </a:xfrm>
          <a:prstGeom prst="roundRect">
            <a:avLst/>
          </a:prstGeom>
          <a:gradFill flip="none" rotWithShape="1">
            <a:gsLst>
              <a:gs pos="0">
                <a:srgbClr val="41E1F4"/>
              </a:gs>
              <a:gs pos="70000">
                <a:srgbClr val="24C4F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Tìm số thích hợp với dấu “?” để được:</a:t>
            </a:r>
            <a:endParaRPr lang="zh-CN" altLang="en-US" sz="23900" b="1" dirty="0"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3" name="椭圆 18">
            <a:extLst>
              <a:ext uri="{FF2B5EF4-FFF2-40B4-BE49-F238E27FC236}">
                <a16:creationId xmlns:a16="http://schemas.microsoft.com/office/drawing/2014/main" id="{830C0C2B-C292-B30A-7FF3-9E9442CCCAA2}"/>
              </a:ext>
            </a:extLst>
          </p:cNvPr>
          <p:cNvSpPr/>
          <p:nvPr/>
        </p:nvSpPr>
        <p:spPr>
          <a:xfrm>
            <a:off x="744298" y="601908"/>
            <a:ext cx="647700" cy="647700"/>
          </a:xfrm>
          <a:prstGeom prst="ellipse">
            <a:avLst/>
          </a:prstGeom>
          <a:gradFill flip="none" rotWithShape="1">
            <a:gsLst>
              <a:gs pos="0">
                <a:srgbClr val="41E1F4"/>
              </a:gs>
              <a:gs pos="70000">
                <a:srgbClr val="24C4F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5</a:t>
            </a:r>
            <a:endParaRPr lang="zh-CN" altLang="en-US" sz="3600" b="1" dirty="0">
              <a:solidFill>
                <a:schemeClr val="bg1"/>
              </a:solidFill>
              <a:latin typeface="Cambria" panose="02040503050406030204" pitchFamily="18" charset="0"/>
              <a:ea typeface="字魂27号-布丁体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762AA9-5118-F219-42B8-D5587B8395D6}"/>
              </a:ext>
            </a:extLst>
          </p:cNvPr>
          <p:cNvSpPr txBox="1"/>
          <p:nvPr/>
        </p:nvSpPr>
        <p:spPr>
          <a:xfrm>
            <a:off x="1800809" y="1576872"/>
            <a:ext cx="6736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9DACCD-63CF-3F1A-B875-7EFB71ADB1D7}"/>
              </a:ext>
            </a:extLst>
          </p:cNvPr>
          <p:cNvSpPr txBox="1"/>
          <p:nvPr/>
        </p:nvSpPr>
        <p:spPr>
          <a:xfrm>
            <a:off x="1800809" y="2979575"/>
            <a:ext cx="6736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32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lẻ </a:t>
            </a:r>
            <a:r>
              <a:rPr lang="en-US" sz="32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68DE56-72F0-249E-5A12-6E475163A401}"/>
              </a:ext>
            </a:extLst>
          </p:cNvPr>
          <p:cNvSpPr txBox="1"/>
          <p:nvPr/>
        </p:nvSpPr>
        <p:spPr>
          <a:xfrm>
            <a:off x="1800809" y="4357315"/>
            <a:ext cx="6736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32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chẵn </a:t>
            </a:r>
            <a:r>
              <a:rPr lang="en-US" sz="32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36E0CE0-0B86-B73E-4C94-37081C66251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06398" y="2324045"/>
          <a:ext cx="7056016" cy="6400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64004">
                  <a:extLst>
                    <a:ext uri="{9D8B030D-6E8A-4147-A177-3AD203B41FA5}">
                      <a16:colId xmlns:a16="http://schemas.microsoft.com/office/drawing/2014/main" val="2930167729"/>
                    </a:ext>
                  </a:extLst>
                </a:gridCol>
                <a:gridCol w="1764004">
                  <a:extLst>
                    <a:ext uri="{9D8B030D-6E8A-4147-A177-3AD203B41FA5}">
                      <a16:colId xmlns:a16="http://schemas.microsoft.com/office/drawing/2014/main" val="3119182854"/>
                    </a:ext>
                  </a:extLst>
                </a:gridCol>
                <a:gridCol w="1764004">
                  <a:extLst>
                    <a:ext uri="{9D8B030D-6E8A-4147-A177-3AD203B41FA5}">
                      <a16:colId xmlns:a16="http://schemas.microsoft.com/office/drawing/2014/main" val="2555113407"/>
                    </a:ext>
                  </a:extLst>
                </a:gridCol>
                <a:gridCol w="1764004">
                  <a:extLst>
                    <a:ext uri="{9D8B030D-6E8A-4147-A177-3AD203B41FA5}">
                      <a16:colId xmlns:a16="http://schemas.microsoft.com/office/drawing/2014/main" val="3963563108"/>
                    </a:ext>
                  </a:extLst>
                </a:gridCol>
              </a:tblGrid>
              <a:tr h="518096"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999 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 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1 001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88115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CDDE7BC-08C0-67AC-F95A-95D4A12955E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06398" y="3640792"/>
          <a:ext cx="7056016" cy="6400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64004">
                  <a:extLst>
                    <a:ext uri="{9D8B030D-6E8A-4147-A177-3AD203B41FA5}">
                      <a16:colId xmlns:a16="http://schemas.microsoft.com/office/drawing/2014/main" val="2930167729"/>
                    </a:ext>
                  </a:extLst>
                </a:gridCol>
                <a:gridCol w="1764004">
                  <a:extLst>
                    <a:ext uri="{9D8B030D-6E8A-4147-A177-3AD203B41FA5}">
                      <a16:colId xmlns:a16="http://schemas.microsoft.com/office/drawing/2014/main" val="3119182854"/>
                    </a:ext>
                  </a:extLst>
                </a:gridCol>
                <a:gridCol w="1764004">
                  <a:extLst>
                    <a:ext uri="{9D8B030D-6E8A-4147-A177-3AD203B41FA5}">
                      <a16:colId xmlns:a16="http://schemas.microsoft.com/office/drawing/2014/main" val="2555113407"/>
                    </a:ext>
                  </a:extLst>
                </a:gridCol>
                <a:gridCol w="1764004">
                  <a:extLst>
                    <a:ext uri="{9D8B030D-6E8A-4147-A177-3AD203B41FA5}">
                      <a16:colId xmlns:a16="http://schemas.microsoft.com/office/drawing/2014/main" val="3963563108"/>
                    </a:ext>
                  </a:extLst>
                </a:gridCol>
              </a:tblGrid>
              <a:tr h="518096"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2 987 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2 989 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88115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D1A13CF-1228-0F08-8D17-9276FD69915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06398" y="5071958"/>
          <a:ext cx="7056016" cy="6400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64004">
                  <a:extLst>
                    <a:ext uri="{9D8B030D-6E8A-4147-A177-3AD203B41FA5}">
                      <a16:colId xmlns:a16="http://schemas.microsoft.com/office/drawing/2014/main" val="2930167729"/>
                    </a:ext>
                  </a:extLst>
                </a:gridCol>
                <a:gridCol w="1764004">
                  <a:extLst>
                    <a:ext uri="{9D8B030D-6E8A-4147-A177-3AD203B41FA5}">
                      <a16:colId xmlns:a16="http://schemas.microsoft.com/office/drawing/2014/main" val="3119182854"/>
                    </a:ext>
                  </a:extLst>
                </a:gridCol>
                <a:gridCol w="1764004">
                  <a:extLst>
                    <a:ext uri="{9D8B030D-6E8A-4147-A177-3AD203B41FA5}">
                      <a16:colId xmlns:a16="http://schemas.microsoft.com/office/drawing/2014/main" val="2555113407"/>
                    </a:ext>
                  </a:extLst>
                </a:gridCol>
                <a:gridCol w="1764004">
                  <a:extLst>
                    <a:ext uri="{9D8B030D-6E8A-4147-A177-3AD203B41FA5}">
                      <a16:colId xmlns:a16="http://schemas.microsoft.com/office/drawing/2014/main" val="3963563108"/>
                    </a:ext>
                  </a:extLst>
                </a:gridCol>
              </a:tblGrid>
              <a:tr h="518096"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74 500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74 504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88115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7E90E80-D663-EF3C-5F59-3984A3091A4C}"/>
              </a:ext>
            </a:extLst>
          </p:cNvPr>
          <p:cNvSpPr txBox="1"/>
          <p:nvPr/>
        </p:nvSpPr>
        <p:spPr>
          <a:xfrm>
            <a:off x="4329404" y="2348854"/>
            <a:ext cx="139026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</a:t>
            </a:r>
            <a:endParaRPr lang="en-US" sz="32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662BC6-62DA-2F77-6FCE-E95FF0140323}"/>
              </a:ext>
            </a:extLst>
          </p:cNvPr>
          <p:cNvSpPr txBox="1"/>
          <p:nvPr/>
        </p:nvSpPr>
        <p:spPr>
          <a:xfrm>
            <a:off x="7742671" y="2329866"/>
            <a:ext cx="139026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1 002</a:t>
            </a:r>
            <a:endParaRPr lang="en-US" sz="32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8B4AEB-3AE1-5396-6E3A-A56D3B511981}"/>
              </a:ext>
            </a:extLst>
          </p:cNvPr>
          <p:cNvSpPr txBox="1"/>
          <p:nvPr/>
        </p:nvSpPr>
        <p:spPr>
          <a:xfrm>
            <a:off x="5928048" y="3644662"/>
            <a:ext cx="139026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2 991</a:t>
            </a:r>
            <a:endParaRPr lang="en-US" sz="32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C3CCA1-DBD1-60A5-B032-9213462B0C3D}"/>
              </a:ext>
            </a:extLst>
          </p:cNvPr>
          <p:cNvSpPr txBox="1"/>
          <p:nvPr/>
        </p:nvSpPr>
        <p:spPr>
          <a:xfrm>
            <a:off x="7742671" y="3644661"/>
            <a:ext cx="139026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2 993</a:t>
            </a:r>
            <a:endParaRPr lang="en-US" sz="32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970F76-69E0-564A-EB31-62557B093DB4}"/>
              </a:ext>
            </a:extLst>
          </p:cNvPr>
          <p:cNvSpPr txBox="1"/>
          <p:nvPr/>
        </p:nvSpPr>
        <p:spPr>
          <a:xfrm>
            <a:off x="4245424" y="5099610"/>
            <a:ext cx="14835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74 502</a:t>
            </a:r>
            <a:endParaRPr lang="en-US" sz="32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7F37E5-1EAA-0FF4-AE45-3D47319FD3E2}"/>
              </a:ext>
            </a:extLst>
          </p:cNvPr>
          <p:cNvSpPr txBox="1"/>
          <p:nvPr/>
        </p:nvSpPr>
        <p:spPr>
          <a:xfrm>
            <a:off x="7696017" y="5111323"/>
            <a:ext cx="14835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74 506</a:t>
            </a:r>
            <a:endParaRPr lang="en-US" sz="32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16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1B37D44D-3703-4620-9B4D-EB522E2173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43"/>
          <a:stretch/>
        </p:blipFill>
        <p:spPr>
          <a:xfrm>
            <a:off x="6336391" y="2327183"/>
            <a:ext cx="4903982" cy="3317876"/>
          </a:xfrm>
          <a:prstGeom prst="rect">
            <a:avLst/>
          </a:prstGeom>
        </p:spPr>
      </p:pic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594C3D8F-1F61-4B4D-AD2F-6992FA04F151}"/>
              </a:ext>
            </a:extLst>
          </p:cNvPr>
          <p:cNvCxnSpPr/>
          <p:nvPr/>
        </p:nvCxnSpPr>
        <p:spPr>
          <a:xfrm>
            <a:off x="1435554" y="5486400"/>
            <a:ext cx="56170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9720B69-124D-329C-8CCD-9B78E357B730}"/>
              </a:ext>
            </a:extLst>
          </p:cNvPr>
          <p:cNvSpPr/>
          <p:nvPr/>
        </p:nvSpPr>
        <p:spPr>
          <a:xfrm>
            <a:off x="600502" y="4422776"/>
            <a:ext cx="6701050" cy="971550"/>
          </a:xfrm>
          <a:prstGeom prst="roundRect">
            <a:avLst/>
          </a:prstGeom>
          <a:solidFill>
            <a:srgbClr val="ACE9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Chuẩn</a:t>
            </a:r>
            <a:r>
              <a:rPr kumimoji="0" lang="vi-VN" sz="4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bị bài tiếp theo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C34CCBD-1A9B-3E79-D7B4-517E3AC4C1E5}"/>
              </a:ext>
            </a:extLst>
          </p:cNvPr>
          <p:cNvSpPr/>
          <p:nvPr/>
        </p:nvSpPr>
        <p:spPr>
          <a:xfrm>
            <a:off x="600502" y="3184525"/>
            <a:ext cx="7110483" cy="971550"/>
          </a:xfrm>
          <a:prstGeom prst="roundRect">
            <a:avLst/>
          </a:prstGeom>
          <a:solidFill>
            <a:srgbClr val="ACE9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800" i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Ôn tập kiến thức đã học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E0244F-5697-980D-9F70-928B8E8A4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685" y="554639"/>
            <a:ext cx="6425741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4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" r="10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08"/>
          <a:stretch/>
        </p:blipFill>
        <p:spPr>
          <a:xfrm>
            <a:off x="-210053" y="2294600"/>
            <a:ext cx="4753024" cy="4713399"/>
          </a:xfrm>
          <a:prstGeom prst="rect">
            <a:avLst/>
          </a:prstGeom>
        </p:spPr>
      </p:pic>
      <p:pic>
        <p:nvPicPr>
          <p:cNvPr id="122" name="图片 1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74" r="3058"/>
          <a:stretch/>
        </p:blipFill>
        <p:spPr>
          <a:xfrm>
            <a:off x="9782630" y="1008847"/>
            <a:ext cx="2242456" cy="58491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C9B86A-0604-E6F1-0A3E-8ED3A1F68C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0332" y="269409"/>
            <a:ext cx="2517866" cy="16704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00117F-A26C-5F99-E17A-7A8086A5AB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7433" y="1861383"/>
            <a:ext cx="9166425" cy="440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" r="10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28048" r="11422" b="19003"/>
          <a:stretch/>
        </p:blipFill>
        <p:spPr>
          <a:xfrm>
            <a:off x="448211" y="132924"/>
            <a:ext cx="11594718" cy="663176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1586" y="3085846"/>
            <a:ext cx="3213695" cy="32136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1AF0C0-0F5F-2C8E-4637-A63E24C5DC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1810" y="84678"/>
            <a:ext cx="7206214" cy="15084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367EEC-BB6B-A7B1-E29A-F3F082D3942B}"/>
              </a:ext>
            </a:extLst>
          </p:cNvPr>
          <p:cNvSpPr txBox="1"/>
          <p:nvPr/>
        </p:nvSpPr>
        <p:spPr>
          <a:xfrm>
            <a:off x="912844" y="1263604"/>
            <a:ext cx="10366310" cy="4676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22860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5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cấu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indent="22860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dãy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Hai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kém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chẵn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lẻ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kém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indent="22860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chẵn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lẽ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indent="22860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indent="22860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ngược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indent="22860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marR="0" indent="2286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indent="2286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tiễn</a:t>
            </a:r>
            <a:r>
              <a:rPr lang="en-US" sz="25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999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" r="10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20700" y="1993900"/>
            <a:ext cx="5270506" cy="52705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7"/>
          <a:stretch/>
        </p:blipFill>
        <p:spPr>
          <a:xfrm rot="856226">
            <a:off x="4807706" y="4366666"/>
            <a:ext cx="6407688" cy="33339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DE8B67-9CD4-6F18-27AE-793DD0CEFF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770" b="43297"/>
          <a:stretch/>
        </p:blipFill>
        <p:spPr>
          <a:xfrm>
            <a:off x="3396238" y="0"/>
            <a:ext cx="7371846" cy="594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" r="10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20700" y="1993900"/>
            <a:ext cx="5270506" cy="52705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7"/>
          <a:stretch/>
        </p:blipFill>
        <p:spPr>
          <a:xfrm rot="856226">
            <a:off x="4807706" y="4366666"/>
            <a:ext cx="6407688" cy="33339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C9A3B1-E5D9-F062-B7C8-5F32F20C06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106" t="5276" r="11622" b="13811"/>
          <a:stretch/>
        </p:blipFill>
        <p:spPr>
          <a:xfrm>
            <a:off x="4495659" y="528850"/>
            <a:ext cx="6463494" cy="580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3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F5566188-607A-4A03-A245-99606F2CFA2A}"/>
              </a:ext>
            </a:extLst>
          </p:cNvPr>
          <p:cNvSpPr/>
          <p:nvPr/>
        </p:nvSpPr>
        <p:spPr>
          <a:xfrm>
            <a:off x="1547896" y="639239"/>
            <a:ext cx="6065884" cy="533400"/>
          </a:xfrm>
          <a:prstGeom prst="roundRect">
            <a:avLst/>
          </a:prstGeom>
          <a:gradFill flip="none" rotWithShape="1">
            <a:gsLst>
              <a:gs pos="0">
                <a:srgbClr val="41E1F4"/>
              </a:gs>
              <a:gs pos="70000">
                <a:srgbClr val="24C4F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zh-CN" altLang="en-US" sz="4000" b="1" dirty="0"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9F6C570B-F848-4DE1-B444-67F9F82CC8EF}"/>
              </a:ext>
            </a:extLst>
          </p:cNvPr>
          <p:cNvSpPr/>
          <p:nvPr/>
        </p:nvSpPr>
        <p:spPr>
          <a:xfrm>
            <a:off x="716306" y="582089"/>
            <a:ext cx="647700" cy="647700"/>
          </a:xfrm>
          <a:prstGeom prst="ellipse">
            <a:avLst/>
          </a:prstGeom>
          <a:gradFill flip="none" rotWithShape="1">
            <a:gsLst>
              <a:gs pos="0">
                <a:srgbClr val="41E1F4"/>
              </a:gs>
              <a:gs pos="70000">
                <a:srgbClr val="24C4F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1</a:t>
            </a:r>
            <a:endParaRPr lang="zh-CN" altLang="en-US" sz="3600" b="1" dirty="0">
              <a:solidFill>
                <a:schemeClr val="bg1"/>
              </a:solidFill>
              <a:latin typeface="Cambria" panose="02040503050406030204" pitchFamily="18" charset="0"/>
              <a:ea typeface="字魂27号-布丁体" panose="00000500000000000000" pitchFamily="2" charset="-122"/>
              <a:sym typeface="字魂160号-檀宋" panose="00000500000000000000" pitchFamily="2" charset="-122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E72A485-14B1-7C2B-29A2-AAA167D97E7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16306" y="1343609"/>
          <a:ext cx="10890975" cy="49021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993242">
                  <a:extLst>
                    <a:ext uri="{9D8B030D-6E8A-4147-A177-3AD203B41FA5}">
                      <a16:colId xmlns:a16="http://schemas.microsoft.com/office/drawing/2014/main" val="1895598271"/>
                    </a:ext>
                  </a:extLst>
                </a:gridCol>
                <a:gridCol w="2267408">
                  <a:extLst>
                    <a:ext uri="{9D8B030D-6E8A-4147-A177-3AD203B41FA5}">
                      <a16:colId xmlns:a16="http://schemas.microsoft.com/office/drawing/2014/main" val="3009286953"/>
                    </a:ext>
                  </a:extLst>
                </a:gridCol>
                <a:gridCol w="3630325">
                  <a:extLst>
                    <a:ext uri="{9D8B030D-6E8A-4147-A177-3AD203B41FA5}">
                      <a16:colId xmlns:a16="http://schemas.microsoft.com/office/drawing/2014/main" val="356504805"/>
                    </a:ext>
                  </a:extLst>
                </a:gridCol>
              </a:tblGrid>
              <a:tr h="601644">
                <a:tc>
                  <a:txBody>
                    <a:bodyPr/>
                    <a:lstStyle/>
                    <a:p>
                      <a:pPr algn="ctr"/>
                      <a:r>
                        <a:rPr lang="vi-VN" sz="32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gồm</a:t>
                      </a:r>
                      <a:endParaRPr lang="en-US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ACE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 số </a:t>
                      </a:r>
                      <a:endParaRPr lang="en-US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ACE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 số</a:t>
                      </a:r>
                      <a:endParaRPr lang="en-US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ACE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976913"/>
                  </a:ext>
                </a:extLst>
              </a:tr>
              <a:tr h="774669">
                <a:tc>
                  <a:txBody>
                    <a:bodyPr/>
                    <a:lstStyle/>
                    <a:p>
                      <a:pPr algn="just"/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3 chục nghìn, 5 nghìn, 1 trăm và 7 đơn vị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35 107</a:t>
                      </a:r>
                      <a:endParaRPr lang="en-US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Ba mươi lăm nghìn một trăm linh bảy.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175975"/>
                  </a:ext>
                </a:extLst>
              </a:tr>
              <a:tr h="1118552">
                <a:tc>
                  <a:txBody>
                    <a:bodyPr/>
                    <a:lstStyle/>
                    <a:p>
                      <a:pPr algn="just"/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 trăm nghìn, 4 chục nghìn, 6 trăm, 3 chục và 8 đơn vị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612894"/>
                  </a:ext>
                </a:extLst>
              </a:tr>
              <a:tr h="1118552">
                <a:tc>
                  <a:txBody>
                    <a:bodyPr/>
                    <a:lstStyle/>
                    <a:p>
                      <a:pPr algn="just"/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7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triệu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, 9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trăm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nghìn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, 6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nghìn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, 4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trăm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5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chục</a:t>
                      </a:r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850243"/>
                  </a:ext>
                </a:extLst>
              </a:tr>
              <a:tr h="1118552">
                <a:tc>
                  <a:txBody>
                    <a:bodyPr/>
                    <a:lstStyle/>
                    <a:p>
                      <a:pPr algn="just"/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triệu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, 8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trăm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nghìn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, 3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chục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nghìn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9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trăm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21658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D822946-BCA0-1756-C17F-97BA8F532714}"/>
              </a:ext>
            </a:extLst>
          </p:cNvPr>
          <p:cNvSpPr txBox="1"/>
          <p:nvPr/>
        </p:nvSpPr>
        <p:spPr>
          <a:xfrm>
            <a:off x="5934270" y="3136612"/>
            <a:ext cx="1838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240 638</a:t>
            </a:r>
            <a:endParaRPr lang="en-US" sz="32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49EC52-47A1-4AFE-0BD0-FAC8583CABE1}"/>
              </a:ext>
            </a:extLst>
          </p:cNvPr>
          <p:cNvSpPr txBox="1"/>
          <p:nvPr/>
        </p:nvSpPr>
        <p:spPr>
          <a:xfrm>
            <a:off x="8005668" y="2925145"/>
            <a:ext cx="3554005" cy="1133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trăm bốn mươi nghìn sáu trăm ba mươi tám.</a:t>
            </a:r>
            <a:endParaRPr lang="en-US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F5FD1D-36D8-9743-C372-23A4B4374C68}"/>
              </a:ext>
            </a:extLst>
          </p:cNvPr>
          <p:cNvSpPr txBox="1"/>
          <p:nvPr/>
        </p:nvSpPr>
        <p:spPr>
          <a:xfrm>
            <a:off x="5743347" y="4243288"/>
            <a:ext cx="2214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7 906 450</a:t>
            </a:r>
            <a:endParaRPr lang="en-US" sz="32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C40F9A-3D1B-AD69-7D56-8199C1B0527D}"/>
              </a:ext>
            </a:extLst>
          </p:cNvPr>
          <p:cNvSpPr txBox="1"/>
          <p:nvPr/>
        </p:nvSpPr>
        <p:spPr>
          <a:xfrm>
            <a:off x="8028397" y="4058276"/>
            <a:ext cx="3554005" cy="1133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Bảy triệu chín trăm linh sáu nghìn bốn trăm năm mươi.</a:t>
            </a:r>
            <a:endParaRPr lang="en-US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2962B7-00AC-1605-8506-A3C12700AC1E}"/>
              </a:ext>
            </a:extLst>
          </p:cNvPr>
          <p:cNvSpPr txBox="1"/>
          <p:nvPr/>
        </p:nvSpPr>
        <p:spPr>
          <a:xfrm>
            <a:off x="5771340" y="5368627"/>
            <a:ext cx="2186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5 830 900</a:t>
            </a:r>
            <a:endParaRPr lang="en-US" sz="32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87251C-2878-6F20-295E-8DFD3C5A5E1B}"/>
              </a:ext>
            </a:extLst>
          </p:cNvPr>
          <p:cNvSpPr txBox="1"/>
          <p:nvPr/>
        </p:nvSpPr>
        <p:spPr>
          <a:xfrm>
            <a:off x="8005668" y="5157160"/>
            <a:ext cx="3554005" cy="1133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triệu tám trăm ba mươi nghìn chín trăm.</a:t>
            </a:r>
            <a:endParaRPr lang="en-US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15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4">
            <a:extLst>
              <a:ext uri="{FF2B5EF4-FFF2-40B4-BE49-F238E27FC236}">
                <a16:creationId xmlns:a16="http://schemas.microsoft.com/office/drawing/2014/main" id="{33CD966B-0A0B-53BC-7BD4-6A62DFEFE09F}"/>
              </a:ext>
            </a:extLst>
          </p:cNvPr>
          <p:cNvSpPr/>
          <p:nvPr/>
        </p:nvSpPr>
        <p:spPr>
          <a:xfrm>
            <a:off x="1547895" y="480611"/>
            <a:ext cx="8641133" cy="647699"/>
          </a:xfrm>
          <a:prstGeom prst="roundRect">
            <a:avLst/>
          </a:prstGeom>
          <a:gradFill flip="none" rotWithShape="1">
            <a:gsLst>
              <a:gs pos="0">
                <a:srgbClr val="41E1F4"/>
              </a:gs>
              <a:gs pos="70000">
                <a:srgbClr val="24C4F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zh-CN" altLang="en-US" sz="6000" b="1" dirty="0"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3" name="椭圆 18">
            <a:extLst>
              <a:ext uri="{FF2B5EF4-FFF2-40B4-BE49-F238E27FC236}">
                <a16:creationId xmlns:a16="http://schemas.microsoft.com/office/drawing/2014/main" id="{5A94E0ED-458B-E656-57DE-AF1D5D77A79F}"/>
              </a:ext>
            </a:extLst>
          </p:cNvPr>
          <p:cNvSpPr/>
          <p:nvPr/>
        </p:nvSpPr>
        <p:spPr>
          <a:xfrm>
            <a:off x="744298" y="480610"/>
            <a:ext cx="647700" cy="647700"/>
          </a:xfrm>
          <a:prstGeom prst="ellipse">
            <a:avLst/>
          </a:prstGeom>
          <a:gradFill flip="none" rotWithShape="1">
            <a:gsLst>
              <a:gs pos="0">
                <a:srgbClr val="41E1F4"/>
              </a:gs>
              <a:gs pos="70000">
                <a:srgbClr val="24C4F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2</a:t>
            </a:r>
            <a:endParaRPr lang="zh-CN" altLang="en-US" sz="3600" b="1" dirty="0">
              <a:solidFill>
                <a:schemeClr val="bg1"/>
              </a:solidFill>
              <a:latin typeface="Cambria" panose="02040503050406030204" pitchFamily="18" charset="0"/>
              <a:ea typeface="字魂27号-布丁体" panose="00000500000000000000" pitchFamily="2" charset="-122"/>
              <a:sym typeface="字魂160号-檀宋" panose="00000500000000000000" pitchFamily="2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EC9B8F-6771-6E3D-91A5-A731DF56F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2" b="5002"/>
          <a:stretch/>
        </p:blipFill>
        <p:spPr>
          <a:xfrm>
            <a:off x="1578611" y="1831813"/>
            <a:ext cx="8897366" cy="1384908"/>
          </a:xfrm>
          <a:prstGeom prst="rect">
            <a:avLst/>
          </a:prstGeom>
        </p:spPr>
      </p:pic>
      <p:sp>
        <p:nvSpPr>
          <p:cNvPr id="8" name="矩形: 圆角 54">
            <a:extLst>
              <a:ext uri="{FF2B5EF4-FFF2-40B4-BE49-F238E27FC236}">
                <a16:creationId xmlns:a16="http://schemas.microsoft.com/office/drawing/2014/main" id="{F23406FB-E96B-4281-89D9-25C7670263FA}"/>
              </a:ext>
            </a:extLst>
          </p:cNvPr>
          <p:cNvSpPr/>
          <p:nvPr/>
        </p:nvSpPr>
        <p:spPr>
          <a:xfrm>
            <a:off x="2070741" y="1236299"/>
            <a:ext cx="7707407" cy="713792"/>
          </a:xfrm>
          <a:prstGeom prst="roundRect">
            <a:avLst/>
          </a:prstGeom>
          <a:solidFill>
            <a:srgbClr val="FF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Mẫu: </a:t>
            </a:r>
            <a:r>
              <a:rPr lang="pl-PL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6 945 = 6 000 + 900 + 40 + 5</a:t>
            </a:r>
            <a:endParaRPr lang="zh-CN" altLang="en-US" sz="4400" dirty="0">
              <a:solidFill>
                <a:srgbClr val="0070C0"/>
              </a:solidFill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9" name="矩形: 圆角 54">
            <a:extLst>
              <a:ext uri="{FF2B5EF4-FFF2-40B4-BE49-F238E27FC236}">
                <a16:creationId xmlns:a16="http://schemas.microsoft.com/office/drawing/2014/main" id="{CCEFE579-4E98-8179-D797-C29B83FBC0F3}"/>
              </a:ext>
            </a:extLst>
          </p:cNvPr>
          <p:cNvSpPr/>
          <p:nvPr/>
        </p:nvSpPr>
        <p:spPr>
          <a:xfrm>
            <a:off x="744298" y="3221864"/>
            <a:ext cx="7707407" cy="713792"/>
          </a:xfrm>
          <a:prstGeom prst="roundRect">
            <a:avLst/>
          </a:prstGeom>
          <a:solidFill>
            <a:srgbClr val="ACE9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9 834 = 9 000 + 800 + 30 + 4</a:t>
            </a:r>
            <a:endParaRPr lang="zh-CN" altLang="en-US" sz="7200" b="1" dirty="0">
              <a:solidFill>
                <a:srgbClr val="0070C0"/>
              </a:solidFill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10" name="矩形: 圆角 54">
            <a:extLst>
              <a:ext uri="{FF2B5EF4-FFF2-40B4-BE49-F238E27FC236}">
                <a16:creationId xmlns:a16="http://schemas.microsoft.com/office/drawing/2014/main" id="{09A81D53-F69B-5DCD-BF8F-29D2315B102E}"/>
              </a:ext>
            </a:extLst>
          </p:cNvPr>
          <p:cNvSpPr/>
          <p:nvPr/>
        </p:nvSpPr>
        <p:spPr>
          <a:xfrm>
            <a:off x="744298" y="4043645"/>
            <a:ext cx="8828910" cy="7137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35 612 = 30 000 + 5 000 + 600 + 10 + 2</a:t>
            </a:r>
            <a:endParaRPr lang="zh-CN" altLang="en-US" sz="7200" b="1" dirty="0">
              <a:solidFill>
                <a:schemeClr val="tx1"/>
              </a:solidFill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11" name="矩形: 圆角 54">
            <a:extLst>
              <a:ext uri="{FF2B5EF4-FFF2-40B4-BE49-F238E27FC236}">
                <a16:creationId xmlns:a16="http://schemas.microsoft.com/office/drawing/2014/main" id="{3CF1910F-2AEA-1C4F-976A-55640B6D70BC}"/>
              </a:ext>
            </a:extLst>
          </p:cNvPr>
          <p:cNvSpPr/>
          <p:nvPr/>
        </p:nvSpPr>
        <p:spPr>
          <a:xfrm>
            <a:off x="734967" y="4870569"/>
            <a:ext cx="10349799" cy="713792"/>
          </a:xfrm>
          <a:prstGeom prst="roundRect">
            <a:avLst/>
          </a:prstGeom>
          <a:solidFill>
            <a:srgbClr val="B5F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653 940 = 600 000 + 50 000 + 3 000 + 900 + 40</a:t>
            </a:r>
            <a:endParaRPr lang="zh-CN" altLang="en-US" sz="7200" b="1" dirty="0">
              <a:solidFill>
                <a:srgbClr val="0070C0"/>
              </a:solidFill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12" name="矩形: 圆角 54">
            <a:extLst>
              <a:ext uri="{FF2B5EF4-FFF2-40B4-BE49-F238E27FC236}">
                <a16:creationId xmlns:a16="http://schemas.microsoft.com/office/drawing/2014/main" id="{9768D812-FF74-B82F-DDF4-B9B9142BB9A6}"/>
              </a:ext>
            </a:extLst>
          </p:cNvPr>
          <p:cNvSpPr/>
          <p:nvPr/>
        </p:nvSpPr>
        <p:spPr>
          <a:xfrm>
            <a:off x="734968" y="5663597"/>
            <a:ext cx="10806999" cy="713792"/>
          </a:xfrm>
          <a:prstGeom prst="roundRect">
            <a:avLst/>
          </a:prstGeom>
          <a:solidFill>
            <a:srgbClr val="FFC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7 308 054 = 7 000 000 + 300 000 + 8 000 + 50 + 4</a:t>
            </a:r>
          </a:p>
        </p:txBody>
      </p:sp>
    </p:spTree>
    <p:extLst>
      <p:ext uri="{BB962C8B-B14F-4D97-AF65-F5344CB8AC3E}">
        <p14:creationId xmlns:p14="http://schemas.microsoft.com/office/powerpoint/2010/main" val="423055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C9FFD43-0CE6-F958-A671-761EBBA35D7F}"/>
              </a:ext>
            </a:extLst>
          </p:cNvPr>
          <p:cNvGrpSpPr/>
          <p:nvPr/>
        </p:nvGrpSpPr>
        <p:grpSpPr>
          <a:xfrm>
            <a:off x="863159" y="751198"/>
            <a:ext cx="2530748" cy="647700"/>
            <a:chOff x="863159" y="751198"/>
            <a:chExt cx="2530748" cy="647700"/>
          </a:xfrm>
        </p:grpSpPr>
        <p:sp>
          <p:nvSpPr>
            <p:cNvPr id="2" name="矩形: 圆角 14">
              <a:extLst>
                <a:ext uri="{FF2B5EF4-FFF2-40B4-BE49-F238E27FC236}">
                  <a16:creationId xmlns:a16="http://schemas.microsoft.com/office/drawing/2014/main" id="{612B65BE-5506-B620-3D23-3DEAF59FFCC3}"/>
                </a:ext>
              </a:extLst>
            </p:cNvPr>
            <p:cNvSpPr/>
            <p:nvPr/>
          </p:nvSpPr>
          <p:spPr>
            <a:xfrm>
              <a:off x="1666757" y="751199"/>
              <a:ext cx="1727150" cy="647699"/>
            </a:xfrm>
            <a:prstGeom prst="roundRect">
              <a:avLst/>
            </a:prstGeom>
            <a:gradFill flip="none" rotWithShape="1">
              <a:gsLst>
                <a:gs pos="0">
                  <a:srgbClr val="41E1F4"/>
                </a:gs>
                <a:gs pos="70000">
                  <a:srgbClr val="24C4F2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b) Số ?</a:t>
              </a:r>
              <a:endParaRPr lang="zh-CN" altLang="en-US" sz="6000" b="1" dirty="0">
                <a:latin typeface="Cambria" panose="02040503050406030204" pitchFamily="18" charset="0"/>
                <a:ea typeface="字魂160号-檀宋" panose="00000500000000000000" pitchFamily="2" charset="-122"/>
                <a:sym typeface="字魂160号-檀宋" panose="00000500000000000000" pitchFamily="2" charset="-122"/>
              </a:endParaRPr>
            </a:p>
          </p:txBody>
        </p:sp>
        <p:sp>
          <p:nvSpPr>
            <p:cNvPr id="3" name="椭圆 18">
              <a:extLst>
                <a:ext uri="{FF2B5EF4-FFF2-40B4-BE49-F238E27FC236}">
                  <a16:creationId xmlns:a16="http://schemas.microsoft.com/office/drawing/2014/main" id="{A502480B-07BB-8767-F5CD-667526440BFD}"/>
                </a:ext>
              </a:extLst>
            </p:cNvPr>
            <p:cNvSpPr/>
            <p:nvPr/>
          </p:nvSpPr>
          <p:spPr>
            <a:xfrm>
              <a:off x="863159" y="751198"/>
              <a:ext cx="647700" cy="647700"/>
            </a:xfrm>
            <a:prstGeom prst="ellipse">
              <a:avLst/>
            </a:prstGeom>
            <a:gradFill flip="none" rotWithShape="1">
              <a:gsLst>
                <a:gs pos="0">
                  <a:srgbClr val="41E1F4"/>
                </a:gs>
                <a:gs pos="70000">
                  <a:srgbClr val="24C4F2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字魂160号-檀宋" panose="00000500000000000000" pitchFamily="2" charset="-122"/>
                </a:rPr>
                <a:t>2</a:t>
              </a:r>
              <a:endParaRPr lang="zh-CN" alt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字魂27号-布丁体" panose="00000500000000000000" pitchFamily="2" charset="-122"/>
                <a:sym typeface="字魂160号-檀宋" panose="00000500000000000000" pitchFamily="2" charset="-122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1EF5831-EFE3-226C-DE84-95E6ABB000D5}"/>
              </a:ext>
            </a:extLst>
          </p:cNvPr>
          <p:cNvSpPr txBox="1"/>
          <p:nvPr/>
        </p:nvSpPr>
        <p:spPr>
          <a:xfrm>
            <a:off x="744298" y="1716834"/>
            <a:ext cx="10812624" cy="2482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40 000 + 5 000 + 80 + 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45 086</a:t>
            </a:r>
          </a:p>
          <a:p>
            <a:pPr algn="just">
              <a:lnSpc>
                <a:spcPct val="150000"/>
              </a:lnSpc>
            </a:pP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700 000 + 90 000 + 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4 000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+ 300 + 20 = 794 320</a:t>
            </a:r>
          </a:p>
          <a:p>
            <a:pPr algn="just">
              <a:lnSpc>
                <a:spcPct val="150000"/>
              </a:lnSpc>
            </a:pP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5 000 000 + 600 000 + 2 000 + 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900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+ 4 = 5 602 904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71B1936-45B0-575D-C628-B376E0D72C07}"/>
              </a:ext>
            </a:extLst>
          </p:cNvPr>
          <p:cNvSpPr/>
          <p:nvPr/>
        </p:nvSpPr>
        <p:spPr>
          <a:xfrm>
            <a:off x="5331084" y="2001211"/>
            <a:ext cx="481887" cy="45274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ysClr val="windowText" lastClr="000000"/>
                </a:solidFill>
              </a:rPr>
              <a:t>?</a:t>
            </a:r>
            <a:endParaRPr lang="en-US" sz="3200" b="1" dirty="0">
              <a:solidFill>
                <a:sysClr val="windowText" lastClr="00000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8E95E14-F233-F9D0-2B1F-27D9179849CB}"/>
              </a:ext>
            </a:extLst>
          </p:cNvPr>
          <p:cNvGrpSpPr/>
          <p:nvPr/>
        </p:nvGrpSpPr>
        <p:grpSpPr>
          <a:xfrm>
            <a:off x="4937545" y="2795544"/>
            <a:ext cx="1268964" cy="531150"/>
            <a:chOff x="4917232" y="2762556"/>
            <a:chExt cx="1268964" cy="53115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3093200-B40C-AE9E-0104-B2549A255368}"/>
                </a:ext>
              </a:extLst>
            </p:cNvPr>
            <p:cNvSpPr/>
            <p:nvPr/>
          </p:nvSpPr>
          <p:spPr>
            <a:xfrm>
              <a:off x="4917232" y="2762556"/>
              <a:ext cx="1268964" cy="5311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9990BA4-ECE1-08D2-E301-0F02D7CEA93E}"/>
                </a:ext>
              </a:extLst>
            </p:cNvPr>
            <p:cNvSpPr/>
            <p:nvPr/>
          </p:nvSpPr>
          <p:spPr>
            <a:xfrm>
              <a:off x="5315726" y="2822306"/>
              <a:ext cx="481887" cy="45274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ysClr val="windowText" lastClr="000000"/>
                  </a:solidFill>
                </a:rPr>
                <a:t>?</a:t>
              </a:r>
              <a:endParaRPr lang="en-US" sz="32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DAEA4F-8A45-A192-75AB-32B437640B87}"/>
              </a:ext>
            </a:extLst>
          </p:cNvPr>
          <p:cNvGrpSpPr/>
          <p:nvPr/>
        </p:nvGrpSpPr>
        <p:grpSpPr>
          <a:xfrm>
            <a:off x="7268546" y="3504247"/>
            <a:ext cx="811764" cy="531150"/>
            <a:chOff x="4923453" y="2762556"/>
            <a:chExt cx="765110" cy="5311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B51BEE-1FB9-0003-1A42-4567E4CDFE41}"/>
                </a:ext>
              </a:extLst>
            </p:cNvPr>
            <p:cNvSpPr/>
            <p:nvPr/>
          </p:nvSpPr>
          <p:spPr>
            <a:xfrm>
              <a:off x="4923453" y="2762556"/>
              <a:ext cx="765110" cy="5311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1BE91D3-E8D7-AA6C-F949-A47F8F68D58B}"/>
                </a:ext>
              </a:extLst>
            </p:cNvPr>
            <p:cNvSpPr/>
            <p:nvPr/>
          </p:nvSpPr>
          <p:spPr>
            <a:xfrm>
              <a:off x="5075949" y="2840966"/>
              <a:ext cx="481887" cy="45274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ysClr val="windowText" lastClr="000000"/>
                  </a:solidFill>
                </a:rPr>
                <a:t>?</a:t>
              </a:r>
              <a:endParaRPr lang="en-US" sz="3200" b="1" dirty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14" name="图片 2">
            <a:extLst>
              <a:ext uri="{FF2B5EF4-FFF2-40B4-BE49-F238E27FC236}">
                <a16:creationId xmlns:a16="http://schemas.microsoft.com/office/drawing/2014/main" id="{5D3D5A20-C625-7B75-5F6C-821CED834A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7"/>
          <a:stretch/>
        </p:blipFill>
        <p:spPr>
          <a:xfrm rot="20743774" flipH="1">
            <a:off x="6757446" y="4545024"/>
            <a:ext cx="5870814" cy="305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3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4">
            <a:extLst>
              <a:ext uri="{FF2B5EF4-FFF2-40B4-BE49-F238E27FC236}">
                <a16:creationId xmlns:a16="http://schemas.microsoft.com/office/drawing/2014/main" id="{194DEA06-CF81-FDCB-0485-92B374B362B0}"/>
              </a:ext>
            </a:extLst>
          </p:cNvPr>
          <p:cNvSpPr/>
          <p:nvPr/>
        </p:nvSpPr>
        <p:spPr>
          <a:xfrm>
            <a:off x="1547896" y="601909"/>
            <a:ext cx="5384750" cy="647699"/>
          </a:xfrm>
          <a:prstGeom prst="roundRect">
            <a:avLst/>
          </a:prstGeom>
          <a:gradFill flip="none" rotWithShape="1">
            <a:gsLst>
              <a:gs pos="0">
                <a:srgbClr val="41E1F4"/>
              </a:gs>
              <a:gs pos="70000">
                <a:srgbClr val="24C4F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dãy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zh-CN" altLang="en-US" sz="9600" b="1" dirty="0"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3" name="椭圆 18">
            <a:extLst>
              <a:ext uri="{FF2B5EF4-FFF2-40B4-BE49-F238E27FC236}">
                <a16:creationId xmlns:a16="http://schemas.microsoft.com/office/drawing/2014/main" id="{4EC4B27E-727F-E3AD-C387-B7C0A62939A3}"/>
              </a:ext>
            </a:extLst>
          </p:cNvPr>
          <p:cNvSpPr/>
          <p:nvPr/>
        </p:nvSpPr>
        <p:spPr>
          <a:xfrm>
            <a:off x="744298" y="601908"/>
            <a:ext cx="647700" cy="647700"/>
          </a:xfrm>
          <a:prstGeom prst="ellipse">
            <a:avLst/>
          </a:prstGeom>
          <a:gradFill flip="none" rotWithShape="1">
            <a:gsLst>
              <a:gs pos="0">
                <a:srgbClr val="41E1F4"/>
              </a:gs>
              <a:gs pos="70000">
                <a:srgbClr val="24C4F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3</a:t>
            </a:r>
            <a:endParaRPr lang="zh-CN" altLang="en-US" sz="3600" b="1" dirty="0">
              <a:solidFill>
                <a:schemeClr val="bg1"/>
              </a:solidFill>
              <a:latin typeface="Cambria" panose="02040503050406030204" pitchFamily="18" charset="0"/>
              <a:ea typeface="字魂27号-布丁体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4" name="矩形: 圆角 54">
            <a:extLst>
              <a:ext uri="{FF2B5EF4-FFF2-40B4-BE49-F238E27FC236}">
                <a16:creationId xmlns:a16="http://schemas.microsoft.com/office/drawing/2014/main" id="{4D05724A-C115-C804-D409-2333FEF25358}"/>
              </a:ext>
            </a:extLst>
          </p:cNvPr>
          <p:cNvSpPr/>
          <p:nvPr/>
        </p:nvSpPr>
        <p:spPr>
          <a:xfrm>
            <a:off x="895084" y="1581532"/>
            <a:ext cx="10609561" cy="713792"/>
          </a:xfrm>
          <a:prstGeom prst="roundRect">
            <a:avLst/>
          </a:prstGeom>
          <a:solidFill>
            <a:srgbClr val="FF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Hai số liên tiếp hơn kém nhau mấy đơn vị?</a:t>
            </a:r>
            <a:endParaRPr lang="zh-CN" altLang="en-US" sz="7200" b="1" dirty="0">
              <a:solidFill>
                <a:schemeClr val="tx1"/>
              </a:solidFill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5" name="矩形: 圆角 54">
            <a:extLst>
              <a:ext uri="{FF2B5EF4-FFF2-40B4-BE49-F238E27FC236}">
                <a16:creationId xmlns:a16="http://schemas.microsoft.com/office/drawing/2014/main" id="{510824A1-6960-C4B5-4269-D109C33B4E1B}"/>
              </a:ext>
            </a:extLst>
          </p:cNvPr>
          <p:cNvSpPr/>
          <p:nvPr/>
        </p:nvSpPr>
        <p:spPr>
          <a:xfrm>
            <a:off x="895083" y="3002895"/>
            <a:ext cx="10855178" cy="7137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Hai số chẵn liên tiếp hơn kém nhau mấy đơn vị?</a:t>
            </a:r>
            <a:endParaRPr lang="zh-CN" altLang="en-US" sz="11500" b="1" dirty="0">
              <a:solidFill>
                <a:schemeClr val="tx1"/>
              </a:solidFill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6" name="矩形: 圆角 54">
            <a:extLst>
              <a:ext uri="{FF2B5EF4-FFF2-40B4-BE49-F238E27FC236}">
                <a16:creationId xmlns:a16="http://schemas.microsoft.com/office/drawing/2014/main" id="{75E24547-A9AD-9A4E-C6C3-EA78730317F4}"/>
              </a:ext>
            </a:extLst>
          </p:cNvPr>
          <p:cNvSpPr/>
          <p:nvPr/>
        </p:nvSpPr>
        <p:spPr>
          <a:xfrm>
            <a:off x="895083" y="4489572"/>
            <a:ext cx="10609562" cy="713792"/>
          </a:xfrm>
          <a:prstGeom prst="roundRect">
            <a:avLst/>
          </a:prstGeom>
          <a:solidFill>
            <a:srgbClr val="FFC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Hai số lẻ liên tiếp hơn kém nhau mấy đơn vị?</a:t>
            </a:r>
            <a:endParaRPr lang="zh-CN" altLang="en-US" sz="23900" b="1" dirty="0">
              <a:solidFill>
                <a:schemeClr val="tx1"/>
              </a:solidFill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7" name="矩形: 圆角 54">
            <a:extLst>
              <a:ext uri="{FF2B5EF4-FFF2-40B4-BE49-F238E27FC236}">
                <a16:creationId xmlns:a16="http://schemas.microsoft.com/office/drawing/2014/main" id="{A84E9844-3646-7A4F-5D78-828D2FCAB8D1}"/>
              </a:ext>
            </a:extLst>
          </p:cNvPr>
          <p:cNvSpPr/>
          <p:nvPr/>
        </p:nvSpPr>
        <p:spPr>
          <a:xfrm>
            <a:off x="895084" y="1581532"/>
            <a:ext cx="10609561" cy="713792"/>
          </a:xfrm>
          <a:prstGeom prst="roundRect">
            <a:avLst/>
          </a:prstGeom>
          <a:solidFill>
            <a:srgbClr val="FF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Hai số liên tiếp hơn kém nhau 1 đơn vị.</a:t>
            </a:r>
            <a:endParaRPr lang="zh-CN" altLang="en-US" sz="7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8" name="矩形: 圆角 54">
            <a:extLst>
              <a:ext uri="{FF2B5EF4-FFF2-40B4-BE49-F238E27FC236}">
                <a16:creationId xmlns:a16="http://schemas.microsoft.com/office/drawing/2014/main" id="{A67A8AE3-2E6D-B9E8-27C2-00E35B435376}"/>
              </a:ext>
            </a:extLst>
          </p:cNvPr>
          <p:cNvSpPr/>
          <p:nvPr/>
        </p:nvSpPr>
        <p:spPr>
          <a:xfrm>
            <a:off x="895083" y="3002895"/>
            <a:ext cx="10855178" cy="7137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Hai số chẵn liên tiếp hơn kém nhau 2 đơn vị.</a:t>
            </a:r>
            <a:endParaRPr lang="zh-CN" altLang="en-US" sz="115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9" name="矩形: 圆角 54">
            <a:extLst>
              <a:ext uri="{FF2B5EF4-FFF2-40B4-BE49-F238E27FC236}">
                <a16:creationId xmlns:a16="http://schemas.microsoft.com/office/drawing/2014/main" id="{C806272F-8606-98E9-A8A6-DBBE22D840AA}"/>
              </a:ext>
            </a:extLst>
          </p:cNvPr>
          <p:cNvSpPr/>
          <p:nvPr/>
        </p:nvSpPr>
        <p:spPr>
          <a:xfrm>
            <a:off x="895083" y="4489572"/>
            <a:ext cx="10609562" cy="713792"/>
          </a:xfrm>
          <a:prstGeom prst="roundRect">
            <a:avLst/>
          </a:prstGeom>
          <a:solidFill>
            <a:srgbClr val="FFC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Hai số lẻ liên tiếp hơn kém nhau 2 đơn vị.</a:t>
            </a:r>
            <a:endParaRPr lang="zh-CN" altLang="en-US" sz="239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820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BF6F044-6C84-8DBA-5DC1-56A058531C2C}"/>
              </a:ext>
            </a:extLst>
          </p:cNvPr>
          <p:cNvGrpSpPr/>
          <p:nvPr/>
        </p:nvGrpSpPr>
        <p:grpSpPr>
          <a:xfrm>
            <a:off x="863159" y="751198"/>
            <a:ext cx="2530748" cy="647700"/>
            <a:chOff x="863159" y="751198"/>
            <a:chExt cx="2530748" cy="647700"/>
          </a:xfrm>
        </p:grpSpPr>
        <p:sp>
          <p:nvSpPr>
            <p:cNvPr id="3" name="矩形: 圆角 14">
              <a:extLst>
                <a:ext uri="{FF2B5EF4-FFF2-40B4-BE49-F238E27FC236}">
                  <a16:creationId xmlns:a16="http://schemas.microsoft.com/office/drawing/2014/main" id="{453283BB-207B-D982-B544-5A98E061443C}"/>
                </a:ext>
              </a:extLst>
            </p:cNvPr>
            <p:cNvSpPr/>
            <p:nvPr/>
          </p:nvSpPr>
          <p:spPr>
            <a:xfrm>
              <a:off x="1666757" y="751199"/>
              <a:ext cx="1727150" cy="647699"/>
            </a:xfrm>
            <a:prstGeom prst="roundRect">
              <a:avLst/>
            </a:prstGeom>
            <a:gradFill flip="none" rotWithShape="1">
              <a:gsLst>
                <a:gs pos="0">
                  <a:srgbClr val="41E1F4"/>
                </a:gs>
                <a:gs pos="70000">
                  <a:srgbClr val="24C4F2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Số ?</a:t>
              </a:r>
              <a:endParaRPr lang="zh-CN" altLang="en-US" sz="6000" b="1" dirty="0">
                <a:latin typeface="Cambria" panose="02040503050406030204" pitchFamily="18" charset="0"/>
                <a:ea typeface="字魂160号-檀宋" panose="00000500000000000000" pitchFamily="2" charset="-122"/>
                <a:sym typeface="字魂160号-檀宋" panose="00000500000000000000" pitchFamily="2" charset="-122"/>
              </a:endParaRPr>
            </a:p>
          </p:txBody>
        </p:sp>
        <p:sp>
          <p:nvSpPr>
            <p:cNvPr id="4" name="椭圆 18">
              <a:extLst>
                <a:ext uri="{FF2B5EF4-FFF2-40B4-BE49-F238E27FC236}">
                  <a16:creationId xmlns:a16="http://schemas.microsoft.com/office/drawing/2014/main" id="{6A906089-DDAE-6145-3112-BE386CD1108C}"/>
                </a:ext>
              </a:extLst>
            </p:cNvPr>
            <p:cNvSpPr/>
            <p:nvPr/>
          </p:nvSpPr>
          <p:spPr>
            <a:xfrm>
              <a:off x="863159" y="751198"/>
              <a:ext cx="647700" cy="647700"/>
            </a:xfrm>
            <a:prstGeom prst="ellipse">
              <a:avLst/>
            </a:prstGeom>
            <a:gradFill flip="none" rotWithShape="1">
              <a:gsLst>
                <a:gs pos="0">
                  <a:srgbClr val="41E1F4"/>
                </a:gs>
                <a:gs pos="70000">
                  <a:srgbClr val="24C4F2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字魂160号-檀宋" panose="00000500000000000000" pitchFamily="2" charset="-122"/>
                </a:rPr>
                <a:t>4</a:t>
              </a:r>
              <a:endParaRPr lang="zh-CN" alt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字魂27号-布丁体" panose="00000500000000000000" pitchFamily="2" charset="-122"/>
                <a:sym typeface="字魂160号-檀宋" panose="00000500000000000000" pitchFamily="2" charset="-122"/>
              </a:endParaRPr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21816D7-4D4C-CD76-0220-3100D7216CE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1756" y="1969967"/>
          <a:ext cx="11014855" cy="220312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036633">
                  <a:extLst>
                    <a:ext uri="{9D8B030D-6E8A-4147-A177-3AD203B41FA5}">
                      <a16:colId xmlns:a16="http://schemas.microsoft.com/office/drawing/2014/main" val="870624844"/>
                    </a:ext>
                  </a:extLst>
                </a:gridCol>
                <a:gridCol w="1472320">
                  <a:extLst>
                    <a:ext uri="{9D8B030D-6E8A-4147-A177-3AD203B41FA5}">
                      <a16:colId xmlns:a16="http://schemas.microsoft.com/office/drawing/2014/main" val="2172039254"/>
                    </a:ext>
                  </a:extLst>
                </a:gridCol>
                <a:gridCol w="1596377">
                  <a:extLst>
                    <a:ext uri="{9D8B030D-6E8A-4147-A177-3AD203B41FA5}">
                      <a16:colId xmlns:a16="http://schemas.microsoft.com/office/drawing/2014/main" val="2466112994"/>
                    </a:ext>
                  </a:extLst>
                </a:gridCol>
                <a:gridCol w="1754155">
                  <a:extLst>
                    <a:ext uri="{9D8B030D-6E8A-4147-A177-3AD203B41FA5}">
                      <a16:colId xmlns:a16="http://schemas.microsoft.com/office/drawing/2014/main" val="3417746253"/>
                    </a:ext>
                  </a:extLst>
                </a:gridCol>
                <a:gridCol w="2155370">
                  <a:extLst>
                    <a:ext uri="{9D8B030D-6E8A-4147-A177-3AD203B41FA5}">
                      <a16:colId xmlns:a16="http://schemas.microsoft.com/office/drawing/2014/main" val="3715641298"/>
                    </a:ext>
                  </a:extLst>
                </a:gridCol>
              </a:tblGrid>
              <a:tr h="679927">
                <a:tc>
                  <a:txBody>
                    <a:bodyPr/>
                    <a:lstStyle/>
                    <a:p>
                      <a:pPr algn="ctr"/>
                      <a:r>
                        <a:rPr lang="vi-VN" sz="32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vi-VN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ACE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5 609</a:t>
                      </a:r>
                      <a:endParaRPr lang="en-US" sz="32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46 094</a:t>
                      </a:r>
                      <a:endParaRPr lang="en-US" sz="32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903 460</a:t>
                      </a:r>
                      <a:endParaRPr lang="en-US" sz="32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6 791 400</a:t>
                      </a:r>
                      <a:endParaRPr lang="en-US" sz="32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830862"/>
                  </a:ext>
                </a:extLst>
              </a:tr>
              <a:tr h="7615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 trị của chữ số 6</a:t>
                      </a:r>
                      <a:r>
                        <a:rPr lang="vi-VN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ACE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600</a:t>
                      </a:r>
                      <a:endParaRPr lang="en-US" sz="32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344746"/>
                  </a:ext>
                </a:extLst>
              </a:tr>
              <a:tr h="7615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 trị của chữ số 9</a:t>
                      </a:r>
                      <a:r>
                        <a:rPr lang="vi-VN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ACE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  <a:endParaRPr lang="en-US" sz="32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94644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A577994-4843-27E5-3E45-78FC83F7E146}"/>
              </a:ext>
            </a:extLst>
          </p:cNvPr>
          <p:cNvSpPr txBox="1"/>
          <p:nvPr/>
        </p:nvSpPr>
        <p:spPr>
          <a:xfrm>
            <a:off x="6251510" y="2779139"/>
            <a:ext cx="1390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6 000</a:t>
            </a:r>
            <a:endParaRPr lang="en-US" sz="32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B21FB6-8914-E0D2-555D-C75ECE1FD6C5}"/>
              </a:ext>
            </a:extLst>
          </p:cNvPr>
          <p:cNvSpPr txBox="1"/>
          <p:nvPr/>
        </p:nvSpPr>
        <p:spPr>
          <a:xfrm>
            <a:off x="6260840" y="3476113"/>
            <a:ext cx="1390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</a:t>
            </a:r>
            <a:endParaRPr lang="en-US" sz="32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586811-9413-8686-55C2-965A0EDDF4E7}"/>
              </a:ext>
            </a:extLst>
          </p:cNvPr>
          <p:cNvSpPr txBox="1"/>
          <p:nvPr/>
        </p:nvSpPr>
        <p:spPr>
          <a:xfrm>
            <a:off x="7850155" y="2779138"/>
            <a:ext cx="1390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</a:t>
            </a:r>
            <a:endParaRPr lang="en-US" sz="32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5449B1-2834-3AA9-2CD2-3B1773A612B0}"/>
              </a:ext>
            </a:extLst>
          </p:cNvPr>
          <p:cNvSpPr txBox="1"/>
          <p:nvPr/>
        </p:nvSpPr>
        <p:spPr>
          <a:xfrm>
            <a:off x="7641771" y="3458340"/>
            <a:ext cx="1844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900 000</a:t>
            </a:r>
            <a:endParaRPr lang="en-US" sz="32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230DEA-077B-7F38-091B-FA0BFCB7A401}"/>
              </a:ext>
            </a:extLst>
          </p:cNvPr>
          <p:cNvSpPr txBox="1"/>
          <p:nvPr/>
        </p:nvSpPr>
        <p:spPr>
          <a:xfrm>
            <a:off x="9403701" y="2732877"/>
            <a:ext cx="2317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6 000 000</a:t>
            </a:r>
            <a:endParaRPr lang="en-US" sz="32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437981-4BD0-3A12-DE61-98C25E24B26A}"/>
              </a:ext>
            </a:extLst>
          </p:cNvPr>
          <p:cNvSpPr txBox="1"/>
          <p:nvPr/>
        </p:nvSpPr>
        <p:spPr>
          <a:xfrm>
            <a:off x="9745824" y="3494088"/>
            <a:ext cx="1695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90 000</a:t>
            </a:r>
            <a:endParaRPr lang="en-US" sz="32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图片 10">
            <a:extLst>
              <a:ext uri="{FF2B5EF4-FFF2-40B4-BE49-F238E27FC236}">
                <a16:creationId xmlns:a16="http://schemas.microsoft.com/office/drawing/2014/main" id="{EF38DF70-3623-8065-D72D-F655F5BEAF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8" t="64706"/>
          <a:stretch/>
        </p:blipFill>
        <p:spPr>
          <a:xfrm flipH="1">
            <a:off x="9063414" y="4431188"/>
            <a:ext cx="3059881" cy="2532042"/>
          </a:xfrm>
          <a:prstGeom prst="rect">
            <a:avLst/>
          </a:prstGeom>
        </p:spPr>
      </p:pic>
      <p:sp>
        <p:nvSpPr>
          <p:cNvPr id="13" name="椭圆 12">
            <a:extLst>
              <a:ext uri="{FF2B5EF4-FFF2-40B4-BE49-F238E27FC236}">
                <a16:creationId xmlns:a16="http://schemas.microsoft.com/office/drawing/2014/main" id="{C6F3BA2C-0C45-63ED-967D-591EF47A401F}"/>
              </a:ext>
            </a:extLst>
          </p:cNvPr>
          <p:cNvSpPr/>
          <p:nvPr/>
        </p:nvSpPr>
        <p:spPr>
          <a:xfrm>
            <a:off x="0" y="5122506"/>
            <a:ext cx="1782147" cy="1668166"/>
          </a:xfrm>
          <a:prstGeom prst="ellipse">
            <a:avLst/>
          </a:prstGeom>
          <a:gradFill flip="none" rotWithShape="1">
            <a:gsLst>
              <a:gs pos="0">
                <a:srgbClr val="41E1F4"/>
              </a:gs>
              <a:gs pos="70000">
                <a:srgbClr val="24C4F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14" name="椭圆 32">
            <a:extLst>
              <a:ext uri="{FF2B5EF4-FFF2-40B4-BE49-F238E27FC236}">
                <a16:creationId xmlns:a16="http://schemas.microsoft.com/office/drawing/2014/main" id="{90A7EA08-3EFE-B925-EAEA-F140CE9EB1B1}"/>
              </a:ext>
            </a:extLst>
          </p:cNvPr>
          <p:cNvSpPr/>
          <p:nvPr/>
        </p:nvSpPr>
        <p:spPr>
          <a:xfrm>
            <a:off x="160420" y="5240254"/>
            <a:ext cx="1465556" cy="1371823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710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624</Words>
  <Application>Microsoft Office PowerPoint</Application>
  <PresentationFormat>Widescreen</PresentationFormat>
  <Paragraphs>90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字魂160号-檀宋</vt:lpstr>
      <vt:lpstr>Arial</vt:lpstr>
      <vt:lpstr>Calibri</vt:lpstr>
      <vt:lpstr>Calibri Light</vt:lpstr>
      <vt:lpstr>Cambria</vt:lpstr>
      <vt:lpstr>字魂27号-布丁体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2024-05-03T13:48:21Z</dcterms:created>
  <dcterms:modified xsi:type="dcterms:W3CDTF">2024-05-03T13:48:33Z</dcterms:modified>
</cp:coreProperties>
</file>