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audio2.wav" ContentType="audio/wav"/>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6" r:id="rId1"/>
  </p:sldMasterIdLst>
  <p:notesMasterIdLst>
    <p:notesMasterId r:id="rId41"/>
  </p:notesMasterIdLst>
  <p:handoutMasterIdLst>
    <p:handoutMasterId r:id="rId42"/>
  </p:handoutMasterIdLst>
  <p:sldIdLst>
    <p:sldId id="305" r:id="rId2"/>
    <p:sldId id="294" r:id="rId3"/>
    <p:sldId id="269" r:id="rId4"/>
    <p:sldId id="307" r:id="rId5"/>
    <p:sldId id="306" r:id="rId6"/>
    <p:sldId id="309" r:id="rId7"/>
    <p:sldId id="310" r:id="rId8"/>
    <p:sldId id="276" r:id="rId9"/>
    <p:sldId id="320" r:id="rId10"/>
    <p:sldId id="321" r:id="rId11"/>
    <p:sldId id="313" r:id="rId12"/>
    <p:sldId id="322" r:id="rId13"/>
    <p:sldId id="323" r:id="rId14"/>
    <p:sldId id="324" r:id="rId15"/>
    <p:sldId id="326" r:id="rId16"/>
    <p:sldId id="327" r:id="rId17"/>
    <p:sldId id="256" r:id="rId18"/>
    <p:sldId id="308" r:id="rId19"/>
    <p:sldId id="280" r:id="rId20"/>
    <p:sldId id="311" r:id="rId21"/>
    <p:sldId id="312" r:id="rId22"/>
    <p:sldId id="258" r:id="rId23"/>
    <p:sldId id="314" r:id="rId24"/>
    <p:sldId id="284" r:id="rId25"/>
    <p:sldId id="293" r:id="rId26"/>
    <p:sldId id="285" r:id="rId27"/>
    <p:sldId id="287" r:id="rId28"/>
    <p:sldId id="292" r:id="rId29"/>
    <p:sldId id="290" r:id="rId30"/>
    <p:sldId id="304" r:id="rId31"/>
    <p:sldId id="291" r:id="rId32"/>
    <p:sldId id="282" r:id="rId33"/>
    <p:sldId id="315" r:id="rId34"/>
    <p:sldId id="316" r:id="rId35"/>
    <p:sldId id="317" r:id="rId36"/>
    <p:sldId id="289" r:id="rId37"/>
    <p:sldId id="318" r:id="rId38"/>
    <p:sldId id="268" r:id="rId39"/>
    <p:sldId id="328" r:id="rId40"/>
  </p:sldIdLst>
  <p:sldSz cx="12192000" cy="6858000"/>
  <p:notesSz cx="6858000" cy="9144000"/>
  <p:embeddedFontLs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UTM Futura Extra" panose="02040603050506020204" pitchFamily="18" charset="0"/>
      <p:bold r:id="rId49"/>
    </p:embeddedFont>
    <p:embeddedFont>
      <p:font typeface="UTM Avo" panose="02040603050506020204" pitchFamily="18" charset="0"/>
      <p:regular r:id="rId50"/>
      <p:bold r:id="rId51"/>
      <p:italic r:id="rId52"/>
      <p:boldItalic r:id="rId53"/>
    </p:embeddedFont>
    <p:embeddedFont>
      <p:font typeface="UTM Ericsson Capital" panose="02040603050506020204" pitchFamily="18" charset="0"/>
      <p:regular r:id="rId54"/>
    </p:embeddedFont>
    <p:embeddedFont>
      <p:font typeface="Roboto" panose="02000000000000000000" pitchFamily="2" charset="0"/>
      <p:regular r:id="rId55"/>
      <p:bold r:id="rId56"/>
      <p:italic r:id="rId57"/>
      <p:boldItalic r:id="rId58"/>
    </p:embeddedFont>
    <p:embeddedFont>
      <p:font typeface="Cambria" panose="02040503050406030204" pitchFamily="18" charset="0"/>
      <p:regular r:id="rId59"/>
      <p:bold r:id="rId60"/>
      <p:italic r:id="rId61"/>
      <p:boldItalic r:id="rId62"/>
    </p:embeddedFont>
    <p:embeddedFont>
      <p:font typeface="UTM Showcard" panose="02040603050506020204" pitchFamily="18" charset="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4C3C"/>
    <a:srgbClr val="8CEAB5"/>
    <a:srgbClr val="659144"/>
    <a:srgbClr val="D0A1FD"/>
    <a:srgbClr val="FB8BC6"/>
    <a:srgbClr val="66FFFF"/>
    <a:srgbClr val="FBE85B"/>
    <a:srgbClr val="66FF99"/>
    <a:srgbClr val="FEDA54"/>
    <a:srgbClr val="8BA4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5033" autoAdjust="0"/>
  </p:normalViewPr>
  <p:slideViewPr>
    <p:cSldViewPr snapToGrid="0">
      <p:cViewPr varScale="1">
        <p:scale>
          <a:sx n="67" d="100"/>
          <a:sy n="67" d="100"/>
        </p:scale>
        <p:origin x="858" y="84"/>
      </p:cViewPr>
      <p:guideLst>
        <p:guide orient="horz" pos="2160"/>
        <p:guide pos="3840"/>
      </p:guideLst>
    </p:cSldViewPr>
  </p:slideViewPr>
  <p:notesTextViewPr>
    <p:cViewPr>
      <p:scale>
        <a:sx n="1" d="1"/>
        <a:sy n="1" d="1"/>
      </p:scale>
      <p:origin x="0" y="0"/>
    </p:cViewPr>
  </p:notesTextViewPr>
  <p:sorterViewPr>
    <p:cViewPr>
      <p:scale>
        <a:sx n="100" d="100"/>
        <a:sy n="100" d="100"/>
      </p:scale>
      <p:origin x="0" y="5208"/>
    </p:cViewPr>
  </p:sorter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font" Target="fonts/font2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font" Target="fonts/font2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CB760F-70C3-9B6C-7176-09F5AA8DC2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7A1B334-8820-D1EE-4E05-A064F92F7C8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5F5B6A-A29F-4E53-A691-D41B2C338061}" type="datetimeFigureOut">
              <a:rPr lang="en-US" smtClean="0"/>
              <a:t>5/3/2024</a:t>
            </a:fld>
            <a:endParaRPr lang="en-US"/>
          </a:p>
        </p:txBody>
      </p:sp>
      <p:sp>
        <p:nvSpPr>
          <p:cNvPr id="4" name="Footer Placeholder 3">
            <a:extLst>
              <a:ext uri="{FF2B5EF4-FFF2-40B4-BE49-F238E27FC236}">
                <a16:creationId xmlns:a16="http://schemas.microsoft.com/office/drawing/2014/main" id="{FF80219D-9D4B-BCDA-E5BD-3032D01DE6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603DA44-50AE-CF09-8B33-D206B94491D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186A85-9660-4880-9CA1-DDE3C905E88E}" type="slidenum">
              <a:rPr lang="en-US" smtClean="0"/>
              <a:t>‹#›</a:t>
            </a:fld>
            <a:endParaRPr lang="en-US"/>
          </a:p>
        </p:txBody>
      </p:sp>
    </p:spTree>
    <p:extLst>
      <p:ext uri="{BB962C8B-B14F-4D97-AF65-F5344CB8AC3E}">
        <p14:creationId xmlns:p14="http://schemas.microsoft.com/office/powerpoint/2010/main" val="1788946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3C406F-5B86-4932-8534-F5B50A8E49DB}" type="datetimeFigureOut">
              <a:rPr lang="en-US" smtClean="0"/>
              <a:t>5/3/2024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0ECD53-28E0-44BB-8F79-FD8467289D33}" type="slidenum">
              <a:rPr lang="en-US" smtClean="0"/>
              <a:t>‹#›</a:t>
            </a:fld>
            <a:endParaRPr lang="en-US"/>
          </a:p>
        </p:txBody>
      </p:sp>
    </p:spTree>
    <p:extLst>
      <p:ext uri="{BB962C8B-B14F-4D97-AF65-F5344CB8AC3E}">
        <p14:creationId xmlns:p14="http://schemas.microsoft.com/office/powerpoint/2010/main" val="2378065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0ECD53-28E0-44BB-8F79-FD8467289D33}" type="slidenum">
              <a:rPr lang="en-US" smtClean="0"/>
              <a:t>1</a:t>
            </a:fld>
            <a:endParaRPr lang="en-US"/>
          </a:p>
        </p:txBody>
      </p:sp>
    </p:spTree>
    <p:extLst>
      <p:ext uri="{BB962C8B-B14F-4D97-AF65-F5344CB8AC3E}">
        <p14:creationId xmlns:p14="http://schemas.microsoft.com/office/powerpoint/2010/main" val="1433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3B173D-4DF8-4C0E-9CA6-23136AE0735C}" type="datetimeFigureOut">
              <a:rPr lang="en-US" smtClean="0">
                <a:solidFill>
                  <a:prstClr val="black">
                    <a:tint val="75000"/>
                  </a:prstClr>
                </a:solidFill>
              </a:rPr>
              <a:pPr/>
              <a:t>5/3/2024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462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51965E-A123-46A4-8BB6-7222575E8718}"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162269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51965E-A123-46A4-8BB6-7222575E8718}"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300393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9905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005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3456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6261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4852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5094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282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3B173D-4DF8-4C0E-9CA6-23136AE0735C}" type="datetimeFigureOut">
              <a:rPr lang="en-US" smtClean="0">
                <a:solidFill>
                  <a:prstClr val="black">
                    <a:tint val="75000"/>
                  </a:prstClr>
                </a:solidFill>
              </a:rPr>
              <a:pPr/>
              <a:t>5/3/2024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721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251965E-A123-46A4-8BB6-7222575E8718}"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960648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51965E-A123-46A4-8BB6-7222575E8718}"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275847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51965E-A123-46A4-8BB6-7222575E8718}" type="datetimeFigureOut">
              <a:rPr lang="en-US" smtClean="0"/>
              <a:t>5/3/2024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791963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51965E-A123-46A4-8BB6-7222575E8718}" type="datetimeFigureOut">
              <a:rPr lang="en-US" smtClean="0"/>
              <a:t>5/3/2024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241894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1965E-A123-46A4-8BB6-7222575E8718}" type="datetimeFigureOut">
              <a:rPr lang="en-US" smtClean="0"/>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04221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51965E-A123-46A4-8BB6-7222575E8718}"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63200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51965E-A123-46A4-8BB6-7222575E8718}"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838746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66FF26-C10C-439E-9E60-DF5EC59D2696}" type="datetimeFigureOut">
              <a:rPr lang="en-US" smtClean="0"/>
              <a:t>5/3/2024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3922D6-ED17-4CD3-8EB5-17D2BAB9A75B}" type="slidenum">
              <a:rPr lang="en-US" smtClean="0"/>
              <a:t>‹#›</a:t>
            </a:fld>
            <a:endParaRPr lang="en-US"/>
          </a:p>
        </p:txBody>
      </p:sp>
    </p:spTree>
    <p:extLst>
      <p:ext uri="{BB962C8B-B14F-4D97-AF65-F5344CB8AC3E}">
        <p14:creationId xmlns:p14="http://schemas.microsoft.com/office/powerpoint/2010/main" val="115702875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649" r:id="rId12"/>
    <p:sldLayoutId id="2147483650" r:id="rId13"/>
    <p:sldLayoutId id="2147483685" r:id="rId14"/>
    <p:sldLayoutId id="2147483686" r:id="rId15"/>
    <p:sldLayoutId id="2147483692" r:id="rId16"/>
    <p:sldLayoutId id="2147483693" r:id="rId17"/>
    <p:sldLayoutId id="2147483694"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6.sv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9.sv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6.svg"/><Relationship Id="rId5" Type="http://schemas.openxmlformats.org/officeDocument/2006/relationships/image" Target="../media/image14.png"/><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6.svg"/><Relationship Id="rId5" Type="http://schemas.openxmlformats.org/officeDocument/2006/relationships/image" Target="../media/image14.pn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6.svg"/><Relationship Id="rId5" Type="http://schemas.openxmlformats.org/officeDocument/2006/relationships/image" Target="../media/image14.png"/><Relationship Id="rId4" Type="http://schemas.openxmlformats.org/officeDocument/2006/relationships/image" Target="../media/image19.sv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5.JPG"/><Relationship Id="rId7" Type="http://schemas.openxmlformats.org/officeDocument/2006/relationships/image" Target="../media/image32.svg"/><Relationship Id="rId2" Type="http://schemas.openxmlformats.org/officeDocument/2006/relationships/slideLayout" Target="../slideLayouts/slideLayout7.xml"/><Relationship Id="rId1" Type="http://schemas.openxmlformats.org/officeDocument/2006/relationships/tags" Target="../tags/tag10.xml"/><Relationship Id="rId11" Type="http://schemas.openxmlformats.org/officeDocument/2006/relationships/image" Target="../media/image30.jpg"/><Relationship Id="rId10" Type="http://schemas.openxmlformats.org/officeDocument/2006/relationships/image" Target="../media/image29.jpg"/><Relationship Id="rId4" Type="http://schemas.openxmlformats.org/officeDocument/2006/relationships/image" Target="../media/image26.png"/><Relationship Id="rId9" Type="http://schemas.openxmlformats.org/officeDocument/2006/relationships/image" Target="../media/image28.jpg"/></Relationships>
</file>

<file path=ppt/slides/_rels/slide2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6.png"/><Relationship Id="rId7"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32.svg"/><Relationship Id="rId10" Type="http://schemas.openxmlformats.org/officeDocument/2006/relationships/image" Target="../media/image34.jpg"/><Relationship Id="rId9"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8.jpg"/><Relationship Id="rId2" Type="http://schemas.openxmlformats.org/officeDocument/2006/relationships/slideLayout" Target="../slideLayouts/slideLayout7.xml"/><Relationship Id="rId1" Type="http://schemas.openxmlformats.org/officeDocument/2006/relationships/tags" Target="../tags/tag12.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9.JPG"/><Relationship Id="rId7" Type="http://schemas.openxmlformats.org/officeDocument/2006/relationships/image" Target="../media/image32.svg"/><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26.png"/><Relationship Id="rId9" Type="http://schemas.openxmlformats.org/officeDocument/2006/relationships/image" Target="../media/image41.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9.svg"/><Relationship Id="rId7"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4.png"/><Relationship Id="rId5" Type="http://schemas.microsoft.com/office/2007/relationships/hdphoto" Target="../media/hdphoto2.wdp"/><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19.svg"/><Relationship Id="rId7"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4.png"/><Relationship Id="rId5" Type="http://schemas.microsoft.com/office/2007/relationships/hdphoto" Target="../media/hdphoto2.wdp"/><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9.svg"/><Relationship Id="rId7"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4.png"/><Relationship Id="rId5" Type="http://schemas.microsoft.com/office/2007/relationships/hdphoto" Target="../media/hdphoto2.wdp"/><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9.svg"/><Relationship Id="rId7"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4.png"/><Relationship Id="rId5" Type="http://schemas.microsoft.com/office/2007/relationships/hdphoto" Target="../media/hdphoto2.wdp"/><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02B2BFD-E586-B5DA-3AC5-FAFC023E291E}"/>
              </a:ext>
            </a:extLst>
          </p:cNvPr>
          <p:cNvPicPr>
            <a:picLocks noChangeAspect="1"/>
          </p:cNvPicPr>
          <p:nvPr/>
        </p:nvPicPr>
        <p:blipFill>
          <a:blip r:embed="rId3"/>
          <a:stretch>
            <a:fillRect/>
          </a:stretch>
        </p:blipFill>
        <p:spPr>
          <a:xfrm>
            <a:off x="3916095" y="124177"/>
            <a:ext cx="3907105" cy="985355"/>
          </a:xfrm>
          <a:prstGeom prst="rect">
            <a:avLst/>
          </a:prstGeom>
        </p:spPr>
      </p:pic>
      <p:grpSp>
        <p:nvGrpSpPr>
          <p:cNvPr id="14" name="Group 13">
            <a:extLst>
              <a:ext uri="{FF2B5EF4-FFF2-40B4-BE49-F238E27FC236}">
                <a16:creationId xmlns:a16="http://schemas.microsoft.com/office/drawing/2014/main" id="{E9112982-F7DC-42DF-68A5-6C7275FB90F5}"/>
              </a:ext>
            </a:extLst>
          </p:cNvPr>
          <p:cNvGrpSpPr/>
          <p:nvPr/>
        </p:nvGrpSpPr>
        <p:grpSpPr>
          <a:xfrm>
            <a:off x="636781" y="471099"/>
            <a:ext cx="10388484" cy="4470092"/>
            <a:chOff x="636781" y="471099"/>
            <a:chExt cx="10388484" cy="4470092"/>
          </a:xfrm>
        </p:grpSpPr>
        <p:grpSp>
          <p:nvGrpSpPr>
            <p:cNvPr id="15" name="Group 14">
              <a:extLst>
                <a:ext uri="{FF2B5EF4-FFF2-40B4-BE49-F238E27FC236}">
                  <a16:creationId xmlns:a16="http://schemas.microsoft.com/office/drawing/2014/main" id="{DFEAB2B6-C4C6-EA1D-5DAD-9121FCA88371}"/>
                </a:ext>
              </a:extLst>
            </p:cNvPr>
            <p:cNvGrpSpPr/>
            <p:nvPr/>
          </p:nvGrpSpPr>
          <p:grpSpPr>
            <a:xfrm>
              <a:off x="636781" y="471099"/>
              <a:ext cx="10388484" cy="3744588"/>
              <a:chOff x="636781" y="471099"/>
              <a:chExt cx="10388484" cy="3744588"/>
            </a:xfrm>
          </p:grpSpPr>
          <p:pic>
            <p:nvPicPr>
              <p:cNvPr id="17" name="Picture 16">
                <a:extLst>
                  <a:ext uri="{FF2B5EF4-FFF2-40B4-BE49-F238E27FC236}">
                    <a16:creationId xmlns:a16="http://schemas.microsoft.com/office/drawing/2014/main" id="{A352EB59-4FAC-54C0-AD9C-D3530AFCF0C4}"/>
                  </a:ext>
                </a:extLst>
              </p:cNvPr>
              <p:cNvPicPr>
                <a:picLocks noChangeAspect="1"/>
              </p:cNvPicPr>
              <p:nvPr/>
            </p:nvPicPr>
            <p:blipFill>
              <a:blip r:embed="rId4"/>
              <a:stretch>
                <a:fillRect/>
              </a:stretch>
            </p:blipFill>
            <p:spPr>
              <a:xfrm>
                <a:off x="636781" y="1008913"/>
                <a:ext cx="10388484" cy="3206774"/>
              </a:xfrm>
              <a:prstGeom prst="rect">
                <a:avLst/>
              </a:prstGeom>
            </p:spPr>
          </p:pic>
          <p:pic>
            <p:nvPicPr>
              <p:cNvPr id="19" name="Picture 18">
                <a:extLst>
                  <a:ext uri="{FF2B5EF4-FFF2-40B4-BE49-F238E27FC236}">
                    <a16:creationId xmlns:a16="http://schemas.microsoft.com/office/drawing/2014/main" id="{D5D41570-83A8-9E3E-2F67-4817028B88B9}"/>
                  </a:ext>
                </a:extLst>
              </p:cNvPr>
              <p:cNvPicPr>
                <a:picLocks noChangeAspect="1"/>
              </p:cNvPicPr>
              <p:nvPr/>
            </p:nvPicPr>
            <p:blipFill>
              <a:blip r:embed="rId5"/>
              <a:stretch>
                <a:fillRect/>
              </a:stretch>
            </p:blipFill>
            <p:spPr>
              <a:xfrm>
                <a:off x="909161" y="471099"/>
                <a:ext cx="2334970" cy="1731414"/>
              </a:xfrm>
              <a:prstGeom prst="rect">
                <a:avLst/>
              </a:prstGeom>
            </p:spPr>
          </p:pic>
        </p:grpSp>
        <p:pic>
          <p:nvPicPr>
            <p:cNvPr id="16" name="Picture 15">
              <a:extLst>
                <a:ext uri="{FF2B5EF4-FFF2-40B4-BE49-F238E27FC236}">
                  <a16:creationId xmlns:a16="http://schemas.microsoft.com/office/drawing/2014/main" id="{70713B3A-1BE3-6270-DC01-A8FFA822504A}"/>
                </a:ext>
              </a:extLst>
            </p:cNvPr>
            <p:cNvPicPr>
              <a:picLocks noChangeAspect="1"/>
            </p:cNvPicPr>
            <p:nvPr/>
          </p:nvPicPr>
          <p:blipFill>
            <a:blip r:embed="rId6"/>
            <a:stretch>
              <a:fillRect/>
            </a:stretch>
          </p:blipFill>
          <p:spPr>
            <a:xfrm>
              <a:off x="4789691" y="3260497"/>
              <a:ext cx="2333855" cy="1680694"/>
            </a:xfrm>
            <a:prstGeom prst="rect">
              <a:avLst/>
            </a:prstGeom>
          </p:spPr>
        </p:pic>
      </p:grpSp>
    </p:spTree>
    <p:extLst>
      <p:ext uri="{BB962C8B-B14F-4D97-AF65-F5344CB8AC3E}">
        <p14:creationId xmlns:p14="http://schemas.microsoft.com/office/powerpoint/2010/main" val="733956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grpSp>
        <p:nvGrpSpPr>
          <p:cNvPr id="44" name="Group 43">
            <a:extLst>
              <a:ext uri="{FF2B5EF4-FFF2-40B4-BE49-F238E27FC236}">
                <a16:creationId xmlns:a16="http://schemas.microsoft.com/office/drawing/2014/main" id="{A89C69EB-AE61-427D-8196-3554792293F0}"/>
              </a:ext>
            </a:extLst>
          </p:cNvPr>
          <p:cNvGrpSpPr/>
          <p:nvPr/>
        </p:nvGrpSpPr>
        <p:grpSpPr>
          <a:xfrm>
            <a:off x="81453" y="260563"/>
            <a:ext cx="1005751" cy="884566"/>
            <a:chOff x="687310" y="3031804"/>
            <a:chExt cx="1005751" cy="884566"/>
          </a:xfrm>
        </p:grpSpPr>
        <p:grpSp>
          <p:nvGrpSpPr>
            <p:cNvPr id="45" name="Group 44">
              <a:extLst>
                <a:ext uri="{FF2B5EF4-FFF2-40B4-BE49-F238E27FC236}">
                  <a16:creationId xmlns:a16="http://schemas.microsoft.com/office/drawing/2014/main" id="{E593EB9F-63CA-4207-AA62-CF1079615A45}"/>
                </a:ext>
              </a:extLst>
            </p:cNvPr>
            <p:cNvGrpSpPr/>
            <p:nvPr/>
          </p:nvGrpSpPr>
          <p:grpSpPr>
            <a:xfrm rot="1808952">
              <a:off x="687310" y="3031804"/>
              <a:ext cx="1005751" cy="884566"/>
              <a:chOff x="9050236" y="5553074"/>
              <a:chExt cx="840050" cy="738831"/>
            </a:xfrm>
          </p:grpSpPr>
          <p:sp>
            <p:nvSpPr>
              <p:cNvPr id="48" name="Heart 47">
                <a:extLst>
                  <a:ext uri="{FF2B5EF4-FFF2-40B4-BE49-F238E27FC236}">
                    <a16:creationId xmlns:a16="http://schemas.microsoft.com/office/drawing/2014/main" id="{D987D573-8E46-4851-83F6-5014EEB3BE2D}"/>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Heart 48">
                <a:extLst>
                  <a:ext uri="{FF2B5EF4-FFF2-40B4-BE49-F238E27FC236}">
                    <a16:creationId xmlns:a16="http://schemas.microsoft.com/office/drawing/2014/main" id="{A093EAFC-7DB2-4F99-A177-5BDD35C250C1}"/>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6" name="Arc 45">
              <a:extLst>
                <a:ext uri="{FF2B5EF4-FFF2-40B4-BE49-F238E27FC236}">
                  <a16:creationId xmlns:a16="http://schemas.microsoft.com/office/drawing/2014/main" id="{4E7BD21E-890C-4F44-B110-4B72CB3EA769}"/>
                </a:ext>
              </a:extLst>
            </p:cNvPr>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val 46">
              <a:extLst>
                <a:ext uri="{FF2B5EF4-FFF2-40B4-BE49-F238E27FC236}">
                  <a16:creationId xmlns:a16="http://schemas.microsoft.com/office/drawing/2014/main" id="{B0BBBAFD-169E-4356-B0AC-4E25B4B339C9}"/>
                </a:ext>
              </a:extLst>
            </p:cNvPr>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a:extLst>
              <a:ext uri="{FF2B5EF4-FFF2-40B4-BE49-F238E27FC236}">
                <a16:creationId xmlns:a16="http://schemas.microsoft.com/office/drawing/2014/main" id="{516777A9-A176-4B8B-A1C7-AC893F6DA4C8}"/>
              </a:ext>
            </a:extLst>
          </p:cNvPr>
          <p:cNvGrpSpPr/>
          <p:nvPr/>
        </p:nvGrpSpPr>
        <p:grpSpPr>
          <a:xfrm rot="17928602">
            <a:off x="11094073" y="1129400"/>
            <a:ext cx="1005751" cy="884566"/>
            <a:chOff x="687310" y="3031804"/>
            <a:chExt cx="1005751" cy="884566"/>
          </a:xfrm>
        </p:grpSpPr>
        <p:grpSp>
          <p:nvGrpSpPr>
            <p:cNvPr id="51" name="Group 50">
              <a:extLst>
                <a:ext uri="{FF2B5EF4-FFF2-40B4-BE49-F238E27FC236}">
                  <a16:creationId xmlns:a16="http://schemas.microsoft.com/office/drawing/2014/main" id="{1F1C5211-CD1D-4A09-A56C-8D2533AF6924}"/>
                </a:ext>
              </a:extLst>
            </p:cNvPr>
            <p:cNvGrpSpPr/>
            <p:nvPr/>
          </p:nvGrpSpPr>
          <p:grpSpPr>
            <a:xfrm rot="1808952">
              <a:off x="687310" y="3031804"/>
              <a:ext cx="1005751" cy="884566"/>
              <a:chOff x="9050236" y="5553074"/>
              <a:chExt cx="840050" cy="738831"/>
            </a:xfrm>
          </p:grpSpPr>
          <p:sp>
            <p:nvSpPr>
              <p:cNvPr id="54" name="Heart 53">
                <a:extLst>
                  <a:ext uri="{FF2B5EF4-FFF2-40B4-BE49-F238E27FC236}">
                    <a16:creationId xmlns:a16="http://schemas.microsoft.com/office/drawing/2014/main" id="{8A86A030-8080-47B9-9545-BB46EBFBDAD2}"/>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art 54">
                <a:extLst>
                  <a:ext uri="{FF2B5EF4-FFF2-40B4-BE49-F238E27FC236}">
                    <a16:creationId xmlns:a16="http://schemas.microsoft.com/office/drawing/2014/main" id="{6C6F20CB-1086-411D-9D6A-B60FE9E5104D}"/>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2" name="Arc 51">
              <a:extLst>
                <a:ext uri="{FF2B5EF4-FFF2-40B4-BE49-F238E27FC236}">
                  <a16:creationId xmlns:a16="http://schemas.microsoft.com/office/drawing/2014/main" id="{2BDBA1D1-2ADF-4637-A268-C3412B6E4B94}"/>
                </a:ext>
              </a:extLst>
            </p:cNvPr>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52">
              <a:extLst>
                <a:ext uri="{FF2B5EF4-FFF2-40B4-BE49-F238E27FC236}">
                  <a16:creationId xmlns:a16="http://schemas.microsoft.com/office/drawing/2014/main" id="{7F49A31F-B152-4086-B4CC-1CB25494C89D}"/>
                </a:ext>
              </a:extLst>
            </p:cNvPr>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8" name="Oval 57">
            <a:extLst>
              <a:ext uri="{FF2B5EF4-FFF2-40B4-BE49-F238E27FC236}">
                <a16:creationId xmlns:a16="http://schemas.microsoft.com/office/drawing/2014/main" id="{8AECD0FF-C4BE-4D7A-9104-CCD020492234}"/>
              </a:ext>
            </a:extLst>
          </p:cNvPr>
          <p:cNvSpPr/>
          <p:nvPr/>
        </p:nvSpPr>
        <p:spPr>
          <a:xfrm>
            <a:off x="447300" y="5818011"/>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5" name="Group 74"/>
          <p:cNvGrpSpPr/>
          <p:nvPr/>
        </p:nvGrpSpPr>
        <p:grpSpPr>
          <a:xfrm>
            <a:off x="274477" y="4977340"/>
            <a:ext cx="1681341" cy="1681341"/>
            <a:chOff x="9821396" y="-194805"/>
            <a:chExt cx="2164392" cy="2164392"/>
          </a:xfrm>
        </p:grpSpPr>
        <p:pic>
          <p:nvPicPr>
            <p:cNvPr id="76"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821396" y="-194805"/>
              <a:ext cx="2164392" cy="2164392"/>
            </a:xfrm>
            <a:prstGeom prst="rect">
              <a:avLst/>
            </a:prstGeom>
          </p:spPr>
        </p:pic>
        <p:pic>
          <p:nvPicPr>
            <p:cNvPr id="77"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999532" y="132192"/>
              <a:ext cx="1767515" cy="1615955"/>
            </a:xfrm>
            <a:prstGeom prst="rect">
              <a:avLst/>
            </a:prstGeom>
          </p:spPr>
        </p:pic>
      </p:grpSp>
      <p:grpSp>
        <p:nvGrpSpPr>
          <p:cNvPr id="78" name="Group 77"/>
          <p:cNvGrpSpPr/>
          <p:nvPr/>
        </p:nvGrpSpPr>
        <p:grpSpPr>
          <a:xfrm flipH="1">
            <a:off x="9701926" y="2217200"/>
            <a:ext cx="1681341" cy="1681341"/>
            <a:chOff x="9821396" y="-194805"/>
            <a:chExt cx="2164392" cy="2164392"/>
          </a:xfrm>
        </p:grpSpPr>
        <p:pic>
          <p:nvPicPr>
            <p:cNvPr id="79"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821396" y="-194805"/>
              <a:ext cx="2164392" cy="2164392"/>
            </a:xfrm>
            <a:prstGeom prst="rect">
              <a:avLst/>
            </a:prstGeom>
          </p:spPr>
        </p:pic>
        <p:pic>
          <p:nvPicPr>
            <p:cNvPr id="80"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999532" y="132192"/>
              <a:ext cx="1767515" cy="1615955"/>
            </a:xfrm>
            <a:prstGeom prst="rect">
              <a:avLst/>
            </a:prstGeom>
          </p:spPr>
        </p:pic>
      </p:grpSp>
      <p:pic>
        <p:nvPicPr>
          <p:cNvPr id="6" name="Picture 5">
            <a:extLst>
              <a:ext uri="{FF2B5EF4-FFF2-40B4-BE49-F238E27FC236}">
                <a16:creationId xmlns:a16="http://schemas.microsoft.com/office/drawing/2014/main" id="{2B9F8B52-CD09-F402-8325-784DEABFE46A}"/>
              </a:ext>
            </a:extLst>
          </p:cNvPr>
          <p:cNvPicPr>
            <a:picLocks noChangeAspect="1"/>
          </p:cNvPicPr>
          <p:nvPr/>
        </p:nvPicPr>
        <p:blipFill>
          <a:blip r:embed="rId9"/>
          <a:stretch>
            <a:fillRect/>
          </a:stretch>
        </p:blipFill>
        <p:spPr>
          <a:xfrm>
            <a:off x="148167" y="2674380"/>
            <a:ext cx="5994248" cy="3067335"/>
          </a:xfrm>
          <a:prstGeom prst="rect">
            <a:avLst/>
          </a:prstGeom>
        </p:spPr>
      </p:pic>
      <p:pic>
        <p:nvPicPr>
          <p:cNvPr id="8" name="Picture 7">
            <a:extLst>
              <a:ext uri="{FF2B5EF4-FFF2-40B4-BE49-F238E27FC236}">
                <a16:creationId xmlns:a16="http://schemas.microsoft.com/office/drawing/2014/main" id="{C0C9B5D6-0565-C9B7-27E4-DF8D8EC1ED85}"/>
              </a:ext>
            </a:extLst>
          </p:cNvPr>
          <p:cNvPicPr>
            <a:picLocks noChangeAspect="1"/>
          </p:cNvPicPr>
          <p:nvPr/>
        </p:nvPicPr>
        <p:blipFill>
          <a:blip r:embed="rId10"/>
          <a:stretch>
            <a:fillRect/>
          </a:stretch>
        </p:blipFill>
        <p:spPr>
          <a:xfrm>
            <a:off x="6687062" y="2465124"/>
            <a:ext cx="4762500" cy="3362325"/>
          </a:xfrm>
          <a:prstGeom prst="rect">
            <a:avLst/>
          </a:prstGeom>
        </p:spPr>
      </p:pic>
      <p:sp>
        <p:nvSpPr>
          <p:cNvPr id="10" name="Rectangle 9">
            <a:extLst>
              <a:ext uri="{FF2B5EF4-FFF2-40B4-BE49-F238E27FC236}">
                <a16:creationId xmlns:a16="http://schemas.microsoft.com/office/drawing/2014/main" id="{EC35B030-082D-5A38-6935-E998BE1A2445}"/>
              </a:ext>
            </a:extLst>
          </p:cNvPr>
          <p:cNvSpPr/>
          <p:nvPr/>
        </p:nvSpPr>
        <p:spPr>
          <a:xfrm>
            <a:off x="324696" y="5908363"/>
            <a:ext cx="5641190" cy="59552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Hình 3</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Tàu Đô đốc La-tu-sơ Tơ-rê-vin</a:t>
            </a:r>
            <a:endParaRPr kumimoji="0" lang="en-US" sz="2400" b="0" i="1"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DB1E82A4-3A5E-D259-421D-C0B563CFED4F}"/>
              </a:ext>
            </a:extLst>
          </p:cNvPr>
          <p:cNvSpPr/>
          <p:nvPr/>
        </p:nvSpPr>
        <p:spPr>
          <a:xfrm>
            <a:off x="6562350" y="5822145"/>
            <a:ext cx="5011925" cy="82938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Hình 4</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Xe tăng Quân giải phóng húc đổ cổng Dinh Độc Lập</a:t>
            </a:r>
            <a:endParaRPr kumimoji="0" lang="en-US" sz="2400" b="0" i="1"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5F1A98A1-E174-03CD-6B85-7640C9D307F4}"/>
              </a:ext>
            </a:extLst>
          </p:cNvPr>
          <p:cNvSpPr/>
          <p:nvPr/>
        </p:nvSpPr>
        <p:spPr>
          <a:xfrm>
            <a:off x="210580" y="143772"/>
            <a:ext cx="11593580" cy="2251150"/>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Đọc thông tin và quan sát các hình 3, 4, em hãy:</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Nêu một số sự kiện lịch sử tiêu biểu đã diễn ra tại Thành phố Hồ Chí Minh.</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Kể lại một câu chuyện lịch sử được giới thiệu trong bài học.</a:t>
            </a: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spTree>
    <p:custDataLst>
      <p:tags r:id="rId1"/>
    </p:custDataLst>
    <p:extLst>
      <p:ext uri="{BB962C8B-B14F-4D97-AF65-F5344CB8AC3E}">
        <p14:creationId xmlns:p14="http://schemas.microsoft.com/office/powerpoint/2010/main" val="1085820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1+#ppt_w/2"/>
                                          </p:val>
                                        </p:tav>
                                        <p:tav tm="100000">
                                          <p:val>
                                            <p:strVal val="#ppt_x"/>
                                          </p:val>
                                        </p:tav>
                                      </p:tavLst>
                                    </p:anim>
                                    <p:anim calcmode="lin" valueType="num">
                                      <p:cBhvr additive="base">
                                        <p:cTn id="8" dur="500" fill="hold"/>
                                        <p:tgtEl>
                                          <p:spTgt spid="7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500" fill="hold"/>
                                        <p:tgtEl>
                                          <p:spTgt spid="75"/>
                                        </p:tgtEl>
                                        <p:attrNameLst>
                                          <p:attrName>ppt_x</p:attrName>
                                        </p:attrNameLst>
                                      </p:cBhvr>
                                      <p:tavLst>
                                        <p:tav tm="0">
                                          <p:val>
                                            <p:strVal val="0-#ppt_w/2"/>
                                          </p:val>
                                        </p:tav>
                                        <p:tav tm="100000">
                                          <p:val>
                                            <p:strVal val="#ppt_x"/>
                                          </p:val>
                                        </p:tav>
                                      </p:tavLst>
                                    </p:anim>
                                    <p:anim calcmode="lin" valueType="num">
                                      <p:cBhvr additive="base">
                                        <p:cTn id="12" dur="500" fill="hold"/>
                                        <p:tgtEl>
                                          <p:spTgt spid="7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1000"/>
                                        <p:tgtEl>
                                          <p:spTgt spid="50"/>
                                        </p:tgtEl>
                                      </p:cBhvr>
                                    </p:animEffect>
                                    <p:anim calcmode="lin" valueType="num">
                                      <p:cBhvr>
                                        <p:cTn id="22" dur="1000" fill="hold"/>
                                        <p:tgtEl>
                                          <p:spTgt spid="50"/>
                                        </p:tgtEl>
                                        <p:attrNameLst>
                                          <p:attrName>ppt_x</p:attrName>
                                        </p:attrNameLst>
                                      </p:cBhvr>
                                      <p:tavLst>
                                        <p:tav tm="0">
                                          <p:val>
                                            <p:strVal val="#ppt_x"/>
                                          </p:val>
                                        </p:tav>
                                        <p:tav tm="100000">
                                          <p:val>
                                            <p:strVal val="#ppt_x"/>
                                          </p:val>
                                        </p:tav>
                                      </p:tavLst>
                                    </p:anim>
                                    <p:anim calcmode="lin" valueType="num">
                                      <p:cBhvr>
                                        <p:cTn id="23" dur="1000" fill="hold"/>
                                        <p:tgtEl>
                                          <p:spTgt spid="50"/>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16" presetClass="entr" presetSubtype="37"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out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par>
                                <p:cTn id="36" presetID="14" presetClass="entr" presetSubtype="1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randombar(horizontal)">
                                      <p:cBhvr>
                                        <p:cTn id="38" dur="500"/>
                                        <p:tgtEl>
                                          <p:spTgt spid="8"/>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randombar(horizont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grpSp>
        <p:nvGrpSpPr>
          <p:cNvPr id="44" name="Group 43">
            <a:extLst>
              <a:ext uri="{FF2B5EF4-FFF2-40B4-BE49-F238E27FC236}">
                <a16:creationId xmlns:a16="http://schemas.microsoft.com/office/drawing/2014/main" id="{A89C69EB-AE61-427D-8196-3554792293F0}"/>
              </a:ext>
            </a:extLst>
          </p:cNvPr>
          <p:cNvGrpSpPr/>
          <p:nvPr/>
        </p:nvGrpSpPr>
        <p:grpSpPr>
          <a:xfrm>
            <a:off x="81453" y="260563"/>
            <a:ext cx="1005751" cy="884566"/>
            <a:chOff x="687310" y="3031804"/>
            <a:chExt cx="1005751" cy="884566"/>
          </a:xfrm>
        </p:grpSpPr>
        <p:grpSp>
          <p:nvGrpSpPr>
            <p:cNvPr id="45" name="Group 44">
              <a:extLst>
                <a:ext uri="{FF2B5EF4-FFF2-40B4-BE49-F238E27FC236}">
                  <a16:creationId xmlns:a16="http://schemas.microsoft.com/office/drawing/2014/main" id="{E593EB9F-63CA-4207-AA62-CF1079615A45}"/>
                </a:ext>
              </a:extLst>
            </p:cNvPr>
            <p:cNvGrpSpPr/>
            <p:nvPr/>
          </p:nvGrpSpPr>
          <p:grpSpPr>
            <a:xfrm rot="1808952">
              <a:off x="687310" y="3031804"/>
              <a:ext cx="1005751" cy="884566"/>
              <a:chOff x="9050236" y="5553074"/>
              <a:chExt cx="840050" cy="738831"/>
            </a:xfrm>
          </p:grpSpPr>
          <p:sp>
            <p:nvSpPr>
              <p:cNvPr id="48" name="Heart 47">
                <a:extLst>
                  <a:ext uri="{FF2B5EF4-FFF2-40B4-BE49-F238E27FC236}">
                    <a16:creationId xmlns:a16="http://schemas.microsoft.com/office/drawing/2014/main" id="{D987D573-8E46-4851-83F6-5014EEB3BE2D}"/>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49" name="Heart 48">
                <a:extLst>
                  <a:ext uri="{FF2B5EF4-FFF2-40B4-BE49-F238E27FC236}">
                    <a16:creationId xmlns:a16="http://schemas.microsoft.com/office/drawing/2014/main" id="{A093EAFC-7DB2-4F99-A177-5BDD35C250C1}"/>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grpSp>
        <p:sp>
          <p:nvSpPr>
            <p:cNvPr id="46" name="Arc 45">
              <a:extLst>
                <a:ext uri="{FF2B5EF4-FFF2-40B4-BE49-F238E27FC236}">
                  <a16:creationId xmlns:a16="http://schemas.microsoft.com/office/drawing/2014/main" id="{4E7BD21E-890C-4F44-B110-4B72CB3EA769}"/>
                </a:ext>
              </a:extLst>
            </p:cNvPr>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
          <p:nvSpPr>
            <p:cNvPr id="47" name="Oval 46">
              <a:extLst>
                <a:ext uri="{FF2B5EF4-FFF2-40B4-BE49-F238E27FC236}">
                  <a16:creationId xmlns:a16="http://schemas.microsoft.com/office/drawing/2014/main" id="{B0BBBAFD-169E-4356-B0AC-4E25B4B339C9}"/>
                </a:ext>
              </a:extLst>
            </p:cNvPr>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grpSp>
      <p:grpSp>
        <p:nvGrpSpPr>
          <p:cNvPr id="50" name="Group 49">
            <a:extLst>
              <a:ext uri="{FF2B5EF4-FFF2-40B4-BE49-F238E27FC236}">
                <a16:creationId xmlns:a16="http://schemas.microsoft.com/office/drawing/2014/main" id="{516777A9-A176-4B8B-A1C7-AC893F6DA4C8}"/>
              </a:ext>
            </a:extLst>
          </p:cNvPr>
          <p:cNvGrpSpPr/>
          <p:nvPr/>
        </p:nvGrpSpPr>
        <p:grpSpPr>
          <a:xfrm rot="17928602">
            <a:off x="11094073" y="1129400"/>
            <a:ext cx="1005751" cy="884566"/>
            <a:chOff x="687310" y="3031804"/>
            <a:chExt cx="1005751" cy="884566"/>
          </a:xfrm>
        </p:grpSpPr>
        <p:grpSp>
          <p:nvGrpSpPr>
            <p:cNvPr id="51" name="Group 50">
              <a:extLst>
                <a:ext uri="{FF2B5EF4-FFF2-40B4-BE49-F238E27FC236}">
                  <a16:creationId xmlns:a16="http://schemas.microsoft.com/office/drawing/2014/main" id="{1F1C5211-CD1D-4A09-A56C-8D2533AF6924}"/>
                </a:ext>
              </a:extLst>
            </p:cNvPr>
            <p:cNvGrpSpPr/>
            <p:nvPr/>
          </p:nvGrpSpPr>
          <p:grpSpPr>
            <a:xfrm rot="1808952">
              <a:off x="687310" y="3031804"/>
              <a:ext cx="1005751" cy="884566"/>
              <a:chOff x="9050236" y="5553074"/>
              <a:chExt cx="840050" cy="738831"/>
            </a:xfrm>
          </p:grpSpPr>
          <p:sp>
            <p:nvSpPr>
              <p:cNvPr id="54" name="Heart 53">
                <a:extLst>
                  <a:ext uri="{FF2B5EF4-FFF2-40B4-BE49-F238E27FC236}">
                    <a16:creationId xmlns:a16="http://schemas.microsoft.com/office/drawing/2014/main" id="{8A86A030-8080-47B9-9545-BB46EBFBDAD2}"/>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55" name="Heart 54">
                <a:extLst>
                  <a:ext uri="{FF2B5EF4-FFF2-40B4-BE49-F238E27FC236}">
                    <a16:creationId xmlns:a16="http://schemas.microsoft.com/office/drawing/2014/main" id="{6C6F20CB-1086-411D-9D6A-B60FE9E5104D}"/>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grpSp>
        <p:sp>
          <p:nvSpPr>
            <p:cNvPr id="52" name="Arc 51">
              <a:extLst>
                <a:ext uri="{FF2B5EF4-FFF2-40B4-BE49-F238E27FC236}">
                  <a16:creationId xmlns:a16="http://schemas.microsoft.com/office/drawing/2014/main" id="{2BDBA1D1-2ADF-4637-A268-C3412B6E4B94}"/>
                </a:ext>
              </a:extLst>
            </p:cNvPr>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
          <p:nvSpPr>
            <p:cNvPr id="53" name="Oval 52">
              <a:extLst>
                <a:ext uri="{FF2B5EF4-FFF2-40B4-BE49-F238E27FC236}">
                  <a16:creationId xmlns:a16="http://schemas.microsoft.com/office/drawing/2014/main" id="{7F49A31F-B152-4086-B4CC-1CB25494C89D}"/>
                </a:ext>
              </a:extLst>
            </p:cNvPr>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grpSp>
      <p:sp>
        <p:nvSpPr>
          <p:cNvPr id="58" name="Oval 57">
            <a:extLst>
              <a:ext uri="{FF2B5EF4-FFF2-40B4-BE49-F238E27FC236}">
                <a16:creationId xmlns:a16="http://schemas.microsoft.com/office/drawing/2014/main" id="{8AECD0FF-C4BE-4D7A-9104-CCD020492234}"/>
              </a:ext>
            </a:extLst>
          </p:cNvPr>
          <p:cNvSpPr/>
          <p:nvPr/>
        </p:nvSpPr>
        <p:spPr>
          <a:xfrm>
            <a:off x="447300" y="5818011"/>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grpSp>
        <p:nvGrpSpPr>
          <p:cNvPr id="75" name="Group 74"/>
          <p:cNvGrpSpPr/>
          <p:nvPr/>
        </p:nvGrpSpPr>
        <p:grpSpPr>
          <a:xfrm>
            <a:off x="274477" y="4977340"/>
            <a:ext cx="1681341" cy="1681341"/>
            <a:chOff x="9821396" y="-194805"/>
            <a:chExt cx="2164392" cy="2164392"/>
          </a:xfrm>
        </p:grpSpPr>
        <p:pic>
          <p:nvPicPr>
            <p:cNvPr id="76"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821396" y="-194805"/>
              <a:ext cx="2164392" cy="2164392"/>
            </a:xfrm>
            <a:prstGeom prst="rect">
              <a:avLst/>
            </a:prstGeom>
          </p:spPr>
        </p:pic>
        <p:pic>
          <p:nvPicPr>
            <p:cNvPr id="77"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999532" y="132192"/>
              <a:ext cx="1767515" cy="1615955"/>
            </a:xfrm>
            <a:prstGeom prst="rect">
              <a:avLst/>
            </a:prstGeom>
          </p:spPr>
        </p:pic>
      </p:grpSp>
      <p:grpSp>
        <p:nvGrpSpPr>
          <p:cNvPr id="78" name="Group 77"/>
          <p:cNvGrpSpPr/>
          <p:nvPr/>
        </p:nvGrpSpPr>
        <p:grpSpPr>
          <a:xfrm flipH="1">
            <a:off x="9701926" y="2217200"/>
            <a:ext cx="1681341" cy="1681341"/>
            <a:chOff x="9821396" y="-194805"/>
            <a:chExt cx="2164392" cy="2164392"/>
          </a:xfrm>
        </p:grpSpPr>
        <p:pic>
          <p:nvPicPr>
            <p:cNvPr id="79"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821396" y="-194805"/>
              <a:ext cx="2164392" cy="2164392"/>
            </a:xfrm>
            <a:prstGeom prst="rect">
              <a:avLst/>
            </a:prstGeom>
          </p:spPr>
        </p:pic>
        <p:pic>
          <p:nvPicPr>
            <p:cNvPr id="80"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999532" y="132192"/>
              <a:ext cx="1767515" cy="1615955"/>
            </a:xfrm>
            <a:prstGeom prst="rect">
              <a:avLst/>
            </a:prstGeom>
          </p:spPr>
        </p:pic>
      </p:grpSp>
      <p:sp>
        <p:nvSpPr>
          <p:cNvPr id="7" name="Rectangle 6">
            <a:extLst>
              <a:ext uri="{FF2B5EF4-FFF2-40B4-BE49-F238E27FC236}">
                <a16:creationId xmlns:a16="http://schemas.microsoft.com/office/drawing/2014/main" id="{95A6599C-D89A-41FB-7B94-4A93BC85B0FA}"/>
              </a:ext>
            </a:extLst>
          </p:cNvPr>
          <p:cNvSpPr/>
          <p:nvPr/>
        </p:nvSpPr>
        <p:spPr>
          <a:xfrm>
            <a:off x="459244" y="516327"/>
            <a:ext cx="11291178" cy="989739"/>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mn-cs"/>
              </a:rPr>
              <a:t>Đọc</a:t>
            </a:r>
            <a:r>
              <a:rPr kumimoji="0" lang="en-US" sz="40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mn-cs"/>
              </a:rPr>
              <a:t>thầm</a:t>
            </a:r>
            <a:r>
              <a:rPr kumimoji="0" lang="en-US" sz="40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mn-cs"/>
              </a:rPr>
              <a:t>thông</a:t>
            </a:r>
            <a:r>
              <a:rPr kumimoji="0" lang="en-US" sz="40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 tin </a:t>
            </a:r>
            <a:r>
              <a:rPr kumimoji="0" lang="en-US" sz="40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mn-cs"/>
              </a:rPr>
              <a:t>trang</a:t>
            </a:r>
            <a:r>
              <a:rPr kumimoji="0" lang="en-US" sz="40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 1</a:t>
            </a:r>
            <a:r>
              <a:rPr kumimoji="0" lang="vi-VN" sz="40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14</a:t>
            </a:r>
            <a:endParaRPr kumimoji="0" lang="en-US" sz="40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sp>
        <p:nvSpPr>
          <p:cNvPr id="8" name="Rectangle 7">
            <a:extLst>
              <a:ext uri="{FF2B5EF4-FFF2-40B4-BE49-F238E27FC236}">
                <a16:creationId xmlns:a16="http://schemas.microsoft.com/office/drawing/2014/main" id="{98A4BEE2-16B9-94C5-5C57-BE707A70F133}"/>
              </a:ext>
            </a:extLst>
          </p:cNvPr>
          <p:cNvSpPr/>
          <p:nvPr/>
        </p:nvSpPr>
        <p:spPr>
          <a:xfrm>
            <a:off x="373429" y="1694381"/>
            <a:ext cx="11415970" cy="384118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Với lịch sử hơn 300 năm hình thành và phát triển, Thành phố Hồ Chí Minh là nơi diễn ra nhiều sự kiện lịch sử quan trọng như: Nguyễn Tất Thành ra đi tìm đường cứu nước năm 1911, Khởi nghĩa giành chính quyền tháng Tám năm 1945, Chiến dịch Hồ Chí Minh năm 1945,...</a:t>
            </a:r>
            <a:endPar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Tree>
    <p:custDataLst>
      <p:tags r:id="rId1"/>
    </p:custDataLst>
    <p:extLst>
      <p:ext uri="{BB962C8B-B14F-4D97-AF65-F5344CB8AC3E}">
        <p14:creationId xmlns:p14="http://schemas.microsoft.com/office/powerpoint/2010/main" val="2893931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1+#ppt_w/2"/>
                                          </p:val>
                                        </p:tav>
                                        <p:tav tm="100000">
                                          <p:val>
                                            <p:strVal val="#ppt_x"/>
                                          </p:val>
                                        </p:tav>
                                      </p:tavLst>
                                    </p:anim>
                                    <p:anim calcmode="lin" valueType="num">
                                      <p:cBhvr additive="base">
                                        <p:cTn id="8" dur="500" fill="hold"/>
                                        <p:tgtEl>
                                          <p:spTgt spid="7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500" fill="hold"/>
                                        <p:tgtEl>
                                          <p:spTgt spid="75"/>
                                        </p:tgtEl>
                                        <p:attrNameLst>
                                          <p:attrName>ppt_x</p:attrName>
                                        </p:attrNameLst>
                                      </p:cBhvr>
                                      <p:tavLst>
                                        <p:tav tm="0">
                                          <p:val>
                                            <p:strVal val="0-#ppt_w/2"/>
                                          </p:val>
                                        </p:tav>
                                        <p:tav tm="100000">
                                          <p:val>
                                            <p:strVal val="#ppt_x"/>
                                          </p:val>
                                        </p:tav>
                                      </p:tavLst>
                                    </p:anim>
                                    <p:anim calcmode="lin" valueType="num">
                                      <p:cBhvr additive="base">
                                        <p:cTn id="12" dur="500" fill="hold"/>
                                        <p:tgtEl>
                                          <p:spTgt spid="7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1000"/>
                                        <p:tgtEl>
                                          <p:spTgt spid="50"/>
                                        </p:tgtEl>
                                      </p:cBhvr>
                                    </p:animEffect>
                                    <p:anim calcmode="lin" valueType="num">
                                      <p:cBhvr>
                                        <p:cTn id="22" dur="1000" fill="hold"/>
                                        <p:tgtEl>
                                          <p:spTgt spid="50"/>
                                        </p:tgtEl>
                                        <p:attrNameLst>
                                          <p:attrName>ppt_x</p:attrName>
                                        </p:attrNameLst>
                                      </p:cBhvr>
                                      <p:tavLst>
                                        <p:tav tm="0">
                                          <p:val>
                                            <p:strVal val="#ppt_x"/>
                                          </p:val>
                                        </p:tav>
                                        <p:tav tm="100000">
                                          <p:val>
                                            <p:strVal val="#ppt_x"/>
                                          </p:val>
                                        </p:tav>
                                      </p:tavLst>
                                    </p:anim>
                                    <p:anim calcmode="lin" valueType="num">
                                      <p:cBhvr>
                                        <p:cTn id="23" dur="1000" fill="hold"/>
                                        <p:tgtEl>
                                          <p:spTgt spid="50"/>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16" presetClass="entr" presetSubtype="37"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out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sp>
        <p:nvSpPr>
          <p:cNvPr id="58" name="Oval 57">
            <a:extLst>
              <a:ext uri="{FF2B5EF4-FFF2-40B4-BE49-F238E27FC236}">
                <a16:creationId xmlns:a16="http://schemas.microsoft.com/office/drawing/2014/main" id="{8AECD0FF-C4BE-4D7A-9104-CCD020492234}"/>
              </a:ext>
            </a:extLst>
          </p:cNvPr>
          <p:cNvSpPr/>
          <p:nvPr/>
        </p:nvSpPr>
        <p:spPr>
          <a:xfrm>
            <a:off x="447300" y="5818011"/>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Rectangle: Rounded Corners 59"/>
          <p:cNvSpPr/>
          <p:nvPr/>
        </p:nvSpPr>
        <p:spPr>
          <a:xfrm rot="2303000">
            <a:off x="120377" y="1139556"/>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Rectangle: Rounded Corners 60"/>
          <p:cNvSpPr/>
          <p:nvPr/>
        </p:nvSpPr>
        <p:spPr>
          <a:xfrm rot="21125532">
            <a:off x="74216" y="1562583"/>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Rectangle: Rounded Corners 70"/>
          <p:cNvSpPr/>
          <p:nvPr/>
        </p:nvSpPr>
        <p:spPr>
          <a:xfrm rot="18423720">
            <a:off x="327289" y="1928007"/>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Rectangle: Rounded Corners 71"/>
          <p:cNvSpPr/>
          <p:nvPr/>
        </p:nvSpPr>
        <p:spPr>
          <a:xfrm rot="18211801">
            <a:off x="11562879" y="532652"/>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Rectangle: Rounded Corners 72"/>
          <p:cNvSpPr/>
          <p:nvPr/>
        </p:nvSpPr>
        <p:spPr>
          <a:xfrm rot="21125532">
            <a:off x="11826459" y="855667"/>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4" name="Rectangle: Rounded Corners 73"/>
          <p:cNvSpPr/>
          <p:nvPr/>
        </p:nvSpPr>
        <p:spPr>
          <a:xfrm rot="2951494">
            <a:off x="11642149" y="1226589"/>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2" name="Group 81"/>
          <p:cNvGrpSpPr/>
          <p:nvPr/>
        </p:nvGrpSpPr>
        <p:grpSpPr>
          <a:xfrm>
            <a:off x="605199" y="5075815"/>
            <a:ext cx="1681341" cy="1681341"/>
            <a:chOff x="9821396" y="-194805"/>
            <a:chExt cx="2164392" cy="2164392"/>
          </a:xfrm>
        </p:grpSpPr>
        <p:pic>
          <p:nvPicPr>
            <p:cNvPr id="83"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821396" y="-194805"/>
              <a:ext cx="2164392" cy="2164392"/>
            </a:xfrm>
            <a:prstGeom prst="rect">
              <a:avLst/>
            </a:prstGeom>
          </p:spPr>
        </p:pic>
        <p:pic>
          <p:nvPicPr>
            <p:cNvPr id="84"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999532" y="132192"/>
              <a:ext cx="1767515" cy="1615955"/>
            </a:xfrm>
            <a:prstGeom prst="rect">
              <a:avLst/>
            </a:prstGeom>
          </p:spPr>
        </p:pic>
      </p:grpSp>
      <p:grpSp>
        <p:nvGrpSpPr>
          <p:cNvPr id="85" name="Group 84"/>
          <p:cNvGrpSpPr/>
          <p:nvPr/>
        </p:nvGrpSpPr>
        <p:grpSpPr>
          <a:xfrm flipH="1">
            <a:off x="9701926" y="2217200"/>
            <a:ext cx="1681341" cy="1681341"/>
            <a:chOff x="9821396" y="-194805"/>
            <a:chExt cx="2164392" cy="2164392"/>
          </a:xfrm>
        </p:grpSpPr>
        <p:pic>
          <p:nvPicPr>
            <p:cNvPr id="86"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821396" y="-194805"/>
              <a:ext cx="2164392" cy="2164392"/>
            </a:xfrm>
            <a:prstGeom prst="rect">
              <a:avLst/>
            </a:prstGeom>
          </p:spPr>
        </p:pic>
        <p:pic>
          <p:nvPicPr>
            <p:cNvPr id="87"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999532" y="132192"/>
              <a:ext cx="1767515" cy="1615955"/>
            </a:xfrm>
            <a:prstGeom prst="rect">
              <a:avLst/>
            </a:prstGeom>
          </p:spPr>
        </p:pic>
      </p:grpSp>
      <p:sp>
        <p:nvSpPr>
          <p:cNvPr id="17" name="Rectangle 16">
            <a:extLst>
              <a:ext uri="{FF2B5EF4-FFF2-40B4-BE49-F238E27FC236}">
                <a16:creationId xmlns:a16="http://schemas.microsoft.com/office/drawing/2014/main" id="{BA65B65F-7C5F-EE93-85EC-4840F3C67475}"/>
              </a:ext>
            </a:extLst>
          </p:cNvPr>
          <p:cNvSpPr/>
          <p:nvPr/>
        </p:nvSpPr>
        <p:spPr>
          <a:xfrm>
            <a:off x="739610" y="150044"/>
            <a:ext cx="10712779" cy="1453857"/>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Một số sự kiện lịch sử tiêu biểu đã diễn ra tại Thành phố Hồ Chí Minh.</a:t>
            </a:r>
          </a:p>
        </p:txBody>
      </p:sp>
      <p:sp>
        <p:nvSpPr>
          <p:cNvPr id="18" name="Rectangle 17">
            <a:extLst>
              <a:ext uri="{FF2B5EF4-FFF2-40B4-BE49-F238E27FC236}">
                <a16:creationId xmlns:a16="http://schemas.microsoft.com/office/drawing/2014/main" id="{16CECFF6-4F2B-F447-8BC7-B1A40648B32E}"/>
              </a:ext>
            </a:extLst>
          </p:cNvPr>
          <p:cNvSpPr/>
          <p:nvPr/>
        </p:nvSpPr>
        <p:spPr>
          <a:xfrm>
            <a:off x="447300" y="2034039"/>
            <a:ext cx="11415970" cy="46456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Ngày 5/6/1911, Nguyễn Tất Thành với tên gọi là Văn Ba đã rời Bến Nhà Rồng, ra đi tìm đường cứu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Tháng 8/1945, nhân dân Sài Gòn - Chợ Lớn giành được chính quyền.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Ngày 30/4/1975, Lữ đoàn xe tăng 2030 tiến về Dinh Độc Lập. Xe tăng 390 tiến bào húc đổ cổng chính của Dinh, mở đường cho các xe khác thẳng tiến vào bên trong. Chiến dịch Hồ Chí Minh kết thúc thắng lợi.</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831959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500" fill="hold"/>
                                        <p:tgtEl>
                                          <p:spTgt spid="82"/>
                                        </p:tgtEl>
                                        <p:attrNameLst>
                                          <p:attrName>ppt_x</p:attrName>
                                        </p:attrNameLst>
                                      </p:cBhvr>
                                      <p:tavLst>
                                        <p:tav tm="0">
                                          <p:val>
                                            <p:strVal val="0-#ppt_w/2"/>
                                          </p:val>
                                        </p:tav>
                                        <p:tav tm="100000">
                                          <p:val>
                                            <p:strVal val="#ppt_x"/>
                                          </p:val>
                                        </p:tav>
                                      </p:tavLst>
                                    </p:anim>
                                    <p:anim calcmode="lin" valueType="num">
                                      <p:cBhvr additive="base">
                                        <p:cTn id="12" dur="500" fill="hold"/>
                                        <p:tgtEl>
                                          <p:spTgt spid="8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500"/>
                                        <p:tgtEl>
                                          <p:spTgt spid="7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500"/>
                                        <p:tgtEl>
                                          <p:spTgt spid="7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500"/>
                                        <p:tgtEl>
                                          <p:spTgt spid="71"/>
                                        </p:tgtEl>
                                      </p:cBhvr>
                                    </p:animEffect>
                                  </p:childTnLst>
                                </p:cTn>
                              </p:par>
                            </p:childTnLst>
                          </p:cTn>
                        </p:par>
                        <p:par>
                          <p:cTn id="32" fill="hold">
                            <p:stCondLst>
                              <p:cond delay="1000"/>
                            </p:stCondLst>
                            <p:childTnLst>
                              <p:par>
                                <p:cTn id="33" presetID="16" presetClass="entr" presetSubtype="37"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out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71" grpId="0" animBg="1"/>
      <p:bldP spid="72" grpId="0" animBg="1"/>
      <p:bldP spid="73" grpId="0" animBg="1"/>
      <p:bldP spid="74"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7153018" y="497435"/>
            <a:ext cx="3318192"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Ericsson Capital" panose="02040603050506020204" pitchFamily="18" charset="0"/>
                <a:ea typeface="+mn-ea"/>
                <a:cs typeface="+mn-cs"/>
              </a:rPr>
              <a:t>ThảO luận</a:t>
            </a:r>
            <a:endPar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Ericsson Capital" panose="02040603050506020204" pitchFamily="18" charset="0"/>
              <a:ea typeface="+mn-ea"/>
              <a:cs typeface="+mn-cs"/>
            </a:endParaRPr>
          </a:p>
        </p:txBody>
      </p:sp>
      <p:sp>
        <p:nvSpPr>
          <p:cNvPr id="48" name="Rectangle 47"/>
          <p:cNvSpPr/>
          <p:nvPr/>
        </p:nvSpPr>
        <p:spPr>
          <a:xfrm>
            <a:off x="6483813" y="1760739"/>
            <a:ext cx="5110898" cy="39703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5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 Tại sao Nguyễn Tất Thành quyết định đi sang phương Tây tìm đường cứu nước?</a:t>
            </a:r>
            <a:endParaRPr kumimoji="0" lang="en-US" sz="35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5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 Tại sao nơi xuất phát lại là Bến Nhà Rồng?</a:t>
            </a:r>
            <a:endParaRPr kumimoji="0" lang="en-US" sz="35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2423013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p:cTn id="11" dur="500" fill="hold"/>
                                        <p:tgtEl>
                                          <p:spTgt spid="48"/>
                                        </p:tgtEl>
                                        <p:attrNameLst>
                                          <p:attrName>ppt_w</p:attrName>
                                        </p:attrNameLst>
                                      </p:cBhvr>
                                      <p:tavLst>
                                        <p:tav tm="0">
                                          <p:val>
                                            <p:fltVal val="0"/>
                                          </p:val>
                                        </p:tav>
                                        <p:tav tm="100000">
                                          <p:val>
                                            <p:strVal val="#ppt_w"/>
                                          </p:val>
                                        </p:tav>
                                      </p:tavLst>
                                    </p:anim>
                                    <p:anim calcmode="lin" valueType="num">
                                      <p:cBhvr>
                                        <p:cTn id="12" dur="500" fill="hold"/>
                                        <p:tgtEl>
                                          <p:spTgt spid="48"/>
                                        </p:tgtEl>
                                        <p:attrNameLst>
                                          <p:attrName>ppt_h</p:attrName>
                                        </p:attrNameLst>
                                      </p:cBhvr>
                                      <p:tavLst>
                                        <p:tav tm="0">
                                          <p:val>
                                            <p:fltVal val="0"/>
                                          </p:val>
                                        </p:tav>
                                        <p:tav tm="100000">
                                          <p:val>
                                            <p:strVal val="#ppt_h"/>
                                          </p:val>
                                        </p:tav>
                                      </p:tavLst>
                                    </p:anim>
                                    <p:animEffect transition="in" filter="fade">
                                      <p:cBhvr>
                                        <p:cTn id="1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sp>
        <p:nvSpPr>
          <p:cNvPr id="58" name="Oval 57">
            <a:extLst>
              <a:ext uri="{FF2B5EF4-FFF2-40B4-BE49-F238E27FC236}">
                <a16:creationId xmlns:a16="http://schemas.microsoft.com/office/drawing/2014/main" id="{8AECD0FF-C4BE-4D7A-9104-CCD020492234}"/>
              </a:ext>
            </a:extLst>
          </p:cNvPr>
          <p:cNvSpPr/>
          <p:nvPr/>
        </p:nvSpPr>
        <p:spPr>
          <a:xfrm>
            <a:off x="447300" y="5818011"/>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Rectangle: Rounded Corners 59"/>
          <p:cNvSpPr/>
          <p:nvPr/>
        </p:nvSpPr>
        <p:spPr>
          <a:xfrm rot="2303000">
            <a:off x="2177161" y="4370120"/>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Rectangle: Rounded Corners 60"/>
          <p:cNvSpPr/>
          <p:nvPr/>
        </p:nvSpPr>
        <p:spPr>
          <a:xfrm rot="21125532">
            <a:off x="2131000" y="4793147"/>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Rectangle: Rounded Corners 70"/>
          <p:cNvSpPr/>
          <p:nvPr/>
        </p:nvSpPr>
        <p:spPr>
          <a:xfrm rot="18423720">
            <a:off x="2384073" y="5158571"/>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Rectangle: Rounded Corners 71"/>
          <p:cNvSpPr/>
          <p:nvPr/>
        </p:nvSpPr>
        <p:spPr>
          <a:xfrm rot="18211801">
            <a:off x="9301459" y="1722355"/>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Rectangle: Rounded Corners 72"/>
          <p:cNvSpPr/>
          <p:nvPr/>
        </p:nvSpPr>
        <p:spPr>
          <a:xfrm rot="21125532">
            <a:off x="9565039" y="2045370"/>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4" name="Rectangle: Rounded Corners 73"/>
          <p:cNvSpPr/>
          <p:nvPr/>
        </p:nvSpPr>
        <p:spPr>
          <a:xfrm rot="2951494">
            <a:off x="9380729" y="2416292"/>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2" name="Group 81"/>
          <p:cNvGrpSpPr/>
          <p:nvPr/>
        </p:nvGrpSpPr>
        <p:grpSpPr>
          <a:xfrm>
            <a:off x="605199" y="5075815"/>
            <a:ext cx="1681341" cy="1681341"/>
            <a:chOff x="9821396" y="-194805"/>
            <a:chExt cx="2164392" cy="2164392"/>
          </a:xfrm>
        </p:grpSpPr>
        <p:pic>
          <p:nvPicPr>
            <p:cNvPr id="83"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821396" y="-194805"/>
              <a:ext cx="2164392" cy="2164392"/>
            </a:xfrm>
            <a:prstGeom prst="rect">
              <a:avLst/>
            </a:prstGeom>
          </p:spPr>
        </p:pic>
        <p:pic>
          <p:nvPicPr>
            <p:cNvPr id="84"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999532" y="132192"/>
              <a:ext cx="1767515" cy="1615955"/>
            </a:xfrm>
            <a:prstGeom prst="rect">
              <a:avLst/>
            </a:prstGeom>
          </p:spPr>
        </p:pic>
      </p:grpSp>
      <p:grpSp>
        <p:nvGrpSpPr>
          <p:cNvPr id="85" name="Group 84"/>
          <p:cNvGrpSpPr/>
          <p:nvPr/>
        </p:nvGrpSpPr>
        <p:grpSpPr>
          <a:xfrm flipH="1">
            <a:off x="9701926" y="2217200"/>
            <a:ext cx="1681341" cy="1681341"/>
            <a:chOff x="9821396" y="-194805"/>
            <a:chExt cx="2164392" cy="2164392"/>
          </a:xfrm>
        </p:grpSpPr>
        <p:pic>
          <p:nvPicPr>
            <p:cNvPr id="86"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821396" y="-194805"/>
              <a:ext cx="2164392" cy="2164392"/>
            </a:xfrm>
            <a:prstGeom prst="rect">
              <a:avLst/>
            </a:prstGeom>
          </p:spPr>
        </p:pic>
        <p:pic>
          <p:nvPicPr>
            <p:cNvPr id="87"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999532" y="132192"/>
              <a:ext cx="1767515" cy="1615955"/>
            </a:xfrm>
            <a:prstGeom prst="rect">
              <a:avLst/>
            </a:prstGeom>
          </p:spPr>
        </p:pic>
      </p:grpSp>
      <p:pic>
        <p:nvPicPr>
          <p:cNvPr id="7" name="Picture 6">
            <a:extLst>
              <a:ext uri="{FF2B5EF4-FFF2-40B4-BE49-F238E27FC236}">
                <a16:creationId xmlns:a16="http://schemas.microsoft.com/office/drawing/2014/main" id="{A2A745E1-81D5-4395-DA93-C250DF2D2C1F}"/>
              </a:ext>
            </a:extLst>
          </p:cNvPr>
          <p:cNvPicPr>
            <a:picLocks noChangeAspect="1"/>
          </p:cNvPicPr>
          <p:nvPr/>
        </p:nvPicPr>
        <p:blipFill>
          <a:blip r:embed="rId9"/>
          <a:stretch>
            <a:fillRect/>
          </a:stretch>
        </p:blipFill>
        <p:spPr>
          <a:xfrm>
            <a:off x="483398" y="28396"/>
            <a:ext cx="11263231" cy="1607959"/>
          </a:xfrm>
          <a:prstGeom prst="rect">
            <a:avLst/>
          </a:prstGeom>
        </p:spPr>
      </p:pic>
      <p:sp>
        <p:nvSpPr>
          <p:cNvPr id="8" name="Rectangle 7">
            <a:extLst>
              <a:ext uri="{FF2B5EF4-FFF2-40B4-BE49-F238E27FC236}">
                <a16:creationId xmlns:a16="http://schemas.microsoft.com/office/drawing/2014/main" id="{BD3DF607-C7E0-E55A-459C-D02341CBDF93}"/>
              </a:ext>
            </a:extLst>
          </p:cNvPr>
          <p:cNvSpPr/>
          <p:nvPr/>
        </p:nvSpPr>
        <p:spPr>
          <a:xfrm>
            <a:off x="205176" y="1656620"/>
            <a:ext cx="11819676" cy="515952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7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Đầu thế kỉ XX, phong trào yêu nước ở Việt Nam có bước chuyển biến mới. Khác với các nhà yêu nước tiền bối hưởng về Nhật Bản, Nguyễn Tất Thành lựa chọn sang phương Tây. Người muốn đến nước Pháp để tìm hiểu xem “nước Pháp và các nước khác làm thế nào, rồi sẽ trở về giúp đồng bào mình”. Người vào Sài Gòn - nơi có thương cảng và nền kinh tế phát triển nhất trong xứ Đông Dương thuộc Pháp.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Với lòng yêu nước và ý chí quyết tâm tìm đường cứu nước, Nguyễn Tất Thành sẵn sàng làm những công việc nặng nhọc khác nhau như: phụ bếp, bồi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Ngày 5/6/1911, trên con tàu mang tên Đô đốc La-tu-sơ Tơ-rê-vin, Nguyễn Tất Thành với tên gọi là Văn Ba đã rời Bến Nhà Rồng ra đi mang theo hoài bão tìm đường cứu nước, cứu dân.</a:t>
            </a:r>
            <a:endParaRPr kumimoji="0" lang="en-US" sz="2750" b="0" i="0" u="none" strike="noStrike" kern="1200" cap="none" spc="0" normalizeH="0" baseline="0" noProof="0" dirty="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665439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500" fill="hold"/>
                                        <p:tgtEl>
                                          <p:spTgt spid="82"/>
                                        </p:tgtEl>
                                        <p:attrNameLst>
                                          <p:attrName>ppt_x</p:attrName>
                                        </p:attrNameLst>
                                      </p:cBhvr>
                                      <p:tavLst>
                                        <p:tav tm="0">
                                          <p:val>
                                            <p:strVal val="0-#ppt_w/2"/>
                                          </p:val>
                                        </p:tav>
                                        <p:tav tm="100000">
                                          <p:val>
                                            <p:strVal val="#ppt_x"/>
                                          </p:val>
                                        </p:tav>
                                      </p:tavLst>
                                    </p:anim>
                                    <p:anim calcmode="lin" valueType="num">
                                      <p:cBhvr additive="base">
                                        <p:cTn id="12" dur="500" fill="hold"/>
                                        <p:tgtEl>
                                          <p:spTgt spid="8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500"/>
                                        <p:tgtEl>
                                          <p:spTgt spid="7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500"/>
                                        <p:tgtEl>
                                          <p:spTgt spid="7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500"/>
                                        <p:tgtEl>
                                          <p:spTgt spid="7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71" grpId="0" animBg="1"/>
      <p:bldP spid="72" grpId="0" animBg="1"/>
      <p:bldP spid="73" grpId="0" animBg="1"/>
      <p:bldP spid="74"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7153018" y="497435"/>
            <a:ext cx="3318192"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UTM Ericsson Capital" panose="02040603050506020204" pitchFamily="18" charset="0"/>
                <a:ea typeface="+mn-ea"/>
                <a:cs typeface="+mn-cs"/>
              </a:rPr>
              <a:t>Thả</a:t>
            </a:r>
            <a:r>
              <a:rPr kumimoji="0" lang="en-US" sz="4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UTM Ericsson Capital" panose="02040603050506020204" pitchFamily="18" charset="0"/>
                <a:ea typeface="+mn-ea"/>
                <a:cs typeface="+mn-cs"/>
              </a:rPr>
              <a:t>o</a:t>
            </a:r>
            <a:r>
              <a:rPr kumimoji="0" lang="vi-VN" sz="4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UTM Ericsson Capital" panose="02040603050506020204" pitchFamily="18" charset="0"/>
                <a:ea typeface="+mn-ea"/>
                <a:cs typeface="+mn-cs"/>
              </a:rPr>
              <a:t> </a:t>
            </a:r>
            <a:r>
              <a:rPr kumimoji="0" lang="vi-V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Ericsson Capital" panose="02040603050506020204" pitchFamily="18" charset="0"/>
                <a:ea typeface="+mn-ea"/>
                <a:cs typeface="+mn-cs"/>
              </a:rPr>
              <a:t>luận</a:t>
            </a:r>
            <a:endPar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Ericsson Capital" panose="02040603050506020204" pitchFamily="18" charset="0"/>
              <a:ea typeface="+mn-ea"/>
              <a:cs typeface="+mn-cs"/>
            </a:endParaRPr>
          </a:p>
        </p:txBody>
      </p:sp>
      <p:sp>
        <p:nvSpPr>
          <p:cNvPr id="50" name="Rectangle 49"/>
          <p:cNvSpPr/>
          <p:nvPr/>
        </p:nvSpPr>
        <p:spPr>
          <a:xfrm>
            <a:off x="6517181" y="1873554"/>
            <a:ext cx="5110898" cy="39703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 Xe tăng quân giải phóng tiến vào Dinh Độc Lập chứng tỏ điều gì về cuộc kháng chiến chống Mĩ cứu nước của dân tộc ta?</a:t>
            </a:r>
            <a:endParaRPr kumimoji="0" lang="en-US" sz="36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44621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randombar(horizontal)">
                                      <p:cBhvr>
                                        <p:cTn id="7" dur="500"/>
                                        <p:tgtEl>
                                          <p:spTgt spid="4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p:cTn id="11" dur="500" fill="hold"/>
                                        <p:tgtEl>
                                          <p:spTgt spid="50"/>
                                        </p:tgtEl>
                                        <p:attrNameLst>
                                          <p:attrName>ppt_w</p:attrName>
                                        </p:attrNameLst>
                                      </p:cBhvr>
                                      <p:tavLst>
                                        <p:tav tm="0">
                                          <p:val>
                                            <p:fltVal val="0"/>
                                          </p:val>
                                        </p:tav>
                                        <p:tav tm="100000">
                                          <p:val>
                                            <p:strVal val="#ppt_w"/>
                                          </p:val>
                                        </p:tav>
                                      </p:tavLst>
                                    </p:anim>
                                    <p:anim calcmode="lin" valueType="num">
                                      <p:cBhvr>
                                        <p:cTn id="12" dur="500" fill="hold"/>
                                        <p:tgtEl>
                                          <p:spTgt spid="50"/>
                                        </p:tgtEl>
                                        <p:attrNameLst>
                                          <p:attrName>ppt_h</p:attrName>
                                        </p:attrNameLst>
                                      </p:cBhvr>
                                      <p:tavLst>
                                        <p:tav tm="0">
                                          <p:val>
                                            <p:fltVal val="0"/>
                                          </p:val>
                                        </p:tav>
                                        <p:tav tm="100000">
                                          <p:val>
                                            <p:strVal val="#ppt_h"/>
                                          </p:val>
                                        </p:tav>
                                      </p:tavLst>
                                    </p:anim>
                                    <p:animEffect transition="in" filter="fade">
                                      <p:cBhvr>
                                        <p:cTn id="1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7A75C1CC-FAB3-40FA-A413-D79E2BA3E915}"/>
              </a:ext>
            </a:extLst>
          </p:cNvPr>
          <p:cNvSpPr txBox="1"/>
          <p:nvPr/>
        </p:nvSpPr>
        <p:spPr>
          <a:xfrm>
            <a:off x="402207" y="1855080"/>
            <a:ext cx="5322888"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Với lịch sử hơn 300 năm hình thành và phát triển, Thành phố Hồ Chí Minh là nơi diễn ra nhiều sự kiện lịch sử quan trọng.</a:t>
            </a:r>
            <a:endParaRPr kumimoji="0" lang="en-US" sz="3600" b="1" i="0" u="none" strike="noStrike" kern="1200" cap="none" spc="0" normalizeH="0" baseline="0" noProof="0" dirty="0">
              <a:ln>
                <a:noFill/>
              </a:ln>
              <a:solidFill>
                <a:prstClr val="white"/>
              </a:solidFill>
              <a:effectLst/>
              <a:uLnTx/>
              <a:uFillTx/>
              <a:latin typeface="UTM Avo" panose="02040603050506020204" pitchFamily="18" charset="0"/>
              <a:ea typeface="DungGeunMo" panose="020B0500000000000000" pitchFamily="34" charset="-127"/>
              <a:cs typeface="DungGeunMo" panose="020B0500000000000000" pitchFamily="34" charset="-127"/>
            </a:endParaRPr>
          </a:p>
        </p:txBody>
      </p:sp>
      <p:grpSp>
        <p:nvGrpSpPr>
          <p:cNvPr id="42" name="Group 41">
            <a:extLst>
              <a:ext uri="{FF2B5EF4-FFF2-40B4-BE49-F238E27FC236}">
                <a16:creationId xmlns:a16="http://schemas.microsoft.com/office/drawing/2014/main" id="{99B728BD-E6B2-47DD-8347-66AF93139E43}"/>
              </a:ext>
            </a:extLst>
          </p:cNvPr>
          <p:cNvGrpSpPr/>
          <p:nvPr/>
        </p:nvGrpSpPr>
        <p:grpSpPr>
          <a:xfrm>
            <a:off x="493966" y="855971"/>
            <a:ext cx="5471694" cy="1152482"/>
            <a:chOff x="6256978" y="1048683"/>
            <a:chExt cx="5471694" cy="1152482"/>
          </a:xfrm>
        </p:grpSpPr>
        <p:sp>
          <p:nvSpPr>
            <p:cNvPr id="43" name="TextBox 42">
              <a:extLst>
                <a:ext uri="{FF2B5EF4-FFF2-40B4-BE49-F238E27FC236}">
                  <a16:creationId xmlns:a16="http://schemas.microsoft.com/office/drawing/2014/main" id="{86C43B04-2581-44CA-AAA5-F02440943133}"/>
                </a:ext>
              </a:extLst>
            </p:cNvPr>
            <p:cNvSpPr txBox="1"/>
            <p:nvPr/>
          </p:nvSpPr>
          <p:spPr>
            <a:xfrm>
              <a:off x="6256978" y="1093169"/>
              <a:ext cx="545551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prstClr val="black"/>
                    </a:solidFill>
                  </a:ln>
                  <a:solidFill>
                    <a:prstClr val="white"/>
                  </a:solidFill>
                  <a:effectLst/>
                  <a:uLnTx/>
                  <a:uFillTx/>
                  <a:latin typeface="UTM Futura Extra" panose="02040603050506020204" pitchFamily="18" charset="0"/>
                  <a:ea typeface="+mn-ea"/>
                  <a:cs typeface="+mn-cs"/>
                </a:rPr>
                <a:t>KẾT LUẬN</a:t>
              </a:r>
            </a:p>
          </p:txBody>
        </p:sp>
        <p:sp>
          <p:nvSpPr>
            <p:cNvPr id="44" name="TextBox 43">
              <a:extLst>
                <a:ext uri="{FF2B5EF4-FFF2-40B4-BE49-F238E27FC236}">
                  <a16:creationId xmlns:a16="http://schemas.microsoft.com/office/drawing/2014/main" id="{0F04C110-ED39-4FF7-B752-84E909C8E5D9}"/>
                </a:ext>
              </a:extLst>
            </p:cNvPr>
            <p:cNvSpPr txBox="1"/>
            <p:nvPr/>
          </p:nvSpPr>
          <p:spPr>
            <a:xfrm>
              <a:off x="6329184" y="1048683"/>
              <a:ext cx="539948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prstClr val="black"/>
                    </a:solidFill>
                  </a:ln>
                  <a:solidFill>
                    <a:srgbClr val="FBE85B"/>
                  </a:solidFill>
                  <a:effectLst/>
                  <a:uLnTx/>
                  <a:uFillTx/>
                  <a:latin typeface="UTM Futura Extra" panose="02040603050506020204" pitchFamily="18" charset="0"/>
                  <a:ea typeface="+mn-ea"/>
                  <a:cs typeface="+mn-cs"/>
                </a:rPr>
                <a:t>KẾT LUẬN</a:t>
              </a:r>
            </a:p>
          </p:txBody>
        </p:sp>
      </p:grpSp>
    </p:spTree>
    <p:custDataLst>
      <p:tags r:id="rId1"/>
    </p:custDataLst>
    <p:extLst>
      <p:ext uri="{BB962C8B-B14F-4D97-AF65-F5344CB8AC3E}">
        <p14:creationId xmlns:p14="http://schemas.microsoft.com/office/powerpoint/2010/main" val="3517856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463284" y="561646"/>
            <a:ext cx="3318192" cy="584775"/>
          </a:xfrm>
          <a:prstGeom prst="rect">
            <a:avLst/>
          </a:prstGeom>
        </p:spPr>
        <p:txBody>
          <a:bodyPr wrap="square">
            <a:spAutoFit/>
          </a:bodyPr>
          <a:lstStyle/>
          <a:p>
            <a:pPr algn="just"/>
            <a:r>
              <a:rPr lang="en-US" sz="3200" b="1" dirty="0" err="1">
                <a:solidFill>
                  <a:srgbClr val="FF0000"/>
                </a:solidFill>
                <a:effectLst>
                  <a:outerShdw blurRad="38100" dist="38100" dir="2700000" algn="tl">
                    <a:srgbClr val="000000">
                      <a:alpha val="43137"/>
                    </a:srgbClr>
                  </a:outerShdw>
                </a:effectLst>
                <a:latin typeface="UTM Ericsson Capital" panose="02040603050506020204" pitchFamily="18" charset="0"/>
              </a:rPr>
              <a:t>Hoạt</a:t>
            </a:r>
            <a:r>
              <a:rPr lang="en-US" sz="3200" b="1" dirty="0">
                <a:solidFill>
                  <a:srgbClr val="FF0000"/>
                </a:solidFill>
                <a:effectLst>
                  <a:outerShdw blurRad="38100" dist="38100" dir="2700000" algn="tl">
                    <a:srgbClr val="000000">
                      <a:alpha val="43137"/>
                    </a:srgbClr>
                  </a:outerShdw>
                </a:effectLst>
                <a:latin typeface="UTM Ericsson Capital" panose="02040603050506020204" pitchFamily="18" charset="0"/>
              </a:rPr>
              <a:t> </a:t>
            </a:r>
            <a:r>
              <a:rPr lang="en-US" sz="3200" b="1" dirty="0" err="1">
                <a:solidFill>
                  <a:srgbClr val="FF0000"/>
                </a:solidFill>
                <a:effectLst>
                  <a:outerShdw blurRad="38100" dist="38100" dir="2700000" algn="tl">
                    <a:srgbClr val="000000">
                      <a:alpha val="43137"/>
                    </a:srgbClr>
                  </a:outerShdw>
                </a:effectLst>
                <a:latin typeface="UTM Ericsson Capital" panose="02040603050506020204" pitchFamily="18" charset="0"/>
              </a:rPr>
              <a:t>động</a:t>
            </a:r>
            <a:r>
              <a:rPr lang="en-US" sz="3200" b="1" dirty="0">
                <a:solidFill>
                  <a:srgbClr val="FF0000"/>
                </a:solidFill>
                <a:effectLst>
                  <a:outerShdw blurRad="38100" dist="38100" dir="2700000" algn="tl">
                    <a:srgbClr val="000000">
                      <a:alpha val="43137"/>
                    </a:srgbClr>
                  </a:outerShdw>
                </a:effectLst>
                <a:latin typeface="UTM Ericsson Capital" panose="02040603050506020204" pitchFamily="18" charset="0"/>
              </a:rPr>
              <a:t> </a:t>
            </a:r>
            <a:r>
              <a:rPr lang="vi-VN" sz="3200" b="1" dirty="0">
                <a:solidFill>
                  <a:srgbClr val="FF0000"/>
                </a:solidFill>
                <a:effectLst>
                  <a:outerShdw blurRad="38100" dist="38100" dir="2700000" algn="tl">
                    <a:srgbClr val="000000">
                      <a:alpha val="43137"/>
                    </a:srgbClr>
                  </a:outerShdw>
                </a:effectLst>
                <a:latin typeface="UTM Ericsson Capital" panose="02040603050506020204" pitchFamily="18" charset="0"/>
              </a:rPr>
              <a:t>3</a:t>
            </a:r>
            <a:endParaRPr lang="en-US" sz="3200" b="1" dirty="0">
              <a:solidFill>
                <a:srgbClr val="FF0000"/>
              </a:solidFill>
              <a:effectLst>
                <a:outerShdw blurRad="38100" dist="38100" dir="2700000" algn="tl">
                  <a:srgbClr val="000000">
                    <a:alpha val="43137"/>
                  </a:srgbClr>
                </a:outerShdw>
              </a:effectLst>
              <a:latin typeface="UTM Ericsson Capital" panose="02040603050506020204" pitchFamily="18" charset="0"/>
            </a:endParaRPr>
          </a:p>
        </p:txBody>
      </p:sp>
      <p:pic>
        <p:nvPicPr>
          <p:cNvPr id="27" name="Picture 26">
            <a:extLst>
              <a:ext uri="{FF2B5EF4-FFF2-40B4-BE49-F238E27FC236}">
                <a16:creationId xmlns:a16="http://schemas.microsoft.com/office/drawing/2014/main" id="{0CABF9B0-AA2C-C51A-2371-D4BF8E695AC0}"/>
              </a:ext>
            </a:extLst>
          </p:cNvPr>
          <p:cNvPicPr>
            <a:picLocks noChangeAspect="1"/>
          </p:cNvPicPr>
          <p:nvPr/>
        </p:nvPicPr>
        <p:blipFill>
          <a:blip r:embed="rId2"/>
          <a:stretch>
            <a:fillRect/>
          </a:stretch>
        </p:blipFill>
        <p:spPr>
          <a:xfrm>
            <a:off x="845271" y="1467917"/>
            <a:ext cx="6527013" cy="4528385"/>
          </a:xfrm>
          <a:prstGeom prst="rect">
            <a:avLst/>
          </a:prstGeom>
        </p:spPr>
      </p:pic>
    </p:spTree>
    <p:extLst>
      <p:ext uri="{BB962C8B-B14F-4D97-AF65-F5344CB8AC3E}">
        <p14:creationId xmlns:p14="http://schemas.microsoft.com/office/powerpoint/2010/main" val="1724203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1000"/>
                                        <p:tgtEl>
                                          <p:spTgt spid="25"/>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27BA29D2-AB17-C093-C257-1C698915CD9D}"/>
              </a:ext>
            </a:extLst>
          </p:cNvPr>
          <p:cNvSpPr/>
          <p:nvPr/>
        </p:nvSpPr>
        <p:spPr>
          <a:xfrm>
            <a:off x="306182" y="225818"/>
            <a:ext cx="11611172" cy="1075193"/>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UTM Avo" panose="02040603050506020204" pitchFamily="18" charset="0"/>
              </a:rPr>
              <a:t>1. Đọc thông tin và quan sát hình 5 đến 9, em hãy:</a:t>
            </a:r>
            <a:endParaRPr lang="en-US" sz="3600" b="1" dirty="0">
              <a:latin typeface="UTM Avo" panose="02040603050506020204" pitchFamily="18" charset="0"/>
            </a:endParaRPr>
          </a:p>
        </p:txBody>
      </p:sp>
      <p:sp>
        <p:nvSpPr>
          <p:cNvPr id="35" name="Rectangle 34">
            <a:extLst>
              <a:ext uri="{FF2B5EF4-FFF2-40B4-BE49-F238E27FC236}">
                <a16:creationId xmlns:a16="http://schemas.microsoft.com/office/drawing/2014/main" id="{C027B30D-D52D-C29C-F15A-8EF22E66509F}"/>
              </a:ext>
            </a:extLst>
          </p:cNvPr>
          <p:cNvSpPr/>
          <p:nvPr/>
        </p:nvSpPr>
        <p:spPr>
          <a:xfrm>
            <a:off x="373429" y="1694381"/>
            <a:ext cx="11415970" cy="221100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rPr>
              <a:t>- Nêu những biểu hiện chứng tỏ Thành phố Hồ Chí Minh là trung tâm kinh tế, văn hóa và giáo dục quan trọng của đất nước.</a:t>
            </a:r>
            <a:endParaRPr lang="en-US" sz="3600" dirty="0">
              <a:solidFill>
                <a:schemeClr val="tx1"/>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4117362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out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67DDDA53-D4B3-4295-6D64-D85721069850}"/>
              </a:ext>
            </a:extLst>
          </p:cNvPr>
          <p:cNvPicPr>
            <a:picLocks noChangeAspect="1"/>
          </p:cNvPicPr>
          <p:nvPr/>
        </p:nvPicPr>
        <p:blipFill>
          <a:blip r:embed="rId3"/>
          <a:stretch>
            <a:fillRect/>
          </a:stretch>
        </p:blipFill>
        <p:spPr>
          <a:xfrm>
            <a:off x="929969" y="2958239"/>
            <a:ext cx="9629104" cy="3813189"/>
          </a:xfrm>
          <a:prstGeom prst="rect">
            <a:avLst/>
          </a:prstGeom>
        </p:spPr>
      </p:pic>
      <p:sp>
        <p:nvSpPr>
          <p:cNvPr id="33" name="Rectangle 32">
            <a:extLst>
              <a:ext uri="{FF2B5EF4-FFF2-40B4-BE49-F238E27FC236}">
                <a16:creationId xmlns:a16="http://schemas.microsoft.com/office/drawing/2014/main" id="{999BE1AF-2F06-7C1C-54B1-F4173BD791BA}"/>
              </a:ext>
            </a:extLst>
          </p:cNvPr>
          <p:cNvSpPr/>
          <p:nvPr/>
        </p:nvSpPr>
        <p:spPr>
          <a:xfrm>
            <a:off x="3696838" y="169020"/>
            <a:ext cx="4963880" cy="772029"/>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atin typeface="UTM Avo" panose="02040603050506020204" pitchFamily="18" charset="0"/>
              </a:rPr>
              <a:t>Về kinh tế</a:t>
            </a:r>
            <a:endParaRPr lang="en-US" sz="4000" b="1" dirty="0">
              <a:latin typeface="UTM Avo" panose="02040603050506020204" pitchFamily="18" charset="0"/>
            </a:endParaRPr>
          </a:p>
        </p:txBody>
      </p:sp>
      <p:sp>
        <p:nvSpPr>
          <p:cNvPr id="34" name="Rectangle 33">
            <a:extLst>
              <a:ext uri="{FF2B5EF4-FFF2-40B4-BE49-F238E27FC236}">
                <a16:creationId xmlns:a16="http://schemas.microsoft.com/office/drawing/2014/main" id="{0C54FE32-448A-BCD3-0073-24287FCA5646}"/>
              </a:ext>
            </a:extLst>
          </p:cNvPr>
          <p:cNvSpPr/>
          <p:nvPr/>
        </p:nvSpPr>
        <p:spPr>
          <a:xfrm>
            <a:off x="180053" y="969920"/>
            <a:ext cx="11696752" cy="188268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Thành phố Hồ Chí Minh là trung tâm kinh tế hàng đầu của đất nước. Nơi đây tập trung rất nhiều khu công nghiệp lớn, khu công nghệ cao, nhiều ngân hàng và trung tâm tài chính lớn,…</a:t>
            </a:r>
            <a:endParaRPr lang="en-US" sz="3200" dirty="0">
              <a:solidFill>
                <a:schemeClr val="tx1"/>
              </a:solidFill>
            </a:endParaRPr>
          </a:p>
        </p:txBody>
      </p:sp>
    </p:spTree>
    <p:custDataLst>
      <p:tags r:id="rId1"/>
    </p:custDataLst>
    <p:extLst>
      <p:ext uri="{BB962C8B-B14F-4D97-AF65-F5344CB8AC3E}">
        <p14:creationId xmlns:p14="http://schemas.microsoft.com/office/powerpoint/2010/main" val="997852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randombar(horizont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3BDD93-52CC-72B7-D2C2-7CE0F37991B5}"/>
              </a:ext>
            </a:extLst>
          </p:cNvPr>
          <p:cNvPicPr>
            <a:picLocks noChangeAspect="1"/>
          </p:cNvPicPr>
          <p:nvPr/>
        </p:nvPicPr>
        <p:blipFill>
          <a:blip r:embed="rId2"/>
          <a:stretch>
            <a:fillRect/>
          </a:stretch>
        </p:blipFill>
        <p:spPr>
          <a:xfrm>
            <a:off x="3271520" y="7937"/>
            <a:ext cx="5667855" cy="1377087"/>
          </a:xfrm>
          <a:prstGeom prst="rect">
            <a:avLst/>
          </a:prstGeom>
        </p:spPr>
      </p:pic>
      <p:sp>
        <p:nvSpPr>
          <p:cNvPr id="8" name="TextBox 7">
            <a:extLst>
              <a:ext uri="{FF2B5EF4-FFF2-40B4-BE49-F238E27FC236}">
                <a16:creationId xmlns:a16="http://schemas.microsoft.com/office/drawing/2014/main" id="{6ED95C6C-FD87-41FE-6781-F4A65C0DB233}"/>
              </a:ext>
            </a:extLst>
          </p:cNvPr>
          <p:cNvSpPr txBox="1"/>
          <p:nvPr/>
        </p:nvSpPr>
        <p:spPr>
          <a:xfrm>
            <a:off x="235266" y="1113666"/>
            <a:ext cx="11690985" cy="5170646"/>
          </a:xfrm>
          <a:prstGeom prst="rect">
            <a:avLst/>
          </a:prstGeom>
          <a:noFill/>
        </p:spPr>
        <p:txBody>
          <a:bodyPr wrap="square" rtlCol="0">
            <a:spAutoFit/>
          </a:bodyPr>
          <a:lstStyle/>
          <a:p>
            <a:pPr algn="just"/>
            <a:r>
              <a:rPr lang="en-US" sz="2750" b="1" dirty="0">
                <a:solidFill>
                  <a:srgbClr val="659144"/>
                </a:solidFill>
                <a:latin typeface="Cambria" panose="02040503050406030204" pitchFamily="18" charset="0"/>
                <a:ea typeface="Cambria" panose="02040503050406030204" pitchFamily="18" charset="0"/>
              </a:rPr>
              <a:t>* </a:t>
            </a:r>
            <a:r>
              <a:rPr lang="vi-VN" sz="2750" b="1" dirty="0">
                <a:solidFill>
                  <a:srgbClr val="659144"/>
                </a:solidFill>
                <a:latin typeface="Cambria" panose="02040503050406030204" pitchFamily="18" charset="0"/>
                <a:ea typeface="Cambria" panose="02040503050406030204" pitchFamily="18" charset="0"/>
              </a:rPr>
              <a:t>Năng lực đặc thù:</a:t>
            </a:r>
            <a:endParaRPr lang="en-US" sz="2750" b="1" dirty="0">
              <a:solidFill>
                <a:srgbClr val="659144"/>
              </a:solidFill>
              <a:latin typeface="Cambria" panose="02040503050406030204" pitchFamily="18" charset="0"/>
              <a:ea typeface="Cambria" panose="02040503050406030204" pitchFamily="18" charset="0"/>
            </a:endParaRPr>
          </a:p>
          <a:p>
            <a:pPr algn="just"/>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Nêu</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được</a:t>
            </a:r>
            <a:r>
              <a:rPr lang="en-US" sz="2750" dirty="0">
                <a:solidFill>
                  <a:srgbClr val="659144"/>
                </a:solidFill>
                <a:latin typeface="Cambria" panose="02040503050406030204" pitchFamily="18" charset="0"/>
                <a:ea typeface="Cambria" panose="02040503050406030204" pitchFamily="18" charset="0"/>
              </a:rPr>
              <a:t> Thành </a:t>
            </a:r>
            <a:r>
              <a:rPr lang="en-US" sz="2750" dirty="0" err="1">
                <a:solidFill>
                  <a:srgbClr val="659144"/>
                </a:solidFill>
                <a:latin typeface="Cambria" panose="02040503050406030204" pitchFamily="18" charset="0"/>
                <a:ea typeface="Cambria" panose="02040503050406030204" pitchFamily="18" charset="0"/>
              </a:rPr>
              <a:t>phố</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Hồ</a:t>
            </a:r>
            <a:r>
              <a:rPr lang="en-US" sz="2750" dirty="0">
                <a:solidFill>
                  <a:srgbClr val="659144"/>
                </a:solidFill>
                <a:latin typeface="Cambria" panose="02040503050406030204" pitchFamily="18" charset="0"/>
                <a:ea typeface="Cambria" panose="02040503050406030204" pitchFamily="18" charset="0"/>
              </a:rPr>
              <a:t> Chí Minh </a:t>
            </a:r>
            <a:r>
              <a:rPr lang="en-US" sz="2750" dirty="0" err="1">
                <a:solidFill>
                  <a:srgbClr val="659144"/>
                </a:solidFill>
                <a:latin typeface="Cambria" panose="02040503050406030204" pitchFamily="18" charset="0"/>
                <a:ea typeface="Cambria" panose="02040503050406030204" pitchFamily="18" charset="0"/>
              </a:rPr>
              <a:t>là</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trung</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tâm</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kinh</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tế</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văn</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hóa</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giáo</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dục</a:t>
            </a:r>
            <a:r>
              <a:rPr lang="en-US" sz="2750" dirty="0">
                <a:solidFill>
                  <a:srgbClr val="659144"/>
                </a:solidFill>
                <a:latin typeface="Cambria" panose="02040503050406030204" pitchFamily="18" charset="0"/>
                <a:ea typeface="Cambria" panose="02040503050406030204" pitchFamily="18" charset="0"/>
              </a:rPr>
              <a:t>.</a:t>
            </a:r>
          </a:p>
          <a:p>
            <a:pPr algn="just"/>
            <a:r>
              <a:rPr lang="en-US" sz="2750" dirty="0">
                <a:solidFill>
                  <a:srgbClr val="659144"/>
                </a:solidFill>
                <a:latin typeface="Cambria" panose="02040503050406030204" pitchFamily="18" charset="0"/>
                <a:ea typeface="Cambria" panose="02040503050406030204" pitchFamily="18" charset="0"/>
              </a:rPr>
              <a:t>- HS </a:t>
            </a:r>
            <a:r>
              <a:rPr lang="en-US" sz="2750" dirty="0" err="1">
                <a:solidFill>
                  <a:srgbClr val="659144"/>
                </a:solidFill>
                <a:latin typeface="Cambria" panose="02040503050406030204" pitchFamily="18" charset="0"/>
                <a:ea typeface="Cambria" panose="02040503050406030204" pitchFamily="18" charset="0"/>
              </a:rPr>
              <a:t>chứng</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minh</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được</a:t>
            </a:r>
            <a:r>
              <a:rPr lang="en-US" sz="2750" dirty="0">
                <a:solidFill>
                  <a:srgbClr val="659144"/>
                </a:solidFill>
                <a:latin typeface="Cambria" panose="02040503050406030204" pitchFamily="18" charset="0"/>
                <a:ea typeface="Cambria" panose="02040503050406030204" pitchFamily="18" charset="0"/>
              </a:rPr>
              <a:t> Thành </a:t>
            </a:r>
            <a:r>
              <a:rPr lang="en-US" sz="2750" dirty="0" err="1">
                <a:solidFill>
                  <a:srgbClr val="659144"/>
                </a:solidFill>
                <a:latin typeface="Cambria" panose="02040503050406030204" pitchFamily="18" charset="0"/>
                <a:ea typeface="Cambria" panose="02040503050406030204" pitchFamily="18" charset="0"/>
              </a:rPr>
              <a:t>phố</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Hồ</a:t>
            </a:r>
            <a:r>
              <a:rPr lang="en-US" sz="2750" dirty="0">
                <a:solidFill>
                  <a:srgbClr val="659144"/>
                </a:solidFill>
                <a:latin typeface="Cambria" panose="02040503050406030204" pitchFamily="18" charset="0"/>
                <a:ea typeface="Cambria" panose="02040503050406030204" pitchFamily="18" charset="0"/>
              </a:rPr>
              <a:t> Chí Minh </a:t>
            </a:r>
            <a:r>
              <a:rPr lang="en-US" sz="2750" dirty="0" err="1">
                <a:solidFill>
                  <a:srgbClr val="659144"/>
                </a:solidFill>
                <a:latin typeface="Cambria" panose="02040503050406030204" pitchFamily="18" charset="0"/>
                <a:ea typeface="Cambria" panose="02040503050406030204" pitchFamily="18" charset="0"/>
              </a:rPr>
              <a:t>là</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trung</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tâm</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về</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kinh</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tế</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văn</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hóa</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và</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giáo</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dục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quan</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trọng</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của</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đất</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nước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thông</a:t>
            </a:r>
            <a:r>
              <a:rPr lang="en-US" sz="2750" dirty="0">
                <a:solidFill>
                  <a:srgbClr val="659144"/>
                </a:solidFill>
                <a:latin typeface="Cambria" panose="02040503050406030204" pitchFamily="18" charset="0"/>
                <a:ea typeface="Cambria" panose="02040503050406030204" pitchFamily="18" charset="0"/>
              </a:rPr>
              <a:t> qua </a:t>
            </a:r>
            <a:r>
              <a:rPr lang="en-US" sz="2750" dirty="0" err="1">
                <a:solidFill>
                  <a:srgbClr val="659144"/>
                </a:solidFill>
                <a:latin typeface="Cambria" panose="02040503050406030204" pitchFamily="18" charset="0"/>
                <a:ea typeface="Cambria" panose="02040503050406030204" pitchFamily="18" charset="0"/>
              </a:rPr>
              <a:t>các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ví</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dụ</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cụ</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thể</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tiêu</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biểu</a:t>
            </a:r>
            <a:r>
              <a:rPr lang="en-US" sz="2750" dirty="0">
                <a:solidFill>
                  <a:srgbClr val="659144"/>
                </a:solidFill>
                <a:latin typeface="Cambria" panose="02040503050406030204" pitchFamily="18" charset="0"/>
                <a:ea typeface="Cambria" panose="02040503050406030204" pitchFamily="18" charset="0"/>
              </a:rPr>
              <a:t>.</a:t>
            </a:r>
          </a:p>
          <a:p>
            <a:pPr algn="just"/>
            <a:r>
              <a:rPr lang="en-US" sz="2750" b="1" dirty="0">
                <a:solidFill>
                  <a:srgbClr val="659144"/>
                </a:solidFill>
                <a:latin typeface="Cambria" panose="02040503050406030204" pitchFamily="18" charset="0"/>
                <a:ea typeface="Cambria" panose="02040503050406030204" pitchFamily="18" charset="0"/>
              </a:rPr>
              <a:t>* </a:t>
            </a:r>
            <a:r>
              <a:rPr lang="en-US" sz="2750" b="1" dirty="0" err="1">
                <a:solidFill>
                  <a:srgbClr val="659144"/>
                </a:solidFill>
                <a:latin typeface="Cambria" panose="02040503050406030204" pitchFamily="18" charset="0"/>
                <a:ea typeface="Cambria" panose="02040503050406030204" pitchFamily="18" charset="0"/>
              </a:rPr>
              <a:t>Năng</a:t>
            </a:r>
            <a:r>
              <a:rPr lang="en-US" sz="2750" b="1" dirty="0">
                <a:solidFill>
                  <a:srgbClr val="659144"/>
                </a:solidFill>
                <a:latin typeface="Cambria" panose="02040503050406030204" pitchFamily="18" charset="0"/>
                <a:ea typeface="Cambria" panose="02040503050406030204" pitchFamily="18" charset="0"/>
              </a:rPr>
              <a:t> </a:t>
            </a:r>
            <a:r>
              <a:rPr lang="en-US" sz="2750" b="1" dirty="0" err="1">
                <a:solidFill>
                  <a:srgbClr val="659144"/>
                </a:solidFill>
                <a:latin typeface="Cambria" panose="02040503050406030204" pitchFamily="18" charset="0"/>
                <a:ea typeface="Cambria" panose="02040503050406030204" pitchFamily="18" charset="0"/>
              </a:rPr>
              <a:t>lực</a:t>
            </a:r>
            <a:r>
              <a:rPr lang="vi-VN" sz="2750" b="1" dirty="0">
                <a:solidFill>
                  <a:srgbClr val="659144"/>
                </a:solidFill>
                <a:latin typeface="Cambria" panose="02040503050406030204" pitchFamily="18" charset="0"/>
                <a:ea typeface="Cambria" panose="02040503050406030204" pitchFamily="18" charset="0"/>
              </a:rPr>
              <a:t> chung</a:t>
            </a:r>
            <a:r>
              <a:rPr lang="en-US" sz="2750" b="1" dirty="0">
                <a:solidFill>
                  <a:srgbClr val="659144"/>
                </a:solidFill>
                <a:latin typeface="Cambria" panose="02040503050406030204" pitchFamily="18" charset="0"/>
                <a:ea typeface="Cambria" panose="02040503050406030204" pitchFamily="18" charset="0"/>
              </a:rPr>
              <a:t>:</a:t>
            </a:r>
          </a:p>
          <a:p>
            <a:pPr algn="just"/>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Hình</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thành</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năng</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lực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tìm</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hiểu</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lịch</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sử</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nhận</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thức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về</a:t>
            </a:r>
            <a:r>
              <a:rPr lang="en-US" sz="2750" dirty="0">
                <a:solidFill>
                  <a:srgbClr val="659144"/>
                </a:solidFill>
                <a:latin typeface="Cambria" panose="02040503050406030204" pitchFamily="18" charset="0"/>
                <a:ea typeface="Cambria" panose="02040503050406030204" pitchFamily="18" charset="0"/>
              </a:rPr>
              <a:t> khoa </a:t>
            </a:r>
            <a:r>
              <a:rPr lang="en-US" sz="2750" dirty="0" err="1">
                <a:solidFill>
                  <a:srgbClr val="659144"/>
                </a:solidFill>
                <a:latin typeface="Cambria" panose="02040503050406030204" pitchFamily="18" charset="0"/>
                <a:ea typeface="Cambria" panose="02040503050406030204" pitchFamily="18" charset="0"/>
              </a:rPr>
              <a:t>học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lịch</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sử</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và</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địa</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lí</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năng</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lực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vận</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dụng</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kiến</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thức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và</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kĩ</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năng</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đã</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học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vào</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cuộc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sống</a:t>
            </a:r>
            <a:r>
              <a:rPr lang="en-US" sz="2750" dirty="0">
                <a:solidFill>
                  <a:srgbClr val="659144"/>
                </a:solidFill>
                <a:latin typeface="Cambria" panose="02040503050406030204" pitchFamily="18" charset="0"/>
                <a:ea typeface="Cambria" panose="02040503050406030204" pitchFamily="18" charset="0"/>
              </a:rPr>
              <a:t>.</a:t>
            </a:r>
          </a:p>
          <a:p>
            <a:pPr algn="just"/>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Hình</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thành</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năng</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lực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tự</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chủ</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và</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tự</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học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giao</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tiếp</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và</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hợp</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tác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trong</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học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tập</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lịch</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sử</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và</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địa</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lí</a:t>
            </a:r>
            <a:r>
              <a:rPr lang="en-US" sz="2750" dirty="0">
                <a:solidFill>
                  <a:srgbClr val="659144"/>
                </a:solidFill>
                <a:latin typeface="Cambria" panose="02040503050406030204" pitchFamily="18" charset="0"/>
                <a:ea typeface="Cambria" panose="02040503050406030204" pitchFamily="18" charset="0"/>
              </a:rPr>
              <a:t>.</a:t>
            </a:r>
          </a:p>
          <a:p>
            <a:pPr algn="just"/>
            <a:r>
              <a:rPr lang="en-US" sz="2750" b="1" dirty="0">
                <a:solidFill>
                  <a:srgbClr val="659144"/>
                </a:solidFill>
                <a:latin typeface="Cambria" panose="02040503050406030204" pitchFamily="18" charset="0"/>
                <a:ea typeface="Cambria" panose="02040503050406030204" pitchFamily="18" charset="0"/>
              </a:rPr>
              <a:t>* </a:t>
            </a:r>
            <a:r>
              <a:rPr lang="en-US" sz="2750" b="1" dirty="0" err="1">
                <a:solidFill>
                  <a:srgbClr val="659144"/>
                </a:solidFill>
                <a:latin typeface="Cambria" panose="02040503050406030204" pitchFamily="18" charset="0"/>
                <a:ea typeface="Cambria" panose="02040503050406030204" pitchFamily="18" charset="0"/>
              </a:rPr>
              <a:t>Phẩm</a:t>
            </a:r>
            <a:r>
              <a:rPr lang="en-US" sz="2750" b="1" dirty="0">
                <a:solidFill>
                  <a:srgbClr val="659144"/>
                </a:solidFill>
                <a:latin typeface="Cambria" panose="02040503050406030204" pitchFamily="18" charset="0"/>
                <a:ea typeface="Cambria" panose="02040503050406030204" pitchFamily="18" charset="0"/>
              </a:rPr>
              <a:t> </a:t>
            </a:r>
            <a:r>
              <a:rPr lang="en-US" sz="2750" b="1" dirty="0" err="1">
                <a:solidFill>
                  <a:srgbClr val="659144"/>
                </a:solidFill>
                <a:latin typeface="Cambria" panose="02040503050406030204" pitchFamily="18" charset="0"/>
                <a:ea typeface="Cambria" panose="02040503050406030204" pitchFamily="18" charset="0"/>
              </a:rPr>
              <a:t>chất</a:t>
            </a:r>
            <a:r>
              <a:rPr lang="en-US" sz="2750" b="1" dirty="0">
                <a:solidFill>
                  <a:srgbClr val="659144"/>
                </a:solidFill>
                <a:latin typeface="Cambria" panose="02040503050406030204" pitchFamily="18" charset="0"/>
                <a:ea typeface="Cambria" panose="02040503050406030204" pitchFamily="18" charset="0"/>
              </a:rPr>
              <a:t>: </a:t>
            </a:r>
          </a:p>
          <a:p>
            <a:pPr algn="just"/>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Bồi</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dưỡng</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tình</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yêu</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nước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tự</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hào</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về</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thành</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phố</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mang</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tên</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Bác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có</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trách</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nhiệm</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giữ</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gìn</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và</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phát</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huy</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những</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giá</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trị</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mà</a:t>
            </a:r>
            <a:r>
              <a:rPr lang="en-US" sz="2750" dirty="0">
                <a:solidFill>
                  <a:srgbClr val="659144"/>
                </a:solidFill>
                <a:latin typeface="Cambria" panose="02040503050406030204" pitchFamily="18" charset="0"/>
                <a:ea typeface="Cambria" panose="02040503050406030204" pitchFamily="18" charset="0"/>
              </a:rPr>
              <a:t> cha </a:t>
            </a:r>
            <a:r>
              <a:rPr lang="en-US" sz="2750" dirty="0" err="1">
                <a:solidFill>
                  <a:srgbClr val="659144"/>
                </a:solidFill>
                <a:latin typeface="Cambria" panose="02040503050406030204" pitchFamily="18" charset="0"/>
                <a:ea typeface="Cambria" panose="02040503050406030204" pitchFamily="18" charset="0"/>
              </a:rPr>
              <a:t>ông</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để</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lại</a:t>
            </a:r>
            <a:r>
              <a:rPr lang="en-US" sz="2750" dirty="0">
                <a:solidFill>
                  <a:srgbClr val="659144"/>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1583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99BE1AF-2F06-7C1C-54B1-F4173BD791BA}"/>
              </a:ext>
            </a:extLst>
          </p:cNvPr>
          <p:cNvSpPr/>
          <p:nvPr/>
        </p:nvSpPr>
        <p:spPr>
          <a:xfrm>
            <a:off x="2310581" y="145073"/>
            <a:ext cx="7482348" cy="772029"/>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atin typeface="UTM Avo" panose="02040603050506020204" pitchFamily="18" charset="0"/>
              </a:rPr>
              <a:t>Về văn hóa – giáo dục</a:t>
            </a:r>
            <a:endParaRPr lang="en-US" sz="4000" b="1" dirty="0">
              <a:latin typeface="UTM Avo" panose="02040603050506020204" pitchFamily="18" charset="0"/>
            </a:endParaRPr>
          </a:p>
        </p:txBody>
      </p:sp>
      <p:sp>
        <p:nvSpPr>
          <p:cNvPr id="36" name="Rectangle 35">
            <a:extLst>
              <a:ext uri="{FF2B5EF4-FFF2-40B4-BE49-F238E27FC236}">
                <a16:creationId xmlns:a16="http://schemas.microsoft.com/office/drawing/2014/main" id="{0C54FE32-448A-BCD3-0073-24287FCA5646}"/>
              </a:ext>
            </a:extLst>
          </p:cNvPr>
          <p:cNvSpPr/>
          <p:nvPr/>
        </p:nvSpPr>
        <p:spPr>
          <a:xfrm>
            <a:off x="180053" y="969920"/>
            <a:ext cx="11696752" cy="188268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Thành phố Hồ Chí Minh là một trong hai trung tâm giáo dục, khoa học và công nghệ lớn của đất nước với nhiều trường đại học và viện nghiên cứu,...</a:t>
            </a:r>
            <a:endParaRPr lang="en-US" sz="3200" dirty="0">
              <a:solidFill>
                <a:schemeClr val="tx1"/>
              </a:solidFill>
            </a:endParaRPr>
          </a:p>
        </p:txBody>
      </p:sp>
      <p:pic>
        <p:nvPicPr>
          <p:cNvPr id="37" name="Picture 36">
            <a:extLst>
              <a:ext uri="{FF2B5EF4-FFF2-40B4-BE49-F238E27FC236}">
                <a16:creationId xmlns:a16="http://schemas.microsoft.com/office/drawing/2014/main" id="{0E63E231-F1EB-5C12-943A-38096C88CED8}"/>
              </a:ext>
            </a:extLst>
          </p:cNvPr>
          <p:cNvPicPr>
            <a:picLocks noChangeAspect="1"/>
          </p:cNvPicPr>
          <p:nvPr/>
        </p:nvPicPr>
        <p:blipFill>
          <a:blip r:embed="rId3"/>
          <a:stretch>
            <a:fillRect/>
          </a:stretch>
        </p:blipFill>
        <p:spPr>
          <a:xfrm>
            <a:off x="2631054" y="2927241"/>
            <a:ext cx="5991472" cy="3884397"/>
          </a:xfrm>
          <a:prstGeom prst="rect">
            <a:avLst/>
          </a:prstGeom>
        </p:spPr>
      </p:pic>
    </p:spTree>
    <p:custDataLst>
      <p:tags r:id="rId1"/>
    </p:custDataLst>
    <p:extLst>
      <p:ext uri="{BB962C8B-B14F-4D97-AF65-F5344CB8AC3E}">
        <p14:creationId xmlns:p14="http://schemas.microsoft.com/office/powerpoint/2010/main" val="2413374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99BE1AF-2F06-7C1C-54B1-F4173BD791BA}"/>
              </a:ext>
            </a:extLst>
          </p:cNvPr>
          <p:cNvSpPr/>
          <p:nvPr/>
        </p:nvSpPr>
        <p:spPr>
          <a:xfrm>
            <a:off x="2310581" y="145073"/>
            <a:ext cx="7482348" cy="772029"/>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atin typeface="UTM Avo" panose="02040603050506020204" pitchFamily="18" charset="0"/>
              </a:rPr>
              <a:t>Về văn hóa – giáo dục</a:t>
            </a:r>
            <a:endParaRPr lang="en-US" sz="4000" b="1" dirty="0">
              <a:latin typeface="UTM Avo" panose="02040603050506020204" pitchFamily="18" charset="0"/>
            </a:endParaRPr>
          </a:p>
        </p:txBody>
      </p:sp>
      <p:sp>
        <p:nvSpPr>
          <p:cNvPr id="33" name="Rectangle 32">
            <a:extLst>
              <a:ext uri="{FF2B5EF4-FFF2-40B4-BE49-F238E27FC236}">
                <a16:creationId xmlns:a16="http://schemas.microsoft.com/office/drawing/2014/main" id="{0C54FE32-448A-BCD3-0073-24287FCA5646}"/>
              </a:ext>
            </a:extLst>
          </p:cNvPr>
          <p:cNvSpPr/>
          <p:nvPr/>
        </p:nvSpPr>
        <p:spPr>
          <a:xfrm>
            <a:off x="180053" y="969920"/>
            <a:ext cx="11696752" cy="147831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Thành phố Hồ Chí Minh cũng có nhiều di tích lịch sử - văn hóa, bảo tàng và các khu vui chơi giải trí lớn,....</a:t>
            </a:r>
            <a:endParaRPr lang="en-US" sz="3200" dirty="0">
              <a:solidFill>
                <a:schemeClr val="tx1"/>
              </a:solidFill>
            </a:endParaRPr>
          </a:p>
        </p:txBody>
      </p:sp>
      <p:pic>
        <p:nvPicPr>
          <p:cNvPr id="34" name="Picture 33">
            <a:extLst>
              <a:ext uri="{FF2B5EF4-FFF2-40B4-BE49-F238E27FC236}">
                <a16:creationId xmlns:a16="http://schemas.microsoft.com/office/drawing/2014/main" id="{6605EDA6-3E36-541B-6685-7BB469951FF5}"/>
              </a:ext>
            </a:extLst>
          </p:cNvPr>
          <p:cNvPicPr>
            <a:picLocks noChangeAspect="1"/>
          </p:cNvPicPr>
          <p:nvPr/>
        </p:nvPicPr>
        <p:blipFill>
          <a:blip r:embed="rId3"/>
          <a:stretch>
            <a:fillRect/>
          </a:stretch>
        </p:blipFill>
        <p:spPr>
          <a:xfrm>
            <a:off x="1296556" y="2565388"/>
            <a:ext cx="9598888" cy="4047142"/>
          </a:xfrm>
          <a:prstGeom prst="rect">
            <a:avLst/>
          </a:prstGeom>
        </p:spPr>
      </p:pic>
    </p:spTree>
    <p:custDataLst>
      <p:tags r:id="rId1"/>
    </p:custDataLst>
    <p:extLst>
      <p:ext uri="{BB962C8B-B14F-4D97-AF65-F5344CB8AC3E}">
        <p14:creationId xmlns:p14="http://schemas.microsoft.com/office/powerpoint/2010/main" val="2283686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randombar(horizont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kids sitting at a table&#10;&#10;Description automatically generated">
            <a:extLst>
              <a:ext uri="{FF2B5EF4-FFF2-40B4-BE49-F238E27FC236}">
                <a16:creationId xmlns:a16="http://schemas.microsoft.com/office/drawing/2014/main" id="{EFADB31C-14D3-D0FC-CDF3-F22EE678C4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5727" y="2093696"/>
            <a:ext cx="7319606" cy="4994924"/>
          </a:xfrm>
          <a:prstGeom prst="rect">
            <a:avLst/>
          </a:prstGeom>
        </p:spPr>
      </p:pic>
      <p:sp>
        <p:nvSpPr>
          <p:cNvPr id="35" name="Rectangle 34">
            <a:extLst>
              <a:ext uri="{FF2B5EF4-FFF2-40B4-BE49-F238E27FC236}">
                <a16:creationId xmlns:a16="http://schemas.microsoft.com/office/drawing/2014/main" id="{9EB5A676-9ED0-B00A-9EAB-23AB92C0BF78}"/>
              </a:ext>
            </a:extLst>
          </p:cNvPr>
          <p:cNvSpPr/>
          <p:nvPr/>
        </p:nvSpPr>
        <p:spPr>
          <a:xfrm>
            <a:off x="388015" y="158517"/>
            <a:ext cx="11415970" cy="177579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rPr>
              <a:t>Nêu những biểu hiện chứng tỏ Thành phố Hồ Chí Minh là trung tâm kinh tế, văn hóa và giáo dục quan trọng của đất nước.</a:t>
            </a:r>
            <a:endParaRPr lang="en-US" sz="3600" dirty="0">
              <a:solidFill>
                <a:schemeClr val="tx1"/>
              </a:solidFill>
            </a:endParaRPr>
          </a:p>
        </p:txBody>
      </p:sp>
    </p:spTree>
    <p:extLst>
      <p:ext uri="{BB962C8B-B14F-4D97-AF65-F5344CB8AC3E}">
        <p14:creationId xmlns:p14="http://schemas.microsoft.com/office/powerpoint/2010/main" val="142219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EB5A676-9ED0-B00A-9EAB-23AB92C0BF78}"/>
              </a:ext>
            </a:extLst>
          </p:cNvPr>
          <p:cNvSpPr/>
          <p:nvPr/>
        </p:nvSpPr>
        <p:spPr>
          <a:xfrm>
            <a:off x="5334000" y="255542"/>
            <a:ext cx="6658010" cy="314512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rPr>
              <a:t>Nêu những biểu hiện chứng tỏ Thành phố Hồ Chí Minh là trung tâm kinh tế, văn hóa và giáo dục quan trọng của đất nước.</a:t>
            </a:r>
            <a:endParaRPr lang="en-US" sz="3600" dirty="0">
              <a:solidFill>
                <a:schemeClr val="tx1"/>
              </a:solidFill>
            </a:endParaRPr>
          </a:p>
        </p:txBody>
      </p:sp>
      <p:pic>
        <p:nvPicPr>
          <p:cNvPr id="35" name="Picture 34" descr="A cartoon of a child raising his hand and holding a pencil and a book&#10;&#10;Description automatically generated">
            <a:extLst>
              <a:ext uri="{FF2B5EF4-FFF2-40B4-BE49-F238E27FC236}">
                <a16:creationId xmlns:a16="http://schemas.microsoft.com/office/drawing/2014/main" id="{E02316AE-F7E3-10F5-B3B5-EFC81A2427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7" y="971154"/>
            <a:ext cx="5752969" cy="5865773"/>
          </a:xfrm>
          <a:prstGeom prst="rect">
            <a:avLst/>
          </a:prstGeom>
        </p:spPr>
      </p:pic>
    </p:spTree>
    <p:extLst>
      <p:ext uri="{BB962C8B-B14F-4D97-AF65-F5344CB8AC3E}">
        <p14:creationId xmlns:p14="http://schemas.microsoft.com/office/powerpoint/2010/main" val="1044219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461" y="184370"/>
            <a:ext cx="10661904" cy="1377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57" name="Group 56"/>
          <p:cNvGrpSpPr/>
          <p:nvPr/>
        </p:nvGrpSpPr>
        <p:grpSpPr>
          <a:xfrm>
            <a:off x="440764" y="1794920"/>
            <a:ext cx="4301295" cy="2341777"/>
            <a:chOff x="215841" y="1919327"/>
            <a:chExt cx="4301295" cy="2341777"/>
          </a:xfrm>
        </p:grpSpPr>
        <p:sp>
          <p:nvSpPr>
            <p:cNvPr id="59" name="Rectangle 58">
              <a:extLst>
                <a:ext uri="{FF2B5EF4-FFF2-40B4-BE49-F238E27FC236}">
                  <a16:creationId xmlns:a16="http://schemas.microsoft.com/office/drawing/2014/main" id="{781BFF0F-DB64-4599-B148-75974D585881}"/>
                </a:ext>
              </a:extLst>
            </p:cNvPr>
            <p:cNvSpPr/>
            <p:nvPr/>
          </p:nvSpPr>
          <p:spPr>
            <a:xfrm>
              <a:off x="418434" y="1919327"/>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82C06A77-E1B8-46CE-BFA1-0C5A685DC5BB}"/>
                </a:ext>
              </a:extLst>
            </p:cNvPr>
            <p:cNvSpPr txBox="1"/>
            <p:nvPr/>
          </p:nvSpPr>
          <p:spPr>
            <a:xfrm>
              <a:off x="215841" y="1941497"/>
              <a:ext cx="2258543" cy="400110"/>
            </a:xfrm>
            <a:prstGeom prst="rect">
              <a:avLst/>
            </a:prstGeom>
            <a:noFill/>
          </p:spPr>
          <p:txBody>
            <a:bodyPr wrap="square" rtlCol="0">
              <a:spAutoFit/>
            </a:bodyPr>
            <a:lstStyle/>
            <a:p>
              <a:pPr algn="ctr"/>
              <a:r>
                <a:rPr lang="en-US" sz="2000" b="1" dirty="0" err="1">
                  <a:latin typeface="UTM Ericsson Capital" panose="02040603050506020204" pitchFamily="18" charset="0"/>
                </a:rPr>
                <a:t>Cơ</a:t>
              </a:r>
              <a:r>
                <a:rPr lang="en-US" sz="2000" b="1" dirty="0">
                  <a:latin typeface="UTM Ericsson Capital" panose="02040603050506020204" pitchFamily="18" charset="0"/>
                </a:rPr>
                <a:t> </a:t>
              </a:r>
              <a:r>
                <a:rPr lang="en-US" sz="2000" b="1" dirty="0" err="1">
                  <a:latin typeface="UTM Ericsson Capital" panose="02040603050506020204" pitchFamily="18" charset="0"/>
                </a:rPr>
                <a:t>khí</a:t>
              </a:r>
              <a:endParaRPr lang="en-US" sz="2000" b="1" dirty="0">
                <a:latin typeface="UTM Ericsson Capital" panose="02040603050506020204" pitchFamily="18" charset="0"/>
              </a:endParaRPr>
            </a:p>
          </p:txBody>
        </p:sp>
        <p:pic>
          <p:nvPicPr>
            <p:cNvPr id="61" name="Graphic 8">
              <a:extLst>
                <a:ext uri="{FF2B5EF4-FFF2-40B4-BE49-F238E27FC236}">
                  <a16:creationId xmlns:a16="http://schemas.microsoft.com/office/drawing/2014/main" id="{83E8468B-4644-46DD-B6B9-65B7F8E9D67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44678" y="2047847"/>
              <a:ext cx="231481" cy="231481"/>
            </a:xfrm>
            <a:prstGeom prst="rect">
              <a:avLst/>
            </a:prstGeom>
          </p:spPr>
        </p:pic>
        <p:pic>
          <p:nvPicPr>
            <p:cNvPr id="71" name="Picture 7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4328" y="2411027"/>
              <a:ext cx="3786503" cy="1700090"/>
            </a:xfrm>
            <a:prstGeom prst="rect">
              <a:avLst/>
            </a:prstGeom>
            <a:ln w="38100" cap="sq">
              <a:solidFill>
                <a:srgbClr val="000000"/>
              </a:solidFill>
              <a:prstDash val="solid"/>
              <a:miter lim="800000"/>
            </a:ln>
            <a:effectLst/>
          </p:spPr>
        </p:pic>
      </p:grpSp>
      <p:grpSp>
        <p:nvGrpSpPr>
          <p:cNvPr id="72" name="Group 71"/>
          <p:cNvGrpSpPr/>
          <p:nvPr/>
        </p:nvGrpSpPr>
        <p:grpSpPr>
          <a:xfrm>
            <a:off x="4881525" y="1794920"/>
            <a:ext cx="4172582" cy="2341777"/>
            <a:chOff x="4656602" y="1919327"/>
            <a:chExt cx="4172582" cy="2341777"/>
          </a:xfrm>
        </p:grpSpPr>
        <p:sp>
          <p:nvSpPr>
            <p:cNvPr id="73" name="Rectangle 72"/>
            <p:cNvSpPr/>
            <p:nvPr/>
          </p:nvSpPr>
          <p:spPr>
            <a:xfrm>
              <a:off x="4730482" y="1919327"/>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4656602" y="1941497"/>
              <a:ext cx="2258543" cy="400110"/>
            </a:xfrm>
            <a:prstGeom prst="rect">
              <a:avLst/>
            </a:prstGeom>
            <a:noFill/>
          </p:spPr>
          <p:txBody>
            <a:bodyPr wrap="square" rtlCol="0">
              <a:spAutoFit/>
            </a:bodyPr>
            <a:lstStyle/>
            <a:p>
              <a:pPr algn="ctr"/>
              <a:r>
                <a:rPr lang="en-US" sz="2000" b="1" dirty="0" err="1">
                  <a:latin typeface="UTM Ericsson Capital" panose="02040603050506020204" pitchFamily="18" charset="0"/>
                </a:rPr>
                <a:t>Dệt</a:t>
              </a:r>
              <a:r>
                <a:rPr lang="en-US" sz="2000" b="1" dirty="0">
                  <a:latin typeface="UTM Ericsson Capital" panose="02040603050506020204" pitchFamily="18" charset="0"/>
                </a:rPr>
                <a:t> may</a:t>
              </a:r>
            </a:p>
          </p:txBody>
        </p:sp>
        <p:pic>
          <p:nvPicPr>
            <p:cNvPr id="81" name="Graphic 8"/>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856726" y="2047847"/>
              <a:ext cx="231481" cy="231481"/>
            </a:xfrm>
            <a:prstGeom prst="rect">
              <a:avLst/>
            </a:prstGeom>
          </p:spPr>
        </p:pic>
        <p:pic>
          <p:nvPicPr>
            <p:cNvPr id="82" name="Picture 8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8361" y="2399155"/>
              <a:ext cx="3742944" cy="1723833"/>
            </a:xfrm>
            <a:prstGeom prst="rect">
              <a:avLst/>
            </a:prstGeom>
            <a:ln w="38100" cap="sq">
              <a:solidFill>
                <a:srgbClr val="000000"/>
              </a:solidFill>
              <a:prstDash val="solid"/>
              <a:miter lim="800000"/>
            </a:ln>
            <a:effectLst/>
          </p:spPr>
        </p:pic>
      </p:grpSp>
      <p:grpSp>
        <p:nvGrpSpPr>
          <p:cNvPr id="83" name="Group 82"/>
          <p:cNvGrpSpPr/>
          <p:nvPr/>
        </p:nvGrpSpPr>
        <p:grpSpPr>
          <a:xfrm>
            <a:off x="3052782" y="4258443"/>
            <a:ext cx="4098702" cy="2341777"/>
            <a:chOff x="2827859" y="4382850"/>
            <a:chExt cx="4098702" cy="2341777"/>
          </a:xfrm>
        </p:grpSpPr>
        <p:grpSp>
          <p:nvGrpSpPr>
            <p:cNvPr id="84" name="Group 83"/>
            <p:cNvGrpSpPr/>
            <p:nvPr/>
          </p:nvGrpSpPr>
          <p:grpSpPr>
            <a:xfrm>
              <a:off x="2827859" y="4382850"/>
              <a:ext cx="4098702" cy="2341777"/>
              <a:chOff x="2827859" y="4382850"/>
              <a:chExt cx="4098702" cy="2341777"/>
            </a:xfrm>
          </p:grpSpPr>
          <p:sp>
            <p:nvSpPr>
              <p:cNvPr id="86" name="Rectangle 85"/>
              <p:cNvSpPr/>
              <p:nvPr/>
            </p:nvSpPr>
            <p:spPr>
              <a:xfrm>
                <a:off x="2827859" y="4382850"/>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3110046" y="4405020"/>
                <a:ext cx="2953202" cy="400110"/>
              </a:xfrm>
              <a:prstGeom prst="rect">
                <a:avLst/>
              </a:prstGeom>
              <a:noFill/>
            </p:spPr>
            <p:txBody>
              <a:bodyPr wrap="square" rtlCol="0">
                <a:spAutoFit/>
              </a:bodyPr>
              <a:lstStyle/>
              <a:p>
                <a:pPr algn="ctr"/>
                <a:r>
                  <a:rPr lang="en-US" sz="2000" b="1" dirty="0" err="1">
                    <a:latin typeface="UTM Ericsson Capital" panose="02040603050506020204" pitchFamily="18" charset="0"/>
                  </a:rPr>
                  <a:t>Vật</a:t>
                </a:r>
                <a:r>
                  <a:rPr lang="en-US" sz="2000" b="1" dirty="0">
                    <a:latin typeface="UTM Ericsson Capital" panose="02040603050506020204" pitchFamily="18" charset="0"/>
                  </a:rPr>
                  <a:t> </a:t>
                </a:r>
                <a:r>
                  <a:rPr lang="en-US" sz="2000" b="1" dirty="0" err="1">
                    <a:latin typeface="UTM Ericsson Capital" panose="02040603050506020204" pitchFamily="18" charset="0"/>
                  </a:rPr>
                  <a:t>liệu</a:t>
                </a:r>
                <a:r>
                  <a:rPr lang="en-US" sz="2000" b="1" dirty="0">
                    <a:latin typeface="UTM Ericsson Capital" panose="02040603050506020204" pitchFamily="18" charset="0"/>
                  </a:rPr>
                  <a:t> </a:t>
                </a:r>
                <a:r>
                  <a:rPr lang="en-US" sz="2000" b="1" dirty="0" err="1">
                    <a:latin typeface="UTM Ericsson Capital" panose="02040603050506020204" pitchFamily="18" charset="0"/>
                  </a:rPr>
                  <a:t>xây</a:t>
                </a:r>
                <a:r>
                  <a:rPr lang="en-US" sz="2000" b="1" dirty="0">
                    <a:latin typeface="UTM Ericsson Capital" panose="02040603050506020204" pitchFamily="18" charset="0"/>
                  </a:rPr>
                  <a:t> </a:t>
                </a:r>
                <a:r>
                  <a:rPr lang="en-US" sz="2000" b="1" dirty="0" err="1">
                    <a:latin typeface="UTM Ericsson Capital" panose="02040603050506020204" pitchFamily="18" charset="0"/>
                  </a:rPr>
                  <a:t>dựng</a:t>
                </a:r>
                <a:endParaRPr lang="en-US" sz="2000" b="1" dirty="0">
                  <a:latin typeface="UTM Ericsson Capital" panose="02040603050506020204" pitchFamily="18" charset="0"/>
                </a:endParaRPr>
              </a:p>
            </p:txBody>
          </p:sp>
          <p:pic>
            <p:nvPicPr>
              <p:cNvPr id="88" name="Graphic 8"/>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954103" y="4511370"/>
                <a:ext cx="231481" cy="231481"/>
              </a:xfrm>
              <a:prstGeom prst="rect">
                <a:avLst/>
              </a:prstGeom>
            </p:spPr>
          </p:pic>
        </p:grpSp>
        <p:pic>
          <p:nvPicPr>
            <p:cNvPr id="85" name="Picture 8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54103" y="4849201"/>
              <a:ext cx="3812457" cy="1725335"/>
            </a:xfrm>
            <a:prstGeom prst="rect">
              <a:avLst/>
            </a:prstGeom>
            <a:ln w="38100" cap="sq">
              <a:solidFill>
                <a:srgbClr val="000000"/>
              </a:solidFill>
              <a:prstDash val="solid"/>
              <a:miter lim="800000"/>
            </a:ln>
            <a:effectLst/>
          </p:spPr>
        </p:pic>
      </p:grpSp>
      <p:grpSp>
        <p:nvGrpSpPr>
          <p:cNvPr id="89" name="Group 88"/>
          <p:cNvGrpSpPr/>
          <p:nvPr/>
        </p:nvGrpSpPr>
        <p:grpSpPr>
          <a:xfrm>
            <a:off x="7227155" y="4253544"/>
            <a:ext cx="4217210" cy="2341777"/>
            <a:chOff x="7002232" y="4377951"/>
            <a:chExt cx="4217210" cy="2341777"/>
          </a:xfrm>
        </p:grpSpPr>
        <p:sp>
          <p:nvSpPr>
            <p:cNvPr id="90" name="Rectangle 89"/>
            <p:cNvSpPr/>
            <p:nvPr/>
          </p:nvSpPr>
          <p:spPr>
            <a:xfrm>
              <a:off x="7120740" y="4377951"/>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p:nvSpPr>
          <p:spPr>
            <a:xfrm>
              <a:off x="7002232" y="4418816"/>
              <a:ext cx="2258543" cy="400110"/>
            </a:xfrm>
            <a:prstGeom prst="rect">
              <a:avLst/>
            </a:prstGeom>
            <a:noFill/>
          </p:spPr>
          <p:txBody>
            <a:bodyPr wrap="square" rtlCol="0">
              <a:spAutoFit/>
            </a:bodyPr>
            <a:lstStyle/>
            <a:p>
              <a:pPr algn="ctr"/>
              <a:r>
                <a:rPr lang="en-US" sz="2000" b="1" dirty="0" err="1">
                  <a:latin typeface="UTM Ericsson Capital" panose="02040603050506020204" pitchFamily="18" charset="0"/>
                </a:rPr>
                <a:t>Điện</a:t>
              </a:r>
              <a:r>
                <a:rPr lang="en-US" sz="2000" b="1" dirty="0">
                  <a:latin typeface="UTM Ericsson Capital" panose="02040603050506020204" pitchFamily="18" charset="0"/>
                </a:rPr>
                <a:t> </a:t>
              </a:r>
              <a:r>
                <a:rPr lang="en-US" sz="2000" b="1" dirty="0" err="1">
                  <a:latin typeface="UTM Ericsson Capital" panose="02040603050506020204" pitchFamily="18" charset="0"/>
                </a:rPr>
                <a:t>tử</a:t>
              </a:r>
              <a:endParaRPr lang="en-US" sz="2000" b="1" dirty="0">
                <a:latin typeface="UTM Ericsson Capital" panose="02040603050506020204" pitchFamily="18" charset="0"/>
              </a:endParaRPr>
            </a:p>
          </p:txBody>
        </p:sp>
        <p:pic>
          <p:nvPicPr>
            <p:cNvPr id="92" name="Graphic 8"/>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246984" y="4506471"/>
              <a:ext cx="231481" cy="231481"/>
            </a:xfrm>
            <a:prstGeom prst="rect">
              <a:avLst/>
            </a:prstGeom>
          </p:spPr>
        </p:pic>
        <p:pic>
          <p:nvPicPr>
            <p:cNvPr id="93" name="Picture 9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84570" y="4869056"/>
              <a:ext cx="3772426" cy="1705480"/>
            </a:xfrm>
            <a:prstGeom prst="rect">
              <a:avLst/>
            </a:prstGeom>
            <a:ln w="38100" cap="sq">
              <a:solidFill>
                <a:srgbClr val="000000"/>
              </a:solidFill>
              <a:prstDash val="solid"/>
              <a:miter lim="800000"/>
            </a:ln>
            <a:effectLst/>
          </p:spPr>
        </p:pic>
      </p:grpSp>
    </p:spTree>
    <p:custDataLst>
      <p:tags r:id="rId1"/>
    </p:custDataLst>
    <p:extLst>
      <p:ext uri="{BB962C8B-B14F-4D97-AF65-F5344CB8AC3E}">
        <p14:creationId xmlns:p14="http://schemas.microsoft.com/office/powerpoint/2010/main" val="1346206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randombar(horizont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1000"/>
                                        <p:tgtEl>
                                          <p:spTgt spid="57"/>
                                        </p:tgtEl>
                                      </p:cBhvr>
                                    </p:animEffect>
                                    <p:anim calcmode="lin" valueType="num">
                                      <p:cBhvr>
                                        <p:cTn id="13" dur="1000" fill="hold"/>
                                        <p:tgtEl>
                                          <p:spTgt spid="57"/>
                                        </p:tgtEl>
                                        <p:attrNameLst>
                                          <p:attrName>ppt_x</p:attrName>
                                        </p:attrNameLst>
                                      </p:cBhvr>
                                      <p:tavLst>
                                        <p:tav tm="0">
                                          <p:val>
                                            <p:strVal val="#ppt_x"/>
                                          </p:val>
                                        </p:tav>
                                        <p:tav tm="100000">
                                          <p:val>
                                            <p:strVal val="#ppt_x"/>
                                          </p:val>
                                        </p:tav>
                                      </p:tavLst>
                                    </p:anim>
                                    <p:anim calcmode="lin" valueType="num">
                                      <p:cBhvr>
                                        <p:cTn id="14" dur="1000" fill="hold"/>
                                        <p:tgtEl>
                                          <p:spTgt spid="5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1000"/>
                                        <p:tgtEl>
                                          <p:spTgt spid="72"/>
                                        </p:tgtEl>
                                      </p:cBhvr>
                                    </p:animEffect>
                                    <p:anim calcmode="lin" valueType="num">
                                      <p:cBhvr>
                                        <p:cTn id="19" dur="1000" fill="hold"/>
                                        <p:tgtEl>
                                          <p:spTgt spid="72"/>
                                        </p:tgtEl>
                                        <p:attrNameLst>
                                          <p:attrName>ppt_x</p:attrName>
                                        </p:attrNameLst>
                                      </p:cBhvr>
                                      <p:tavLst>
                                        <p:tav tm="0">
                                          <p:val>
                                            <p:strVal val="#ppt_x"/>
                                          </p:val>
                                        </p:tav>
                                        <p:tav tm="100000">
                                          <p:val>
                                            <p:strVal val="#ppt_x"/>
                                          </p:val>
                                        </p:tav>
                                      </p:tavLst>
                                    </p:anim>
                                    <p:anim calcmode="lin" valueType="num">
                                      <p:cBhvr>
                                        <p:cTn id="20" dur="1000" fill="hold"/>
                                        <p:tgtEl>
                                          <p:spTgt spid="72"/>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7" presetClass="entr" presetSubtype="0" fill="hold" nodeType="afterEffect">
                                  <p:stCondLst>
                                    <p:cond delay="0"/>
                                  </p:stCondLst>
                                  <p:childTnLst>
                                    <p:set>
                                      <p:cBhvr>
                                        <p:cTn id="23" dur="1" fill="hold">
                                          <p:stCondLst>
                                            <p:cond delay="0"/>
                                          </p:stCondLst>
                                        </p:cTn>
                                        <p:tgtEl>
                                          <p:spTgt spid="83"/>
                                        </p:tgtEl>
                                        <p:attrNameLst>
                                          <p:attrName>style.visibility</p:attrName>
                                        </p:attrNameLst>
                                      </p:cBhvr>
                                      <p:to>
                                        <p:strVal val="visible"/>
                                      </p:to>
                                    </p:set>
                                    <p:animEffect transition="in" filter="fade">
                                      <p:cBhvr>
                                        <p:cTn id="24" dur="1000"/>
                                        <p:tgtEl>
                                          <p:spTgt spid="83"/>
                                        </p:tgtEl>
                                      </p:cBhvr>
                                    </p:animEffect>
                                    <p:anim calcmode="lin" valueType="num">
                                      <p:cBhvr>
                                        <p:cTn id="25" dur="1000" fill="hold"/>
                                        <p:tgtEl>
                                          <p:spTgt spid="83"/>
                                        </p:tgtEl>
                                        <p:attrNameLst>
                                          <p:attrName>ppt_x</p:attrName>
                                        </p:attrNameLst>
                                      </p:cBhvr>
                                      <p:tavLst>
                                        <p:tav tm="0">
                                          <p:val>
                                            <p:strVal val="#ppt_x"/>
                                          </p:val>
                                        </p:tav>
                                        <p:tav tm="100000">
                                          <p:val>
                                            <p:strVal val="#ppt_x"/>
                                          </p:val>
                                        </p:tav>
                                      </p:tavLst>
                                    </p:anim>
                                    <p:anim calcmode="lin" valueType="num">
                                      <p:cBhvr>
                                        <p:cTn id="26" dur="1000" fill="hold"/>
                                        <p:tgtEl>
                                          <p:spTgt spid="83"/>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7" presetClass="entr" presetSubtype="0" fill="hold" nodeType="afterEffect">
                                  <p:stCondLst>
                                    <p:cond delay="0"/>
                                  </p:stCondLst>
                                  <p:childTnLst>
                                    <p:set>
                                      <p:cBhvr>
                                        <p:cTn id="29" dur="1" fill="hold">
                                          <p:stCondLst>
                                            <p:cond delay="0"/>
                                          </p:stCondLst>
                                        </p:cTn>
                                        <p:tgtEl>
                                          <p:spTgt spid="89"/>
                                        </p:tgtEl>
                                        <p:attrNameLst>
                                          <p:attrName>style.visibility</p:attrName>
                                        </p:attrNameLst>
                                      </p:cBhvr>
                                      <p:to>
                                        <p:strVal val="visible"/>
                                      </p:to>
                                    </p:set>
                                    <p:animEffect transition="in" filter="fade">
                                      <p:cBhvr>
                                        <p:cTn id="30" dur="1000"/>
                                        <p:tgtEl>
                                          <p:spTgt spid="89"/>
                                        </p:tgtEl>
                                      </p:cBhvr>
                                    </p:animEffect>
                                    <p:anim calcmode="lin" valueType="num">
                                      <p:cBhvr>
                                        <p:cTn id="31" dur="1000" fill="hold"/>
                                        <p:tgtEl>
                                          <p:spTgt spid="89"/>
                                        </p:tgtEl>
                                        <p:attrNameLst>
                                          <p:attrName>ppt_x</p:attrName>
                                        </p:attrNameLst>
                                      </p:cBhvr>
                                      <p:tavLst>
                                        <p:tav tm="0">
                                          <p:val>
                                            <p:strVal val="#ppt_x"/>
                                          </p:val>
                                        </p:tav>
                                        <p:tav tm="100000">
                                          <p:val>
                                            <p:strVal val="#ppt_x"/>
                                          </p:val>
                                        </p:tav>
                                      </p:tavLst>
                                    </p:anim>
                                    <p:anim calcmode="lin" valueType="num">
                                      <p:cBhvr>
                                        <p:cTn id="32"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909067" y="252990"/>
            <a:ext cx="10402956" cy="1186928"/>
            <a:chOff x="909067" y="252990"/>
            <a:chExt cx="10402956" cy="1186928"/>
          </a:xfrm>
        </p:grpSpPr>
        <p:sp>
          <p:nvSpPr>
            <p:cNvPr id="48" name="Rectangle 47"/>
            <p:cNvSpPr/>
            <p:nvPr/>
          </p:nvSpPr>
          <p:spPr>
            <a:xfrm>
              <a:off x="909067" y="252990"/>
              <a:ext cx="10402956" cy="11869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1029052" y="363289"/>
              <a:ext cx="10109037" cy="954107"/>
            </a:xfrm>
            <a:prstGeom prst="rect">
              <a:avLst/>
            </a:prstGeom>
            <a:noFill/>
          </p:spPr>
          <p:txBody>
            <a:bodyPr wrap="square" rtlCol="0">
              <a:spAutoFit/>
            </a:bodyPr>
            <a:lstStyle/>
            <a:p>
              <a:pPr algn="ctr"/>
              <a:r>
                <a:rPr lang="en-US" sz="2800" b="1" dirty="0" err="1">
                  <a:solidFill>
                    <a:srgbClr val="7A4C3C"/>
                  </a:solidFill>
                  <a:latin typeface="UTM Avo" panose="02040603050506020204" pitchFamily="18" charset="0"/>
                  <a:cs typeface="Times New Roman" panose="02020603050405020304" pitchFamily="18" charset="0"/>
                </a:rPr>
                <a:t>Hoạt</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động</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thương</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mại</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của</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thành</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phố</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cũng</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rất</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phát</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triển</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với</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nhiều</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chợ</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siêu</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thị</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trung</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tâm</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thương</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mại</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lớn</a:t>
              </a:r>
              <a:r>
                <a:rPr lang="en-US" sz="2800" b="1" dirty="0">
                  <a:solidFill>
                    <a:srgbClr val="7A4C3C"/>
                  </a:solidFill>
                  <a:latin typeface="UTM Avo" panose="02040603050506020204" pitchFamily="18" charset="0"/>
                  <a:cs typeface="Times New Roman" panose="02020603050405020304" pitchFamily="18" charset="0"/>
                </a:rPr>
                <a:t>.  </a:t>
              </a:r>
            </a:p>
          </p:txBody>
        </p:sp>
      </p:grpSp>
      <p:grpSp>
        <p:nvGrpSpPr>
          <p:cNvPr id="50" name="Group 49"/>
          <p:cNvGrpSpPr/>
          <p:nvPr/>
        </p:nvGrpSpPr>
        <p:grpSpPr>
          <a:xfrm>
            <a:off x="4936986" y="1794920"/>
            <a:ext cx="4172582" cy="2341777"/>
            <a:chOff x="4936986" y="1794920"/>
            <a:chExt cx="4172582" cy="2341777"/>
          </a:xfrm>
        </p:grpSpPr>
        <p:grpSp>
          <p:nvGrpSpPr>
            <p:cNvPr id="51" name="Group 50"/>
            <p:cNvGrpSpPr/>
            <p:nvPr/>
          </p:nvGrpSpPr>
          <p:grpSpPr>
            <a:xfrm>
              <a:off x="4936986" y="1794920"/>
              <a:ext cx="4172582" cy="2341777"/>
              <a:chOff x="4712063" y="1919327"/>
              <a:chExt cx="4172582" cy="2341777"/>
            </a:xfrm>
          </p:grpSpPr>
          <p:sp>
            <p:nvSpPr>
              <p:cNvPr id="53" name="Rectangle 52"/>
              <p:cNvSpPr/>
              <p:nvPr/>
            </p:nvSpPr>
            <p:spPr>
              <a:xfrm>
                <a:off x="4730482" y="1919327"/>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4712063" y="1929489"/>
                <a:ext cx="4172582" cy="400110"/>
              </a:xfrm>
              <a:prstGeom prst="rect">
                <a:avLst/>
              </a:prstGeom>
              <a:noFill/>
            </p:spPr>
            <p:txBody>
              <a:bodyPr wrap="square" rtlCol="0">
                <a:spAutoFit/>
              </a:bodyPr>
              <a:lstStyle/>
              <a:p>
                <a:pPr algn="ctr"/>
                <a:r>
                  <a:rPr lang="en-US" sz="2000" b="1" dirty="0" err="1">
                    <a:latin typeface="UTM Ericsson Capital" panose="02040603050506020204" pitchFamily="18" charset="0"/>
                  </a:rPr>
                  <a:t>Chợ</a:t>
                </a:r>
                <a:r>
                  <a:rPr lang="en-US" sz="2000" b="1" dirty="0">
                    <a:latin typeface="UTM Ericsson Capital" panose="02040603050506020204" pitchFamily="18" charset="0"/>
                  </a:rPr>
                  <a:t> </a:t>
                </a:r>
                <a:r>
                  <a:rPr lang="en-US" sz="2000" b="1" dirty="0" err="1">
                    <a:latin typeface="UTM Ericsson Capital" panose="02040603050506020204" pitchFamily="18" charset="0"/>
                  </a:rPr>
                  <a:t>đầu</a:t>
                </a:r>
                <a:r>
                  <a:rPr lang="en-US" sz="2000" b="1" dirty="0">
                    <a:latin typeface="UTM Ericsson Capital" panose="02040603050506020204" pitchFamily="18" charset="0"/>
                  </a:rPr>
                  <a:t> </a:t>
                </a:r>
                <a:r>
                  <a:rPr lang="en-US" sz="2000" b="1" dirty="0" err="1">
                    <a:latin typeface="UTM Ericsson Capital" panose="02040603050506020204" pitchFamily="18" charset="0"/>
                  </a:rPr>
                  <a:t>mối</a:t>
                </a:r>
                <a:r>
                  <a:rPr lang="en-US" sz="2000" b="1" dirty="0">
                    <a:latin typeface="UTM Ericsson Capital" panose="02040603050506020204" pitchFamily="18" charset="0"/>
                  </a:rPr>
                  <a:t> </a:t>
                </a:r>
                <a:r>
                  <a:rPr lang="en-US" sz="2000" b="1" dirty="0" err="1">
                    <a:latin typeface="UTM Ericsson Capital" panose="02040603050506020204" pitchFamily="18" charset="0"/>
                  </a:rPr>
                  <a:t>bình</a:t>
                </a:r>
                <a:r>
                  <a:rPr lang="en-US" sz="2000" b="1" dirty="0">
                    <a:latin typeface="UTM Ericsson Capital" panose="02040603050506020204" pitchFamily="18" charset="0"/>
                  </a:rPr>
                  <a:t> </a:t>
                </a:r>
                <a:r>
                  <a:rPr lang="en-US" sz="2000" b="1" dirty="0" err="1">
                    <a:latin typeface="UTM Ericsson Capital" panose="02040603050506020204" pitchFamily="18" charset="0"/>
                  </a:rPr>
                  <a:t>điền</a:t>
                </a:r>
                <a:endParaRPr lang="en-US" sz="2000" b="1" dirty="0">
                  <a:latin typeface="UTM Ericsson Capital" panose="02040603050506020204" pitchFamily="18" charset="0"/>
                </a:endParaRPr>
              </a:p>
            </p:txBody>
          </p:sp>
          <p:pic>
            <p:nvPicPr>
              <p:cNvPr id="55" name="Graphic 8"/>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856726" y="2047847"/>
                <a:ext cx="231481" cy="231481"/>
              </a:xfrm>
              <a:prstGeom prst="rect">
                <a:avLst/>
              </a:prstGeom>
            </p:spPr>
          </p:pic>
        </p:grpSp>
        <p:pic>
          <p:nvPicPr>
            <p:cNvPr id="52" name="Pictur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3130" y="2280446"/>
              <a:ext cx="3774837" cy="1702771"/>
            </a:xfrm>
            <a:prstGeom prst="rect">
              <a:avLst/>
            </a:prstGeom>
            <a:ln w="38100" cap="sq">
              <a:solidFill>
                <a:srgbClr val="000000"/>
              </a:solidFill>
              <a:prstDash val="solid"/>
              <a:miter lim="800000"/>
            </a:ln>
            <a:effectLst/>
          </p:spPr>
        </p:pic>
      </p:grpSp>
      <p:grpSp>
        <p:nvGrpSpPr>
          <p:cNvPr id="75" name="Group 74"/>
          <p:cNvGrpSpPr/>
          <p:nvPr/>
        </p:nvGrpSpPr>
        <p:grpSpPr>
          <a:xfrm>
            <a:off x="643357" y="1794920"/>
            <a:ext cx="4098702" cy="2341777"/>
            <a:chOff x="643357" y="1794920"/>
            <a:chExt cx="4098702" cy="2341777"/>
          </a:xfrm>
        </p:grpSpPr>
        <p:grpSp>
          <p:nvGrpSpPr>
            <p:cNvPr id="76" name="Group 75"/>
            <p:cNvGrpSpPr/>
            <p:nvPr/>
          </p:nvGrpSpPr>
          <p:grpSpPr>
            <a:xfrm>
              <a:off x="643357" y="1794920"/>
              <a:ext cx="4098702" cy="2341777"/>
              <a:chOff x="418434" y="1919327"/>
              <a:chExt cx="4098702" cy="2341777"/>
            </a:xfrm>
          </p:grpSpPr>
          <p:sp>
            <p:nvSpPr>
              <p:cNvPr id="78" name="Rectangle 77">
                <a:extLst>
                  <a:ext uri="{FF2B5EF4-FFF2-40B4-BE49-F238E27FC236}">
                    <a16:creationId xmlns:a16="http://schemas.microsoft.com/office/drawing/2014/main" id="{781BFF0F-DB64-4599-B148-75974D585881}"/>
                  </a:ext>
                </a:extLst>
              </p:cNvPr>
              <p:cNvSpPr/>
              <p:nvPr/>
            </p:nvSpPr>
            <p:spPr>
              <a:xfrm>
                <a:off x="418434" y="1919327"/>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82C06A77-E1B8-46CE-BFA1-0C5A685DC5BB}"/>
                  </a:ext>
                </a:extLst>
              </p:cNvPr>
              <p:cNvSpPr txBox="1"/>
              <p:nvPr/>
            </p:nvSpPr>
            <p:spPr>
              <a:xfrm>
                <a:off x="643776" y="1922835"/>
                <a:ext cx="2258543" cy="400110"/>
              </a:xfrm>
              <a:prstGeom prst="rect">
                <a:avLst/>
              </a:prstGeom>
              <a:noFill/>
            </p:spPr>
            <p:txBody>
              <a:bodyPr wrap="square" rtlCol="0">
                <a:spAutoFit/>
              </a:bodyPr>
              <a:lstStyle/>
              <a:p>
                <a:pPr algn="ctr"/>
                <a:r>
                  <a:rPr lang="en-US" sz="2000" b="1" dirty="0" err="1">
                    <a:latin typeface="UTM Ericsson Capital" panose="02040603050506020204" pitchFamily="18" charset="0"/>
                  </a:rPr>
                  <a:t>Chợ</a:t>
                </a:r>
                <a:r>
                  <a:rPr lang="en-US" sz="2000" b="1" dirty="0">
                    <a:latin typeface="UTM Ericsson Capital" panose="02040603050506020204" pitchFamily="18" charset="0"/>
                  </a:rPr>
                  <a:t> </a:t>
                </a:r>
                <a:r>
                  <a:rPr lang="en-US" sz="2000" b="1" dirty="0" err="1">
                    <a:latin typeface="UTM Ericsson Capital" panose="02040603050506020204" pitchFamily="18" charset="0"/>
                  </a:rPr>
                  <a:t>bình</a:t>
                </a:r>
                <a:r>
                  <a:rPr lang="en-US" sz="2000" b="1" dirty="0">
                    <a:latin typeface="UTM Ericsson Capital" panose="02040603050506020204" pitchFamily="18" charset="0"/>
                  </a:rPr>
                  <a:t> </a:t>
                </a:r>
                <a:r>
                  <a:rPr lang="en-US" sz="2000" b="1" dirty="0" err="1">
                    <a:latin typeface="UTM Ericsson Capital" panose="02040603050506020204" pitchFamily="18" charset="0"/>
                  </a:rPr>
                  <a:t>tây</a:t>
                </a:r>
                <a:endParaRPr lang="en-US" sz="2000" b="1" dirty="0">
                  <a:latin typeface="UTM Ericsson Capital" panose="02040603050506020204" pitchFamily="18" charset="0"/>
                </a:endParaRPr>
              </a:p>
            </p:txBody>
          </p:sp>
          <p:pic>
            <p:nvPicPr>
              <p:cNvPr id="80" name="Graphic 8">
                <a:extLst>
                  <a:ext uri="{FF2B5EF4-FFF2-40B4-BE49-F238E27FC236}">
                    <a16:creationId xmlns:a16="http://schemas.microsoft.com/office/drawing/2014/main" id="{83E8468B-4644-46DD-B6B9-65B7F8E9D67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44678" y="2047847"/>
                <a:ext cx="231481" cy="231481"/>
              </a:xfrm>
              <a:prstGeom prst="rect">
                <a:avLst/>
              </a:prstGeom>
            </p:spPr>
          </p:pic>
        </p:grpSp>
        <p:pic>
          <p:nvPicPr>
            <p:cNvPr id="77" name="Picture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5061" y="2258482"/>
              <a:ext cx="3798182" cy="1687317"/>
            </a:xfrm>
            <a:prstGeom prst="rect">
              <a:avLst/>
            </a:prstGeom>
            <a:ln w="38100" cap="sq">
              <a:solidFill>
                <a:srgbClr val="000000"/>
              </a:solidFill>
              <a:prstDash val="solid"/>
              <a:miter lim="800000"/>
            </a:ln>
            <a:effectLst/>
          </p:spPr>
        </p:pic>
      </p:grpSp>
      <p:grpSp>
        <p:nvGrpSpPr>
          <p:cNvPr id="88" name="Group 87"/>
          <p:cNvGrpSpPr/>
          <p:nvPr/>
        </p:nvGrpSpPr>
        <p:grpSpPr>
          <a:xfrm>
            <a:off x="7227155" y="4253544"/>
            <a:ext cx="4632613" cy="2341777"/>
            <a:chOff x="7227155" y="4253544"/>
            <a:chExt cx="4632613" cy="2341777"/>
          </a:xfrm>
        </p:grpSpPr>
        <p:grpSp>
          <p:nvGrpSpPr>
            <p:cNvPr id="89" name="Group 88"/>
            <p:cNvGrpSpPr/>
            <p:nvPr/>
          </p:nvGrpSpPr>
          <p:grpSpPr>
            <a:xfrm>
              <a:off x="7227155" y="4253544"/>
              <a:ext cx="4632613" cy="2341777"/>
              <a:chOff x="7002232" y="4377951"/>
              <a:chExt cx="4632613" cy="2341777"/>
            </a:xfrm>
          </p:grpSpPr>
          <p:sp>
            <p:nvSpPr>
              <p:cNvPr id="91" name="Rectangle 90"/>
              <p:cNvSpPr/>
              <p:nvPr/>
            </p:nvSpPr>
            <p:spPr>
              <a:xfrm>
                <a:off x="7120740" y="4377951"/>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7002232" y="4418816"/>
                <a:ext cx="4632613" cy="353943"/>
              </a:xfrm>
              <a:prstGeom prst="rect">
                <a:avLst/>
              </a:prstGeom>
              <a:noFill/>
            </p:spPr>
            <p:txBody>
              <a:bodyPr wrap="square" rtlCol="0">
                <a:spAutoFit/>
              </a:bodyPr>
              <a:lstStyle/>
              <a:p>
                <a:pPr algn="ctr"/>
                <a:r>
                  <a:rPr lang="en-US" sz="1700" b="1" dirty="0" err="1">
                    <a:latin typeface="UTM Ericsson Capital" panose="02040603050506020204" pitchFamily="18" charset="0"/>
                  </a:rPr>
                  <a:t>vincom</a:t>
                </a:r>
                <a:r>
                  <a:rPr lang="en-US" sz="1700" b="1" dirty="0">
                    <a:latin typeface="UTM Ericsson Capital" panose="02040603050506020204" pitchFamily="18" charset="0"/>
                  </a:rPr>
                  <a:t> center landmark 81</a:t>
                </a:r>
              </a:p>
            </p:txBody>
          </p:sp>
          <p:pic>
            <p:nvPicPr>
              <p:cNvPr id="93" name="Graphic 8"/>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246984" y="4506471"/>
                <a:ext cx="231481" cy="231481"/>
              </a:xfrm>
              <a:prstGeom prst="rect">
                <a:avLst/>
              </a:prstGeom>
            </p:spPr>
          </p:pic>
        </p:grpSp>
        <p:pic>
          <p:nvPicPr>
            <p:cNvPr id="90" name="Picture 8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26059" y="4730392"/>
              <a:ext cx="3776820" cy="1694583"/>
            </a:xfrm>
            <a:prstGeom prst="rect">
              <a:avLst/>
            </a:prstGeom>
            <a:ln w="38100" cap="sq">
              <a:solidFill>
                <a:srgbClr val="000000"/>
              </a:solidFill>
              <a:prstDash val="solid"/>
              <a:miter lim="800000"/>
            </a:ln>
            <a:effectLst/>
          </p:spPr>
        </p:pic>
      </p:grpSp>
      <p:grpSp>
        <p:nvGrpSpPr>
          <p:cNvPr id="94" name="Group 93"/>
          <p:cNvGrpSpPr/>
          <p:nvPr/>
        </p:nvGrpSpPr>
        <p:grpSpPr>
          <a:xfrm>
            <a:off x="3052782" y="4258443"/>
            <a:ext cx="4098702" cy="2341777"/>
            <a:chOff x="3052782" y="4258443"/>
            <a:chExt cx="4098702" cy="2341777"/>
          </a:xfrm>
        </p:grpSpPr>
        <p:grpSp>
          <p:nvGrpSpPr>
            <p:cNvPr id="95" name="Group 94"/>
            <p:cNvGrpSpPr/>
            <p:nvPr/>
          </p:nvGrpSpPr>
          <p:grpSpPr>
            <a:xfrm>
              <a:off x="3052782" y="4258443"/>
              <a:ext cx="4098702" cy="2341777"/>
              <a:chOff x="2827859" y="4382850"/>
              <a:chExt cx="4098702" cy="2341777"/>
            </a:xfrm>
          </p:grpSpPr>
          <p:sp>
            <p:nvSpPr>
              <p:cNvPr id="97" name="Rectangle 96"/>
              <p:cNvSpPr/>
              <p:nvPr/>
            </p:nvSpPr>
            <p:spPr>
              <a:xfrm>
                <a:off x="2827859" y="4382850"/>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p:cNvSpPr txBox="1"/>
              <p:nvPr/>
            </p:nvSpPr>
            <p:spPr>
              <a:xfrm>
                <a:off x="2872191" y="4405020"/>
                <a:ext cx="2953202" cy="400110"/>
              </a:xfrm>
              <a:prstGeom prst="rect">
                <a:avLst/>
              </a:prstGeom>
              <a:noFill/>
            </p:spPr>
            <p:txBody>
              <a:bodyPr wrap="square" rtlCol="0">
                <a:spAutoFit/>
              </a:bodyPr>
              <a:lstStyle/>
              <a:p>
                <a:pPr algn="ctr"/>
                <a:r>
                  <a:rPr lang="en-US" sz="2000" b="1" dirty="0">
                    <a:latin typeface="UTM Ericsson Capital" panose="02040603050506020204" pitchFamily="18" charset="0"/>
                  </a:rPr>
                  <a:t>TTTM </a:t>
                </a:r>
                <a:r>
                  <a:rPr lang="en-US" sz="2000" b="1" dirty="0" err="1">
                    <a:latin typeface="UTM Ericsson Capital" panose="02040603050506020204" pitchFamily="18" charset="0"/>
                  </a:rPr>
                  <a:t>gigamall</a:t>
                </a:r>
                <a:endParaRPr lang="en-US" sz="2000" b="1" dirty="0">
                  <a:latin typeface="UTM Ericsson Capital" panose="02040603050506020204" pitchFamily="18" charset="0"/>
                </a:endParaRPr>
              </a:p>
            </p:txBody>
          </p:sp>
          <p:pic>
            <p:nvPicPr>
              <p:cNvPr id="99" name="Graphic 8"/>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954103" y="4511370"/>
                <a:ext cx="231481" cy="231481"/>
              </a:xfrm>
              <a:prstGeom prst="rect">
                <a:avLst/>
              </a:prstGeom>
            </p:spPr>
          </p:pic>
        </p:grpSp>
        <p:pic>
          <p:nvPicPr>
            <p:cNvPr id="96" name="Picture 9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88331" y="4734198"/>
              <a:ext cx="3825117" cy="1681633"/>
            </a:xfrm>
            <a:prstGeom prst="rect">
              <a:avLst/>
            </a:prstGeom>
            <a:ln w="38100" cap="sq">
              <a:solidFill>
                <a:srgbClr val="000000"/>
              </a:solidFill>
              <a:prstDash val="solid"/>
              <a:miter lim="800000"/>
            </a:ln>
            <a:effectLst/>
          </p:spPr>
        </p:pic>
      </p:grpSp>
    </p:spTree>
    <p:custDataLst>
      <p:tags r:id="rId1"/>
    </p:custDataLst>
    <p:extLst>
      <p:ext uri="{BB962C8B-B14F-4D97-AF65-F5344CB8AC3E}">
        <p14:creationId xmlns:p14="http://schemas.microsoft.com/office/powerpoint/2010/main" val="2392779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wipe(left)">
                                      <p:cBhvr>
                                        <p:cTn id="12" dur="500"/>
                                        <p:tgtEl>
                                          <p:spTgt spid="7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wipe(left)">
                                      <p:cBhvr>
                                        <p:cTn id="20" dur="500"/>
                                        <p:tgtEl>
                                          <p:spTgt spid="94"/>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88"/>
                                        </p:tgtEl>
                                        <p:attrNameLst>
                                          <p:attrName>style.visibility</p:attrName>
                                        </p:attrNameLst>
                                      </p:cBhvr>
                                      <p:to>
                                        <p:strVal val="visible"/>
                                      </p:to>
                                    </p:set>
                                    <p:animEffect transition="in" filter="wipe(left)">
                                      <p:cBhvr>
                                        <p:cTn id="24"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117" y="444829"/>
            <a:ext cx="10380088" cy="9810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58" name="Group 57"/>
          <p:cNvGrpSpPr/>
          <p:nvPr/>
        </p:nvGrpSpPr>
        <p:grpSpPr>
          <a:xfrm>
            <a:off x="473756" y="1713531"/>
            <a:ext cx="5668166" cy="4896533"/>
            <a:chOff x="473756" y="1713531"/>
            <a:chExt cx="5668166" cy="4896533"/>
          </a:xfrm>
        </p:grpSpPr>
        <p:grpSp>
          <p:nvGrpSpPr>
            <p:cNvPr id="59" name="Group 58"/>
            <p:cNvGrpSpPr/>
            <p:nvPr/>
          </p:nvGrpSpPr>
          <p:grpSpPr>
            <a:xfrm>
              <a:off x="473756" y="1713531"/>
              <a:ext cx="5668166" cy="4896533"/>
              <a:chOff x="473756" y="1713531"/>
              <a:chExt cx="5668166" cy="4896533"/>
            </a:xfrm>
          </p:grpSpPr>
          <p:pic>
            <p:nvPicPr>
              <p:cNvPr id="61" name="Picture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756" y="1713531"/>
                <a:ext cx="5668166" cy="4896533"/>
              </a:xfrm>
              <a:prstGeom prst="rect">
                <a:avLst/>
              </a:prstGeom>
            </p:spPr>
          </p:pic>
          <p:pic>
            <p:nvPicPr>
              <p:cNvPr id="62" name="Picture 61"/>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6423" y="2786882"/>
                <a:ext cx="5061628" cy="3262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60" name="Rectangle 59"/>
            <p:cNvSpPr/>
            <p:nvPr/>
          </p:nvSpPr>
          <p:spPr>
            <a:xfrm>
              <a:off x="803405" y="2034200"/>
              <a:ext cx="4068230" cy="338554"/>
            </a:xfrm>
            <a:prstGeom prst="rect">
              <a:avLst/>
            </a:prstGeom>
          </p:spPr>
          <p:txBody>
            <a:bodyPr wrap="square">
              <a:spAutoFit/>
            </a:bodyPr>
            <a:lstStyle/>
            <a:p>
              <a:pPr algn="just"/>
              <a:r>
                <a:rPr lang="en-US" sz="16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Sân</a:t>
              </a:r>
              <a:r>
                <a:rPr lang="en-US" sz="1600" b="1" dirty="0">
                  <a:solidFill>
                    <a:schemeClr val="bg1"/>
                  </a:solidFill>
                  <a:effectLst>
                    <a:outerShdw blurRad="38100" dist="38100" dir="2700000" algn="tl">
                      <a:srgbClr val="000000">
                        <a:alpha val="43137"/>
                      </a:srgbClr>
                    </a:outerShdw>
                  </a:effectLst>
                  <a:latin typeface="UTM Ericsson Capital" panose="02040603050506020204" pitchFamily="18" charset="0"/>
                </a:rPr>
                <a:t> bay </a:t>
              </a:r>
              <a:r>
                <a:rPr lang="en-US" sz="16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quốc</a:t>
              </a:r>
              <a:r>
                <a:rPr lang="en-US" sz="16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16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tế</a:t>
              </a:r>
              <a:r>
                <a:rPr lang="en-US" sz="16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16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tân</a:t>
              </a:r>
              <a:r>
                <a:rPr lang="en-US" sz="16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16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sơn</a:t>
              </a:r>
              <a:r>
                <a:rPr lang="en-US" sz="16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16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nhất</a:t>
              </a:r>
              <a:endParaRPr lang="en-US" sz="1600" b="1" dirty="0">
                <a:solidFill>
                  <a:schemeClr val="bg1"/>
                </a:solidFill>
                <a:effectLst>
                  <a:outerShdw blurRad="38100" dist="38100" dir="2700000" algn="tl">
                    <a:srgbClr val="000000">
                      <a:alpha val="43137"/>
                    </a:srgbClr>
                  </a:outerShdw>
                </a:effectLst>
                <a:latin typeface="UTM Ericsson Capital" panose="02040603050506020204" pitchFamily="18" charset="0"/>
              </a:endParaRPr>
            </a:p>
          </p:txBody>
        </p:sp>
      </p:grpSp>
      <p:grpSp>
        <p:nvGrpSpPr>
          <p:cNvPr id="63" name="Group 62"/>
          <p:cNvGrpSpPr/>
          <p:nvPr/>
        </p:nvGrpSpPr>
        <p:grpSpPr>
          <a:xfrm>
            <a:off x="6329442" y="1694354"/>
            <a:ext cx="5668166" cy="4896533"/>
            <a:chOff x="6329442" y="1694354"/>
            <a:chExt cx="5668166" cy="4896533"/>
          </a:xfrm>
        </p:grpSpPr>
        <p:grpSp>
          <p:nvGrpSpPr>
            <p:cNvPr id="64" name="Group 63"/>
            <p:cNvGrpSpPr/>
            <p:nvPr/>
          </p:nvGrpSpPr>
          <p:grpSpPr>
            <a:xfrm>
              <a:off x="6329442" y="1694354"/>
              <a:ext cx="5668166" cy="4896533"/>
              <a:chOff x="6329442" y="1694354"/>
              <a:chExt cx="5668166" cy="4896533"/>
            </a:xfrm>
          </p:grpSpPr>
          <p:pic>
            <p:nvPicPr>
              <p:cNvPr id="66" name="Picture 6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9442" y="1694354"/>
                <a:ext cx="5668166" cy="4896533"/>
              </a:xfrm>
              <a:prstGeom prst="rect">
                <a:avLst/>
              </a:prstGeom>
            </p:spPr>
          </p:pic>
          <p:pic>
            <p:nvPicPr>
              <p:cNvPr id="67" name="Picture 6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2895" y="2754449"/>
                <a:ext cx="5042931" cy="32950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65" name="Rectangle 64"/>
            <p:cNvSpPr/>
            <p:nvPr/>
          </p:nvSpPr>
          <p:spPr>
            <a:xfrm>
              <a:off x="6669441" y="1922422"/>
              <a:ext cx="4068230" cy="523220"/>
            </a:xfrm>
            <a:prstGeom prst="rect">
              <a:avLst/>
            </a:prstGeom>
          </p:spPr>
          <p:txBody>
            <a:bodyPr wrap="square">
              <a:spAutoFit/>
            </a:bodyPr>
            <a:lstStyle/>
            <a:p>
              <a:pPr algn="just"/>
              <a:r>
                <a:rPr lang="en-US" sz="28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Cảng</a:t>
              </a:r>
              <a:r>
                <a:rPr lang="en-US" sz="28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28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sài</a:t>
              </a:r>
              <a:r>
                <a:rPr lang="en-US" sz="28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28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gòn</a:t>
              </a:r>
              <a:endParaRPr lang="en-US" sz="2800" b="1" dirty="0">
                <a:solidFill>
                  <a:schemeClr val="bg1"/>
                </a:solidFill>
                <a:effectLst>
                  <a:outerShdw blurRad="38100" dist="38100" dir="2700000" algn="tl">
                    <a:srgbClr val="000000">
                      <a:alpha val="43137"/>
                    </a:srgbClr>
                  </a:outerShdw>
                </a:effectLst>
                <a:latin typeface="UTM Ericsson Capital" panose="02040603050506020204" pitchFamily="18" charset="0"/>
              </a:endParaRPr>
            </a:p>
          </p:txBody>
        </p:sp>
      </p:grpSp>
    </p:spTree>
    <p:custDataLst>
      <p:tags r:id="rId1"/>
    </p:custDataLst>
    <p:extLst>
      <p:ext uri="{BB962C8B-B14F-4D97-AF65-F5344CB8AC3E}">
        <p14:creationId xmlns:p14="http://schemas.microsoft.com/office/powerpoint/2010/main" val="4176869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up)">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up)">
                                      <p:cBhvr>
                                        <p:cTn id="1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90" y="145051"/>
            <a:ext cx="10445871" cy="14522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71" name="Group 70"/>
          <p:cNvGrpSpPr/>
          <p:nvPr/>
        </p:nvGrpSpPr>
        <p:grpSpPr>
          <a:xfrm>
            <a:off x="123984" y="1816247"/>
            <a:ext cx="4636225" cy="2341777"/>
            <a:chOff x="113208" y="2234499"/>
            <a:chExt cx="4636225" cy="2341777"/>
          </a:xfrm>
        </p:grpSpPr>
        <p:grpSp>
          <p:nvGrpSpPr>
            <p:cNvPr id="75" name="Group 74"/>
            <p:cNvGrpSpPr/>
            <p:nvPr/>
          </p:nvGrpSpPr>
          <p:grpSpPr>
            <a:xfrm>
              <a:off x="113208" y="2234499"/>
              <a:ext cx="4636225" cy="2341777"/>
              <a:chOff x="243273" y="1919327"/>
              <a:chExt cx="4636225" cy="2341777"/>
            </a:xfrm>
          </p:grpSpPr>
          <p:sp>
            <p:nvSpPr>
              <p:cNvPr id="79" name="Rectangle 78"/>
              <p:cNvSpPr/>
              <p:nvPr/>
            </p:nvSpPr>
            <p:spPr>
              <a:xfrm>
                <a:off x="418434" y="1919327"/>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243273" y="1959785"/>
                <a:ext cx="4636225" cy="369332"/>
              </a:xfrm>
              <a:prstGeom prst="rect">
                <a:avLst/>
              </a:prstGeom>
              <a:noFill/>
            </p:spPr>
            <p:txBody>
              <a:bodyPr wrap="square" rtlCol="0">
                <a:spAutoFit/>
              </a:bodyPr>
              <a:lstStyle/>
              <a:p>
                <a:pPr algn="ctr"/>
                <a:r>
                  <a:rPr lang="en-US" b="1" dirty="0" err="1">
                    <a:latin typeface="UTM Ericsson Capital" panose="02040603050506020204" pitchFamily="18" charset="0"/>
                  </a:rPr>
                  <a:t>Trường</a:t>
                </a:r>
                <a:r>
                  <a:rPr lang="en-US" b="1" dirty="0">
                    <a:latin typeface="UTM Ericsson Capital" panose="02040603050506020204" pitchFamily="18" charset="0"/>
                  </a:rPr>
                  <a:t> </a:t>
                </a:r>
                <a:r>
                  <a:rPr lang="en-US" b="1" dirty="0" err="1">
                    <a:latin typeface="UTM Ericsson Capital" panose="02040603050506020204" pitchFamily="18" charset="0"/>
                  </a:rPr>
                  <a:t>đại</a:t>
                </a:r>
                <a:r>
                  <a:rPr lang="en-US" b="1" dirty="0">
                    <a:latin typeface="UTM Ericsson Capital" panose="02040603050506020204" pitchFamily="18" charset="0"/>
                  </a:rPr>
                  <a:t> </a:t>
                </a:r>
                <a:r>
                  <a:rPr lang="en-US" b="1" dirty="0" err="1">
                    <a:latin typeface="UTM Ericsson Capital" panose="02040603050506020204" pitchFamily="18" charset="0"/>
                  </a:rPr>
                  <a:t>học</a:t>
                </a:r>
                <a:r>
                  <a:rPr lang="en-US" b="1" dirty="0">
                    <a:latin typeface="UTM Ericsson Capital" panose="02040603050506020204" pitchFamily="18" charset="0"/>
                  </a:rPr>
                  <a:t> </a:t>
                </a:r>
                <a:r>
                  <a:rPr lang="en-US" b="1" dirty="0" err="1">
                    <a:latin typeface="UTM Ericsson Capital" panose="02040603050506020204" pitchFamily="18" charset="0"/>
                  </a:rPr>
                  <a:t>bách</a:t>
                </a:r>
                <a:r>
                  <a:rPr lang="en-US" b="1" dirty="0">
                    <a:latin typeface="UTM Ericsson Capital" panose="02040603050506020204" pitchFamily="18" charset="0"/>
                  </a:rPr>
                  <a:t> </a:t>
                </a:r>
                <a:r>
                  <a:rPr lang="en-US" b="1" dirty="0" err="1">
                    <a:latin typeface="UTM Ericsson Capital" panose="02040603050506020204" pitchFamily="18" charset="0"/>
                  </a:rPr>
                  <a:t>khoa</a:t>
                </a:r>
                <a:endParaRPr lang="en-US" b="1" dirty="0">
                  <a:latin typeface="UTM Ericsson Capital" panose="02040603050506020204" pitchFamily="18" charset="0"/>
                </a:endParaRPr>
              </a:p>
            </p:txBody>
          </p:sp>
          <p:pic>
            <p:nvPicPr>
              <p:cNvPr id="81" name="Graphic 8"/>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44678" y="2047847"/>
                <a:ext cx="231481" cy="231481"/>
              </a:xfrm>
              <a:prstGeom prst="rect">
                <a:avLst/>
              </a:prstGeom>
            </p:spPr>
          </p:pic>
        </p:grpSp>
        <p:pic>
          <p:nvPicPr>
            <p:cNvPr id="76" name="Picture 7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6907" y="2723587"/>
              <a:ext cx="3770846" cy="1714574"/>
            </a:xfrm>
            <a:prstGeom prst="rect">
              <a:avLst/>
            </a:prstGeom>
            <a:ln w="38100" cap="sq">
              <a:solidFill>
                <a:srgbClr val="000000"/>
              </a:solidFill>
              <a:prstDash val="solid"/>
              <a:miter lim="800000"/>
            </a:ln>
            <a:effectLst/>
          </p:spPr>
        </p:pic>
      </p:grpSp>
      <p:grpSp>
        <p:nvGrpSpPr>
          <p:cNvPr id="82" name="Group 81"/>
          <p:cNvGrpSpPr/>
          <p:nvPr/>
        </p:nvGrpSpPr>
        <p:grpSpPr>
          <a:xfrm>
            <a:off x="2545464" y="4381304"/>
            <a:ext cx="4984571" cy="2341777"/>
            <a:chOff x="2545464" y="4381304"/>
            <a:chExt cx="4984571" cy="2341777"/>
          </a:xfrm>
        </p:grpSpPr>
        <p:grpSp>
          <p:nvGrpSpPr>
            <p:cNvPr id="83" name="Group 82"/>
            <p:cNvGrpSpPr/>
            <p:nvPr/>
          </p:nvGrpSpPr>
          <p:grpSpPr>
            <a:xfrm>
              <a:off x="2545464" y="4381304"/>
              <a:ext cx="4984571" cy="2341777"/>
              <a:chOff x="-467435" y="1919327"/>
              <a:chExt cx="4984571" cy="2341777"/>
            </a:xfrm>
          </p:grpSpPr>
          <p:sp>
            <p:nvSpPr>
              <p:cNvPr id="85" name="Rectangle 84"/>
              <p:cNvSpPr/>
              <p:nvPr/>
            </p:nvSpPr>
            <p:spPr>
              <a:xfrm>
                <a:off x="418434" y="1919327"/>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p:cNvSpPr txBox="1"/>
              <p:nvPr/>
            </p:nvSpPr>
            <p:spPr>
              <a:xfrm>
                <a:off x="-467435" y="1959785"/>
                <a:ext cx="4636225" cy="369332"/>
              </a:xfrm>
              <a:prstGeom prst="rect">
                <a:avLst/>
              </a:prstGeom>
              <a:noFill/>
            </p:spPr>
            <p:txBody>
              <a:bodyPr wrap="square" rtlCol="0">
                <a:spAutoFit/>
              </a:bodyPr>
              <a:lstStyle/>
              <a:p>
                <a:pPr algn="ctr"/>
                <a:r>
                  <a:rPr lang="en-US" b="1" dirty="0" err="1">
                    <a:latin typeface="UTM Ericsson Capital" panose="02040603050506020204" pitchFamily="18" charset="0"/>
                  </a:rPr>
                  <a:t>Thảo</a:t>
                </a:r>
                <a:r>
                  <a:rPr lang="en-US" b="1" dirty="0">
                    <a:latin typeface="UTM Ericsson Capital" panose="02040603050506020204" pitchFamily="18" charset="0"/>
                  </a:rPr>
                  <a:t> </a:t>
                </a:r>
                <a:r>
                  <a:rPr lang="en-US" b="1" dirty="0" err="1">
                    <a:latin typeface="UTM Ericsson Capital" panose="02040603050506020204" pitchFamily="18" charset="0"/>
                  </a:rPr>
                  <a:t>cầm</a:t>
                </a:r>
                <a:r>
                  <a:rPr lang="en-US" b="1" dirty="0">
                    <a:latin typeface="UTM Ericsson Capital" panose="02040603050506020204" pitchFamily="18" charset="0"/>
                  </a:rPr>
                  <a:t> </a:t>
                </a:r>
                <a:r>
                  <a:rPr lang="en-US" b="1" dirty="0" err="1">
                    <a:latin typeface="UTM Ericsson Capital" panose="02040603050506020204" pitchFamily="18" charset="0"/>
                  </a:rPr>
                  <a:t>viên</a:t>
                </a:r>
                <a:endParaRPr lang="en-US" b="1" dirty="0">
                  <a:latin typeface="UTM Ericsson Capital" panose="02040603050506020204" pitchFamily="18" charset="0"/>
                </a:endParaRPr>
              </a:p>
            </p:txBody>
          </p:sp>
          <p:pic>
            <p:nvPicPr>
              <p:cNvPr id="87" name="Graphic 8"/>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44678" y="2047847"/>
                <a:ext cx="231481" cy="231481"/>
              </a:xfrm>
              <a:prstGeom prst="rect">
                <a:avLst/>
              </a:prstGeom>
            </p:spPr>
          </p:pic>
        </p:grpSp>
        <p:pic>
          <p:nvPicPr>
            <p:cNvPr id="84" name="Picture 8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82238" y="4839483"/>
              <a:ext cx="3781451" cy="1724469"/>
            </a:xfrm>
            <a:prstGeom prst="rect">
              <a:avLst/>
            </a:prstGeom>
            <a:ln w="38100" cap="sq">
              <a:solidFill>
                <a:srgbClr val="000000"/>
              </a:solidFill>
              <a:prstDash val="solid"/>
              <a:miter lim="800000"/>
            </a:ln>
            <a:effectLst/>
          </p:spPr>
        </p:pic>
      </p:grpSp>
    </p:spTree>
    <p:custDataLst>
      <p:tags r:id="rId1"/>
    </p:custDataLst>
    <p:extLst>
      <p:ext uri="{BB962C8B-B14F-4D97-AF65-F5344CB8AC3E}">
        <p14:creationId xmlns:p14="http://schemas.microsoft.com/office/powerpoint/2010/main" val="3165097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p:cTn id="12" dur="1000" fill="hold"/>
                                        <p:tgtEl>
                                          <p:spTgt spid="71"/>
                                        </p:tgtEl>
                                        <p:attrNameLst>
                                          <p:attrName>ppt_w</p:attrName>
                                        </p:attrNameLst>
                                      </p:cBhvr>
                                      <p:tavLst>
                                        <p:tav tm="0">
                                          <p:val>
                                            <p:strVal val="#ppt_w+.3"/>
                                          </p:val>
                                        </p:tav>
                                        <p:tav tm="100000">
                                          <p:val>
                                            <p:strVal val="#ppt_w"/>
                                          </p:val>
                                        </p:tav>
                                      </p:tavLst>
                                    </p:anim>
                                    <p:anim calcmode="lin" valueType="num">
                                      <p:cBhvr>
                                        <p:cTn id="13" dur="1000" fill="hold"/>
                                        <p:tgtEl>
                                          <p:spTgt spid="71"/>
                                        </p:tgtEl>
                                        <p:attrNameLst>
                                          <p:attrName>ppt_h</p:attrName>
                                        </p:attrNameLst>
                                      </p:cBhvr>
                                      <p:tavLst>
                                        <p:tav tm="0">
                                          <p:val>
                                            <p:strVal val="#ppt_h"/>
                                          </p:val>
                                        </p:tav>
                                        <p:tav tm="100000">
                                          <p:val>
                                            <p:strVal val="#ppt_h"/>
                                          </p:val>
                                        </p:tav>
                                      </p:tavLst>
                                    </p:anim>
                                    <p:animEffect transition="in" filter="fade">
                                      <p:cBhvr>
                                        <p:cTn id="14" dur="1000"/>
                                        <p:tgtEl>
                                          <p:spTgt spid="71"/>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82"/>
                                        </p:tgtEl>
                                        <p:attrNameLst>
                                          <p:attrName>style.visibility</p:attrName>
                                        </p:attrNameLst>
                                      </p:cBhvr>
                                      <p:to>
                                        <p:strVal val="visible"/>
                                      </p:to>
                                    </p:set>
                                    <p:anim calcmode="lin" valueType="num">
                                      <p:cBhvr>
                                        <p:cTn id="19" dur="1000" fill="hold"/>
                                        <p:tgtEl>
                                          <p:spTgt spid="82"/>
                                        </p:tgtEl>
                                        <p:attrNameLst>
                                          <p:attrName>ppt_w</p:attrName>
                                        </p:attrNameLst>
                                      </p:cBhvr>
                                      <p:tavLst>
                                        <p:tav tm="0">
                                          <p:val>
                                            <p:strVal val="#ppt_w+.3"/>
                                          </p:val>
                                        </p:tav>
                                        <p:tav tm="100000">
                                          <p:val>
                                            <p:strVal val="#ppt_w"/>
                                          </p:val>
                                        </p:tav>
                                      </p:tavLst>
                                    </p:anim>
                                    <p:anim calcmode="lin" valueType="num">
                                      <p:cBhvr>
                                        <p:cTn id="20" dur="1000" fill="hold"/>
                                        <p:tgtEl>
                                          <p:spTgt spid="82"/>
                                        </p:tgtEl>
                                        <p:attrNameLst>
                                          <p:attrName>ppt_h</p:attrName>
                                        </p:attrNameLst>
                                      </p:cBhvr>
                                      <p:tavLst>
                                        <p:tav tm="0">
                                          <p:val>
                                            <p:strVal val="#ppt_h"/>
                                          </p:val>
                                        </p:tav>
                                        <p:tav tm="100000">
                                          <p:val>
                                            <p:strVal val="#ppt_h"/>
                                          </p:val>
                                        </p:tav>
                                      </p:tavLst>
                                    </p:anim>
                                    <p:animEffect transition="in" filter="fade">
                                      <p:cBhvr>
                                        <p:cTn id="21" dur="1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AutoShape 2">
            <a:hlinkClick r:id="" action="ppaction://noaction" highlightClick="1"/>
          </p:cNvPr>
          <p:cNvSpPr>
            <a:spLocks noChangeArrowheads="1"/>
          </p:cNvSpPr>
          <p:nvPr/>
        </p:nvSpPr>
        <p:spPr bwMode="auto">
          <a:xfrm>
            <a:off x="383914" y="1643188"/>
            <a:ext cx="4320276" cy="533400"/>
          </a:xfrm>
          <a:prstGeom prst="actionButtonBlank">
            <a:avLst/>
          </a:prstGeom>
          <a:solidFill>
            <a:srgbClr val="92D050"/>
          </a:solidFill>
          <a:ln w="12700">
            <a:noFill/>
            <a:miter lim="800000"/>
            <a:headEnd/>
            <a:tailEnd/>
          </a:ln>
        </p:spPr>
        <p:txBody>
          <a:bodyPr wrap="none" anchor="ctr"/>
          <a:lstStyle/>
          <a:p>
            <a:pPr algn="ctr" eaLnBrk="0" hangingPunct="0">
              <a:spcBef>
                <a:spcPct val="50000"/>
              </a:spcBef>
            </a:pPr>
            <a:r>
              <a:rPr lang="en-US" sz="2800" b="1" dirty="0">
                <a:solidFill>
                  <a:schemeClr val="bg1"/>
                </a:solidFill>
                <a:latin typeface="UTM Avo" panose="02040603050506020204" pitchFamily="18" charset="0"/>
              </a:rPr>
              <a:t>TRUNG TÂM KINH TẾ</a:t>
            </a:r>
          </a:p>
        </p:txBody>
      </p:sp>
      <p:sp>
        <p:nvSpPr>
          <p:cNvPr id="47" name="AutoShape 3">
            <a:hlinkClick r:id="" action="ppaction://noaction" highlightClick="1"/>
          </p:cNvPr>
          <p:cNvSpPr>
            <a:spLocks noChangeArrowheads="1"/>
          </p:cNvSpPr>
          <p:nvPr/>
        </p:nvSpPr>
        <p:spPr bwMode="auto">
          <a:xfrm>
            <a:off x="5145975" y="1636670"/>
            <a:ext cx="6795890" cy="533400"/>
          </a:xfrm>
          <a:prstGeom prst="actionButtonBlank">
            <a:avLst/>
          </a:prstGeom>
          <a:solidFill>
            <a:srgbClr val="92D050"/>
          </a:solidFill>
          <a:ln w="9525">
            <a:noFill/>
            <a:miter lim="800000"/>
            <a:headEnd/>
            <a:tailEnd/>
          </a:ln>
        </p:spPr>
        <p:txBody>
          <a:bodyPr wrap="none" anchor="ctr"/>
          <a:lstStyle/>
          <a:p>
            <a:pPr algn="ctr" eaLnBrk="0" hangingPunct="0">
              <a:spcBef>
                <a:spcPct val="50000"/>
              </a:spcBef>
            </a:pPr>
            <a:r>
              <a:rPr lang="en-US" sz="2800" b="1" dirty="0">
                <a:solidFill>
                  <a:schemeClr val="bg1"/>
                </a:solidFill>
                <a:latin typeface="UTM Avo" panose="02040603050506020204" pitchFamily="18" charset="0"/>
              </a:rPr>
              <a:t>TRUNG TÂM VĂN HOÁ</a:t>
            </a:r>
            <a:r>
              <a:rPr lang="vi-VN" sz="2800" b="1" dirty="0">
                <a:solidFill>
                  <a:schemeClr val="bg1"/>
                </a:solidFill>
                <a:latin typeface="UTM Avo" panose="02040603050506020204" pitchFamily="18" charset="0"/>
              </a:rPr>
              <a:t> - GIÁO DỤC</a:t>
            </a:r>
            <a:endParaRPr lang="en-US" sz="2800" b="1" dirty="0">
              <a:solidFill>
                <a:schemeClr val="bg1"/>
              </a:solidFill>
              <a:latin typeface="UTM Avo" panose="02040603050506020204" pitchFamily="18" charset="0"/>
            </a:endParaRPr>
          </a:p>
        </p:txBody>
      </p:sp>
      <p:sp>
        <p:nvSpPr>
          <p:cNvPr id="48" name="AutoShape 19">
            <a:hlinkClick r:id="" action="ppaction://noaction" highlightClick="1"/>
          </p:cNvPr>
          <p:cNvSpPr>
            <a:spLocks noChangeArrowheads="1"/>
          </p:cNvSpPr>
          <p:nvPr/>
        </p:nvSpPr>
        <p:spPr bwMode="auto">
          <a:xfrm>
            <a:off x="2400043" y="367211"/>
            <a:ext cx="7986784" cy="970745"/>
          </a:xfrm>
          <a:prstGeom prst="actionButtonBlank">
            <a:avLst/>
          </a:prstGeom>
          <a:solidFill>
            <a:srgbClr val="66FF99"/>
          </a:solidFill>
          <a:ln w="12700">
            <a:solidFill>
              <a:schemeClr val="tx1"/>
            </a:solidFill>
            <a:miter lim="800000"/>
            <a:headEnd/>
            <a:tailEnd/>
          </a:ln>
        </p:spPr>
        <p:txBody>
          <a:bodyPr wrap="none" anchor="ctr"/>
          <a:lstStyle/>
          <a:p>
            <a:pPr algn="ctr" eaLnBrk="0" hangingPunct="0">
              <a:spcBef>
                <a:spcPct val="50000"/>
              </a:spcBef>
            </a:pPr>
            <a:r>
              <a:rPr lang="en-US" sz="4000" b="1" dirty="0">
                <a:ln>
                  <a:solidFill>
                    <a:schemeClr val="tx1"/>
                  </a:solidFill>
                </a:ln>
                <a:solidFill>
                  <a:schemeClr val="bg1"/>
                </a:solidFill>
                <a:latin typeface="UTM Avo" panose="02040603050506020204" pitchFamily="18" charset="0"/>
              </a:rPr>
              <a:t>THÀNH PHỐ HỒ CHÍ MINH</a:t>
            </a:r>
          </a:p>
        </p:txBody>
      </p:sp>
      <p:sp>
        <p:nvSpPr>
          <p:cNvPr id="49" name="AutoShape 7">
            <a:hlinkClick r:id="" action="ppaction://noaction" highlightClick="1"/>
          </p:cNvPr>
          <p:cNvSpPr>
            <a:spLocks noChangeArrowheads="1"/>
          </p:cNvSpPr>
          <p:nvPr/>
        </p:nvSpPr>
        <p:spPr bwMode="auto">
          <a:xfrm>
            <a:off x="5138902" y="2486461"/>
            <a:ext cx="2129716" cy="2490695"/>
          </a:xfrm>
          <a:prstGeom prst="actionButtonBlank">
            <a:avLst/>
          </a:prstGeom>
          <a:solidFill>
            <a:srgbClr val="00B0F0"/>
          </a:solidFill>
          <a:ln w="12700">
            <a:noFill/>
            <a:miter lim="800000"/>
            <a:headEnd/>
            <a:tailEnd/>
          </a:ln>
        </p:spPr>
        <p:txBody>
          <a:bodyPr wrap="none" anchor="ctr"/>
          <a:lstStyle/>
          <a:p>
            <a:pPr algn="ctr" eaLnBrk="0" hangingPunct="0"/>
            <a:r>
              <a:rPr lang="en-US" sz="2400" b="1" dirty="0" err="1">
                <a:solidFill>
                  <a:schemeClr val="bg1"/>
                </a:solidFill>
                <a:latin typeface="UTM Avo" panose="02040603050506020204" pitchFamily="18" charset="0"/>
              </a:rPr>
              <a:t>Có</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nhiều</a:t>
            </a:r>
            <a:r>
              <a:rPr lang="en-US" sz="2400" b="1" dirty="0">
                <a:solidFill>
                  <a:schemeClr val="bg1"/>
                </a:solidFill>
                <a:latin typeface="UTM Avo" panose="02040603050506020204" pitchFamily="18" charset="0"/>
              </a:rPr>
              <a:t/>
            </a:r>
            <a:br>
              <a:rPr lang="en-US" sz="2400" b="1" dirty="0">
                <a:solidFill>
                  <a:schemeClr val="bg1"/>
                </a:solidFill>
                <a:latin typeface="UTM Avo" panose="02040603050506020204" pitchFamily="18" charset="0"/>
              </a:rPr>
            </a:br>
            <a:r>
              <a:rPr lang="en-US" sz="2400" b="1" dirty="0" err="1">
                <a:solidFill>
                  <a:schemeClr val="bg1"/>
                </a:solidFill>
                <a:latin typeface="UTM Avo" panose="02040603050506020204" pitchFamily="18" charset="0"/>
              </a:rPr>
              <a:t>viện</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nghiên</a:t>
            </a:r>
            <a:r>
              <a:rPr lang="en-US" sz="2400" b="1" dirty="0">
                <a:solidFill>
                  <a:schemeClr val="bg1"/>
                </a:solidFill>
                <a:latin typeface="UTM Avo" panose="02040603050506020204" pitchFamily="18" charset="0"/>
              </a:rPr>
              <a:t> </a:t>
            </a:r>
          </a:p>
          <a:p>
            <a:pPr algn="ctr" eaLnBrk="0" hangingPunct="0"/>
            <a:r>
              <a:rPr lang="en-US" sz="2400" b="1" dirty="0" err="1">
                <a:solidFill>
                  <a:schemeClr val="bg1"/>
                </a:solidFill>
                <a:latin typeface="UTM Avo" panose="02040603050506020204" pitchFamily="18" charset="0"/>
              </a:rPr>
              <a:t>cứu</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trường</a:t>
            </a:r>
            <a:endParaRPr lang="en-US" sz="2400" b="1" dirty="0">
              <a:solidFill>
                <a:schemeClr val="bg1"/>
              </a:solidFill>
              <a:latin typeface="UTM Avo" panose="02040603050506020204" pitchFamily="18" charset="0"/>
            </a:endParaRPr>
          </a:p>
          <a:p>
            <a:pPr algn="ctr" eaLnBrk="0" hangingPunct="0"/>
            <a:r>
              <a:rPr lang="en-US" sz="2400" b="1" dirty="0" err="1">
                <a:solidFill>
                  <a:schemeClr val="bg1"/>
                </a:solidFill>
                <a:latin typeface="UTM Avo" panose="02040603050506020204" pitchFamily="18" charset="0"/>
              </a:rPr>
              <a:t>đại</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học</a:t>
            </a:r>
            <a:r>
              <a:rPr lang="en-US" sz="2400" b="1" dirty="0">
                <a:solidFill>
                  <a:schemeClr val="bg1"/>
                </a:solidFill>
                <a:latin typeface="UTM Avo" panose="02040603050506020204" pitchFamily="18" charset="0"/>
              </a:rPr>
              <a:t>.</a:t>
            </a:r>
          </a:p>
        </p:txBody>
      </p:sp>
      <p:sp>
        <p:nvSpPr>
          <p:cNvPr id="50" name="AutoShape 8">
            <a:hlinkClick r:id="" action="ppaction://noaction" highlightClick="1"/>
          </p:cNvPr>
          <p:cNvSpPr>
            <a:spLocks noChangeArrowheads="1"/>
          </p:cNvSpPr>
          <p:nvPr/>
        </p:nvSpPr>
        <p:spPr bwMode="auto">
          <a:xfrm>
            <a:off x="7359617" y="2485296"/>
            <a:ext cx="2305664" cy="2491860"/>
          </a:xfrm>
          <a:prstGeom prst="actionButtonBlank">
            <a:avLst/>
          </a:prstGeom>
          <a:solidFill>
            <a:srgbClr val="00B0F0"/>
          </a:solidFill>
          <a:ln w="12700">
            <a:noFill/>
            <a:miter lim="800000"/>
            <a:headEnd/>
            <a:tailEnd/>
          </a:ln>
        </p:spPr>
        <p:txBody>
          <a:bodyPr wrap="none" anchor="ctr"/>
          <a:lstStyle/>
          <a:p>
            <a:pPr algn="ctr" eaLnBrk="0" hangingPunct="0"/>
            <a:r>
              <a:rPr lang="en-US" sz="2400" b="1" dirty="0" err="1">
                <a:solidFill>
                  <a:schemeClr val="bg1"/>
                </a:solidFill>
                <a:latin typeface="UTM Avo" panose="02040603050506020204" pitchFamily="18" charset="0"/>
              </a:rPr>
              <a:t>Có</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nhiều</a:t>
            </a:r>
            <a:r>
              <a:rPr lang="en-US" sz="2400" b="1" dirty="0">
                <a:solidFill>
                  <a:schemeClr val="bg1"/>
                </a:solidFill>
                <a:latin typeface="UTM Avo" panose="02040603050506020204" pitchFamily="18" charset="0"/>
              </a:rPr>
              <a:t> </a:t>
            </a:r>
          </a:p>
          <a:p>
            <a:pPr algn="ctr" eaLnBrk="0" hangingPunct="0"/>
            <a:r>
              <a:rPr lang="en-US" sz="2400" b="1" dirty="0" err="1">
                <a:solidFill>
                  <a:schemeClr val="bg1"/>
                </a:solidFill>
                <a:latin typeface="UTM Avo" panose="02040603050506020204" pitchFamily="18" charset="0"/>
              </a:rPr>
              <a:t>viện</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bảo</a:t>
            </a:r>
            <a:r>
              <a:rPr lang="en-US" sz="2400" b="1" dirty="0">
                <a:solidFill>
                  <a:schemeClr val="bg1"/>
                </a:solidFill>
                <a:latin typeface="UTM Avo" panose="02040603050506020204" pitchFamily="18" charset="0"/>
              </a:rPr>
              <a:t> </a:t>
            </a:r>
          </a:p>
          <a:p>
            <a:pPr algn="ctr" eaLnBrk="0" hangingPunct="0"/>
            <a:r>
              <a:rPr lang="en-US" sz="2400" b="1" dirty="0" err="1">
                <a:solidFill>
                  <a:schemeClr val="bg1"/>
                </a:solidFill>
                <a:latin typeface="UTM Avo" panose="02040603050506020204" pitchFamily="18" charset="0"/>
              </a:rPr>
              <a:t>tàng</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nhà</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hát</a:t>
            </a:r>
            <a:r>
              <a:rPr lang="en-US" sz="2400" b="1" dirty="0">
                <a:solidFill>
                  <a:schemeClr val="bg1"/>
                </a:solidFill>
                <a:latin typeface="UTM Avo" panose="02040603050506020204" pitchFamily="18" charset="0"/>
              </a:rPr>
              <a:t>,</a:t>
            </a:r>
          </a:p>
          <a:p>
            <a:pPr algn="ctr" eaLnBrk="0" hangingPunct="0"/>
            <a:r>
              <a:rPr lang="en-US" sz="2400" b="1" dirty="0" err="1">
                <a:solidFill>
                  <a:schemeClr val="bg1"/>
                </a:solidFill>
                <a:latin typeface="UTM Avo" panose="02040603050506020204" pitchFamily="18" charset="0"/>
              </a:rPr>
              <a:t>rạp</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chiếu</a:t>
            </a:r>
            <a:endParaRPr lang="en-US" sz="2400" b="1" dirty="0">
              <a:solidFill>
                <a:schemeClr val="bg1"/>
              </a:solidFill>
              <a:latin typeface="UTM Avo" panose="02040603050506020204" pitchFamily="18" charset="0"/>
            </a:endParaRPr>
          </a:p>
          <a:p>
            <a:pPr algn="ctr" eaLnBrk="0" hangingPunct="0"/>
            <a:r>
              <a:rPr lang="en-US" sz="2400" b="1" dirty="0" err="1">
                <a:solidFill>
                  <a:schemeClr val="bg1"/>
                </a:solidFill>
                <a:latin typeface="UTM Avo" panose="02040603050506020204" pitchFamily="18" charset="0"/>
              </a:rPr>
              <a:t>phim</a:t>
            </a:r>
            <a:r>
              <a:rPr lang="en-US" sz="2400" b="1" dirty="0">
                <a:solidFill>
                  <a:schemeClr val="bg1"/>
                </a:solidFill>
                <a:latin typeface="UTM Avo" panose="02040603050506020204" pitchFamily="18" charset="0"/>
              </a:rPr>
              <a:t>.</a:t>
            </a:r>
          </a:p>
        </p:txBody>
      </p:sp>
      <p:sp>
        <p:nvSpPr>
          <p:cNvPr id="51" name="AutoShape 9">
            <a:hlinkClick r:id="" action="ppaction://noaction" highlightClick="1"/>
          </p:cNvPr>
          <p:cNvSpPr>
            <a:spLocks noChangeArrowheads="1"/>
          </p:cNvSpPr>
          <p:nvPr/>
        </p:nvSpPr>
        <p:spPr bwMode="auto">
          <a:xfrm>
            <a:off x="9774429" y="2490884"/>
            <a:ext cx="2150637" cy="2504560"/>
          </a:xfrm>
          <a:prstGeom prst="actionButtonBlank">
            <a:avLst/>
          </a:prstGeom>
          <a:solidFill>
            <a:srgbClr val="00B0F0"/>
          </a:solidFill>
          <a:ln w="12700">
            <a:noFill/>
            <a:miter lim="800000"/>
            <a:headEnd/>
            <a:tailEnd/>
          </a:ln>
        </p:spPr>
        <p:txBody>
          <a:bodyPr wrap="none" anchor="ctr"/>
          <a:lstStyle/>
          <a:p>
            <a:pPr algn="ctr" eaLnBrk="0" hangingPunct="0"/>
            <a:r>
              <a:rPr lang="en-US" sz="2400" b="1" dirty="0" err="1">
                <a:solidFill>
                  <a:schemeClr val="bg1"/>
                </a:solidFill>
                <a:latin typeface="UTM Avo" panose="02040603050506020204" pitchFamily="18" charset="0"/>
              </a:rPr>
              <a:t>Có</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các</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khu</a:t>
            </a:r>
            <a:endParaRPr lang="en-US" sz="2400" b="1" dirty="0">
              <a:solidFill>
                <a:schemeClr val="bg1"/>
              </a:solidFill>
              <a:latin typeface="UTM Avo" panose="02040603050506020204" pitchFamily="18" charset="0"/>
            </a:endParaRPr>
          </a:p>
          <a:p>
            <a:pPr algn="ctr" eaLnBrk="0" hangingPunct="0"/>
            <a:r>
              <a:rPr lang="en-US" sz="2400" b="1" dirty="0" err="1">
                <a:solidFill>
                  <a:schemeClr val="bg1"/>
                </a:solidFill>
                <a:latin typeface="UTM Avo" panose="02040603050506020204" pitchFamily="18" charset="0"/>
              </a:rPr>
              <a:t>vui</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chơi</a:t>
            </a:r>
            <a:endParaRPr lang="en-US" sz="2400" b="1" dirty="0">
              <a:solidFill>
                <a:schemeClr val="bg1"/>
              </a:solidFill>
              <a:latin typeface="UTM Avo" panose="02040603050506020204" pitchFamily="18" charset="0"/>
            </a:endParaRPr>
          </a:p>
          <a:p>
            <a:pPr algn="ctr" eaLnBrk="0" hangingPunct="0"/>
            <a:r>
              <a:rPr lang="en-US" sz="2400" b="1" dirty="0" err="1">
                <a:solidFill>
                  <a:schemeClr val="bg1"/>
                </a:solidFill>
                <a:latin typeface="UTM Avo" panose="02040603050506020204" pitchFamily="18" charset="0"/>
              </a:rPr>
              <a:t>giải</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trí</a:t>
            </a:r>
            <a:r>
              <a:rPr lang="en-US" sz="2400" b="1" dirty="0">
                <a:solidFill>
                  <a:schemeClr val="bg1"/>
                </a:solidFill>
                <a:latin typeface="UTM Avo" panose="02040603050506020204" pitchFamily="18" charset="0"/>
              </a:rPr>
              <a:t>.</a:t>
            </a:r>
          </a:p>
        </p:txBody>
      </p:sp>
      <p:sp>
        <p:nvSpPr>
          <p:cNvPr id="52" name="AutoShape 4">
            <a:hlinkClick r:id="" action="ppaction://noaction" highlightClick="1"/>
          </p:cNvPr>
          <p:cNvSpPr>
            <a:spLocks noChangeArrowheads="1"/>
          </p:cNvSpPr>
          <p:nvPr/>
        </p:nvSpPr>
        <p:spPr bwMode="auto">
          <a:xfrm>
            <a:off x="389493" y="2470585"/>
            <a:ext cx="1108570" cy="2506572"/>
          </a:xfrm>
          <a:prstGeom prst="actionButtonBlank">
            <a:avLst/>
          </a:prstGeom>
          <a:solidFill>
            <a:srgbClr val="00B0F0"/>
          </a:solidFill>
          <a:ln w="12700">
            <a:noFill/>
            <a:miter lim="800000"/>
            <a:headEnd/>
            <a:tailEnd/>
          </a:ln>
        </p:spPr>
        <p:txBody>
          <a:bodyPr wrap="none" anchor="ctr"/>
          <a:lstStyle/>
          <a:p>
            <a:pPr algn="ctr" eaLnBrk="0" hangingPunct="0"/>
            <a:r>
              <a:rPr lang="en-US" sz="2000" b="1" dirty="0" err="1">
                <a:solidFill>
                  <a:schemeClr val="bg1"/>
                </a:solidFill>
                <a:latin typeface="UTM Avo" panose="02040603050506020204" pitchFamily="18" charset="0"/>
              </a:rPr>
              <a:t>Có</a:t>
            </a:r>
            <a:r>
              <a:rPr lang="en-US" sz="2000" b="1" dirty="0">
                <a:solidFill>
                  <a:schemeClr val="bg1"/>
                </a:solidFill>
                <a:latin typeface="UTM Avo" panose="02040603050506020204" pitchFamily="18" charset="0"/>
              </a:rPr>
              <a:t> </a:t>
            </a:r>
          </a:p>
          <a:p>
            <a:pPr algn="ctr" eaLnBrk="0" hangingPunct="0"/>
            <a:r>
              <a:rPr lang="en-US" sz="2000" b="1" dirty="0" err="1">
                <a:solidFill>
                  <a:schemeClr val="bg1"/>
                </a:solidFill>
                <a:latin typeface="UTM Avo" panose="02040603050506020204" pitchFamily="18" charset="0"/>
              </a:rPr>
              <a:t>nhiều</a:t>
            </a:r>
            <a:endParaRPr lang="en-US" sz="2000" b="1" dirty="0">
              <a:solidFill>
                <a:schemeClr val="bg1"/>
              </a:solidFill>
              <a:latin typeface="UTM Avo" panose="02040603050506020204" pitchFamily="18" charset="0"/>
            </a:endParaRPr>
          </a:p>
          <a:p>
            <a:pPr algn="ctr" eaLnBrk="0" hangingPunct="0"/>
            <a:r>
              <a:rPr lang="en-US" sz="2000" b="1" dirty="0" err="1">
                <a:solidFill>
                  <a:schemeClr val="bg1"/>
                </a:solidFill>
                <a:latin typeface="UTM Avo" panose="02040603050506020204" pitchFamily="18" charset="0"/>
              </a:rPr>
              <a:t>ngành</a:t>
            </a:r>
            <a:endParaRPr lang="en-US" sz="2000" b="1" dirty="0">
              <a:solidFill>
                <a:schemeClr val="bg1"/>
              </a:solidFill>
              <a:latin typeface="UTM Avo" panose="02040603050506020204" pitchFamily="18" charset="0"/>
            </a:endParaRPr>
          </a:p>
          <a:p>
            <a:pPr algn="ctr" eaLnBrk="0" hangingPunct="0"/>
            <a:r>
              <a:rPr lang="en-US" sz="2000" b="1" dirty="0" err="1">
                <a:solidFill>
                  <a:schemeClr val="bg1"/>
                </a:solidFill>
                <a:latin typeface="UTM Avo" panose="02040603050506020204" pitchFamily="18" charset="0"/>
              </a:rPr>
              <a:t>công</a:t>
            </a:r>
            <a:endParaRPr lang="en-US" sz="2000" b="1" dirty="0">
              <a:solidFill>
                <a:schemeClr val="bg1"/>
              </a:solidFill>
              <a:latin typeface="UTM Avo" panose="02040603050506020204" pitchFamily="18" charset="0"/>
            </a:endParaRPr>
          </a:p>
          <a:p>
            <a:pPr algn="ctr" eaLnBrk="0" hangingPunct="0"/>
            <a:r>
              <a:rPr lang="en-US" sz="2000" b="1" dirty="0" err="1">
                <a:solidFill>
                  <a:schemeClr val="bg1"/>
                </a:solidFill>
                <a:latin typeface="UTM Avo" panose="02040603050506020204" pitchFamily="18" charset="0"/>
              </a:rPr>
              <a:t>nghiệp</a:t>
            </a:r>
            <a:r>
              <a:rPr lang="en-US" sz="2000" b="1" dirty="0">
                <a:solidFill>
                  <a:schemeClr val="bg1"/>
                </a:solidFill>
                <a:latin typeface="UTM Avo" panose="02040603050506020204" pitchFamily="18" charset="0"/>
              </a:rPr>
              <a:t>. </a:t>
            </a:r>
          </a:p>
        </p:txBody>
      </p:sp>
      <p:sp>
        <p:nvSpPr>
          <p:cNvPr id="53" name="AutoShape 6">
            <a:hlinkClick r:id="" action="ppaction://noaction" highlightClick="1"/>
          </p:cNvPr>
          <p:cNvSpPr>
            <a:spLocks noChangeArrowheads="1"/>
          </p:cNvSpPr>
          <p:nvPr/>
        </p:nvSpPr>
        <p:spPr bwMode="auto">
          <a:xfrm>
            <a:off x="3323274" y="2485615"/>
            <a:ext cx="1324990" cy="2491542"/>
          </a:xfrm>
          <a:prstGeom prst="actionButtonBlank">
            <a:avLst/>
          </a:prstGeom>
          <a:solidFill>
            <a:srgbClr val="00B0F0"/>
          </a:solidFill>
          <a:ln w="12700">
            <a:noFill/>
            <a:miter lim="800000"/>
            <a:headEnd/>
            <a:tailEnd/>
          </a:ln>
        </p:spPr>
        <p:txBody>
          <a:bodyPr wrap="none" anchor="ctr"/>
          <a:lstStyle/>
          <a:p>
            <a:pPr algn="ctr" eaLnBrk="0" hangingPunct="0"/>
            <a:r>
              <a:rPr lang="en-US" sz="2000" b="1" dirty="0" err="1">
                <a:solidFill>
                  <a:schemeClr val="bg1"/>
                </a:solidFill>
                <a:latin typeface="UTM Avo" panose="02040603050506020204" pitchFamily="18" charset="0"/>
              </a:rPr>
              <a:t>Có</a:t>
            </a:r>
            <a:r>
              <a:rPr lang="en-US" sz="2000" b="1" dirty="0">
                <a:solidFill>
                  <a:schemeClr val="bg1"/>
                </a:solidFill>
                <a:latin typeface="UTM Avo" panose="02040603050506020204" pitchFamily="18" charset="0"/>
              </a:rPr>
              <a:t> </a:t>
            </a:r>
            <a:r>
              <a:rPr lang="en-US" sz="2000" b="1" dirty="0" err="1">
                <a:solidFill>
                  <a:schemeClr val="bg1"/>
                </a:solidFill>
                <a:latin typeface="UTM Avo" panose="02040603050506020204" pitchFamily="18" charset="0"/>
              </a:rPr>
              <a:t>sân</a:t>
            </a:r>
            <a:r>
              <a:rPr lang="en-US" sz="2000" b="1" dirty="0">
                <a:solidFill>
                  <a:schemeClr val="bg1"/>
                </a:solidFill>
                <a:latin typeface="UTM Avo" panose="02040603050506020204" pitchFamily="18" charset="0"/>
              </a:rPr>
              <a:t> </a:t>
            </a:r>
          </a:p>
          <a:p>
            <a:pPr algn="ctr" eaLnBrk="0" hangingPunct="0"/>
            <a:r>
              <a:rPr lang="en-US" sz="2000" b="1" dirty="0">
                <a:solidFill>
                  <a:schemeClr val="bg1"/>
                </a:solidFill>
                <a:latin typeface="UTM Avo" panose="02040603050506020204" pitchFamily="18" charset="0"/>
              </a:rPr>
              <a:t>bay</a:t>
            </a:r>
          </a:p>
          <a:p>
            <a:pPr algn="ctr" eaLnBrk="0" hangingPunct="0"/>
            <a:r>
              <a:rPr lang="en-US" sz="2000" b="1" dirty="0" err="1">
                <a:solidFill>
                  <a:schemeClr val="bg1"/>
                </a:solidFill>
                <a:latin typeface="UTM Avo" panose="02040603050506020204" pitchFamily="18" charset="0"/>
              </a:rPr>
              <a:t>quốc</a:t>
            </a:r>
            <a:r>
              <a:rPr lang="en-US" sz="2000" b="1" dirty="0">
                <a:solidFill>
                  <a:schemeClr val="bg1"/>
                </a:solidFill>
                <a:latin typeface="UTM Avo" panose="02040603050506020204" pitchFamily="18" charset="0"/>
              </a:rPr>
              <a:t> </a:t>
            </a:r>
            <a:r>
              <a:rPr lang="en-US" sz="2000" b="1" dirty="0" err="1">
                <a:solidFill>
                  <a:schemeClr val="bg1"/>
                </a:solidFill>
                <a:latin typeface="UTM Avo" panose="02040603050506020204" pitchFamily="18" charset="0"/>
              </a:rPr>
              <a:t>tế</a:t>
            </a:r>
            <a:r>
              <a:rPr lang="en-US" sz="2000" b="1" dirty="0">
                <a:solidFill>
                  <a:schemeClr val="bg1"/>
                </a:solidFill>
                <a:latin typeface="UTM Avo" panose="02040603050506020204" pitchFamily="18" charset="0"/>
              </a:rPr>
              <a:t> </a:t>
            </a:r>
          </a:p>
          <a:p>
            <a:pPr algn="ctr" eaLnBrk="0" hangingPunct="0"/>
            <a:r>
              <a:rPr lang="en-US" sz="2000" b="1" dirty="0" err="1">
                <a:solidFill>
                  <a:schemeClr val="bg1"/>
                </a:solidFill>
                <a:latin typeface="UTM Avo" panose="02040603050506020204" pitchFamily="18" charset="0"/>
              </a:rPr>
              <a:t>và</a:t>
            </a:r>
            <a:endParaRPr lang="en-US" sz="2000" b="1" dirty="0">
              <a:solidFill>
                <a:schemeClr val="bg1"/>
              </a:solidFill>
              <a:latin typeface="UTM Avo" panose="02040603050506020204" pitchFamily="18" charset="0"/>
            </a:endParaRPr>
          </a:p>
          <a:p>
            <a:pPr algn="ctr" eaLnBrk="0" hangingPunct="0"/>
            <a:r>
              <a:rPr lang="en-US" sz="2000" b="1" dirty="0" err="1">
                <a:solidFill>
                  <a:schemeClr val="bg1"/>
                </a:solidFill>
                <a:latin typeface="UTM Avo" panose="02040603050506020204" pitchFamily="18" charset="0"/>
              </a:rPr>
              <a:t>cảng</a:t>
            </a:r>
            <a:r>
              <a:rPr lang="en-US" sz="2000" b="1" dirty="0">
                <a:solidFill>
                  <a:schemeClr val="bg1"/>
                </a:solidFill>
                <a:latin typeface="UTM Avo" panose="02040603050506020204" pitchFamily="18" charset="0"/>
              </a:rPr>
              <a:t> </a:t>
            </a:r>
          </a:p>
          <a:p>
            <a:pPr algn="ctr" eaLnBrk="0" hangingPunct="0"/>
            <a:r>
              <a:rPr lang="en-US" sz="2000" b="1" dirty="0" err="1">
                <a:solidFill>
                  <a:schemeClr val="bg1"/>
                </a:solidFill>
                <a:latin typeface="UTM Avo" panose="02040603050506020204" pitchFamily="18" charset="0"/>
              </a:rPr>
              <a:t>biển</a:t>
            </a:r>
            <a:r>
              <a:rPr lang="en-US" sz="2000" b="1" dirty="0">
                <a:solidFill>
                  <a:schemeClr val="bg1"/>
                </a:solidFill>
                <a:latin typeface="UTM Avo" panose="02040603050506020204" pitchFamily="18" charset="0"/>
              </a:rPr>
              <a:t> </a:t>
            </a:r>
          </a:p>
          <a:p>
            <a:pPr algn="ctr" eaLnBrk="0" hangingPunct="0"/>
            <a:r>
              <a:rPr lang="en-US" sz="2000" b="1" dirty="0" err="1">
                <a:solidFill>
                  <a:schemeClr val="bg1"/>
                </a:solidFill>
                <a:latin typeface="UTM Avo" panose="02040603050506020204" pitchFamily="18" charset="0"/>
              </a:rPr>
              <a:t>lớn</a:t>
            </a:r>
            <a:r>
              <a:rPr lang="en-US" sz="2000" b="1" dirty="0">
                <a:solidFill>
                  <a:schemeClr val="bg1"/>
                </a:solidFill>
                <a:latin typeface="UTM Avo" panose="02040603050506020204" pitchFamily="18" charset="0"/>
              </a:rPr>
              <a:t>.</a:t>
            </a:r>
          </a:p>
        </p:txBody>
      </p:sp>
      <p:sp>
        <p:nvSpPr>
          <p:cNvPr id="54" name="AutoShape 5">
            <a:hlinkClick r:id="" action="ppaction://noaction" highlightClick="1"/>
          </p:cNvPr>
          <p:cNvSpPr>
            <a:spLocks noChangeArrowheads="1"/>
          </p:cNvSpPr>
          <p:nvPr/>
        </p:nvSpPr>
        <p:spPr bwMode="auto">
          <a:xfrm>
            <a:off x="1575135" y="2464145"/>
            <a:ext cx="1631480" cy="2513012"/>
          </a:xfrm>
          <a:prstGeom prst="actionButtonBlank">
            <a:avLst/>
          </a:prstGeom>
          <a:solidFill>
            <a:srgbClr val="00B0F0"/>
          </a:solidFill>
          <a:ln w="9525">
            <a:noFill/>
            <a:miter lim="800000"/>
            <a:headEnd/>
            <a:tailEnd/>
          </a:ln>
        </p:spPr>
        <p:txBody>
          <a:bodyPr wrap="none" anchor="ctr"/>
          <a:lstStyle/>
          <a:p>
            <a:pPr algn="ctr" eaLnBrk="0" hangingPunct="0"/>
            <a:r>
              <a:rPr lang="en-US" sz="2000" b="1" dirty="0" err="1">
                <a:solidFill>
                  <a:schemeClr val="bg1"/>
                </a:solidFill>
                <a:latin typeface="UTM Avo" panose="02040603050506020204" pitchFamily="18" charset="0"/>
              </a:rPr>
              <a:t>Có</a:t>
            </a:r>
            <a:endParaRPr lang="en-US" sz="2000" b="1" dirty="0">
              <a:solidFill>
                <a:schemeClr val="bg1"/>
              </a:solidFill>
              <a:latin typeface="UTM Avo" panose="02040603050506020204" pitchFamily="18" charset="0"/>
            </a:endParaRPr>
          </a:p>
          <a:p>
            <a:pPr algn="ctr" eaLnBrk="0" hangingPunct="0"/>
            <a:r>
              <a:rPr lang="en-US" sz="2000" b="1" dirty="0">
                <a:solidFill>
                  <a:schemeClr val="bg1"/>
                </a:solidFill>
                <a:latin typeface="UTM Avo" panose="02040603050506020204" pitchFamily="18" charset="0"/>
              </a:rPr>
              <a:t> </a:t>
            </a:r>
            <a:r>
              <a:rPr lang="en-US" sz="2000" b="1" dirty="0" err="1">
                <a:solidFill>
                  <a:schemeClr val="bg1"/>
                </a:solidFill>
                <a:latin typeface="UTM Avo" panose="02040603050506020204" pitchFamily="18" charset="0"/>
              </a:rPr>
              <a:t>nhiều</a:t>
            </a:r>
            <a:r>
              <a:rPr lang="en-US" sz="2000" b="1" dirty="0">
                <a:solidFill>
                  <a:schemeClr val="bg1"/>
                </a:solidFill>
                <a:latin typeface="UTM Avo" panose="02040603050506020204" pitchFamily="18" charset="0"/>
              </a:rPr>
              <a:t> </a:t>
            </a:r>
            <a:r>
              <a:rPr lang="en-US" sz="2000" b="1" dirty="0" err="1">
                <a:solidFill>
                  <a:schemeClr val="bg1"/>
                </a:solidFill>
                <a:latin typeface="UTM Avo" panose="02040603050506020204" pitchFamily="18" charset="0"/>
              </a:rPr>
              <a:t>chợ</a:t>
            </a:r>
            <a:r>
              <a:rPr lang="en-US" sz="2000" b="1" dirty="0">
                <a:solidFill>
                  <a:schemeClr val="bg1"/>
                </a:solidFill>
                <a:latin typeface="UTM Avo" panose="02040603050506020204" pitchFamily="18" charset="0"/>
              </a:rPr>
              <a:t>,</a:t>
            </a:r>
          </a:p>
          <a:p>
            <a:pPr algn="ctr" eaLnBrk="0" hangingPunct="0"/>
            <a:r>
              <a:rPr lang="en-US" sz="2000" b="1" dirty="0" err="1">
                <a:solidFill>
                  <a:schemeClr val="bg1"/>
                </a:solidFill>
                <a:latin typeface="UTM Avo" panose="02040603050506020204" pitchFamily="18" charset="0"/>
              </a:rPr>
              <a:t>siêu</a:t>
            </a:r>
            <a:r>
              <a:rPr lang="en-US" sz="2000" b="1" dirty="0">
                <a:solidFill>
                  <a:schemeClr val="bg1"/>
                </a:solidFill>
                <a:latin typeface="UTM Avo" panose="02040603050506020204" pitchFamily="18" charset="0"/>
              </a:rPr>
              <a:t> </a:t>
            </a:r>
            <a:r>
              <a:rPr lang="en-US" sz="2000" b="1" dirty="0" err="1">
                <a:solidFill>
                  <a:schemeClr val="bg1"/>
                </a:solidFill>
                <a:latin typeface="UTM Avo" panose="02040603050506020204" pitchFamily="18" charset="0"/>
              </a:rPr>
              <a:t>thị</a:t>
            </a:r>
            <a:r>
              <a:rPr lang="en-US" sz="2000" b="1" dirty="0">
                <a:solidFill>
                  <a:schemeClr val="bg1"/>
                </a:solidFill>
                <a:latin typeface="UTM Avo" panose="02040603050506020204" pitchFamily="18" charset="0"/>
              </a:rPr>
              <a:t>, </a:t>
            </a:r>
          </a:p>
          <a:p>
            <a:pPr algn="ctr" eaLnBrk="0" hangingPunct="0"/>
            <a:r>
              <a:rPr lang="en-US" sz="2000" b="1" dirty="0" err="1">
                <a:solidFill>
                  <a:schemeClr val="bg1"/>
                </a:solidFill>
                <a:latin typeface="UTM Avo" panose="02040603050506020204" pitchFamily="18" charset="0"/>
              </a:rPr>
              <a:t>trung</a:t>
            </a:r>
            <a:r>
              <a:rPr lang="en-US" sz="2000" b="1" dirty="0">
                <a:solidFill>
                  <a:schemeClr val="bg1"/>
                </a:solidFill>
                <a:latin typeface="UTM Avo" panose="02040603050506020204" pitchFamily="18" charset="0"/>
              </a:rPr>
              <a:t> </a:t>
            </a:r>
            <a:r>
              <a:rPr lang="en-US" sz="2000" b="1" dirty="0" err="1">
                <a:solidFill>
                  <a:schemeClr val="bg1"/>
                </a:solidFill>
                <a:latin typeface="UTM Avo" panose="02040603050506020204" pitchFamily="18" charset="0"/>
              </a:rPr>
              <a:t>tâm</a:t>
            </a:r>
            <a:r>
              <a:rPr lang="en-US" sz="2000" b="1" dirty="0">
                <a:solidFill>
                  <a:schemeClr val="bg1"/>
                </a:solidFill>
                <a:latin typeface="UTM Avo" panose="02040603050506020204" pitchFamily="18" charset="0"/>
              </a:rPr>
              <a:t> </a:t>
            </a:r>
          </a:p>
          <a:p>
            <a:pPr algn="ctr" eaLnBrk="0" hangingPunct="0"/>
            <a:r>
              <a:rPr lang="en-US" sz="2000" b="1" dirty="0" err="1">
                <a:solidFill>
                  <a:schemeClr val="bg1"/>
                </a:solidFill>
                <a:latin typeface="UTM Avo" panose="02040603050506020204" pitchFamily="18" charset="0"/>
              </a:rPr>
              <a:t>thương</a:t>
            </a:r>
            <a:r>
              <a:rPr lang="en-US" sz="2000" b="1" dirty="0">
                <a:solidFill>
                  <a:schemeClr val="bg1"/>
                </a:solidFill>
                <a:latin typeface="UTM Avo" panose="02040603050506020204" pitchFamily="18" charset="0"/>
              </a:rPr>
              <a:t> </a:t>
            </a:r>
            <a:r>
              <a:rPr lang="en-US" sz="2000" b="1" dirty="0" err="1">
                <a:solidFill>
                  <a:schemeClr val="bg1"/>
                </a:solidFill>
                <a:latin typeface="UTM Avo" panose="02040603050506020204" pitchFamily="18" charset="0"/>
              </a:rPr>
              <a:t>mại</a:t>
            </a:r>
            <a:endParaRPr lang="en-US" sz="2000" b="1" dirty="0">
              <a:solidFill>
                <a:schemeClr val="bg1"/>
              </a:solidFill>
              <a:latin typeface="UTM Avo" panose="02040603050506020204" pitchFamily="18" charset="0"/>
            </a:endParaRPr>
          </a:p>
          <a:p>
            <a:pPr algn="ctr" eaLnBrk="0" hangingPunct="0"/>
            <a:r>
              <a:rPr lang="en-US" sz="2000" b="1" dirty="0" err="1">
                <a:solidFill>
                  <a:schemeClr val="bg1"/>
                </a:solidFill>
                <a:latin typeface="UTM Avo" panose="02040603050506020204" pitchFamily="18" charset="0"/>
              </a:rPr>
              <a:t>lớn</a:t>
            </a:r>
            <a:r>
              <a:rPr lang="en-US" sz="2000" b="1" dirty="0">
                <a:solidFill>
                  <a:schemeClr val="bg1"/>
                </a:solidFill>
                <a:latin typeface="UTM Avo" panose="02040603050506020204" pitchFamily="18" charset="0"/>
              </a:rPr>
              <a:t>.</a:t>
            </a:r>
          </a:p>
        </p:txBody>
      </p:sp>
    </p:spTree>
    <p:custDataLst>
      <p:tags r:id="rId1"/>
    </p:custDataLst>
    <p:extLst>
      <p:ext uri="{BB962C8B-B14F-4D97-AF65-F5344CB8AC3E}">
        <p14:creationId xmlns:p14="http://schemas.microsoft.com/office/powerpoint/2010/main" val="2879156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linds(horizontal)">
                                      <p:cBhvr>
                                        <p:cTn id="7" dur="500"/>
                                        <p:tgtEl>
                                          <p:spTgt spid="4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barn(inVertical)">
                                      <p:cBhvr>
                                        <p:cTn id="11" dur="500"/>
                                        <p:tgtEl>
                                          <p:spTgt spid="4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1000"/>
                                        <p:tgtEl>
                                          <p:spTgt spid="52"/>
                                        </p:tgtEl>
                                      </p:cBhvr>
                                    </p:animEffect>
                                    <p:anim calcmode="lin" valueType="num">
                                      <p:cBhvr>
                                        <p:cTn id="17" dur="1000" fill="hold"/>
                                        <p:tgtEl>
                                          <p:spTgt spid="52"/>
                                        </p:tgtEl>
                                        <p:attrNameLst>
                                          <p:attrName>ppt_x</p:attrName>
                                        </p:attrNameLst>
                                      </p:cBhvr>
                                      <p:tavLst>
                                        <p:tav tm="0">
                                          <p:val>
                                            <p:strVal val="#ppt_x"/>
                                          </p:val>
                                        </p:tav>
                                        <p:tav tm="100000">
                                          <p:val>
                                            <p:strVal val="#ppt_x"/>
                                          </p:val>
                                        </p:tav>
                                      </p:tavLst>
                                    </p:anim>
                                    <p:anim calcmode="lin" valueType="num">
                                      <p:cBhvr>
                                        <p:cTn id="1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1000"/>
                                        <p:tgtEl>
                                          <p:spTgt spid="54"/>
                                        </p:tgtEl>
                                      </p:cBhvr>
                                    </p:animEffect>
                                    <p:anim calcmode="lin" valueType="num">
                                      <p:cBhvr>
                                        <p:cTn id="24" dur="1000" fill="hold"/>
                                        <p:tgtEl>
                                          <p:spTgt spid="54"/>
                                        </p:tgtEl>
                                        <p:attrNameLst>
                                          <p:attrName>ppt_x</p:attrName>
                                        </p:attrNameLst>
                                      </p:cBhvr>
                                      <p:tavLst>
                                        <p:tav tm="0">
                                          <p:val>
                                            <p:strVal val="#ppt_x"/>
                                          </p:val>
                                        </p:tav>
                                        <p:tav tm="100000">
                                          <p:val>
                                            <p:strVal val="#ppt_x"/>
                                          </p:val>
                                        </p:tav>
                                      </p:tavLst>
                                    </p:anim>
                                    <p:anim calcmode="lin" valueType="num">
                                      <p:cBhvr>
                                        <p:cTn id="25"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1000"/>
                                        <p:tgtEl>
                                          <p:spTgt spid="53"/>
                                        </p:tgtEl>
                                      </p:cBhvr>
                                    </p:animEffect>
                                    <p:anim calcmode="lin" valueType="num">
                                      <p:cBhvr>
                                        <p:cTn id="31" dur="1000" fill="hold"/>
                                        <p:tgtEl>
                                          <p:spTgt spid="53"/>
                                        </p:tgtEl>
                                        <p:attrNameLst>
                                          <p:attrName>ppt_x</p:attrName>
                                        </p:attrNameLst>
                                      </p:cBhvr>
                                      <p:tavLst>
                                        <p:tav tm="0">
                                          <p:val>
                                            <p:strVal val="#ppt_x"/>
                                          </p:val>
                                        </p:tav>
                                        <p:tav tm="100000">
                                          <p:val>
                                            <p:strVal val="#ppt_x"/>
                                          </p:val>
                                        </p:tav>
                                      </p:tavLst>
                                    </p:anim>
                                    <p:anim calcmode="lin" valueType="num">
                                      <p:cBhvr>
                                        <p:cTn id="3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barn(inVertical)">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1000"/>
                                        <p:tgtEl>
                                          <p:spTgt spid="49"/>
                                        </p:tgtEl>
                                      </p:cBhvr>
                                    </p:animEffect>
                                    <p:anim calcmode="lin" valueType="num">
                                      <p:cBhvr>
                                        <p:cTn id="43" dur="1000" fill="hold"/>
                                        <p:tgtEl>
                                          <p:spTgt spid="49"/>
                                        </p:tgtEl>
                                        <p:attrNameLst>
                                          <p:attrName>ppt_x</p:attrName>
                                        </p:attrNameLst>
                                      </p:cBhvr>
                                      <p:tavLst>
                                        <p:tav tm="0">
                                          <p:val>
                                            <p:strVal val="#ppt_x"/>
                                          </p:val>
                                        </p:tav>
                                        <p:tav tm="100000">
                                          <p:val>
                                            <p:strVal val="#ppt_x"/>
                                          </p:val>
                                        </p:tav>
                                      </p:tavLst>
                                    </p:anim>
                                    <p:anim calcmode="lin" valueType="num">
                                      <p:cBhvr>
                                        <p:cTn id="4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fade">
                                      <p:cBhvr>
                                        <p:cTn id="49" dur="1000"/>
                                        <p:tgtEl>
                                          <p:spTgt spid="50"/>
                                        </p:tgtEl>
                                      </p:cBhvr>
                                    </p:animEffect>
                                    <p:anim calcmode="lin" valueType="num">
                                      <p:cBhvr>
                                        <p:cTn id="50" dur="1000" fill="hold"/>
                                        <p:tgtEl>
                                          <p:spTgt spid="50"/>
                                        </p:tgtEl>
                                        <p:attrNameLst>
                                          <p:attrName>ppt_x</p:attrName>
                                        </p:attrNameLst>
                                      </p:cBhvr>
                                      <p:tavLst>
                                        <p:tav tm="0">
                                          <p:val>
                                            <p:strVal val="#ppt_x"/>
                                          </p:val>
                                        </p:tav>
                                        <p:tav tm="100000">
                                          <p:val>
                                            <p:strVal val="#ppt_x"/>
                                          </p:val>
                                        </p:tav>
                                      </p:tavLst>
                                    </p:anim>
                                    <p:anim calcmode="lin" valueType="num">
                                      <p:cBhvr>
                                        <p:cTn id="5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fade">
                                      <p:cBhvr>
                                        <p:cTn id="56" dur="1000"/>
                                        <p:tgtEl>
                                          <p:spTgt spid="51"/>
                                        </p:tgtEl>
                                      </p:cBhvr>
                                    </p:animEffect>
                                    <p:anim calcmode="lin" valueType="num">
                                      <p:cBhvr>
                                        <p:cTn id="57" dur="1000" fill="hold"/>
                                        <p:tgtEl>
                                          <p:spTgt spid="51"/>
                                        </p:tgtEl>
                                        <p:attrNameLst>
                                          <p:attrName>ppt_x</p:attrName>
                                        </p:attrNameLst>
                                      </p:cBhvr>
                                      <p:tavLst>
                                        <p:tav tm="0">
                                          <p:val>
                                            <p:strVal val="#ppt_x"/>
                                          </p:val>
                                        </p:tav>
                                        <p:tav tm="100000">
                                          <p:val>
                                            <p:strVal val="#ppt_x"/>
                                          </p:val>
                                        </p:tav>
                                      </p:tavLst>
                                    </p:anim>
                                    <p:anim calcmode="lin" valueType="num">
                                      <p:cBhvr>
                                        <p:cTn id="5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7A75C1CC-FAB3-40FA-A413-D79E2BA3E915}"/>
              </a:ext>
            </a:extLst>
          </p:cNvPr>
          <p:cNvSpPr txBox="1"/>
          <p:nvPr/>
        </p:nvSpPr>
        <p:spPr>
          <a:xfrm>
            <a:off x="402207" y="1855080"/>
            <a:ext cx="5322888" cy="3416320"/>
          </a:xfrm>
          <a:prstGeom prst="rect">
            <a:avLst/>
          </a:prstGeom>
          <a:noFill/>
        </p:spPr>
        <p:txBody>
          <a:bodyPr wrap="square" rtlCol="0">
            <a:spAutoFit/>
          </a:bodyPr>
          <a:lstStyle/>
          <a:p>
            <a:pPr algn="thaiDist"/>
            <a:r>
              <a:rPr lang="en-US" sz="3600" b="0" dirty="0">
                <a:solidFill>
                  <a:srgbClr val="FF0000"/>
                </a:solidFill>
                <a:effectLst/>
                <a:latin typeface="UTM Avo" panose="02040603050506020204" pitchFamily="18" charset="0"/>
                <a:ea typeface="DungGeunMo" panose="020B0500000000000000" pitchFamily="34" charset="-127"/>
                <a:cs typeface="DungGeunMo" panose="020B0500000000000000" pitchFamily="34" charset="-127"/>
              </a:rPr>
              <a:t>	</a:t>
            </a:r>
            <a:r>
              <a:rPr lang="en-US" sz="3600" b="1" dirty="0">
                <a:solidFill>
                  <a:srgbClr val="FF0000"/>
                </a:solidFill>
                <a:latin typeface="UTM Avo" panose="02040603050506020204" pitchFamily="18" charset="0"/>
                <a:ea typeface="DungGeunMo" panose="020B0500000000000000" pitchFamily="34" charset="-127"/>
                <a:cs typeface="DungGeunMo" panose="020B0500000000000000" pitchFamily="34" charset="-127"/>
              </a:rPr>
              <a:t>Thành </a:t>
            </a:r>
            <a:r>
              <a:rPr lang="en-US" sz="3600" b="1" dirty="0" err="1">
                <a:solidFill>
                  <a:srgbClr val="FF0000"/>
                </a:solidFill>
                <a:latin typeface="UTM Avo" panose="02040603050506020204" pitchFamily="18" charset="0"/>
                <a:ea typeface="DungGeunMo" panose="020B0500000000000000" pitchFamily="34" charset="-127"/>
                <a:cs typeface="DungGeunMo" panose="020B0500000000000000" pitchFamily="34" charset="-127"/>
              </a:rPr>
              <a:t>phố</a:t>
            </a:r>
            <a:r>
              <a:rPr lang="en-US" sz="3600" b="1" dirty="0">
                <a:solidFill>
                  <a:srgbClr val="FF0000"/>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rgbClr val="FF0000"/>
                </a:solidFill>
                <a:latin typeface="UTM Avo" panose="02040603050506020204" pitchFamily="18" charset="0"/>
                <a:ea typeface="DungGeunMo" panose="020B0500000000000000" pitchFamily="34" charset="-127"/>
                <a:cs typeface="DungGeunMo" panose="020B0500000000000000" pitchFamily="34" charset="-127"/>
              </a:rPr>
              <a:t>Hồ</a:t>
            </a:r>
            <a:r>
              <a:rPr lang="en-US" sz="3600" b="1" dirty="0">
                <a:solidFill>
                  <a:srgbClr val="FF0000"/>
                </a:solidFill>
                <a:latin typeface="UTM Avo" panose="02040603050506020204" pitchFamily="18" charset="0"/>
                <a:ea typeface="DungGeunMo" panose="020B0500000000000000" pitchFamily="34" charset="-127"/>
                <a:cs typeface="DungGeunMo" panose="020B0500000000000000" pitchFamily="34" charset="-127"/>
              </a:rPr>
              <a:t> Chí Minh </a:t>
            </a:r>
            <a:r>
              <a:rPr lang="en-US" sz="3600" b="1" dirty="0" err="1">
                <a:solidFill>
                  <a:srgbClr val="FF0000"/>
                </a:solidFill>
                <a:latin typeface="UTM Avo" panose="02040603050506020204" pitchFamily="18" charset="0"/>
                <a:ea typeface="DungGeunMo" panose="020B0500000000000000" pitchFamily="34" charset="-127"/>
                <a:cs typeface="DungGeunMo" panose="020B0500000000000000" pitchFamily="34" charset="-127"/>
              </a:rPr>
              <a:t>là</a:t>
            </a:r>
            <a:r>
              <a:rPr lang="en-US" sz="3600" b="1" dirty="0">
                <a:solidFill>
                  <a:srgbClr val="FF0000"/>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rgbClr val="FF0000"/>
                </a:solidFill>
                <a:latin typeface="UTM Avo" panose="02040603050506020204" pitchFamily="18" charset="0"/>
                <a:ea typeface="DungGeunMo" panose="020B0500000000000000" pitchFamily="34" charset="-127"/>
                <a:cs typeface="DungGeunMo" panose="020B0500000000000000" pitchFamily="34" charset="-127"/>
              </a:rPr>
              <a:t>trung</a:t>
            </a:r>
            <a:r>
              <a:rPr lang="en-US" sz="3600" b="1" dirty="0">
                <a:solidFill>
                  <a:srgbClr val="FF0000"/>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rgbClr val="FF0000"/>
                </a:solidFill>
                <a:latin typeface="UTM Avo" panose="02040603050506020204" pitchFamily="18" charset="0"/>
                <a:ea typeface="DungGeunMo" panose="020B0500000000000000" pitchFamily="34" charset="-127"/>
                <a:cs typeface="DungGeunMo" panose="020B0500000000000000" pitchFamily="34" charset="-127"/>
              </a:rPr>
              <a:t>tâm</a:t>
            </a:r>
            <a:r>
              <a:rPr lang="en-US" sz="3600" b="1" dirty="0">
                <a:solidFill>
                  <a:srgbClr val="FF0000"/>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rgbClr val="FF0000"/>
                </a:solidFill>
                <a:latin typeface="UTM Avo" panose="02040603050506020204" pitchFamily="18" charset="0"/>
                <a:ea typeface="DungGeunMo" panose="020B0500000000000000" pitchFamily="34" charset="-127"/>
                <a:cs typeface="DungGeunMo" panose="020B0500000000000000" pitchFamily="34" charset="-127"/>
              </a:rPr>
              <a:t>kinh</a:t>
            </a:r>
            <a:r>
              <a:rPr lang="en-US" sz="3600" b="1" dirty="0">
                <a:solidFill>
                  <a:srgbClr val="FF0000"/>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rgbClr val="FF0000"/>
                </a:solidFill>
                <a:latin typeface="UTM Avo" panose="02040603050506020204" pitchFamily="18" charset="0"/>
                <a:ea typeface="DungGeunMo" panose="020B0500000000000000" pitchFamily="34" charset="-127"/>
                <a:cs typeface="DungGeunMo" panose="020B0500000000000000" pitchFamily="34" charset="-127"/>
              </a:rPr>
              <a:t>tế</a:t>
            </a:r>
            <a:r>
              <a:rPr lang="en-US" sz="3600" b="1" dirty="0">
                <a:solidFill>
                  <a:srgbClr val="FF0000"/>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rgbClr val="FF0000"/>
                </a:solidFill>
                <a:latin typeface="UTM Avo" panose="02040603050506020204" pitchFamily="18" charset="0"/>
                <a:ea typeface="DungGeunMo" panose="020B0500000000000000" pitchFamily="34" charset="-127"/>
                <a:cs typeface="DungGeunMo" panose="020B0500000000000000" pitchFamily="34" charset="-127"/>
              </a:rPr>
              <a:t>văn</a:t>
            </a:r>
            <a:r>
              <a:rPr lang="en-US" sz="3600" b="1" dirty="0">
                <a:solidFill>
                  <a:srgbClr val="FF0000"/>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rgbClr val="FF0000"/>
                </a:solidFill>
                <a:latin typeface="UTM Avo" panose="02040603050506020204" pitchFamily="18" charset="0"/>
                <a:ea typeface="DungGeunMo" panose="020B0500000000000000" pitchFamily="34" charset="-127"/>
                <a:cs typeface="DungGeunMo" panose="020B0500000000000000" pitchFamily="34" charset="-127"/>
              </a:rPr>
              <a:t>hóa</a:t>
            </a:r>
            <a:r>
              <a:rPr lang="vi-VN" sz="3600" b="1" dirty="0">
                <a:solidFill>
                  <a:srgbClr val="FF0000"/>
                </a:solidFill>
                <a:latin typeface="UTM Avo" panose="02040603050506020204" pitchFamily="18" charset="0"/>
                <a:ea typeface="DungGeunMo" panose="020B0500000000000000" pitchFamily="34" charset="-127"/>
                <a:cs typeface="DungGeunMo" panose="020B0500000000000000" pitchFamily="34" charset="-127"/>
              </a:rPr>
              <a:t> - giáo dục</a:t>
            </a:r>
            <a:r>
              <a:rPr lang="en-US" sz="3600" b="1" dirty="0">
                <a:solidFill>
                  <a:srgbClr val="FF0000"/>
                </a:solidFill>
                <a:latin typeface="UTM Avo" panose="02040603050506020204" pitchFamily="18" charset="0"/>
                <a:ea typeface="DungGeunMo" panose="020B0500000000000000" pitchFamily="34" charset="-127"/>
                <a:cs typeface="DungGeunMo" panose="020B0500000000000000" pitchFamily="34" charset="-127"/>
              </a:rPr>
              <a:t>, khoa </a:t>
            </a:r>
            <a:r>
              <a:rPr lang="en-US" sz="3600" b="1" dirty="0" err="1">
                <a:solidFill>
                  <a:srgbClr val="FF0000"/>
                </a:solidFill>
                <a:latin typeface="UTM Avo" panose="02040603050506020204" pitchFamily="18" charset="0"/>
                <a:ea typeface="DungGeunMo" panose="020B0500000000000000" pitchFamily="34" charset="-127"/>
                <a:cs typeface="DungGeunMo" panose="020B0500000000000000" pitchFamily="34" charset="-127"/>
              </a:rPr>
              <a:t>học</a:t>
            </a:r>
            <a:r>
              <a:rPr lang="en-US" sz="3600" b="1" dirty="0">
                <a:solidFill>
                  <a:srgbClr val="FF0000"/>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rgbClr val="FF0000"/>
                </a:solidFill>
                <a:latin typeface="UTM Avo" panose="02040603050506020204" pitchFamily="18" charset="0"/>
                <a:ea typeface="DungGeunMo" panose="020B0500000000000000" pitchFamily="34" charset="-127"/>
                <a:cs typeface="DungGeunMo" panose="020B0500000000000000" pitchFamily="34" charset="-127"/>
              </a:rPr>
              <a:t>lớn</a:t>
            </a:r>
            <a:r>
              <a:rPr lang="en-US" sz="3600" b="1" dirty="0">
                <a:solidFill>
                  <a:srgbClr val="FF0000"/>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rgbClr val="FF0000"/>
                </a:solidFill>
                <a:latin typeface="UTM Avo" panose="02040603050506020204" pitchFamily="18" charset="0"/>
                <a:ea typeface="DungGeunMo" panose="020B0500000000000000" pitchFamily="34" charset="-127"/>
                <a:cs typeface="DungGeunMo" panose="020B0500000000000000" pitchFamily="34" charset="-127"/>
              </a:rPr>
              <a:t>nhất</a:t>
            </a:r>
            <a:r>
              <a:rPr lang="en-US" sz="3600" b="1" dirty="0">
                <a:solidFill>
                  <a:srgbClr val="FF0000"/>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rgbClr val="FF0000"/>
                </a:solidFill>
                <a:latin typeface="UTM Avo" panose="02040603050506020204" pitchFamily="18" charset="0"/>
                <a:ea typeface="DungGeunMo" panose="020B0500000000000000" pitchFamily="34" charset="-127"/>
                <a:cs typeface="DungGeunMo" panose="020B0500000000000000" pitchFamily="34" charset="-127"/>
              </a:rPr>
              <a:t>của</a:t>
            </a:r>
            <a:r>
              <a:rPr lang="en-US" sz="3600" b="1" dirty="0">
                <a:solidFill>
                  <a:srgbClr val="FF0000"/>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rgbClr val="FF0000"/>
                </a:solidFill>
                <a:latin typeface="UTM Avo" panose="02040603050506020204" pitchFamily="18" charset="0"/>
                <a:ea typeface="DungGeunMo" panose="020B0500000000000000" pitchFamily="34" charset="-127"/>
                <a:cs typeface="DungGeunMo" panose="020B0500000000000000" pitchFamily="34" charset="-127"/>
              </a:rPr>
              <a:t>cả</a:t>
            </a:r>
            <a:r>
              <a:rPr lang="en-US" sz="3600" b="1" dirty="0">
                <a:solidFill>
                  <a:srgbClr val="FF0000"/>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rgbClr val="FF0000"/>
                </a:solidFill>
                <a:latin typeface="UTM Avo" panose="02040603050506020204" pitchFamily="18" charset="0"/>
                <a:ea typeface="DungGeunMo" panose="020B0500000000000000" pitchFamily="34" charset="-127"/>
                <a:cs typeface="DungGeunMo" panose="020B0500000000000000" pitchFamily="34" charset="-127"/>
              </a:rPr>
              <a:t>nước</a:t>
            </a:r>
            <a:r>
              <a:rPr lang="en-US" sz="3600" b="1" dirty="0">
                <a:solidFill>
                  <a:srgbClr val="FF0000"/>
                </a:solidFill>
                <a:latin typeface="UTM Avo" panose="02040603050506020204" pitchFamily="18" charset="0"/>
                <a:ea typeface="DungGeunMo" panose="020B0500000000000000" pitchFamily="34" charset="-127"/>
                <a:cs typeface="DungGeunMo" panose="020B0500000000000000" pitchFamily="34" charset="-127"/>
              </a:rPr>
              <a:t>.</a:t>
            </a:r>
          </a:p>
        </p:txBody>
      </p:sp>
      <p:grpSp>
        <p:nvGrpSpPr>
          <p:cNvPr id="42" name="Group 41">
            <a:extLst>
              <a:ext uri="{FF2B5EF4-FFF2-40B4-BE49-F238E27FC236}">
                <a16:creationId xmlns:a16="http://schemas.microsoft.com/office/drawing/2014/main" id="{99B728BD-E6B2-47DD-8347-66AF93139E43}"/>
              </a:ext>
            </a:extLst>
          </p:cNvPr>
          <p:cNvGrpSpPr/>
          <p:nvPr/>
        </p:nvGrpSpPr>
        <p:grpSpPr>
          <a:xfrm>
            <a:off x="493966" y="855971"/>
            <a:ext cx="5471694" cy="1152482"/>
            <a:chOff x="6256978" y="1048683"/>
            <a:chExt cx="5471694" cy="1152482"/>
          </a:xfrm>
        </p:grpSpPr>
        <p:sp>
          <p:nvSpPr>
            <p:cNvPr id="43" name="TextBox 42">
              <a:extLst>
                <a:ext uri="{FF2B5EF4-FFF2-40B4-BE49-F238E27FC236}">
                  <a16:creationId xmlns:a16="http://schemas.microsoft.com/office/drawing/2014/main" id="{86C43B04-2581-44CA-AAA5-F02440943133}"/>
                </a:ext>
              </a:extLst>
            </p:cNvPr>
            <p:cNvSpPr txBox="1"/>
            <p:nvPr/>
          </p:nvSpPr>
          <p:spPr>
            <a:xfrm>
              <a:off x="6256978" y="1093169"/>
              <a:ext cx="5455514" cy="1107996"/>
            </a:xfrm>
            <a:prstGeom prst="rect">
              <a:avLst/>
            </a:prstGeom>
            <a:noFill/>
          </p:spPr>
          <p:txBody>
            <a:bodyPr wrap="square" rtlCol="0">
              <a:spAutoFit/>
            </a:bodyPr>
            <a:lstStyle/>
            <a:p>
              <a:r>
                <a:rPr lang="en-US" sz="6600" dirty="0">
                  <a:ln>
                    <a:solidFill>
                      <a:schemeClr val="tx1"/>
                    </a:solidFill>
                  </a:ln>
                  <a:solidFill>
                    <a:srgbClr val="FF0000"/>
                  </a:solidFill>
                  <a:latin typeface="UTM Futura Extra" panose="02040603050506020204" pitchFamily="18" charset="0"/>
                </a:rPr>
                <a:t>KẾT LUẬN</a:t>
              </a:r>
            </a:p>
          </p:txBody>
        </p:sp>
        <p:sp>
          <p:nvSpPr>
            <p:cNvPr id="44" name="TextBox 43">
              <a:extLst>
                <a:ext uri="{FF2B5EF4-FFF2-40B4-BE49-F238E27FC236}">
                  <a16:creationId xmlns:a16="http://schemas.microsoft.com/office/drawing/2014/main" id="{0F04C110-ED39-4FF7-B752-84E909C8E5D9}"/>
                </a:ext>
              </a:extLst>
            </p:cNvPr>
            <p:cNvSpPr txBox="1"/>
            <p:nvPr/>
          </p:nvSpPr>
          <p:spPr>
            <a:xfrm>
              <a:off x="6329184" y="1048683"/>
              <a:ext cx="5399488" cy="1107996"/>
            </a:xfrm>
            <a:prstGeom prst="rect">
              <a:avLst/>
            </a:prstGeom>
            <a:noFill/>
          </p:spPr>
          <p:txBody>
            <a:bodyPr wrap="square" rtlCol="0">
              <a:spAutoFit/>
            </a:bodyPr>
            <a:lstStyle/>
            <a:p>
              <a:r>
                <a:rPr lang="en-US" sz="6600" dirty="0">
                  <a:ln>
                    <a:solidFill>
                      <a:schemeClr val="tx1"/>
                    </a:solidFill>
                  </a:ln>
                  <a:solidFill>
                    <a:srgbClr val="FF0000"/>
                  </a:solidFill>
                  <a:latin typeface="UTM Futura Extra" panose="02040603050506020204" pitchFamily="18" charset="0"/>
                </a:rPr>
                <a:t>KẾT LUẬN</a:t>
              </a:r>
            </a:p>
          </p:txBody>
        </p:sp>
      </p:grpSp>
    </p:spTree>
    <p:custDataLst>
      <p:tags r:id="rId1"/>
    </p:custDataLst>
    <p:extLst>
      <p:ext uri="{BB962C8B-B14F-4D97-AF65-F5344CB8AC3E}">
        <p14:creationId xmlns:p14="http://schemas.microsoft.com/office/powerpoint/2010/main" val="344179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B1EE44B-79CA-5586-A44D-25C20C6AE9A4}"/>
              </a:ext>
            </a:extLst>
          </p:cNvPr>
          <p:cNvPicPr>
            <a:picLocks noChangeAspect="1"/>
          </p:cNvPicPr>
          <p:nvPr/>
        </p:nvPicPr>
        <p:blipFill>
          <a:blip r:embed="rId2"/>
          <a:stretch>
            <a:fillRect/>
          </a:stretch>
        </p:blipFill>
        <p:spPr>
          <a:xfrm>
            <a:off x="991067" y="604165"/>
            <a:ext cx="8660120" cy="1879017"/>
          </a:xfrm>
          <a:prstGeom prst="rect">
            <a:avLst/>
          </a:prstGeom>
        </p:spPr>
      </p:pic>
    </p:spTree>
    <p:extLst>
      <p:ext uri="{BB962C8B-B14F-4D97-AF65-F5344CB8AC3E}">
        <p14:creationId xmlns:p14="http://schemas.microsoft.com/office/powerpoint/2010/main" val="1951975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7A75C1CC-FAB3-40FA-A413-D79E2BA3E915}"/>
              </a:ext>
            </a:extLst>
          </p:cNvPr>
          <p:cNvSpPr txBox="1"/>
          <p:nvPr/>
        </p:nvSpPr>
        <p:spPr>
          <a:xfrm>
            <a:off x="345102" y="830645"/>
            <a:ext cx="5322888" cy="4401205"/>
          </a:xfrm>
          <a:prstGeom prst="rect">
            <a:avLst/>
          </a:prstGeom>
          <a:noFill/>
        </p:spPr>
        <p:txBody>
          <a:bodyPr wrap="square" rtlCol="0">
            <a:spAutoFit/>
          </a:bodyPr>
          <a:lstStyle/>
          <a:p>
            <a:pPr lvl="0" algn="just"/>
            <a:r>
              <a:rPr lang="vi-VN" sz="2800" dirty="0">
                <a:solidFill>
                  <a:srgbClr val="FF0000"/>
                </a:solidFill>
                <a:latin typeface="Roboto"/>
              </a:rPr>
              <a:t>Quận 10 là một trong những quận nội thành của Thành phố Hồ Chí Minh có nhiều điều kiện thuận lợi trong việc giao lưu kinh tế, văn hóa xã hội với các quận trung tâm và ngoại thành, là cơ hội để thúc đẩy sự phát triển kinh tế – xã hội của quận trong sự nghiệp công nghiệp hóa, hiện đại hóa đất nước.</a:t>
            </a:r>
            <a:endParaRPr lang="en-US" sz="2700" b="1" dirty="0">
              <a:solidFill>
                <a:srgbClr val="FF0000"/>
              </a:solidFill>
              <a:latin typeface="UTM Avo" panose="02040603050506020204" pitchFamily="18" charset="0"/>
            </a:endParaRPr>
          </a:p>
        </p:txBody>
      </p:sp>
      <p:grpSp>
        <p:nvGrpSpPr>
          <p:cNvPr id="45" name="Group 44">
            <a:extLst>
              <a:ext uri="{FF2B5EF4-FFF2-40B4-BE49-F238E27FC236}">
                <a16:creationId xmlns:a16="http://schemas.microsoft.com/office/drawing/2014/main" id="{99B728BD-E6B2-47DD-8347-66AF93139E43}"/>
              </a:ext>
            </a:extLst>
          </p:cNvPr>
          <p:cNvGrpSpPr/>
          <p:nvPr/>
        </p:nvGrpSpPr>
        <p:grpSpPr>
          <a:xfrm>
            <a:off x="860613" y="12951"/>
            <a:ext cx="9442702" cy="2623415"/>
            <a:chOff x="7029327" y="205781"/>
            <a:chExt cx="9037000" cy="2600343"/>
          </a:xfrm>
        </p:grpSpPr>
        <p:sp>
          <p:nvSpPr>
            <p:cNvPr id="46" name="TextBox 45">
              <a:extLst>
                <a:ext uri="{FF2B5EF4-FFF2-40B4-BE49-F238E27FC236}">
                  <a16:creationId xmlns:a16="http://schemas.microsoft.com/office/drawing/2014/main" id="{86C43B04-2581-44CA-AAA5-F02440943133}"/>
                </a:ext>
              </a:extLst>
            </p:cNvPr>
            <p:cNvSpPr txBox="1"/>
            <p:nvPr/>
          </p:nvSpPr>
          <p:spPr>
            <a:xfrm>
              <a:off x="7029327" y="205781"/>
              <a:ext cx="4053833" cy="923330"/>
            </a:xfrm>
            <a:prstGeom prst="rect">
              <a:avLst/>
            </a:prstGeom>
            <a:noFill/>
          </p:spPr>
          <p:txBody>
            <a:bodyPr wrap="square" rtlCol="0">
              <a:spAutoFit/>
            </a:bodyPr>
            <a:lstStyle/>
            <a:p>
              <a:r>
                <a:rPr lang="en-US" sz="5400" dirty="0">
                  <a:ln>
                    <a:solidFill>
                      <a:schemeClr val="tx1"/>
                    </a:solidFill>
                  </a:ln>
                  <a:solidFill>
                    <a:srgbClr val="FF0000"/>
                  </a:solidFill>
                  <a:latin typeface="UTM Futura Extra" panose="02040603050506020204" pitchFamily="18" charset="0"/>
                </a:rPr>
                <a:t>QUẬN 10</a:t>
              </a:r>
            </a:p>
          </p:txBody>
        </p:sp>
        <p:sp>
          <p:nvSpPr>
            <p:cNvPr id="47" name="TextBox 46">
              <a:extLst>
                <a:ext uri="{FF2B5EF4-FFF2-40B4-BE49-F238E27FC236}">
                  <a16:creationId xmlns:a16="http://schemas.microsoft.com/office/drawing/2014/main" id="{0F04C110-ED39-4FF7-B752-84E909C8E5D9}"/>
                </a:ext>
              </a:extLst>
            </p:cNvPr>
            <p:cNvSpPr txBox="1"/>
            <p:nvPr/>
          </p:nvSpPr>
          <p:spPr>
            <a:xfrm>
              <a:off x="10666839" y="1698128"/>
              <a:ext cx="5399488" cy="1107996"/>
            </a:xfrm>
            <a:prstGeom prst="rect">
              <a:avLst/>
            </a:prstGeom>
            <a:noFill/>
          </p:spPr>
          <p:txBody>
            <a:bodyPr wrap="square" rtlCol="0">
              <a:spAutoFit/>
            </a:bodyPr>
            <a:lstStyle/>
            <a:p>
              <a:endParaRPr lang="en-US" sz="6600" dirty="0">
                <a:ln>
                  <a:solidFill>
                    <a:schemeClr val="tx1"/>
                  </a:solidFill>
                </a:ln>
                <a:solidFill>
                  <a:srgbClr val="FF0000"/>
                </a:solidFill>
                <a:latin typeface="UTM Futura Extra" panose="02040603050506020204" pitchFamily="18" charset="0"/>
              </a:endParaRPr>
            </a:p>
          </p:txBody>
        </p:sp>
      </p:grpSp>
    </p:spTree>
    <p:custDataLst>
      <p:tags r:id="rId1"/>
    </p:custDataLst>
    <p:extLst>
      <p:ext uri="{BB962C8B-B14F-4D97-AF65-F5344CB8AC3E}">
        <p14:creationId xmlns:p14="http://schemas.microsoft.com/office/powerpoint/2010/main" val="100812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7153018" y="497435"/>
            <a:ext cx="3318192" cy="707886"/>
          </a:xfrm>
          <a:prstGeom prst="rect">
            <a:avLst/>
          </a:prstGeom>
        </p:spPr>
        <p:txBody>
          <a:bodyPr wrap="square">
            <a:spAutoFit/>
          </a:bodyPr>
          <a:lstStyle/>
          <a:p>
            <a:pPr algn="just"/>
            <a:r>
              <a:rPr lang="en-US" sz="4000" b="1" dirty="0" err="1">
                <a:solidFill>
                  <a:srgbClr val="FF0000"/>
                </a:solidFill>
                <a:effectLst>
                  <a:outerShdw blurRad="38100" dist="38100" dir="2700000" algn="tl">
                    <a:srgbClr val="000000">
                      <a:alpha val="43137"/>
                    </a:srgbClr>
                  </a:outerShdw>
                </a:effectLst>
                <a:latin typeface="UTM Ericsson Capital" panose="02040603050506020204" pitchFamily="18" charset="0"/>
              </a:rPr>
              <a:t>Ghi</a:t>
            </a:r>
            <a:r>
              <a:rPr lang="en-US" sz="4000" b="1" dirty="0">
                <a:solidFill>
                  <a:srgbClr val="FF0000"/>
                </a:solidFill>
                <a:effectLst>
                  <a:outerShdw blurRad="38100" dist="38100" dir="2700000" algn="tl">
                    <a:srgbClr val="000000">
                      <a:alpha val="43137"/>
                    </a:srgbClr>
                  </a:outerShdw>
                </a:effectLst>
                <a:latin typeface="UTM Ericsson Capital" panose="02040603050506020204" pitchFamily="18" charset="0"/>
              </a:rPr>
              <a:t> </a:t>
            </a:r>
            <a:r>
              <a:rPr lang="en-US" sz="4000" b="1" dirty="0" err="1">
                <a:solidFill>
                  <a:srgbClr val="FF0000"/>
                </a:solidFill>
                <a:effectLst>
                  <a:outerShdw blurRad="38100" dist="38100" dir="2700000" algn="tl">
                    <a:srgbClr val="000000">
                      <a:alpha val="43137"/>
                    </a:srgbClr>
                  </a:outerShdw>
                </a:effectLst>
                <a:latin typeface="UTM Ericsson Capital" panose="02040603050506020204" pitchFamily="18" charset="0"/>
              </a:rPr>
              <a:t>nhớ</a:t>
            </a:r>
            <a:endParaRPr lang="en-US" sz="4000" b="1" dirty="0">
              <a:solidFill>
                <a:srgbClr val="FF0000"/>
              </a:solidFill>
              <a:effectLst>
                <a:outerShdw blurRad="38100" dist="38100" dir="2700000" algn="tl">
                  <a:srgbClr val="000000">
                    <a:alpha val="43137"/>
                  </a:srgbClr>
                </a:outerShdw>
              </a:effectLst>
              <a:latin typeface="UTM Ericsson Capital" panose="02040603050506020204" pitchFamily="18" charset="0"/>
            </a:endParaRPr>
          </a:p>
        </p:txBody>
      </p:sp>
      <p:sp>
        <p:nvSpPr>
          <p:cNvPr id="48" name="Rectangle 47"/>
          <p:cNvSpPr/>
          <p:nvPr/>
        </p:nvSpPr>
        <p:spPr>
          <a:xfrm>
            <a:off x="6517181" y="1873554"/>
            <a:ext cx="5110898" cy="3831818"/>
          </a:xfrm>
          <a:prstGeom prst="rect">
            <a:avLst/>
          </a:prstGeom>
        </p:spPr>
        <p:txBody>
          <a:bodyPr wrap="square">
            <a:spAutoFit/>
          </a:bodyPr>
          <a:lstStyle/>
          <a:p>
            <a:pPr algn="just"/>
            <a:r>
              <a:rPr lang="en-US" sz="2700" b="1" dirty="0">
                <a:solidFill>
                  <a:srgbClr val="FF0000"/>
                </a:solidFill>
                <a:latin typeface="UTM Avo" panose="02040603050506020204" pitchFamily="18" charset="0"/>
              </a:rPr>
              <a:t>	Thành </a:t>
            </a:r>
            <a:r>
              <a:rPr lang="en-US" sz="2700" b="1" dirty="0" err="1">
                <a:solidFill>
                  <a:srgbClr val="FF0000"/>
                </a:solidFill>
                <a:latin typeface="UTM Avo" panose="02040603050506020204" pitchFamily="18" charset="0"/>
              </a:rPr>
              <a:t>phố</a:t>
            </a:r>
            <a:r>
              <a:rPr lang="en-US" sz="2700" b="1" dirty="0">
                <a:solidFill>
                  <a:srgbClr val="FF0000"/>
                </a:solidFill>
                <a:latin typeface="UTM Avo" panose="02040603050506020204" pitchFamily="18" charset="0"/>
              </a:rPr>
              <a:t> </a:t>
            </a:r>
            <a:r>
              <a:rPr lang="en-US" sz="2700" b="1" dirty="0" err="1">
                <a:solidFill>
                  <a:srgbClr val="FF0000"/>
                </a:solidFill>
                <a:latin typeface="UTM Avo" panose="02040603050506020204" pitchFamily="18" charset="0"/>
              </a:rPr>
              <a:t>Hồ</a:t>
            </a:r>
            <a:r>
              <a:rPr lang="en-US" sz="2700" b="1" dirty="0">
                <a:solidFill>
                  <a:srgbClr val="FF0000"/>
                </a:solidFill>
                <a:latin typeface="UTM Avo" panose="02040603050506020204" pitchFamily="18" charset="0"/>
              </a:rPr>
              <a:t> Chí Minh</a:t>
            </a:r>
            <a:r>
              <a:rPr lang="vi-VN" sz="2700" b="1" dirty="0">
                <a:solidFill>
                  <a:srgbClr val="FF0000"/>
                </a:solidFill>
                <a:latin typeface="UTM Avo" panose="02040603050506020204" pitchFamily="18" charset="0"/>
              </a:rPr>
              <a:t> là đô thị lớn nhất nước ta nằm ở Đông Nam Bộ</a:t>
            </a:r>
            <a:r>
              <a:rPr lang="en-US" sz="2700" b="1" dirty="0">
                <a:solidFill>
                  <a:srgbClr val="FF0000"/>
                </a:solidFill>
                <a:latin typeface="UTM Avo" panose="02040603050506020204" pitchFamily="18" charset="0"/>
              </a:rPr>
              <a:t>. </a:t>
            </a:r>
            <a:r>
              <a:rPr lang="vi-VN" sz="2700" b="1" dirty="0">
                <a:solidFill>
                  <a:srgbClr val="FF0000"/>
                </a:solidFill>
                <a:latin typeface="UTM Avo" panose="02040603050506020204" pitchFamily="18" charset="0"/>
              </a:rPr>
              <a:t>Với lịch sử hơn 300 năm hình thành và phát triển, đ</a:t>
            </a:r>
            <a:r>
              <a:rPr lang="en-US" sz="2700" b="1" dirty="0" err="1">
                <a:solidFill>
                  <a:srgbClr val="FF0000"/>
                </a:solidFill>
                <a:latin typeface="UTM Avo" panose="02040603050506020204" pitchFamily="18" charset="0"/>
              </a:rPr>
              <a:t>ây</a:t>
            </a:r>
            <a:r>
              <a:rPr lang="en-US" sz="2700" b="1" dirty="0">
                <a:solidFill>
                  <a:srgbClr val="FF0000"/>
                </a:solidFill>
                <a:latin typeface="UTM Avo" panose="02040603050506020204" pitchFamily="18" charset="0"/>
              </a:rPr>
              <a:t> </a:t>
            </a:r>
            <a:r>
              <a:rPr lang="en-US" sz="2700" b="1" dirty="0" err="1">
                <a:solidFill>
                  <a:srgbClr val="FF0000"/>
                </a:solidFill>
                <a:latin typeface="UTM Avo" panose="02040603050506020204" pitchFamily="18" charset="0"/>
              </a:rPr>
              <a:t>là</a:t>
            </a:r>
            <a:r>
              <a:rPr lang="en-US" sz="2700" b="1" dirty="0">
                <a:solidFill>
                  <a:srgbClr val="FF0000"/>
                </a:solidFill>
                <a:latin typeface="UTM Avo" panose="02040603050506020204" pitchFamily="18" charset="0"/>
              </a:rPr>
              <a:t> </a:t>
            </a:r>
            <a:r>
              <a:rPr lang="en-US" sz="2700" b="1" dirty="0" err="1">
                <a:solidFill>
                  <a:srgbClr val="FF0000"/>
                </a:solidFill>
                <a:latin typeface="UTM Avo" panose="02040603050506020204" pitchFamily="18" charset="0"/>
              </a:rPr>
              <a:t>trung</a:t>
            </a:r>
            <a:r>
              <a:rPr lang="en-US" sz="2700" b="1" dirty="0">
                <a:solidFill>
                  <a:srgbClr val="FF0000"/>
                </a:solidFill>
                <a:latin typeface="UTM Avo" panose="02040603050506020204" pitchFamily="18" charset="0"/>
              </a:rPr>
              <a:t> </a:t>
            </a:r>
            <a:r>
              <a:rPr lang="en-US" sz="2700" b="1" dirty="0" err="1">
                <a:solidFill>
                  <a:srgbClr val="FF0000"/>
                </a:solidFill>
                <a:latin typeface="UTM Avo" panose="02040603050506020204" pitchFamily="18" charset="0"/>
              </a:rPr>
              <a:t>tâm</a:t>
            </a:r>
            <a:r>
              <a:rPr lang="en-US" sz="2700" b="1" dirty="0">
                <a:solidFill>
                  <a:srgbClr val="FF0000"/>
                </a:solidFill>
                <a:latin typeface="UTM Avo" panose="02040603050506020204" pitchFamily="18" charset="0"/>
              </a:rPr>
              <a:t> </a:t>
            </a:r>
            <a:r>
              <a:rPr lang="en-US" sz="2700" b="1" dirty="0" err="1">
                <a:solidFill>
                  <a:srgbClr val="FF0000"/>
                </a:solidFill>
                <a:latin typeface="UTM Avo" panose="02040603050506020204" pitchFamily="18" charset="0"/>
              </a:rPr>
              <a:t>công</a:t>
            </a:r>
            <a:r>
              <a:rPr lang="en-US" sz="2700" b="1" dirty="0">
                <a:solidFill>
                  <a:srgbClr val="FF0000"/>
                </a:solidFill>
                <a:latin typeface="UTM Avo" panose="02040603050506020204" pitchFamily="18" charset="0"/>
              </a:rPr>
              <a:t> </a:t>
            </a:r>
            <a:r>
              <a:rPr lang="en-US" sz="2700" b="1" dirty="0" err="1">
                <a:solidFill>
                  <a:srgbClr val="FF0000"/>
                </a:solidFill>
                <a:latin typeface="UTM Avo" panose="02040603050506020204" pitchFamily="18" charset="0"/>
              </a:rPr>
              <a:t>nghiệp</a:t>
            </a:r>
            <a:r>
              <a:rPr lang="vi-VN" sz="2700" b="1" dirty="0">
                <a:solidFill>
                  <a:srgbClr val="FF0000"/>
                </a:solidFill>
                <a:latin typeface="UTM Avo" panose="02040603050506020204" pitchFamily="18" charset="0"/>
              </a:rPr>
              <a:t>, văn hóa và giáo dục</a:t>
            </a:r>
            <a:r>
              <a:rPr lang="en-US" sz="2700" b="1" dirty="0">
                <a:solidFill>
                  <a:srgbClr val="FF0000"/>
                </a:solidFill>
                <a:latin typeface="UTM Avo" panose="02040603050506020204" pitchFamily="18" charset="0"/>
              </a:rPr>
              <a:t> </a:t>
            </a:r>
            <a:r>
              <a:rPr lang="en-US" sz="2700" b="1" dirty="0" err="1">
                <a:solidFill>
                  <a:srgbClr val="FF0000"/>
                </a:solidFill>
                <a:latin typeface="UTM Avo" panose="02040603050506020204" pitchFamily="18" charset="0"/>
              </a:rPr>
              <a:t>lớn</a:t>
            </a:r>
            <a:r>
              <a:rPr lang="vi-VN" sz="2700" b="1" dirty="0">
                <a:solidFill>
                  <a:srgbClr val="FF0000"/>
                </a:solidFill>
                <a:latin typeface="UTM Avo" panose="02040603050506020204" pitchFamily="18" charset="0"/>
              </a:rPr>
              <a:t> bậc</a:t>
            </a:r>
            <a:r>
              <a:rPr lang="en-US" sz="2700" b="1" dirty="0">
                <a:solidFill>
                  <a:srgbClr val="FF0000"/>
                </a:solidFill>
                <a:latin typeface="UTM Avo" panose="02040603050506020204" pitchFamily="18" charset="0"/>
              </a:rPr>
              <a:t> </a:t>
            </a:r>
            <a:r>
              <a:rPr lang="en-US" sz="2700" b="1" dirty="0" err="1">
                <a:solidFill>
                  <a:srgbClr val="FF0000"/>
                </a:solidFill>
                <a:latin typeface="UTM Avo" panose="02040603050506020204" pitchFamily="18" charset="0"/>
              </a:rPr>
              <a:t>nhất</a:t>
            </a:r>
            <a:r>
              <a:rPr lang="en-US" sz="2700" b="1" dirty="0">
                <a:solidFill>
                  <a:srgbClr val="FF0000"/>
                </a:solidFill>
                <a:latin typeface="UTM Avo" panose="02040603050506020204" pitchFamily="18" charset="0"/>
              </a:rPr>
              <a:t> </a:t>
            </a:r>
            <a:r>
              <a:rPr lang="en-US" sz="2700" b="1" dirty="0" err="1">
                <a:solidFill>
                  <a:srgbClr val="FF0000"/>
                </a:solidFill>
                <a:latin typeface="UTM Avo" panose="02040603050506020204" pitchFamily="18" charset="0"/>
              </a:rPr>
              <a:t>của</a:t>
            </a:r>
            <a:r>
              <a:rPr lang="en-US" sz="2700" b="1" dirty="0">
                <a:solidFill>
                  <a:srgbClr val="FF0000"/>
                </a:solidFill>
                <a:latin typeface="UTM Avo" panose="02040603050506020204" pitchFamily="18" charset="0"/>
              </a:rPr>
              <a:t> </a:t>
            </a:r>
            <a:r>
              <a:rPr lang="en-US" sz="2700" b="1" dirty="0" err="1">
                <a:solidFill>
                  <a:srgbClr val="FF0000"/>
                </a:solidFill>
                <a:latin typeface="UTM Avo" panose="02040603050506020204" pitchFamily="18" charset="0"/>
              </a:rPr>
              <a:t>đất</a:t>
            </a:r>
            <a:r>
              <a:rPr lang="en-US" sz="2700" b="1" dirty="0">
                <a:solidFill>
                  <a:srgbClr val="FF0000"/>
                </a:solidFill>
                <a:latin typeface="UTM Avo" panose="02040603050506020204" pitchFamily="18" charset="0"/>
              </a:rPr>
              <a:t> </a:t>
            </a:r>
            <a:r>
              <a:rPr lang="en-US" sz="2700" b="1" dirty="0" err="1">
                <a:solidFill>
                  <a:srgbClr val="FF0000"/>
                </a:solidFill>
                <a:latin typeface="UTM Avo" panose="02040603050506020204" pitchFamily="18" charset="0"/>
              </a:rPr>
              <a:t>nước</a:t>
            </a:r>
            <a:r>
              <a:rPr lang="en-US" sz="2700" b="1" dirty="0">
                <a:solidFill>
                  <a:srgbClr val="FF0000"/>
                </a:solidFill>
                <a:latin typeface="UTM Avo" panose="02040603050506020204" pitchFamily="18" charset="0"/>
              </a:rPr>
              <a:t>. </a:t>
            </a:r>
          </a:p>
        </p:txBody>
      </p:sp>
    </p:spTree>
    <p:extLst>
      <p:ext uri="{BB962C8B-B14F-4D97-AF65-F5344CB8AC3E}">
        <p14:creationId xmlns:p14="http://schemas.microsoft.com/office/powerpoint/2010/main" val="2930610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p:cTn id="11" dur="500" fill="hold"/>
                                        <p:tgtEl>
                                          <p:spTgt spid="48"/>
                                        </p:tgtEl>
                                        <p:attrNameLst>
                                          <p:attrName>ppt_w</p:attrName>
                                        </p:attrNameLst>
                                      </p:cBhvr>
                                      <p:tavLst>
                                        <p:tav tm="0">
                                          <p:val>
                                            <p:fltVal val="0"/>
                                          </p:val>
                                        </p:tav>
                                        <p:tav tm="100000">
                                          <p:val>
                                            <p:strVal val="#ppt_w"/>
                                          </p:val>
                                        </p:tav>
                                      </p:tavLst>
                                    </p:anim>
                                    <p:anim calcmode="lin" valueType="num">
                                      <p:cBhvr>
                                        <p:cTn id="12" dur="500" fill="hold"/>
                                        <p:tgtEl>
                                          <p:spTgt spid="48"/>
                                        </p:tgtEl>
                                        <p:attrNameLst>
                                          <p:attrName>ppt_h</p:attrName>
                                        </p:attrNameLst>
                                      </p:cBhvr>
                                      <p:tavLst>
                                        <p:tav tm="0">
                                          <p:val>
                                            <p:fltVal val="0"/>
                                          </p:val>
                                        </p:tav>
                                        <p:tav tm="100000">
                                          <p:val>
                                            <p:strVal val="#ppt_h"/>
                                          </p:val>
                                        </p:tav>
                                      </p:tavLst>
                                    </p:anim>
                                    <p:animEffect transition="in" filter="fade">
                                      <p:cBhvr>
                                        <p:cTn id="1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9C296C2-2424-A65B-0561-2DEB5FA49841}"/>
              </a:ext>
            </a:extLst>
          </p:cNvPr>
          <p:cNvPicPr>
            <a:picLocks noChangeAspect="1"/>
          </p:cNvPicPr>
          <p:nvPr/>
        </p:nvPicPr>
        <p:blipFill>
          <a:blip r:embed="rId2"/>
          <a:stretch>
            <a:fillRect/>
          </a:stretch>
        </p:blipFill>
        <p:spPr>
          <a:xfrm>
            <a:off x="4165562" y="1200440"/>
            <a:ext cx="8241443" cy="5524672"/>
          </a:xfrm>
          <a:prstGeom prst="rect">
            <a:avLst/>
          </a:prstGeom>
        </p:spPr>
      </p:pic>
    </p:spTree>
    <p:extLst>
      <p:ext uri="{BB962C8B-B14F-4D97-AF65-F5344CB8AC3E}">
        <p14:creationId xmlns:p14="http://schemas.microsoft.com/office/powerpoint/2010/main" val="779810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grpSp>
        <p:nvGrpSpPr>
          <p:cNvPr id="92" name="Group 91"/>
          <p:cNvGrpSpPr/>
          <p:nvPr/>
        </p:nvGrpSpPr>
        <p:grpSpPr>
          <a:xfrm rot="18005233">
            <a:off x="10698957" y="476986"/>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 name="Group 14"/>
          <p:cNvGrpSpPr/>
          <p:nvPr/>
        </p:nvGrpSpPr>
        <p:grpSpPr>
          <a:xfrm>
            <a:off x="10896472" y="4070109"/>
            <a:ext cx="1126073" cy="941262"/>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38" name="Picture 137"/>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3484188" y="1826791"/>
            <a:ext cx="1045809" cy="1005296"/>
          </a:xfrm>
          <a:prstGeom prst="rect">
            <a:avLst/>
          </a:prstGeom>
        </p:spPr>
      </p:pic>
      <p:pic>
        <p:nvPicPr>
          <p:cNvPr id="137" name="Picture 13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538544" y="5104513"/>
            <a:ext cx="882457" cy="848272"/>
          </a:xfrm>
          <a:prstGeom prst="rect">
            <a:avLst/>
          </a:prstGeom>
        </p:spPr>
      </p:pic>
      <p:sp>
        <p:nvSpPr>
          <p:cNvPr id="5" name="Rectangle 4">
            <a:extLst>
              <a:ext uri="{FF2B5EF4-FFF2-40B4-BE49-F238E27FC236}">
                <a16:creationId xmlns:a16="http://schemas.microsoft.com/office/drawing/2014/main" id="{935D66B9-6807-987A-88AD-4CACCCDFDE0A}"/>
              </a:ext>
            </a:extLst>
          </p:cNvPr>
          <p:cNvSpPr/>
          <p:nvPr/>
        </p:nvSpPr>
        <p:spPr>
          <a:xfrm>
            <a:off x="306182" y="225818"/>
            <a:ext cx="11611172" cy="1777727"/>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latin typeface="UTM Avo" panose="02040603050506020204" pitchFamily="18" charset="0"/>
              </a:rPr>
              <a:t>1</a:t>
            </a:r>
            <a:r>
              <a:rPr lang="vi-VN" sz="2800" b="1" dirty="0">
                <a:latin typeface="UTM Avo" panose="02040603050506020204" pitchFamily="18" charset="0"/>
              </a:rPr>
              <a:t>. Lập và hoàn thiện bảng (theo gợi ý dưới đây) về những biểu hiện chứng tỏ Thành phố Hồ Chí Minh là một trung tâm kinh tế, văn hóa, giáo dục của đất nước.</a:t>
            </a:r>
            <a:endParaRPr lang="en-US" sz="2800" b="1" dirty="0">
              <a:latin typeface="UTM Avo" panose="02040603050506020204" pitchFamily="18" charset="0"/>
            </a:endParaRPr>
          </a:p>
        </p:txBody>
      </p:sp>
      <p:graphicFrame>
        <p:nvGraphicFramePr>
          <p:cNvPr id="6" name="Table 5">
            <a:extLst>
              <a:ext uri="{FF2B5EF4-FFF2-40B4-BE49-F238E27FC236}">
                <a16:creationId xmlns:a16="http://schemas.microsoft.com/office/drawing/2014/main" id="{8A0F92C1-B607-26D5-1BC1-7ACE0B98E7F8}"/>
              </a:ext>
            </a:extLst>
          </p:cNvPr>
          <p:cNvGraphicFramePr>
            <a:graphicFrameLocks noGrp="1"/>
          </p:cNvGraphicFramePr>
          <p:nvPr>
            <p:extLst>
              <p:ext uri="{D42A27DB-BD31-4B8C-83A1-F6EECF244321}">
                <p14:modId xmlns:p14="http://schemas.microsoft.com/office/powerpoint/2010/main" val="839037671"/>
              </p:ext>
            </p:extLst>
          </p:nvPr>
        </p:nvGraphicFramePr>
        <p:xfrm>
          <a:off x="295745" y="2268014"/>
          <a:ext cx="11572449" cy="4243292"/>
        </p:xfrm>
        <a:graphic>
          <a:graphicData uri="http://schemas.openxmlformats.org/drawingml/2006/table">
            <a:tbl>
              <a:tblPr firstRow="1" bandRow="1">
                <a:tableStyleId>{00A15C55-8517-42AA-B614-E9B94910E393}</a:tableStyleId>
              </a:tblPr>
              <a:tblGrid>
                <a:gridCol w="1256768">
                  <a:extLst>
                    <a:ext uri="{9D8B030D-6E8A-4147-A177-3AD203B41FA5}">
                      <a16:colId xmlns:a16="http://schemas.microsoft.com/office/drawing/2014/main" val="3033807633"/>
                    </a:ext>
                  </a:extLst>
                </a:gridCol>
                <a:gridCol w="2946805">
                  <a:extLst>
                    <a:ext uri="{9D8B030D-6E8A-4147-A177-3AD203B41FA5}">
                      <a16:colId xmlns:a16="http://schemas.microsoft.com/office/drawing/2014/main" val="2942060405"/>
                    </a:ext>
                  </a:extLst>
                </a:gridCol>
                <a:gridCol w="7368876">
                  <a:extLst>
                    <a:ext uri="{9D8B030D-6E8A-4147-A177-3AD203B41FA5}">
                      <a16:colId xmlns:a16="http://schemas.microsoft.com/office/drawing/2014/main" val="4205307852"/>
                    </a:ext>
                  </a:extLst>
                </a:gridCol>
              </a:tblGrid>
              <a:tr h="1060823">
                <a:tc>
                  <a:txBody>
                    <a:bodyPr/>
                    <a:lstStyle/>
                    <a:p>
                      <a:pPr algn="ctr"/>
                      <a:r>
                        <a:rPr lang="vi-VN" sz="3200" dirty="0">
                          <a:solidFill>
                            <a:schemeClr val="tx1"/>
                          </a:solidFill>
                        </a:rPr>
                        <a:t>TT</a:t>
                      </a:r>
                      <a:endParaRPr lang="en-US" sz="3200" dirty="0">
                        <a:solidFill>
                          <a:schemeClr val="tx1"/>
                        </a:solidFill>
                      </a:endParaRPr>
                    </a:p>
                  </a:txBody>
                  <a:tcPr anchor="ctr"/>
                </a:tc>
                <a:tc>
                  <a:txBody>
                    <a:bodyPr/>
                    <a:lstStyle/>
                    <a:p>
                      <a:pPr algn="ctr"/>
                      <a:r>
                        <a:rPr lang="vi-VN" sz="3200" dirty="0">
                          <a:solidFill>
                            <a:schemeClr val="tx1"/>
                          </a:solidFill>
                        </a:rPr>
                        <a:t>Lĩnh vực</a:t>
                      </a:r>
                      <a:endParaRPr lang="en-US" sz="3200" dirty="0">
                        <a:solidFill>
                          <a:schemeClr val="tx1"/>
                        </a:solidFill>
                      </a:endParaRPr>
                    </a:p>
                  </a:txBody>
                  <a:tcPr anchor="ctr"/>
                </a:tc>
                <a:tc>
                  <a:txBody>
                    <a:bodyPr/>
                    <a:lstStyle/>
                    <a:p>
                      <a:pPr algn="ctr"/>
                      <a:r>
                        <a:rPr lang="vi-VN" sz="3200" dirty="0">
                          <a:solidFill>
                            <a:schemeClr val="tx1"/>
                          </a:solidFill>
                        </a:rPr>
                        <a:t>Biểu hiện</a:t>
                      </a:r>
                      <a:endParaRPr lang="en-US" sz="3200" dirty="0">
                        <a:solidFill>
                          <a:schemeClr val="tx1"/>
                        </a:solidFill>
                      </a:endParaRPr>
                    </a:p>
                  </a:txBody>
                  <a:tcPr anchor="ctr"/>
                </a:tc>
                <a:extLst>
                  <a:ext uri="{0D108BD9-81ED-4DB2-BD59-A6C34878D82A}">
                    <a16:rowId xmlns:a16="http://schemas.microsoft.com/office/drawing/2014/main" val="1420510948"/>
                  </a:ext>
                </a:extLst>
              </a:tr>
              <a:tr h="1060823">
                <a:tc>
                  <a:txBody>
                    <a:bodyPr/>
                    <a:lstStyle/>
                    <a:p>
                      <a:pPr algn="ctr"/>
                      <a:r>
                        <a:rPr lang="vi-VN" sz="3200" dirty="0">
                          <a:solidFill>
                            <a:schemeClr val="tx1"/>
                          </a:solidFill>
                        </a:rPr>
                        <a:t>1</a:t>
                      </a:r>
                      <a:endParaRPr lang="en-US" sz="3200" dirty="0">
                        <a:solidFill>
                          <a:schemeClr val="tx1"/>
                        </a:solidFill>
                      </a:endParaRPr>
                    </a:p>
                  </a:txBody>
                  <a:tcPr anchor="ctr">
                    <a:solidFill>
                      <a:schemeClr val="accent4">
                        <a:lumMod val="60000"/>
                        <a:lumOff val="40000"/>
                      </a:schemeClr>
                    </a:solidFill>
                  </a:tcPr>
                </a:tc>
                <a:tc>
                  <a:txBody>
                    <a:bodyPr/>
                    <a:lstStyle/>
                    <a:p>
                      <a:pPr algn="ctr"/>
                      <a:r>
                        <a:rPr lang="vi-VN" sz="3200" dirty="0">
                          <a:solidFill>
                            <a:schemeClr val="tx1"/>
                          </a:solidFill>
                        </a:rPr>
                        <a:t>Kinh tế</a:t>
                      </a:r>
                      <a:endParaRPr lang="en-US" sz="3200" dirty="0">
                        <a:solidFill>
                          <a:schemeClr val="tx1"/>
                        </a:solidFill>
                      </a:endParaRPr>
                    </a:p>
                  </a:txBody>
                  <a:tcPr anchor="ctr">
                    <a:solidFill>
                      <a:schemeClr val="accent4">
                        <a:lumMod val="20000"/>
                        <a:lumOff val="80000"/>
                      </a:schemeClr>
                    </a:solidFill>
                  </a:tcPr>
                </a:tc>
                <a:tc>
                  <a:txBody>
                    <a:bodyPr/>
                    <a:lstStyle/>
                    <a:p>
                      <a:pPr algn="ctr"/>
                      <a:endParaRPr lang="en-US" sz="3200" dirty="0">
                        <a:solidFill>
                          <a:schemeClr val="tx1"/>
                        </a:solidFill>
                      </a:endParaRPr>
                    </a:p>
                  </a:txBody>
                  <a:tcPr anchor="ctr">
                    <a:solidFill>
                      <a:schemeClr val="accent4">
                        <a:lumMod val="60000"/>
                        <a:lumOff val="40000"/>
                      </a:schemeClr>
                    </a:solidFill>
                  </a:tcPr>
                </a:tc>
                <a:extLst>
                  <a:ext uri="{0D108BD9-81ED-4DB2-BD59-A6C34878D82A}">
                    <a16:rowId xmlns:a16="http://schemas.microsoft.com/office/drawing/2014/main" val="2846787592"/>
                  </a:ext>
                </a:extLst>
              </a:tr>
              <a:tr h="1060823">
                <a:tc>
                  <a:txBody>
                    <a:bodyPr/>
                    <a:lstStyle/>
                    <a:p>
                      <a:pPr algn="ctr"/>
                      <a:r>
                        <a:rPr lang="vi-VN" sz="3200" dirty="0">
                          <a:solidFill>
                            <a:schemeClr val="tx1"/>
                          </a:solidFill>
                        </a:rPr>
                        <a:t>2</a:t>
                      </a:r>
                      <a:endParaRPr lang="en-US" sz="3200" dirty="0">
                        <a:solidFill>
                          <a:schemeClr val="tx1"/>
                        </a:solidFill>
                      </a:endParaRPr>
                    </a:p>
                  </a:txBody>
                  <a:tcPr anchor="ctr">
                    <a:solidFill>
                      <a:schemeClr val="accent4">
                        <a:lumMod val="60000"/>
                        <a:lumOff val="40000"/>
                      </a:schemeClr>
                    </a:solidFill>
                  </a:tcPr>
                </a:tc>
                <a:tc>
                  <a:txBody>
                    <a:bodyPr/>
                    <a:lstStyle/>
                    <a:p>
                      <a:pPr algn="ctr"/>
                      <a:r>
                        <a:rPr lang="vi-VN" sz="3200" dirty="0">
                          <a:solidFill>
                            <a:schemeClr val="tx1"/>
                          </a:solidFill>
                        </a:rPr>
                        <a:t>Văn hóa </a:t>
                      </a:r>
                      <a:endParaRPr lang="en-US" sz="3200" dirty="0">
                        <a:solidFill>
                          <a:schemeClr val="tx1"/>
                        </a:solidFill>
                      </a:endParaRPr>
                    </a:p>
                  </a:txBody>
                  <a:tcPr anchor="ctr">
                    <a:solidFill>
                      <a:schemeClr val="accent4">
                        <a:lumMod val="20000"/>
                        <a:lumOff val="80000"/>
                      </a:schemeClr>
                    </a:solidFill>
                  </a:tcPr>
                </a:tc>
                <a:tc>
                  <a:txBody>
                    <a:bodyPr/>
                    <a:lstStyle/>
                    <a:p>
                      <a:pPr algn="ctr"/>
                      <a:endParaRPr lang="en-US" sz="3200" dirty="0">
                        <a:solidFill>
                          <a:schemeClr val="tx1"/>
                        </a:solidFill>
                      </a:endParaRPr>
                    </a:p>
                  </a:txBody>
                  <a:tcPr anchor="ctr">
                    <a:solidFill>
                      <a:schemeClr val="accent4">
                        <a:lumMod val="60000"/>
                        <a:lumOff val="40000"/>
                      </a:schemeClr>
                    </a:solidFill>
                  </a:tcPr>
                </a:tc>
                <a:extLst>
                  <a:ext uri="{0D108BD9-81ED-4DB2-BD59-A6C34878D82A}">
                    <a16:rowId xmlns:a16="http://schemas.microsoft.com/office/drawing/2014/main" val="1678606971"/>
                  </a:ext>
                </a:extLst>
              </a:tr>
              <a:tr h="1060823">
                <a:tc>
                  <a:txBody>
                    <a:bodyPr/>
                    <a:lstStyle/>
                    <a:p>
                      <a:pPr algn="ctr"/>
                      <a:r>
                        <a:rPr lang="vi-VN" sz="3200" dirty="0">
                          <a:solidFill>
                            <a:schemeClr val="tx1"/>
                          </a:solidFill>
                        </a:rPr>
                        <a:t>3</a:t>
                      </a:r>
                      <a:endParaRPr lang="en-US" sz="3200" dirty="0">
                        <a:solidFill>
                          <a:schemeClr val="tx1"/>
                        </a:solidFill>
                      </a:endParaRPr>
                    </a:p>
                  </a:txBody>
                  <a:tcPr anchor="ctr">
                    <a:solidFill>
                      <a:schemeClr val="accent4">
                        <a:lumMod val="60000"/>
                        <a:lumOff val="40000"/>
                      </a:schemeClr>
                    </a:solidFill>
                  </a:tcPr>
                </a:tc>
                <a:tc>
                  <a:txBody>
                    <a:bodyPr/>
                    <a:lstStyle/>
                    <a:p>
                      <a:pPr algn="ctr"/>
                      <a:r>
                        <a:rPr lang="vi-VN" sz="3200" dirty="0">
                          <a:solidFill>
                            <a:schemeClr val="tx1"/>
                          </a:solidFill>
                        </a:rPr>
                        <a:t>Giáo dục</a:t>
                      </a:r>
                      <a:endParaRPr lang="en-US" sz="3200" dirty="0">
                        <a:solidFill>
                          <a:schemeClr val="tx1"/>
                        </a:solidFill>
                      </a:endParaRPr>
                    </a:p>
                  </a:txBody>
                  <a:tcPr anchor="ctr">
                    <a:solidFill>
                      <a:schemeClr val="accent4">
                        <a:lumMod val="20000"/>
                        <a:lumOff val="80000"/>
                      </a:schemeClr>
                    </a:solidFill>
                  </a:tcPr>
                </a:tc>
                <a:tc>
                  <a:txBody>
                    <a:bodyPr/>
                    <a:lstStyle/>
                    <a:p>
                      <a:pPr algn="ctr"/>
                      <a:endParaRPr lang="en-US" sz="3200" dirty="0">
                        <a:solidFill>
                          <a:schemeClr val="tx1"/>
                        </a:solidFill>
                      </a:endParaRPr>
                    </a:p>
                  </a:txBody>
                  <a:tcPr anchor="ctr">
                    <a:solidFill>
                      <a:schemeClr val="accent4">
                        <a:lumMod val="60000"/>
                        <a:lumOff val="40000"/>
                      </a:schemeClr>
                    </a:solidFill>
                  </a:tcPr>
                </a:tc>
                <a:extLst>
                  <a:ext uri="{0D108BD9-81ED-4DB2-BD59-A6C34878D82A}">
                    <a16:rowId xmlns:a16="http://schemas.microsoft.com/office/drawing/2014/main" val="2794169456"/>
                  </a:ext>
                </a:extLst>
              </a:tr>
            </a:tbl>
          </a:graphicData>
        </a:graphic>
      </p:graphicFrame>
      <p:pic>
        <p:nvPicPr>
          <p:cNvPr id="8" name="Picture 7" descr="A cartoon of a child writing on a book at a desk&#10;&#10;Description automatically generated">
            <a:extLst>
              <a:ext uri="{FF2B5EF4-FFF2-40B4-BE49-F238E27FC236}">
                <a16:creationId xmlns:a16="http://schemas.microsoft.com/office/drawing/2014/main" id="{A173CFE1-0A4F-0933-2F69-6F47671411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20615" y="3473793"/>
            <a:ext cx="3388736" cy="3412991"/>
          </a:xfrm>
          <a:prstGeom prst="rect">
            <a:avLst/>
          </a:prstGeom>
        </p:spPr>
      </p:pic>
    </p:spTree>
    <p:extLst>
      <p:ext uri="{BB962C8B-B14F-4D97-AF65-F5344CB8AC3E}">
        <p14:creationId xmlns:p14="http://schemas.microsoft.com/office/powerpoint/2010/main" val="2405327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p:cTn id="7" dur="1000" fill="hold"/>
                                        <p:tgtEl>
                                          <p:spTgt spid="92"/>
                                        </p:tgtEl>
                                        <p:attrNameLst>
                                          <p:attrName>ppt_w</p:attrName>
                                        </p:attrNameLst>
                                      </p:cBhvr>
                                      <p:tavLst>
                                        <p:tav tm="0">
                                          <p:val>
                                            <p:fltVal val="0"/>
                                          </p:val>
                                        </p:tav>
                                        <p:tav tm="100000">
                                          <p:val>
                                            <p:strVal val="#ppt_w"/>
                                          </p:val>
                                        </p:tav>
                                      </p:tavLst>
                                    </p:anim>
                                    <p:anim calcmode="lin" valueType="num">
                                      <p:cBhvr>
                                        <p:cTn id="8" dur="1000" fill="hold"/>
                                        <p:tgtEl>
                                          <p:spTgt spid="92"/>
                                        </p:tgtEl>
                                        <p:attrNameLst>
                                          <p:attrName>ppt_h</p:attrName>
                                        </p:attrNameLst>
                                      </p:cBhvr>
                                      <p:tavLst>
                                        <p:tav tm="0">
                                          <p:val>
                                            <p:fltVal val="0"/>
                                          </p:val>
                                        </p:tav>
                                        <p:tav tm="100000">
                                          <p:val>
                                            <p:strVal val="#ppt_h"/>
                                          </p:val>
                                        </p:tav>
                                      </p:tavLst>
                                    </p:anim>
                                    <p:anim calcmode="lin" valueType="num">
                                      <p:cBhvr>
                                        <p:cTn id="9" dur="1000" fill="hold"/>
                                        <p:tgtEl>
                                          <p:spTgt spid="92"/>
                                        </p:tgtEl>
                                        <p:attrNameLst>
                                          <p:attrName>style.rotation</p:attrName>
                                        </p:attrNameLst>
                                      </p:cBhvr>
                                      <p:tavLst>
                                        <p:tav tm="0">
                                          <p:val>
                                            <p:fltVal val="90"/>
                                          </p:val>
                                        </p:tav>
                                        <p:tav tm="100000">
                                          <p:val>
                                            <p:fltVal val="0"/>
                                          </p:val>
                                        </p:tav>
                                      </p:tavLst>
                                    </p:anim>
                                    <p:animEffect transition="in" filter="fade">
                                      <p:cBhvr>
                                        <p:cTn id="10" dur="1000"/>
                                        <p:tgtEl>
                                          <p:spTgt spid="92"/>
                                        </p:tgtEl>
                                      </p:cBhvr>
                                    </p:animEffect>
                                  </p:childTnLst>
                                </p:cTn>
                              </p:par>
                              <p:par>
                                <p:cTn id="11" presetID="3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childTnLst>
                          </p:cTn>
                        </p:par>
                        <p:par>
                          <p:cTn id="17" fill="hold">
                            <p:stCondLst>
                              <p:cond delay="1000"/>
                            </p:stCondLst>
                            <p:childTnLst>
                              <p:par>
                                <p:cTn id="18" presetID="26" presetClass="emph" presetSubtype="0" repeatCount="indefinite" fill="hold" nodeType="afterEffect">
                                  <p:stCondLst>
                                    <p:cond delay="0"/>
                                  </p:stCondLst>
                                  <p:childTnLst>
                                    <p:animEffect transition="out" filter="fade">
                                      <p:cBhvr>
                                        <p:cTn id="19" dur="500" tmFilter="0, 0; .2, .5; .8, .5; 1, 0"/>
                                        <p:tgtEl>
                                          <p:spTgt spid="92"/>
                                        </p:tgtEl>
                                      </p:cBhvr>
                                    </p:animEffect>
                                    <p:animScale>
                                      <p:cBhvr>
                                        <p:cTn id="20" dur="250" autoRev="1" fill="hold"/>
                                        <p:tgtEl>
                                          <p:spTgt spid="92"/>
                                        </p:tgtEl>
                                      </p:cBhvr>
                                      <p:by x="105000" y="105000"/>
                                    </p:animScale>
                                  </p:childTnLst>
                                </p:cTn>
                              </p:par>
                              <p:par>
                                <p:cTn id="21" presetID="26" presetClass="emph" presetSubtype="0" repeatCount="indefinite" fill="hold" nodeType="withEffect">
                                  <p:stCondLst>
                                    <p:cond delay="0"/>
                                  </p:stCondLst>
                                  <p:childTnLst>
                                    <p:animEffect transition="out" filter="fade">
                                      <p:cBhvr>
                                        <p:cTn id="22" dur="500" tmFilter="0, 0; .2, .5; .8, .5; 1, 0"/>
                                        <p:tgtEl>
                                          <p:spTgt spid="15"/>
                                        </p:tgtEl>
                                      </p:cBhvr>
                                    </p:animEffect>
                                    <p:animScale>
                                      <p:cBhvr>
                                        <p:cTn id="23" dur="250" autoRev="1" fill="hold"/>
                                        <p:tgtEl>
                                          <p:spTgt spid="15"/>
                                        </p:tgtEl>
                                      </p:cBhvr>
                                      <p:by x="105000" y="105000"/>
                                    </p:animScale>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138"/>
                                        </p:tgtEl>
                                        <p:attrNameLst>
                                          <p:attrName>style.visibility</p:attrName>
                                        </p:attrNameLst>
                                      </p:cBhvr>
                                      <p:to>
                                        <p:strVal val="visible"/>
                                      </p:to>
                                    </p:set>
                                    <p:animEffect transition="in" filter="wipe(down)">
                                      <p:cBhvr>
                                        <p:cTn id="27" dur="500"/>
                                        <p:tgtEl>
                                          <p:spTgt spid="138"/>
                                        </p:tgtEl>
                                      </p:cBhvr>
                                    </p:animEffect>
                                  </p:childTnLst>
                                </p:cTn>
                              </p:par>
                              <p:par>
                                <p:cTn id="28" presetID="22" presetClass="entr" presetSubtype="4" fill="hold" nodeType="with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wipe(down)">
                                      <p:cBhvr>
                                        <p:cTn id="30" dur="500"/>
                                        <p:tgtEl>
                                          <p:spTgt spid="137"/>
                                        </p:tgtEl>
                                      </p:cBhvr>
                                    </p:animEffect>
                                  </p:childTnLst>
                                </p:cTn>
                              </p:par>
                            </p:childTnLst>
                          </p:cTn>
                        </p:par>
                        <p:par>
                          <p:cTn id="31" fill="hold">
                            <p:stCondLst>
                              <p:cond delay="2000"/>
                            </p:stCondLst>
                            <p:childTnLst>
                              <p:par>
                                <p:cTn id="32" presetID="16" presetClass="entr" presetSubtype="37"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out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grpSp>
        <p:nvGrpSpPr>
          <p:cNvPr id="92" name="Group 91"/>
          <p:cNvGrpSpPr/>
          <p:nvPr/>
        </p:nvGrpSpPr>
        <p:grpSpPr>
          <a:xfrm rot="18005233">
            <a:off x="10698957" y="476986"/>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 name="Group 14"/>
          <p:cNvGrpSpPr/>
          <p:nvPr/>
        </p:nvGrpSpPr>
        <p:grpSpPr>
          <a:xfrm>
            <a:off x="10896472" y="4070109"/>
            <a:ext cx="1126073" cy="941262"/>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38" name="Picture 137"/>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3484188" y="1826791"/>
            <a:ext cx="1045809" cy="1005296"/>
          </a:xfrm>
          <a:prstGeom prst="rect">
            <a:avLst/>
          </a:prstGeom>
        </p:spPr>
      </p:pic>
      <p:pic>
        <p:nvPicPr>
          <p:cNvPr id="137" name="Picture 13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538544" y="5104513"/>
            <a:ext cx="882457" cy="848272"/>
          </a:xfrm>
          <a:prstGeom prst="rect">
            <a:avLst/>
          </a:prstGeom>
        </p:spPr>
      </p:pic>
      <p:sp>
        <p:nvSpPr>
          <p:cNvPr id="5" name="Rectangle 4">
            <a:extLst>
              <a:ext uri="{FF2B5EF4-FFF2-40B4-BE49-F238E27FC236}">
                <a16:creationId xmlns:a16="http://schemas.microsoft.com/office/drawing/2014/main" id="{935D66B9-6807-987A-88AD-4CACCCDFDE0A}"/>
              </a:ext>
            </a:extLst>
          </p:cNvPr>
          <p:cNvSpPr/>
          <p:nvPr/>
        </p:nvSpPr>
        <p:spPr>
          <a:xfrm>
            <a:off x="306182" y="225818"/>
            <a:ext cx="11611172" cy="1777727"/>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latin typeface="UTM Avo" panose="02040603050506020204" pitchFamily="18" charset="0"/>
              </a:rPr>
              <a:t>1. Lập và hoàn thiện bảng (theo gợi ý dưới đây) về những biểu hiện chứng tỏ Thành phố Hồ Chí Minh là một trung tâm kinh tế, văn hóa, giáo dục của đất nước.</a:t>
            </a:r>
            <a:endParaRPr lang="en-US" sz="2800" b="1" dirty="0">
              <a:latin typeface="UTM Avo" panose="02040603050506020204" pitchFamily="18" charset="0"/>
            </a:endParaRPr>
          </a:p>
        </p:txBody>
      </p:sp>
      <p:graphicFrame>
        <p:nvGraphicFramePr>
          <p:cNvPr id="6" name="Table 5">
            <a:extLst>
              <a:ext uri="{FF2B5EF4-FFF2-40B4-BE49-F238E27FC236}">
                <a16:creationId xmlns:a16="http://schemas.microsoft.com/office/drawing/2014/main" id="{8A0F92C1-B607-26D5-1BC1-7ACE0B98E7F8}"/>
              </a:ext>
            </a:extLst>
          </p:cNvPr>
          <p:cNvGraphicFramePr>
            <a:graphicFrameLocks noGrp="1"/>
          </p:cNvGraphicFramePr>
          <p:nvPr>
            <p:extLst>
              <p:ext uri="{D42A27DB-BD31-4B8C-83A1-F6EECF244321}">
                <p14:modId xmlns:p14="http://schemas.microsoft.com/office/powerpoint/2010/main" val="3577709435"/>
              </p:ext>
            </p:extLst>
          </p:nvPr>
        </p:nvGraphicFramePr>
        <p:xfrm>
          <a:off x="295746" y="2268013"/>
          <a:ext cx="11572448" cy="4473815"/>
        </p:xfrm>
        <a:graphic>
          <a:graphicData uri="http://schemas.openxmlformats.org/drawingml/2006/table">
            <a:tbl>
              <a:tblPr firstRow="1" bandRow="1">
                <a:tableStyleId>{00A15C55-8517-42AA-B614-E9B94910E393}</a:tableStyleId>
              </a:tblPr>
              <a:tblGrid>
                <a:gridCol w="1002113">
                  <a:extLst>
                    <a:ext uri="{9D8B030D-6E8A-4147-A177-3AD203B41FA5}">
                      <a16:colId xmlns:a16="http://schemas.microsoft.com/office/drawing/2014/main" val="3033807633"/>
                    </a:ext>
                  </a:extLst>
                </a:gridCol>
                <a:gridCol w="2330245">
                  <a:extLst>
                    <a:ext uri="{9D8B030D-6E8A-4147-A177-3AD203B41FA5}">
                      <a16:colId xmlns:a16="http://schemas.microsoft.com/office/drawing/2014/main" val="2942060405"/>
                    </a:ext>
                  </a:extLst>
                </a:gridCol>
                <a:gridCol w="8240090">
                  <a:extLst>
                    <a:ext uri="{9D8B030D-6E8A-4147-A177-3AD203B41FA5}">
                      <a16:colId xmlns:a16="http://schemas.microsoft.com/office/drawing/2014/main" val="4205307852"/>
                    </a:ext>
                  </a:extLst>
                </a:gridCol>
              </a:tblGrid>
              <a:tr h="736156">
                <a:tc>
                  <a:txBody>
                    <a:bodyPr/>
                    <a:lstStyle/>
                    <a:p>
                      <a:pPr algn="ctr"/>
                      <a:r>
                        <a:rPr lang="vi-VN" sz="3200" dirty="0">
                          <a:solidFill>
                            <a:schemeClr val="tx1"/>
                          </a:solidFill>
                        </a:rPr>
                        <a:t>TT</a:t>
                      </a:r>
                      <a:endParaRPr lang="en-US" sz="3200" dirty="0">
                        <a:solidFill>
                          <a:schemeClr val="tx1"/>
                        </a:solidFill>
                      </a:endParaRPr>
                    </a:p>
                  </a:txBody>
                  <a:tcPr anchor="ctr"/>
                </a:tc>
                <a:tc>
                  <a:txBody>
                    <a:bodyPr/>
                    <a:lstStyle/>
                    <a:p>
                      <a:pPr algn="ctr"/>
                      <a:r>
                        <a:rPr lang="vi-VN" sz="3200" dirty="0">
                          <a:solidFill>
                            <a:schemeClr val="tx1"/>
                          </a:solidFill>
                        </a:rPr>
                        <a:t>Lĩnh vực</a:t>
                      </a:r>
                      <a:endParaRPr lang="en-US" sz="3200" dirty="0">
                        <a:solidFill>
                          <a:schemeClr val="tx1"/>
                        </a:solidFill>
                      </a:endParaRPr>
                    </a:p>
                  </a:txBody>
                  <a:tcPr anchor="ctr"/>
                </a:tc>
                <a:tc>
                  <a:txBody>
                    <a:bodyPr/>
                    <a:lstStyle/>
                    <a:p>
                      <a:pPr algn="ctr"/>
                      <a:r>
                        <a:rPr lang="vi-VN" sz="3200" dirty="0">
                          <a:solidFill>
                            <a:schemeClr val="tx1"/>
                          </a:solidFill>
                        </a:rPr>
                        <a:t>Biểu hiện</a:t>
                      </a:r>
                      <a:endParaRPr lang="en-US" sz="3200" dirty="0">
                        <a:solidFill>
                          <a:schemeClr val="tx1"/>
                        </a:solidFill>
                      </a:endParaRPr>
                    </a:p>
                  </a:txBody>
                  <a:tcPr anchor="ctr"/>
                </a:tc>
                <a:extLst>
                  <a:ext uri="{0D108BD9-81ED-4DB2-BD59-A6C34878D82A}">
                    <a16:rowId xmlns:a16="http://schemas.microsoft.com/office/drawing/2014/main" val="1420510948"/>
                  </a:ext>
                </a:extLst>
              </a:tr>
              <a:tr h="1371186">
                <a:tc>
                  <a:txBody>
                    <a:bodyPr/>
                    <a:lstStyle/>
                    <a:p>
                      <a:pPr algn="ctr"/>
                      <a:r>
                        <a:rPr lang="vi-VN" sz="3200" dirty="0">
                          <a:solidFill>
                            <a:schemeClr val="tx1"/>
                          </a:solidFill>
                        </a:rPr>
                        <a:t>1</a:t>
                      </a:r>
                      <a:endParaRPr lang="en-US" sz="3200" dirty="0">
                        <a:solidFill>
                          <a:schemeClr val="tx1"/>
                        </a:solidFill>
                      </a:endParaRPr>
                    </a:p>
                  </a:txBody>
                  <a:tcPr anchor="ctr">
                    <a:solidFill>
                      <a:schemeClr val="accent4">
                        <a:lumMod val="60000"/>
                        <a:lumOff val="40000"/>
                      </a:schemeClr>
                    </a:solidFill>
                  </a:tcPr>
                </a:tc>
                <a:tc>
                  <a:txBody>
                    <a:bodyPr/>
                    <a:lstStyle/>
                    <a:p>
                      <a:pPr algn="ctr"/>
                      <a:r>
                        <a:rPr lang="vi-VN" sz="3200" dirty="0">
                          <a:solidFill>
                            <a:schemeClr val="tx1"/>
                          </a:solidFill>
                        </a:rPr>
                        <a:t>Kinh tế</a:t>
                      </a:r>
                      <a:endParaRPr lang="en-US" sz="3200" dirty="0">
                        <a:solidFill>
                          <a:schemeClr val="tx1"/>
                        </a:solidFill>
                      </a:endParaRPr>
                    </a:p>
                  </a:txBody>
                  <a:tcPr anchor="ctr">
                    <a:solidFill>
                      <a:schemeClr val="accent4">
                        <a:lumMod val="20000"/>
                        <a:lumOff val="80000"/>
                      </a:schemeClr>
                    </a:solidFill>
                  </a:tcPr>
                </a:tc>
                <a:tc>
                  <a:txBody>
                    <a:bodyPr/>
                    <a:lstStyle/>
                    <a:p>
                      <a:pPr algn="ctr"/>
                      <a:endParaRPr lang="en-US" sz="3200" dirty="0">
                        <a:solidFill>
                          <a:schemeClr val="tx1"/>
                        </a:solidFill>
                      </a:endParaRPr>
                    </a:p>
                  </a:txBody>
                  <a:tcPr anchor="ctr">
                    <a:solidFill>
                      <a:schemeClr val="accent4">
                        <a:lumMod val="60000"/>
                        <a:lumOff val="40000"/>
                      </a:schemeClr>
                    </a:solidFill>
                  </a:tcPr>
                </a:tc>
                <a:extLst>
                  <a:ext uri="{0D108BD9-81ED-4DB2-BD59-A6C34878D82A}">
                    <a16:rowId xmlns:a16="http://schemas.microsoft.com/office/drawing/2014/main" val="2846787592"/>
                  </a:ext>
                </a:extLst>
              </a:tr>
              <a:tr h="963561">
                <a:tc>
                  <a:txBody>
                    <a:bodyPr/>
                    <a:lstStyle/>
                    <a:p>
                      <a:pPr algn="ctr"/>
                      <a:r>
                        <a:rPr lang="vi-VN" sz="3200" dirty="0">
                          <a:solidFill>
                            <a:schemeClr val="tx1"/>
                          </a:solidFill>
                        </a:rPr>
                        <a:t>2</a:t>
                      </a:r>
                      <a:endParaRPr lang="en-US" sz="3200" dirty="0">
                        <a:solidFill>
                          <a:schemeClr val="tx1"/>
                        </a:solidFill>
                      </a:endParaRPr>
                    </a:p>
                  </a:txBody>
                  <a:tcPr anchor="ctr">
                    <a:solidFill>
                      <a:schemeClr val="accent4">
                        <a:lumMod val="60000"/>
                        <a:lumOff val="40000"/>
                      </a:schemeClr>
                    </a:solidFill>
                  </a:tcPr>
                </a:tc>
                <a:tc>
                  <a:txBody>
                    <a:bodyPr/>
                    <a:lstStyle/>
                    <a:p>
                      <a:pPr algn="ctr"/>
                      <a:r>
                        <a:rPr lang="vi-VN" sz="3200" dirty="0">
                          <a:solidFill>
                            <a:schemeClr val="tx1"/>
                          </a:solidFill>
                        </a:rPr>
                        <a:t>Văn hóa </a:t>
                      </a:r>
                      <a:endParaRPr lang="en-US" sz="3200" dirty="0">
                        <a:solidFill>
                          <a:schemeClr val="tx1"/>
                        </a:solidFill>
                      </a:endParaRPr>
                    </a:p>
                  </a:txBody>
                  <a:tcPr anchor="ctr">
                    <a:solidFill>
                      <a:schemeClr val="accent4">
                        <a:lumMod val="20000"/>
                        <a:lumOff val="80000"/>
                      </a:schemeClr>
                    </a:solidFill>
                  </a:tcPr>
                </a:tc>
                <a:tc>
                  <a:txBody>
                    <a:bodyPr/>
                    <a:lstStyle/>
                    <a:p>
                      <a:pPr algn="ctr"/>
                      <a:endParaRPr lang="en-US" sz="3200" dirty="0">
                        <a:solidFill>
                          <a:schemeClr val="tx1"/>
                        </a:solidFill>
                      </a:endParaRPr>
                    </a:p>
                  </a:txBody>
                  <a:tcPr anchor="ctr">
                    <a:solidFill>
                      <a:schemeClr val="accent4">
                        <a:lumMod val="60000"/>
                        <a:lumOff val="40000"/>
                      </a:schemeClr>
                    </a:solidFill>
                  </a:tcPr>
                </a:tc>
                <a:extLst>
                  <a:ext uri="{0D108BD9-81ED-4DB2-BD59-A6C34878D82A}">
                    <a16:rowId xmlns:a16="http://schemas.microsoft.com/office/drawing/2014/main" val="1678606971"/>
                  </a:ext>
                </a:extLst>
              </a:tr>
              <a:tr h="1402912">
                <a:tc>
                  <a:txBody>
                    <a:bodyPr/>
                    <a:lstStyle/>
                    <a:p>
                      <a:pPr algn="ctr"/>
                      <a:r>
                        <a:rPr lang="vi-VN" sz="3200" dirty="0">
                          <a:solidFill>
                            <a:schemeClr val="tx1"/>
                          </a:solidFill>
                        </a:rPr>
                        <a:t>3</a:t>
                      </a:r>
                      <a:endParaRPr lang="en-US" sz="3200" dirty="0">
                        <a:solidFill>
                          <a:schemeClr val="tx1"/>
                        </a:solidFill>
                      </a:endParaRPr>
                    </a:p>
                  </a:txBody>
                  <a:tcPr anchor="ctr">
                    <a:solidFill>
                      <a:schemeClr val="accent4">
                        <a:lumMod val="60000"/>
                        <a:lumOff val="40000"/>
                      </a:schemeClr>
                    </a:solidFill>
                  </a:tcPr>
                </a:tc>
                <a:tc>
                  <a:txBody>
                    <a:bodyPr/>
                    <a:lstStyle/>
                    <a:p>
                      <a:pPr algn="ctr"/>
                      <a:r>
                        <a:rPr lang="vi-VN" sz="3200" dirty="0">
                          <a:solidFill>
                            <a:schemeClr val="tx1"/>
                          </a:solidFill>
                        </a:rPr>
                        <a:t>Giáo dục</a:t>
                      </a:r>
                      <a:endParaRPr lang="en-US" sz="3200" dirty="0">
                        <a:solidFill>
                          <a:schemeClr val="tx1"/>
                        </a:solidFill>
                      </a:endParaRPr>
                    </a:p>
                  </a:txBody>
                  <a:tcPr anchor="ctr">
                    <a:solidFill>
                      <a:schemeClr val="accent4">
                        <a:lumMod val="20000"/>
                        <a:lumOff val="80000"/>
                      </a:schemeClr>
                    </a:solidFill>
                  </a:tcPr>
                </a:tc>
                <a:tc>
                  <a:txBody>
                    <a:bodyPr/>
                    <a:lstStyle/>
                    <a:p>
                      <a:pPr algn="ctr"/>
                      <a:endParaRPr lang="en-US" sz="3200" dirty="0">
                        <a:solidFill>
                          <a:schemeClr val="tx1"/>
                        </a:solidFill>
                      </a:endParaRPr>
                    </a:p>
                  </a:txBody>
                  <a:tcPr anchor="ctr">
                    <a:solidFill>
                      <a:schemeClr val="accent4">
                        <a:lumMod val="60000"/>
                        <a:lumOff val="40000"/>
                      </a:schemeClr>
                    </a:solidFill>
                  </a:tcPr>
                </a:tc>
                <a:extLst>
                  <a:ext uri="{0D108BD9-81ED-4DB2-BD59-A6C34878D82A}">
                    <a16:rowId xmlns:a16="http://schemas.microsoft.com/office/drawing/2014/main" val="2794169456"/>
                  </a:ext>
                </a:extLst>
              </a:tr>
            </a:tbl>
          </a:graphicData>
        </a:graphic>
      </p:graphicFrame>
      <p:sp>
        <p:nvSpPr>
          <p:cNvPr id="7" name="TextBox 6">
            <a:extLst>
              <a:ext uri="{FF2B5EF4-FFF2-40B4-BE49-F238E27FC236}">
                <a16:creationId xmlns:a16="http://schemas.microsoft.com/office/drawing/2014/main" id="{B4138AFD-D1D5-C6E7-C2A6-9F2718FD07BB}"/>
              </a:ext>
            </a:extLst>
          </p:cNvPr>
          <p:cNvSpPr txBox="1"/>
          <p:nvPr/>
        </p:nvSpPr>
        <p:spPr>
          <a:xfrm>
            <a:off x="3652550" y="3066003"/>
            <a:ext cx="8215643" cy="1284069"/>
          </a:xfrm>
          <a:prstGeom prst="rect">
            <a:avLst/>
          </a:prstGeom>
          <a:noFill/>
        </p:spPr>
        <p:txBody>
          <a:bodyPr wrap="square" rtlCol="0">
            <a:spAutoFit/>
          </a:bodyPr>
          <a:lstStyle/>
          <a:p>
            <a:pPr algn="just">
              <a:lnSpc>
                <a:spcPct val="80000"/>
              </a:lnSpc>
            </a:pPr>
            <a:r>
              <a:rPr lang="en-US" sz="3200" dirty="0">
                <a:solidFill>
                  <a:srgbClr val="002060"/>
                </a:solidFill>
              </a:rPr>
              <a:t>- </a:t>
            </a:r>
            <a:r>
              <a:rPr lang="en-US" sz="3200" dirty="0" err="1">
                <a:solidFill>
                  <a:srgbClr val="002060"/>
                </a:solidFill>
              </a:rPr>
              <a:t>Tập</a:t>
            </a:r>
            <a:r>
              <a:rPr lang="en-US" sz="3200" dirty="0">
                <a:solidFill>
                  <a:srgbClr val="002060"/>
                </a:solidFill>
              </a:rPr>
              <a:t> </a:t>
            </a:r>
            <a:r>
              <a:rPr lang="en-US" sz="3200" dirty="0" err="1">
                <a:solidFill>
                  <a:srgbClr val="002060"/>
                </a:solidFill>
              </a:rPr>
              <a:t>trung</a:t>
            </a:r>
            <a:r>
              <a:rPr lang="en-US" sz="3200" dirty="0">
                <a:solidFill>
                  <a:srgbClr val="002060"/>
                </a:solidFill>
              </a:rPr>
              <a:t> </a:t>
            </a:r>
            <a:r>
              <a:rPr lang="en-US" sz="3200" dirty="0" err="1">
                <a:solidFill>
                  <a:srgbClr val="002060"/>
                </a:solidFill>
              </a:rPr>
              <a:t>rất</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khu</a:t>
            </a:r>
            <a:r>
              <a:rPr lang="en-US" sz="3200" dirty="0">
                <a:solidFill>
                  <a:srgbClr val="002060"/>
                </a:solidFill>
              </a:rPr>
              <a:t> </a:t>
            </a:r>
            <a:r>
              <a:rPr lang="en-US" sz="3200" dirty="0" err="1">
                <a:solidFill>
                  <a:srgbClr val="002060"/>
                </a:solidFill>
              </a:rPr>
              <a:t>công</a:t>
            </a:r>
            <a:r>
              <a:rPr lang="en-US" sz="3200" dirty="0">
                <a:solidFill>
                  <a:srgbClr val="002060"/>
                </a:solidFill>
              </a:rPr>
              <a:t> </a:t>
            </a:r>
            <a:r>
              <a:rPr lang="en-US" sz="3200" dirty="0" err="1">
                <a:solidFill>
                  <a:srgbClr val="002060"/>
                </a:solidFill>
              </a:rPr>
              <a:t>nghiệp</a:t>
            </a:r>
            <a:r>
              <a:rPr lang="en-US" sz="3200" dirty="0">
                <a:solidFill>
                  <a:srgbClr val="002060"/>
                </a:solidFill>
              </a:rPr>
              <a:t> </a:t>
            </a:r>
            <a:r>
              <a:rPr lang="en-US" sz="3200" dirty="0" err="1">
                <a:solidFill>
                  <a:srgbClr val="002060"/>
                </a:solidFill>
              </a:rPr>
              <a:t>lớn</a:t>
            </a:r>
            <a:r>
              <a:rPr lang="en-US" sz="3200" dirty="0">
                <a:solidFill>
                  <a:srgbClr val="002060"/>
                </a:solidFill>
              </a:rPr>
              <a:t>, </a:t>
            </a:r>
            <a:r>
              <a:rPr lang="en-US" sz="3200" dirty="0" err="1">
                <a:solidFill>
                  <a:srgbClr val="002060"/>
                </a:solidFill>
              </a:rPr>
              <a:t>khu</a:t>
            </a:r>
            <a:r>
              <a:rPr lang="en-US" sz="3200" dirty="0">
                <a:solidFill>
                  <a:srgbClr val="002060"/>
                </a:solidFill>
              </a:rPr>
              <a:t> </a:t>
            </a:r>
            <a:r>
              <a:rPr lang="en-US" sz="3200" dirty="0" err="1">
                <a:solidFill>
                  <a:srgbClr val="002060"/>
                </a:solidFill>
              </a:rPr>
              <a:t>công</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cao</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ngân</a:t>
            </a:r>
            <a:r>
              <a:rPr lang="en-US" sz="3200" dirty="0">
                <a:solidFill>
                  <a:srgbClr val="002060"/>
                </a:solidFill>
              </a:rPr>
              <a:t> </a:t>
            </a:r>
            <a:r>
              <a:rPr lang="en-US" sz="3200" dirty="0" err="1">
                <a:solidFill>
                  <a:srgbClr val="002060"/>
                </a:solidFill>
              </a:rPr>
              <a:t>hàng</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trung</a:t>
            </a:r>
            <a:r>
              <a:rPr lang="en-US" sz="3200" dirty="0">
                <a:solidFill>
                  <a:srgbClr val="002060"/>
                </a:solidFill>
              </a:rPr>
              <a:t> </a:t>
            </a:r>
            <a:r>
              <a:rPr lang="en-US" sz="3200" dirty="0" err="1">
                <a:solidFill>
                  <a:srgbClr val="002060"/>
                </a:solidFill>
              </a:rPr>
              <a:t>tâm</a:t>
            </a:r>
            <a:r>
              <a:rPr lang="en-US" sz="3200" dirty="0">
                <a:solidFill>
                  <a:srgbClr val="002060"/>
                </a:solidFill>
              </a:rPr>
              <a:t> </a:t>
            </a:r>
            <a:r>
              <a:rPr lang="en-US" sz="3200" dirty="0" err="1">
                <a:solidFill>
                  <a:srgbClr val="002060"/>
                </a:solidFill>
              </a:rPr>
              <a:t>tài</a:t>
            </a:r>
            <a:r>
              <a:rPr lang="en-US" sz="3200" dirty="0">
                <a:solidFill>
                  <a:srgbClr val="002060"/>
                </a:solidFill>
              </a:rPr>
              <a:t> </a:t>
            </a:r>
            <a:r>
              <a:rPr lang="en-US" sz="3200" dirty="0" err="1">
                <a:solidFill>
                  <a:srgbClr val="002060"/>
                </a:solidFill>
              </a:rPr>
              <a:t>chính</a:t>
            </a:r>
            <a:r>
              <a:rPr lang="en-US" sz="3200" dirty="0">
                <a:solidFill>
                  <a:srgbClr val="002060"/>
                </a:solidFill>
              </a:rPr>
              <a:t> </a:t>
            </a:r>
            <a:r>
              <a:rPr lang="en-US" sz="3200" dirty="0" err="1">
                <a:solidFill>
                  <a:srgbClr val="002060"/>
                </a:solidFill>
              </a:rPr>
              <a:t>lớn</a:t>
            </a:r>
            <a:r>
              <a:rPr lang="en-US" sz="3200" dirty="0">
                <a:solidFill>
                  <a:srgbClr val="002060"/>
                </a:solidFill>
              </a:rPr>
              <a:t>,…</a:t>
            </a:r>
          </a:p>
        </p:txBody>
      </p:sp>
      <p:sp>
        <p:nvSpPr>
          <p:cNvPr id="9" name="TextBox 8">
            <a:extLst>
              <a:ext uri="{FF2B5EF4-FFF2-40B4-BE49-F238E27FC236}">
                <a16:creationId xmlns:a16="http://schemas.microsoft.com/office/drawing/2014/main" id="{E9319114-FFB3-8866-5588-09ABD7B38037}"/>
              </a:ext>
            </a:extLst>
          </p:cNvPr>
          <p:cNvSpPr txBox="1"/>
          <p:nvPr/>
        </p:nvSpPr>
        <p:spPr>
          <a:xfrm>
            <a:off x="3725537" y="4468950"/>
            <a:ext cx="8037444" cy="886909"/>
          </a:xfrm>
          <a:prstGeom prst="rect">
            <a:avLst/>
          </a:prstGeom>
          <a:noFill/>
        </p:spPr>
        <p:txBody>
          <a:bodyPr wrap="square" rtlCol="0">
            <a:spAutoFit/>
          </a:bodyPr>
          <a:lstStyle/>
          <a:p>
            <a:pPr algn="just">
              <a:lnSpc>
                <a:spcPct val="80000"/>
              </a:lnSpc>
            </a:pP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 Có nhiều di tích lịch sử - văn hóa, bảo tàng và các khu vui chơi giải trí lớn,…</a:t>
            </a:r>
            <a:endPar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A024400F-50B5-DE7B-DBAC-489DD5484BEC}"/>
              </a:ext>
            </a:extLst>
          </p:cNvPr>
          <p:cNvSpPr txBox="1"/>
          <p:nvPr/>
        </p:nvSpPr>
        <p:spPr>
          <a:xfrm>
            <a:off x="3682046" y="5421647"/>
            <a:ext cx="8037444" cy="1284069"/>
          </a:xfrm>
          <a:prstGeom prst="rect">
            <a:avLst/>
          </a:prstGeom>
          <a:noFill/>
        </p:spPr>
        <p:txBody>
          <a:bodyPr wrap="square" rtlCol="0">
            <a:spAutoFit/>
          </a:bodyPr>
          <a:lstStyle/>
          <a:p>
            <a:pPr algn="just">
              <a:lnSpc>
                <a:spcPct val="80000"/>
              </a:lnSpc>
            </a:pP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 Là một trong hai trung tâm giáo dục, khoa học và công nghệ lớn của đất nước với nhiều trường đại học và viện nghiên cứu,...</a:t>
            </a:r>
            <a:endPar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4694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p:cTn id="7" dur="1000" fill="hold"/>
                                        <p:tgtEl>
                                          <p:spTgt spid="92"/>
                                        </p:tgtEl>
                                        <p:attrNameLst>
                                          <p:attrName>ppt_w</p:attrName>
                                        </p:attrNameLst>
                                      </p:cBhvr>
                                      <p:tavLst>
                                        <p:tav tm="0">
                                          <p:val>
                                            <p:fltVal val="0"/>
                                          </p:val>
                                        </p:tav>
                                        <p:tav tm="100000">
                                          <p:val>
                                            <p:strVal val="#ppt_w"/>
                                          </p:val>
                                        </p:tav>
                                      </p:tavLst>
                                    </p:anim>
                                    <p:anim calcmode="lin" valueType="num">
                                      <p:cBhvr>
                                        <p:cTn id="8" dur="1000" fill="hold"/>
                                        <p:tgtEl>
                                          <p:spTgt spid="92"/>
                                        </p:tgtEl>
                                        <p:attrNameLst>
                                          <p:attrName>ppt_h</p:attrName>
                                        </p:attrNameLst>
                                      </p:cBhvr>
                                      <p:tavLst>
                                        <p:tav tm="0">
                                          <p:val>
                                            <p:fltVal val="0"/>
                                          </p:val>
                                        </p:tav>
                                        <p:tav tm="100000">
                                          <p:val>
                                            <p:strVal val="#ppt_h"/>
                                          </p:val>
                                        </p:tav>
                                      </p:tavLst>
                                    </p:anim>
                                    <p:anim calcmode="lin" valueType="num">
                                      <p:cBhvr>
                                        <p:cTn id="9" dur="1000" fill="hold"/>
                                        <p:tgtEl>
                                          <p:spTgt spid="92"/>
                                        </p:tgtEl>
                                        <p:attrNameLst>
                                          <p:attrName>style.rotation</p:attrName>
                                        </p:attrNameLst>
                                      </p:cBhvr>
                                      <p:tavLst>
                                        <p:tav tm="0">
                                          <p:val>
                                            <p:fltVal val="90"/>
                                          </p:val>
                                        </p:tav>
                                        <p:tav tm="100000">
                                          <p:val>
                                            <p:fltVal val="0"/>
                                          </p:val>
                                        </p:tav>
                                      </p:tavLst>
                                    </p:anim>
                                    <p:animEffect transition="in" filter="fade">
                                      <p:cBhvr>
                                        <p:cTn id="10" dur="1000"/>
                                        <p:tgtEl>
                                          <p:spTgt spid="92"/>
                                        </p:tgtEl>
                                      </p:cBhvr>
                                    </p:animEffect>
                                  </p:childTnLst>
                                </p:cTn>
                              </p:par>
                              <p:par>
                                <p:cTn id="11" presetID="3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childTnLst>
                          </p:cTn>
                        </p:par>
                        <p:par>
                          <p:cTn id="17" fill="hold">
                            <p:stCondLst>
                              <p:cond delay="1000"/>
                            </p:stCondLst>
                            <p:childTnLst>
                              <p:par>
                                <p:cTn id="18" presetID="26" presetClass="emph" presetSubtype="0" repeatCount="indefinite" fill="hold" nodeType="afterEffect">
                                  <p:stCondLst>
                                    <p:cond delay="0"/>
                                  </p:stCondLst>
                                  <p:childTnLst>
                                    <p:animEffect transition="out" filter="fade">
                                      <p:cBhvr>
                                        <p:cTn id="19" dur="500" tmFilter="0, 0; .2, .5; .8, .5; 1, 0"/>
                                        <p:tgtEl>
                                          <p:spTgt spid="92"/>
                                        </p:tgtEl>
                                      </p:cBhvr>
                                    </p:animEffect>
                                    <p:animScale>
                                      <p:cBhvr>
                                        <p:cTn id="20" dur="250" autoRev="1" fill="hold"/>
                                        <p:tgtEl>
                                          <p:spTgt spid="92"/>
                                        </p:tgtEl>
                                      </p:cBhvr>
                                      <p:by x="105000" y="105000"/>
                                    </p:animScale>
                                  </p:childTnLst>
                                </p:cTn>
                              </p:par>
                              <p:par>
                                <p:cTn id="21" presetID="26" presetClass="emph" presetSubtype="0" repeatCount="indefinite" fill="hold" nodeType="withEffect">
                                  <p:stCondLst>
                                    <p:cond delay="0"/>
                                  </p:stCondLst>
                                  <p:childTnLst>
                                    <p:animEffect transition="out" filter="fade">
                                      <p:cBhvr>
                                        <p:cTn id="22" dur="500" tmFilter="0, 0; .2, .5; .8, .5; 1, 0"/>
                                        <p:tgtEl>
                                          <p:spTgt spid="15"/>
                                        </p:tgtEl>
                                      </p:cBhvr>
                                    </p:animEffect>
                                    <p:animScale>
                                      <p:cBhvr>
                                        <p:cTn id="23" dur="250" autoRev="1" fill="hold"/>
                                        <p:tgtEl>
                                          <p:spTgt spid="15"/>
                                        </p:tgtEl>
                                      </p:cBhvr>
                                      <p:by x="105000" y="105000"/>
                                    </p:animScale>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138"/>
                                        </p:tgtEl>
                                        <p:attrNameLst>
                                          <p:attrName>style.visibility</p:attrName>
                                        </p:attrNameLst>
                                      </p:cBhvr>
                                      <p:to>
                                        <p:strVal val="visible"/>
                                      </p:to>
                                    </p:set>
                                    <p:animEffect transition="in" filter="wipe(down)">
                                      <p:cBhvr>
                                        <p:cTn id="27" dur="500"/>
                                        <p:tgtEl>
                                          <p:spTgt spid="138"/>
                                        </p:tgtEl>
                                      </p:cBhvr>
                                    </p:animEffect>
                                  </p:childTnLst>
                                </p:cTn>
                              </p:par>
                              <p:par>
                                <p:cTn id="28" presetID="22" presetClass="entr" presetSubtype="4" fill="hold" nodeType="with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wipe(down)">
                                      <p:cBhvr>
                                        <p:cTn id="30" dur="500"/>
                                        <p:tgtEl>
                                          <p:spTgt spid="137"/>
                                        </p:tgtEl>
                                      </p:cBhvr>
                                    </p:animEffect>
                                  </p:childTnLst>
                                </p:cTn>
                              </p:par>
                            </p:childTnLst>
                          </p:cTn>
                        </p:par>
                        <p:par>
                          <p:cTn id="31" fill="hold">
                            <p:stCondLst>
                              <p:cond delay="2000"/>
                            </p:stCondLst>
                            <p:childTnLst>
                              <p:par>
                                <p:cTn id="32" presetID="16" presetClass="entr" presetSubtype="37"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outVertical)">
                                      <p:cBhvr>
                                        <p:cTn id="34" dur="500"/>
                                        <p:tgtEl>
                                          <p:spTgt spid="5"/>
                                        </p:tgtEl>
                                      </p:cBhvr>
                                    </p:animEffect>
                                  </p:childTnLst>
                                </p:cTn>
                              </p:par>
                              <p:par>
                                <p:cTn id="35" presetID="14" presetClass="entr" presetSubtype="1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randombar(horizont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grpSp>
        <p:nvGrpSpPr>
          <p:cNvPr id="92" name="Group 91"/>
          <p:cNvGrpSpPr/>
          <p:nvPr/>
        </p:nvGrpSpPr>
        <p:grpSpPr>
          <a:xfrm rot="18005233">
            <a:off x="10698957" y="476986"/>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 name="Group 14"/>
          <p:cNvGrpSpPr/>
          <p:nvPr/>
        </p:nvGrpSpPr>
        <p:grpSpPr>
          <a:xfrm>
            <a:off x="10896472" y="4070109"/>
            <a:ext cx="1126073" cy="941262"/>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38" name="Picture 137"/>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3484188" y="1826791"/>
            <a:ext cx="1045809" cy="1005296"/>
          </a:xfrm>
          <a:prstGeom prst="rect">
            <a:avLst/>
          </a:prstGeom>
        </p:spPr>
      </p:pic>
      <p:pic>
        <p:nvPicPr>
          <p:cNvPr id="137" name="Picture 13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538544" y="5104513"/>
            <a:ext cx="882457" cy="848272"/>
          </a:xfrm>
          <a:prstGeom prst="rect">
            <a:avLst/>
          </a:prstGeom>
        </p:spPr>
      </p:pic>
      <p:sp>
        <p:nvSpPr>
          <p:cNvPr id="5" name="Rectangle 4">
            <a:extLst>
              <a:ext uri="{FF2B5EF4-FFF2-40B4-BE49-F238E27FC236}">
                <a16:creationId xmlns:a16="http://schemas.microsoft.com/office/drawing/2014/main" id="{935D66B9-6807-987A-88AD-4CACCCDFDE0A}"/>
              </a:ext>
            </a:extLst>
          </p:cNvPr>
          <p:cNvSpPr/>
          <p:nvPr/>
        </p:nvSpPr>
        <p:spPr>
          <a:xfrm>
            <a:off x="306182" y="225818"/>
            <a:ext cx="11611172" cy="1777727"/>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latin typeface="UTM Avo" panose="02040603050506020204" pitchFamily="18" charset="0"/>
              </a:rPr>
              <a:t>2. Hãy vẽ trục thời gian thể hiện một số sự kiện lịch sử tiêu biểu ở Sài Gòn - Thành phố Hồ Chí Minh được giới thiệu trong bài học.</a:t>
            </a:r>
            <a:endParaRPr lang="en-US" sz="3200" b="1" dirty="0">
              <a:latin typeface="UTM Avo" panose="02040603050506020204" pitchFamily="18" charset="0"/>
            </a:endParaRPr>
          </a:p>
        </p:txBody>
      </p:sp>
      <p:sp>
        <p:nvSpPr>
          <p:cNvPr id="7" name="Rectangle 6">
            <a:extLst>
              <a:ext uri="{FF2B5EF4-FFF2-40B4-BE49-F238E27FC236}">
                <a16:creationId xmlns:a16="http://schemas.microsoft.com/office/drawing/2014/main" id="{99DED0DB-F949-C206-3E51-34A41819A2D0}"/>
              </a:ext>
            </a:extLst>
          </p:cNvPr>
          <p:cNvSpPr/>
          <p:nvPr/>
        </p:nvSpPr>
        <p:spPr>
          <a:xfrm>
            <a:off x="30916" y="2176026"/>
            <a:ext cx="12176858" cy="477154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F9C0341-C0B1-87E1-C546-D127D3AEAD56}"/>
              </a:ext>
            </a:extLst>
          </p:cNvPr>
          <p:cNvPicPr>
            <a:picLocks noChangeAspect="1"/>
          </p:cNvPicPr>
          <p:nvPr/>
        </p:nvPicPr>
        <p:blipFill>
          <a:blip r:embed="rId8"/>
          <a:stretch>
            <a:fillRect/>
          </a:stretch>
        </p:blipFill>
        <p:spPr>
          <a:xfrm>
            <a:off x="357980" y="2396767"/>
            <a:ext cx="11576998" cy="4167719"/>
          </a:xfrm>
          <a:prstGeom prst="rect">
            <a:avLst/>
          </a:prstGeom>
        </p:spPr>
      </p:pic>
    </p:spTree>
    <p:extLst>
      <p:ext uri="{BB962C8B-B14F-4D97-AF65-F5344CB8AC3E}">
        <p14:creationId xmlns:p14="http://schemas.microsoft.com/office/powerpoint/2010/main" val="1625284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p:cTn id="7" dur="1000" fill="hold"/>
                                        <p:tgtEl>
                                          <p:spTgt spid="92"/>
                                        </p:tgtEl>
                                        <p:attrNameLst>
                                          <p:attrName>ppt_w</p:attrName>
                                        </p:attrNameLst>
                                      </p:cBhvr>
                                      <p:tavLst>
                                        <p:tav tm="0">
                                          <p:val>
                                            <p:fltVal val="0"/>
                                          </p:val>
                                        </p:tav>
                                        <p:tav tm="100000">
                                          <p:val>
                                            <p:strVal val="#ppt_w"/>
                                          </p:val>
                                        </p:tav>
                                      </p:tavLst>
                                    </p:anim>
                                    <p:anim calcmode="lin" valueType="num">
                                      <p:cBhvr>
                                        <p:cTn id="8" dur="1000" fill="hold"/>
                                        <p:tgtEl>
                                          <p:spTgt spid="92"/>
                                        </p:tgtEl>
                                        <p:attrNameLst>
                                          <p:attrName>ppt_h</p:attrName>
                                        </p:attrNameLst>
                                      </p:cBhvr>
                                      <p:tavLst>
                                        <p:tav tm="0">
                                          <p:val>
                                            <p:fltVal val="0"/>
                                          </p:val>
                                        </p:tav>
                                        <p:tav tm="100000">
                                          <p:val>
                                            <p:strVal val="#ppt_h"/>
                                          </p:val>
                                        </p:tav>
                                      </p:tavLst>
                                    </p:anim>
                                    <p:anim calcmode="lin" valueType="num">
                                      <p:cBhvr>
                                        <p:cTn id="9" dur="1000" fill="hold"/>
                                        <p:tgtEl>
                                          <p:spTgt spid="92"/>
                                        </p:tgtEl>
                                        <p:attrNameLst>
                                          <p:attrName>style.rotation</p:attrName>
                                        </p:attrNameLst>
                                      </p:cBhvr>
                                      <p:tavLst>
                                        <p:tav tm="0">
                                          <p:val>
                                            <p:fltVal val="90"/>
                                          </p:val>
                                        </p:tav>
                                        <p:tav tm="100000">
                                          <p:val>
                                            <p:fltVal val="0"/>
                                          </p:val>
                                        </p:tav>
                                      </p:tavLst>
                                    </p:anim>
                                    <p:animEffect transition="in" filter="fade">
                                      <p:cBhvr>
                                        <p:cTn id="10" dur="1000"/>
                                        <p:tgtEl>
                                          <p:spTgt spid="92"/>
                                        </p:tgtEl>
                                      </p:cBhvr>
                                    </p:animEffect>
                                  </p:childTnLst>
                                </p:cTn>
                              </p:par>
                              <p:par>
                                <p:cTn id="11" presetID="3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childTnLst>
                          </p:cTn>
                        </p:par>
                        <p:par>
                          <p:cTn id="17" fill="hold">
                            <p:stCondLst>
                              <p:cond delay="1000"/>
                            </p:stCondLst>
                            <p:childTnLst>
                              <p:par>
                                <p:cTn id="18" presetID="26" presetClass="emph" presetSubtype="0" repeatCount="indefinite" fill="hold" nodeType="afterEffect">
                                  <p:stCondLst>
                                    <p:cond delay="0"/>
                                  </p:stCondLst>
                                  <p:childTnLst>
                                    <p:animEffect transition="out" filter="fade">
                                      <p:cBhvr>
                                        <p:cTn id="19" dur="500" tmFilter="0, 0; .2, .5; .8, .5; 1, 0"/>
                                        <p:tgtEl>
                                          <p:spTgt spid="92"/>
                                        </p:tgtEl>
                                      </p:cBhvr>
                                    </p:animEffect>
                                    <p:animScale>
                                      <p:cBhvr>
                                        <p:cTn id="20" dur="250" autoRev="1" fill="hold"/>
                                        <p:tgtEl>
                                          <p:spTgt spid="92"/>
                                        </p:tgtEl>
                                      </p:cBhvr>
                                      <p:by x="105000" y="105000"/>
                                    </p:animScale>
                                  </p:childTnLst>
                                </p:cTn>
                              </p:par>
                              <p:par>
                                <p:cTn id="21" presetID="26" presetClass="emph" presetSubtype="0" repeatCount="indefinite" fill="hold" nodeType="withEffect">
                                  <p:stCondLst>
                                    <p:cond delay="0"/>
                                  </p:stCondLst>
                                  <p:childTnLst>
                                    <p:animEffect transition="out" filter="fade">
                                      <p:cBhvr>
                                        <p:cTn id="22" dur="500" tmFilter="0, 0; .2, .5; .8, .5; 1, 0"/>
                                        <p:tgtEl>
                                          <p:spTgt spid="15"/>
                                        </p:tgtEl>
                                      </p:cBhvr>
                                    </p:animEffect>
                                    <p:animScale>
                                      <p:cBhvr>
                                        <p:cTn id="23" dur="250" autoRev="1" fill="hold"/>
                                        <p:tgtEl>
                                          <p:spTgt spid="15"/>
                                        </p:tgtEl>
                                      </p:cBhvr>
                                      <p:by x="105000" y="105000"/>
                                    </p:animScale>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138"/>
                                        </p:tgtEl>
                                        <p:attrNameLst>
                                          <p:attrName>style.visibility</p:attrName>
                                        </p:attrNameLst>
                                      </p:cBhvr>
                                      <p:to>
                                        <p:strVal val="visible"/>
                                      </p:to>
                                    </p:set>
                                    <p:animEffect transition="in" filter="wipe(down)">
                                      <p:cBhvr>
                                        <p:cTn id="27" dur="500"/>
                                        <p:tgtEl>
                                          <p:spTgt spid="138"/>
                                        </p:tgtEl>
                                      </p:cBhvr>
                                    </p:animEffect>
                                  </p:childTnLst>
                                </p:cTn>
                              </p:par>
                              <p:par>
                                <p:cTn id="28" presetID="22" presetClass="entr" presetSubtype="4" fill="hold" nodeType="with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wipe(down)">
                                      <p:cBhvr>
                                        <p:cTn id="30" dur="500"/>
                                        <p:tgtEl>
                                          <p:spTgt spid="137"/>
                                        </p:tgtEl>
                                      </p:cBhvr>
                                    </p:animEffect>
                                  </p:childTnLst>
                                </p:cTn>
                              </p:par>
                            </p:childTnLst>
                          </p:cTn>
                        </p:par>
                        <p:par>
                          <p:cTn id="31" fill="hold">
                            <p:stCondLst>
                              <p:cond delay="2000"/>
                            </p:stCondLst>
                            <p:childTnLst>
                              <p:par>
                                <p:cTn id="32" presetID="16" presetClass="entr" presetSubtype="37"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out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par>
                                <p:cTn id="40" presetID="14" presetClass="entr" presetSubtype="1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2"/>
          <a:stretch>
            <a:fillRect/>
          </a:stretch>
        </p:blipFill>
        <p:spPr>
          <a:xfrm>
            <a:off x="1521925" y="4418094"/>
            <a:ext cx="10181202" cy="2328874"/>
          </a:xfrm>
          <a:prstGeom prst="rect">
            <a:avLst/>
          </a:prstGeom>
        </p:spPr>
      </p:pic>
    </p:spTree>
    <p:extLst>
      <p:ext uri="{BB962C8B-B14F-4D97-AF65-F5344CB8AC3E}">
        <p14:creationId xmlns:p14="http://schemas.microsoft.com/office/powerpoint/2010/main" val="155484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grpSp>
        <p:nvGrpSpPr>
          <p:cNvPr id="92" name="Group 91"/>
          <p:cNvGrpSpPr/>
          <p:nvPr/>
        </p:nvGrpSpPr>
        <p:grpSpPr>
          <a:xfrm rot="18005233">
            <a:off x="10698957" y="476986"/>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 name="Group 14"/>
          <p:cNvGrpSpPr/>
          <p:nvPr/>
        </p:nvGrpSpPr>
        <p:grpSpPr>
          <a:xfrm>
            <a:off x="148150" y="244981"/>
            <a:ext cx="1126073" cy="941262"/>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38" name="Picture 137"/>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3484188" y="1826791"/>
            <a:ext cx="1045809" cy="1005296"/>
          </a:xfrm>
          <a:prstGeom prst="rect">
            <a:avLst/>
          </a:prstGeom>
        </p:spPr>
      </p:pic>
      <p:pic>
        <p:nvPicPr>
          <p:cNvPr id="137" name="Picture 13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538544" y="5104513"/>
            <a:ext cx="882457" cy="848272"/>
          </a:xfrm>
          <a:prstGeom prst="rect">
            <a:avLst/>
          </a:prstGeom>
        </p:spPr>
      </p:pic>
      <p:sp>
        <p:nvSpPr>
          <p:cNvPr id="5" name="Rectangle 4">
            <a:extLst>
              <a:ext uri="{FF2B5EF4-FFF2-40B4-BE49-F238E27FC236}">
                <a16:creationId xmlns:a16="http://schemas.microsoft.com/office/drawing/2014/main" id="{935D66B9-6807-987A-88AD-4CACCCDFDE0A}"/>
              </a:ext>
            </a:extLst>
          </p:cNvPr>
          <p:cNvSpPr/>
          <p:nvPr/>
        </p:nvSpPr>
        <p:spPr>
          <a:xfrm>
            <a:off x="2028403" y="192864"/>
            <a:ext cx="7707108" cy="771945"/>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UTM Avo" panose="02040603050506020204" pitchFamily="18" charset="0"/>
              </a:rPr>
              <a:t>Chọn một trong hai nhiệm vụ sau: </a:t>
            </a:r>
            <a:endParaRPr lang="en-US" sz="3200" b="1" dirty="0">
              <a:latin typeface="UTM Avo" panose="02040603050506020204" pitchFamily="18" charset="0"/>
            </a:endParaRPr>
          </a:p>
        </p:txBody>
      </p:sp>
      <p:sp>
        <p:nvSpPr>
          <p:cNvPr id="6" name="Rectangle 5">
            <a:extLst>
              <a:ext uri="{FF2B5EF4-FFF2-40B4-BE49-F238E27FC236}">
                <a16:creationId xmlns:a16="http://schemas.microsoft.com/office/drawing/2014/main" id="{B99847E7-67C6-79A1-9DAA-39BCAACCC9CA}"/>
              </a:ext>
            </a:extLst>
          </p:cNvPr>
          <p:cNvSpPr/>
          <p:nvPr/>
        </p:nvSpPr>
        <p:spPr>
          <a:xfrm>
            <a:off x="275422" y="1390145"/>
            <a:ext cx="11592772" cy="523024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CEC467A-3BC6-FEAD-1D59-9155EACCA4ED}"/>
              </a:ext>
            </a:extLst>
          </p:cNvPr>
          <p:cNvSpPr txBox="1"/>
          <p:nvPr/>
        </p:nvSpPr>
        <p:spPr>
          <a:xfrm>
            <a:off x="363794" y="1540865"/>
            <a:ext cx="11364924" cy="4755148"/>
          </a:xfrm>
          <a:prstGeom prst="rect">
            <a:avLst/>
          </a:prstGeom>
          <a:noFill/>
        </p:spPr>
        <p:txBody>
          <a:bodyPr wrap="square" rtlCol="0">
            <a:spAutoFit/>
          </a:bodyPr>
          <a:lstStyle/>
          <a:p>
            <a:pPr algn="just">
              <a:spcBef>
                <a:spcPts val="600"/>
              </a:spcBef>
              <a:spcAft>
                <a:spcPts val="600"/>
              </a:spcAft>
            </a:pPr>
            <a:r>
              <a:rPr lang="vi-VN" sz="3200" b="1" dirty="0">
                <a:latin typeface="Cambria" panose="02040503050406030204" pitchFamily="18" charset="0"/>
                <a:ea typeface="Cambria" panose="02040503050406030204" pitchFamily="18" charset="0"/>
              </a:rPr>
              <a:t>Nhiệm vụ 1. </a:t>
            </a:r>
            <a:r>
              <a:rPr lang="vi-VN" sz="3200" dirty="0">
                <a:latin typeface="Cambria" panose="02040503050406030204" pitchFamily="18" charset="0"/>
                <a:ea typeface="Cambria" panose="02040503050406030204" pitchFamily="18" charset="0"/>
              </a:rPr>
              <a:t>Viết một đoạn văn ngắn (5 - 7 câu) thể hiện mong muốn của em về Thành phố Hồ Chí Minh trong tương lai.</a:t>
            </a:r>
          </a:p>
          <a:p>
            <a:pPr algn="just">
              <a:spcBef>
                <a:spcPts val="600"/>
              </a:spcBef>
              <a:spcAft>
                <a:spcPts val="600"/>
              </a:spcAft>
            </a:pPr>
            <a:r>
              <a:rPr lang="vi-VN" sz="3200" b="1" dirty="0">
                <a:latin typeface="Cambria" panose="02040503050406030204" pitchFamily="18" charset="0"/>
                <a:ea typeface="Cambria" panose="02040503050406030204" pitchFamily="18" charset="0"/>
              </a:rPr>
              <a:t>Nhiệm vụ 2. </a:t>
            </a:r>
            <a:r>
              <a:rPr lang="vi-VN" sz="3200" dirty="0">
                <a:latin typeface="Cambria" panose="02040503050406030204" pitchFamily="18" charset="0"/>
                <a:ea typeface="Cambria" panose="02040503050406030204" pitchFamily="18" charset="0"/>
              </a:rPr>
              <a:t>Đóng vai hướng dẫn viên du lịch, giới thiệu về một di tích lịch sử - văn hóa, danh lam thắng cảnh hoặc một địa danh của Thành phố Hồ Chí Minh mà em ấn tượng nhất (theo gợi ý dưới đây).</a:t>
            </a:r>
          </a:p>
          <a:p>
            <a:pPr algn="just"/>
            <a:r>
              <a:rPr lang="vi-VN" sz="3200" dirty="0">
                <a:latin typeface="Cambria" panose="02040503050406030204" pitchFamily="18" charset="0"/>
                <a:ea typeface="Cambria" panose="02040503050406030204" pitchFamily="18" charset="0"/>
              </a:rPr>
              <a:t>- Tên di tích/địa danh.</a:t>
            </a:r>
          </a:p>
          <a:p>
            <a:pPr algn="just"/>
            <a:r>
              <a:rPr lang="vi-VN" sz="3200" dirty="0">
                <a:latin typeface="Cambria" panose="02040503050406030204" pitchFamily="18" charset="0"/>
                <a:ea typeface="Cambria" panose="02040503050406030204" pitchFamily="18" charset="0"/>
              </a:rPr>
              <a:t>- Địa điểm.</a:t>
            </a:r>
          </a:p>
          <a:p>
            <a:pPr algn="just"/>
            <a:r>
              <a:rPr lang="vi-VN" sz="3200" dirty="0">
                <a:latin typeface="Cambria" panose="02040503050406030204" pitchFamily="18" charset="0"/>
                <a:ea typeface="Cambria" panose="02040503050406030204" pitchFamily="18" charset="0"/>
              </a:rPr>
              <a:t>- Nét nổi bật/đặc sắc về di tích/địa danh đó.</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9614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p:cTn id="7" dur="1000" fill="hold"/>
                                        <p:tgtEl>
                                          <p:spTgt spid="92"/>
                                        </p:tgtEl>
                                        <p:attrNameLst>
                                          <p:attrName>ppt_w</p:attrName>
                                        </p:attrNameLst>
                                      </p:cBhvr>
                                      <p:tavLst>
                                        <p:tav tm="0">
                                          <p:val>
                                            <p:fltVal val="0"/>
                                          </p:val>
                                        </p:tav>
                                        <p:tav tm="100000">
                                          <p:val>
                                            <p:strVal val="#ppt_w"/>
                                          </p:val>
                                        </p:tav>
                                      </p:tavLst>
                                    </p:anim>
                                    <p:anim calcmode="lin" valueType="num">
                                      <p:cBhvr>
                                        <p:cTn id="8" dur="1000" fill="hold"/>
                                        <p:tgtEl>
                                          <p:spTgt spid="92"/>
                                        </p:tgtEl>
                                        <p:attrNameLst>
                                          <p:attrName>ppt_h</p:attrName>
                                        </p:attrNameLst>
                                      </p:cBhvr>
                                      <p:tavLst>
                                        <p:tav tm="0">
                                          <p:val>
                                            <p:fltVal val="0"/>
                                          </p:val>
                                        </p:tav>
                                        <p:tav tm="100000">
                                          <p:val>
                                            <p:strVal val="#ppt_h"/>
                                          </p:val>
                                        </p:tav>
                                      </p:tavLst>
                                    </p:anim>
                                    <p:anim calcmode="lin" valueType="num">
                                      <p:cBhvr>
                                        <p:cTn id="9" dur="1000" fill="hold"/>
                                        <p:tgtEl>
                                          <p:spTgt spid="92"/>
                                        </p:tgtEl>
                                        <p:attrNameLst>
                                          <p:attrName>style.rotation</p:attrName>
                                        </p:attrNameLst>
                                      </p:cBhvr>
                                      <p:tavLst>
                                        <p:tav tm="0">
                                          <p:val>
                                            <p:fltVal val="90"/>
                                          </p:val>
                                        </p:tav>
                                        <p:tav tm="100000">
                                          <p:val>
                                            <p:fltVal val="0"/>
                                          </p:val>
                                        </p:tav>
                                      </p:tavLst>
                                    </p:anim>
                                    <p:animEffect transition="in" filter="fade">
                                      <p:cBhvr>
                                        <p:cTn id="10" dur="1000"/>
                                        <p:tgtEl>
                                          <p:spTgt spid="92"/>
                                        </p:tgtEl>
                                      </p:cBhvr>
                                    </p:animEffect>
                                  </p:childTnLst>
                                </p:cTn>
                              </p:par>
                              <p:par>
                                <p:cTn id="11" presetID="3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childTnLst>
                          </p:cTn>
                        </p:par>
                        <p:par>
                          <p:cTn id="17" fill="hold">
                            <p:stCondLst>
                              <p:cond delay="1000"/>
                            </p:stCondLst>
                            <p:childTnLst>
                              <p:par>
                                <p:cTn id="18" presetID="26" presetClass="emph" presetSubtype="0" repeatCount="indefinite" fill="hold" nodeType="afterEffect">
                                  <p:stCondLst>
                                    <p:cond delay="0"/>
                                  </p:stCondLst>
                                  <p:childTnLst>
                                    <p:animEffect transition="out" filter="fade">
                                      <p:cBhvr>
                                        <p:cTn id="19" dur="500" tmFilter="0, 0; .2, .5; .8, .5; 1, 0"/>
                                        <p:tgtEl>
                                          <p:spTgt spid="92"/>
                                        </p:tgtEl>
                                      </p:cBhvr>
                                    </p:animEffect>
                                    <p:animScale>
                                      <p:cBhvr>
                                        <p:cTn id="20" dur="250" autoRev="1" fill="hold"/>
                                        <p:tgtEl>
                                          <p:spTgt spid="92"/>
                                        </p:tgtEl>
                                      </p:cBhvr>
                                      <p:by x="105000" y="105000"/>
                                    </p:animScale>
                                  </p:childTnLst>
                                </p:cTn>
                              </p:par>
                              <p:par>
                                <p:cTn id="21" presetID="26" presetClass="emph" presetSubtype="0" repeatCount="indefinite" fill="hold" nodeType="withEffect">
                                  <p:stCondLst>
                                    <p:cond delay="0"/>
                                  </p:stCondLst>
                                  <p:childTnLst>
                                    <p:animEffect transition="out" filter="fade">
                                      <p:cBhvr>
                                        <p:cTn id="22" dur="500" tmFilter="0, 0; .2, .5; .8, .5; 1, 0"/>
                                        <p:tgtEl>
                                          <p:spTgt spid="15"/>
                                        </p:tgtEl>
                                      </p:cBhvr>
                                    </p:animEffect>
                                    <p:animScale>
                                      <p:cBhvr>
                                        <p:cTn id="23" dur="250" autoRev="1" fill="hold"/>
                                        <p:tgtEl>
                                          <p:spTgt spid="15"/>
                                        </p:tgtEl>
                                      </p:cBhvr>
                                      <p:by x="105000" y="105000"/>
                                    </p:animScale>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138"/>
                                        </p:tgtEl>
                                        <p:attrNameLst>
                                          <p:attrName>style.visibility</p:attrName>
                                        </p:attrNameLst>
                                      </p:cBhvr>
                                      <p:to>
                                        <p:strVal val="visible"/>
                                      </p:to>
                                    </p:set>
                                    <p:animEffect transition="in" filter="wipe(down)">
                                      <p:cBhvr>
                                        <p:cTn id="27" dur="500"/>
                                        <p:tgtEl>
                                          <p:spTgt spid="138"/>
                                        </p:tgtEl>
                                      </p:cBhvr>
                                    </p:animEffect>
                                  </p:childTnLst>
                                </p:cTn>
                              </p:par>
                              <p:par>
                                <p:cTn id="28" presetID="22" presetClass="entr" presetSubtype="4" fill="hold" nodeType="with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wipe(down)">
                                      <p:cBhvr>
                                        <p:cTn id="30" dur="500"/>
                                        <p:tgtEl>
                                          <p:spTgt spid="137"/>
                                        </p:tgtEl>
                                      </p:cBhvr>
                                    </p:animEffect>
                                  </p:childTnLst>
                                </p:cTn>
                              </p:par>
                            </p:childTnLst>
                          </p:cTn>
                        </p:par>
                        <p:par>
                          <p:cTn id="31" fill="hold">
                            <p:stCondLst>
                              <p:cond delay="2000"/>
                            </p:stCondLst>
                            <p:childTnLst>
                              <p:par>
                                <p:cTn id="32" presetID="16" presetClass="entr" presetSubtype="37"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out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randombar(horizont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p:cNvPicPr>
            <a:picLocks noChangeAspect="1"/>
          </p:cNvPicPr>
          <p:nvPr/>
        </p:nvPicPr>
        <p:blipFill rotWithShape="1">
          <a:blip r:embed="rId2">
            <a:extLst>
              <a:ext uri="{28A0092B-C50C-407E-A947-70E740481C1C}">
                <a14:useLocalDpi xmlns:a14="http://schemas.microsoft.com/office/drawing/2010/main" val="0"/>
              </a:ext>
            </a:extLst>
          </a:blip>
          <a:srcRect l="21298" r="19974"/>
          <a:stretch/>
        </p:blipFill>
        <p:spPr>
          <a:xfrm>
            <a:off x="424125" y="432523"/>
            <a:ext cx="7386021" cy="3080935"/>
          </a:xfrm>
          <a:prstGeom prst="rect">
            <a:avLst/>
          </a:prstGeom>
        </p:spPr>
      </p:pic>
    </p:spTree>
    <p:extLst>
      <p:ext uri="{BB962C8B-B14F-4D97-AF65-F5344CB8AC3E}">
        <p14:creationId xmlns:p14="http://schemas.microsoft.com/office/powerpoint/2010/main" val="1910525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3000"/>
                                  </p:stCondLst>
                                  <p:childTnLst>
                                    <p:set>
                                      <p:cBhvr>
                                        <p:cTn id="6" dur="1" fill="hold">
                                          <p:stCondLst>
                                            <p:cond delay="0"/>
                                          </p:stCondLst>
                                        </p:cTn>
                                        <p:tgtEl>
                                          <p:spTgt spid="58"/>
                                        </p:tgtEl>
                                        <p:attrNameLst>
                                          <p:attrName>style.visibility</p:attrName>
                                        </p:attrNameLst>
                                      </p:cBhvr>
                                      <p:to>
                                        <p:strVal val="visible"/>
                                      </p:to>
                                    </p:set>
                                    <p:anim calcmode="lin" valueType="num">
                                      <p:cBhvr>
                                        <p:cTn id="7" dur="2000" fill="hold"/>
                                        <p:tgtEl>
                                          <p:spTgt spid="58"/>
                                        </p:tgtEl>
                                        <p:attrNameLst>
                                          <p:attrName>ppt_w</p:attrName>
                                        </p:attrNameLst>
                                      </p:cBhvr>
                                      <p:tavLst>
                                        <p:tav tm="0">
                                          <p:val>
                                            <p:strVal val="#ppt_w+.3"/>
                                          </p:val>
                                        </p:tav>
                                        <p:tav tm="100000">
                                          <p:val>
                                            <p:strVal val="#ppt_w"/>
                                          </p:val>
                                        </p:tav>
                                      </p:tavLst>
                                    </p:anim>
                                    <p:anim calcmode="lin" valueType="num">
                                      <p:cBhvr>
                                        <p:cTn id="8" dur="2000" fill="hold"/>
                                        <p:tgtEl>
                                          <p:spTgt spid="58"/>
                                        </p:tgtEl>
                                        <p:attrNameLst>
                                          <p:attrName>ppt_h</p:attrName>
                                        </p:attrNameLst>
                                      </p:cBhvr>
                                      <p:tavLst>
                                        <p:tav tm="0">
                                          <p:val>
                                            <p:strVal val="#ppt_h"/>
                                          </p:val>
                                        </p:tav>
                                        <p:tav tm="100000">
                                          <p:val>
                                            <p:strVal val="#ppt_h"/>
                                          </p:val>
                                        </p:tav>
                                      </p:tavLst>
                                    </p:anim>
                                    <p:animEffect transition="in" filter="fade">
                                      <p:cBhvr>
                                        <p:cTn id="9" dur="2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5128ED-0D7C-2036-684E-7582437A8833}"/>
              </a:ext>
            </a:extLst>
          </p:cNvPr>
          <p:cNvSpPr txBox="1"/>
          <p:nvPr/>
        </p:nvSpPr>
        <p:spPr>
          <a:xfrm>
            <a:off x="262032" y="1503788"/>
            <a:ext cx="12180224" cy="1938992"/>
          </a:xfrm>
          <a:prstGeom prst="rect">
            <a:avLst/>
          </a:prstGeom>
          <a:noFill/>
        </p:spPr>
        <p:txBody>
          <a:bodyPr wrap="square">
            <a:spAutoFit/>
          </a:bodyPr>
          <a:lstStyle/>
          <a:p>
            <a:r>
              <a:rPr lang="en-US" sz="4000" b="1" i="1" kern="0">
                <a:effectLst/>
                <a:latin typeface="Times New Roman" panose="02020603050405020304" pitchFamily="18" charset="0"/>
                <a:ea typeface="Times New Roman" panose="02020603050405020304" pitchFamily="18" charset="0"/>
              </a:rPr>
              <a:t>- </a:t>
            </a:r>
            <a:r>
              <a:rPr lang="vi-VN" sz="4000" b="1" i="1" kern="0">
                <a:effectLst/>
                <a:latin typeface="Times New Roman" panose="02020603050405020304" pitchFamily="18" charset="0"/>
                <a:ea typeface="Times New Roman" panose="02020603050405020304" pitchFamily="18" charset="0"/>
              </a:rPr>
              <a:t>Với lịch sử hơn 300 năm hình thành và phát triển, Thành phố Hồ Chí Minh là nơi diễn ra nhiều sự kiện lịch sử quan trọng.</a:t>
            </a:r>
            <a:endParaRPr lang="en-US" sz="4000" b="1" dirty="0">
              <a:effectLst>
                <a:outerShdw blurRad="38100" dist="38100" dir="2700000" algn="tl">
                  <a:srgbClr val="000000">
                    <a:alpha val="43137"/>
                  </a:srgbClr>
                </a:outerShdw>
              </a:effectLst>
              <a:latin typeface="UTM Avo" panose="02040603050506020204" pitchFamily="18" charset="0"/>
            </a:endParaRPr>
          </a:p>
        </p:txBody>
      </p:sp>
      <p:sp>
        <p:nvSpPr>
          <p:cNvPr id="5" name="TextBox 4">
            <a:extLst>
              <a:ext uri="{FF2B5EF4-FFF2-40B4-BE49-F238E27FC236}">
                <a16:creationId xmlns:a16="http://schemas.microsoft.com/office/drawing/2014/main" id="{BC060A1A-B5E1-F579-7A69-712F9C1F6AEB}"/>
              </a:ext>
            </a:extLst>
          </p:cNvPr>
          <p:cNvSpPr txBox="1"/>
          <p:nvPr/>
        </p:nvSpPr>
        <p:spPr>
          <a:xfrm>
            <a:off x="133695" y="4189754"/>
            <a:ext cx="12036137" cy="2554545"/>
          </a:xfrm>
          <a:prstGeom prst="rect">
            <a:avLst/>
          </a:prstGeom>
          <a:noFill/>
        </p:spPr>
        <p:txBody>
          <a:bodyPr wrap="square">
            <a:spAutoFit/>
          </a:bodyPr>
          <a:lstStyle/>
          <a:p>
            <a:r>
              <a:rPr lang="en-US" sz="4000" b="1" i="1" kern="0">
                <a:effectLst/>
                <a:latin typeface="Times New Roman" panose="02020603050405020304" pitchFamily="18" charset="0"/>
                <a:ea typeface="Times New Roman" panose="02020603050405020304" pitchFamily="18" charset="0"/>
              </a:rPr>
              <a:t>- Thành phố Hồ Chí Minh</a:t>
            </a:r>
            <a:r>
              <a:rPr lang="vi-VN" sz="4000" b="1" i="1" kern="0">
                <a:effectLst/>
                <a:latin typeface="Times New Roman" panose="02020603050405020304" pitchFamily="18" charset="0"/>
                <a:ea typeface="Times New Roman" panose="02020603050405020304" pitchFamily="18" charset="0"/>
              </a:rPr>
              <a:t> là đô thị lớn nhất nước ta nằm ở Đông Nam Bộ</a:t>
            </a:r>
            <a:r>
              <a:rPr lang="en-US" sz="4000" b="1" i="1" kern="0">
                <a:effectLst/>
                <a:latin typeface="Times New Roman" panose="02020603050405020304" pitchFamily="18" charset="0"/>
                <a:ea typeface="Times New Roman" panose="02020603050405020304" pitchFamily="18" charset="0"/>
              </a:rPr>
              <a:t>. </a:t>
            </a:r>
            <a:r>
              <a:rPr lang="vi-VN" sz="4000" b="1" i="1" kern="0">
                <a:effectLst/>
                <a:latin typeface="Times New Roman" panose="02020603050405020304" pitchFamily="18" charset="0"/>
                <a:ea typeface="Times New Roman" panose="02020603050405020304" pitchFamily="18" charset="0"/>
              </a:rPr>
              <a:t>Với lịch sử hơn 300 năm hình thành và phát triển, đ</a:t>
            </a:r>
            <a:r>
              <a:rPr lang="en-US" sz="4000" b="1" i="1" kern="0">
                <a:effectLst/>
                <a:latin typeface="Times New Roman" panose="02020603050405020304" pitchFamily="18" charset="0"/>
                <a:ea typeface="Times New Roman" panose="02020603050405020304" pitchFamily="18" charset="0"/>
              </a:rPr>
              <a:t>ây là trung tâm công nghiệp</a:t>
            </a:r>
            <a:r>
              <a:rPr lang="vi-VN" sz="4000" b="1" i="1" kern="0">
                <a:effectLst/>
                <a:latin typeface="Times New Roman" panose="02020603050405020304" pitchFamily="18" charset="0"/>
                <a:ea typeface="Times New Roman" panose="02020603050405020304" pitchFamily="18" charset="0"/>
              </a:rPr>
              <a:t>, văn hóa và giáo dục</a:t>
            </a:r>
            <a:r>
              <a:rPr lang="en-US" sz="4000" b="1" i="1" kern="0">
                <a:effectLst/>
                <a:latin typeface="Times New Roman" panose="02020603050405020304" pitchFamily="18" charset="0"/>
                <a:ea typeface="Times New Roman" panose="02020603050405020304" pitchFamily="18" charset="0"/>
              </a:rPr>
              <a:t> lớn</a:t>
            </a:r>
            <a:r>
              <a:rPr lang="vi-VN" sz="4000" b="1" i="1" kern="0">
                <a:effectLst/>
                <a:latin typeface="Times New Roman" panose="02020603050405020304" pitchFamily="18" charset="0"/>
                <a:ea typeface="Times New Roman" panose="02020603050405020304" pitchFamily="18" charset="0"/>
              </a:rPr>
              <a:t> bậc</a:t>
            </a:r>
            <a:r>
              <a:rPr lang="en-US" sz="4000" b="1" i="1" kern="0">
                <a:effectLst/>
                <a:latin typeface="Times New Roman" panose="02020603050405020304" pitchFamily="18" charset="0"/>
                <a:ea typeface="Times New Roman" panose="02020603050405020304" pitchFamily="18" charset="0"/>
              </a:rPr>
              <a:t> nhất của đất nước.</a:t>
            </a:r>
            <a:endParaRPr lang="en-US" sz="4000"/>
          </a:p>
        </p:txBody>
      </p:sp>
      <p:sp>
        <p:nvSpPr>
          <p:cNvPr id="2" name="TextBox 1">
            <a:extLst>
              <a:ext uri="{FF2B5EF4-FFF2-40B4-BE49-F238E27FC236}">
                <a16:creationId xmlns:a16="http://schemas.microsoft.com/office/drawing/2014/main" id="{BB02CDE6-5D6C-BD8F-4696-3C02B27BD9E7}"/>
              </a:ext>
            </a:extLst>
          </p:cNvPr>
          <p:cNvSpPr txBox="1"/>
          <p:nvPr/>
        </p:nvSpPr>
        <p:spPr>
          <a:xfrm>
            <a:off x="5376949" y="113701"/>
            <a:ext cx="3700549" cy="830997"/>
          </a:xfrm>
          <a:prstGeom prst="rect">
            <a:avLst/>
          </a:prstGeom>
          <a:noFill/>
        </p:spPr>
        <p:txBody>
          <a:bodyPr wrap="square">
            <a:spAutoFit/>
          </a:bodyPr>
          <a:lstStyle/>
          <a:p>
            <a:r>
              <a:rPr lang="en-US" sz="4800" b="1">
                <a:effectLst/>
                <a:latin typeface="UTM Avo" panose="02040603050506020204" pitchFamily="18" charset="0"/>
                <a:ea typeface="DungGeunMo" panose="020B0500000000000000" pitchFamily="34" charset="-127"/>
                <a:cs typeface="DungGeunMo" panose="020B0500000000000000" pitchFamily="34" charset="-127"/>
              </a:rPr>
              <a:t>GHI VỞ</a:t>
            </a:r>
            <a:endParaRPr lang="en-US" sz="4800"/>
          </a:p>
        </p:txBody>
      </p:sp>
      <p:sp>
        <p:nvSpPr>
          <p:cNvPr id="6" name="TextBox 5">
            <a:extLst>
              <a:ext uri="{FF2B5EF4-FFF2-40B4-BE49-F238E27FC236}">
                <a16:creationId xmlns:a16="http://schemas.microsoft.com/office/drawing/2014/main" id="{26359189-F410-594B-A545-366BDB8D549B}"/>
              </a:ext>
            </a:extLst>
          </p:cNvPr>
          <p:cNvSpPr txBox="1"/>
          <p:nvPr/>
        </p:nvSpPr>
        <p:spPr>
          <a:xfrm>
            <a:off x="410095" y="747190"/>
            <a:ext cx="11371810" cy="707886"/>
          </a:xfrm>
          <a:prstGeom prst="rect">
            <a:avLst/>
          </a:prstGeom>
          <a:noFill/>
        </p:spPr>
        <p:txBody>
          <a:bodyPr wrap="square">
            <a:spAutoFit/>
          </a:bodyPr>
          <a:lstStyle/>
          <a:p>
            <a:r>
              <a:rPr lang="nl-NL" sz="4000" b="1" kern="0">
                <a:effectLst/>
                <a:latin typeface="Times New Roman" panose="02020603050405020304" pitchFamily="18" charset="0"/>
                <a:ea typeface="Calibri" panose="020F0502020204030204" pitchFamily="34" charset="0"/>
              </a:rPr>
              <a:t>Hoạt động 2: Một số sự kiện lịch sử tiêu biểu:</a:t>
            </a:r>
            <a:endParaRPr lang="en-US" sz="4000"/>
          </a:p>
        </p:txBody>
      </p:sp>
      <p:sp>
        <p:nvSpPr>
          <p:cNvPr id="7" name="TextBox 6">
            <a:extLst>
              <a:ext uri="{FF2B5EF4-FFF2-40B4-BE49-F238E27FC236}">
                <a16:creationId xmlns:a16="http://schemas.microsoft.com/office/drawing/2014/main" id="{BF54C37B-3C33-FA9B-D1D2-B0AEFF4D04CE}"/>
              </a:ext>
            </a:extLst>
          </p:cNvPr>
          <p:cNvSpPr txBox="1"/>
          <p:nvPr/>
        </p:nvSpPr>
        <p:spPr>
          <a:xfrm>
            <a:off x="506784" y="3442780"/>
            <a:ext cx="11134095" cy="707886"/>
          </a:xfrm>
          <a:prstGeom prst="rect">
            <a:avLst/>
          </a:prstGeom>
          <a:noFill/>
        </p:spPr>
        <p:txBody>
          <a:bodyPr wrap="square">
            <a:spAutoFit/>
          </a:bodyPr>
          <a:lstStyle/>
          <a:p>
            <a:r>
              <a:rPr lang="nl-NL" sz="4000" b="1" kern="0">
                <a:effectLst/>
                <a:latin typeface="Times New Roman" panose="02020603050405020304" pitchFamily="18" charset="0"/>
                <a:ea typeface="Times New Roman" panose="02020603050405020304" pitchFamily="18" charset="0"/>
              </a:rPr>
              <a:t>Hoạt động 3: Trung tâm kinh tế, văn hoá </a:t>
            </a:r>
            <a:endParaRPr lang="en-US" sz="4000"/>
          </a:p>
        </p:txBody>
      </p:sp>
    </p:spTree>
    <p:extLst>
      <p:ext uri="{BB962C8B-B14F-4D97-AF65-F5344CB8AC3E}">
        <p14:creationId xmlns:p14="http://schemas.microsoft.com/office/powerpoint/2010/main" val="25033403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2" name="Rectangle: Rounded Corners 9">
            <a:extLst>
              <a:ext uri="{FF2B5EF4-FFF2-40B4-BE49-F238E27FC236}">
                <a16:creationId xmlns:a16="http://schemas.microsoft.com/office/drawing/2014/main" id="{F74158AB-6625-EF0D-CCF7-06B3C9D80BB4}"/>
              </a:ext>
            </a:extLst>
          </p:cNvPr>
          <p:cNvSpPr/>
          <p:nvPr/>
        </p:nvSpPr>
        <p:spPr>
          <a:xfrm>
            <a:off x="940752" y="521832"/>
            <a:ext cx="10437204" cy="1659528"/>
          </a:xfrm>
          <a:prstGeom prst="roundRect">
            <a:avLst>
              <a:gd name="adj" fmla="val 50000"/>
            </a:avLst>
          </a:prstGeom>
          <a:solidFill>
            <a:srgbClr val="E6F5D7"/>
          </a:solidFill>
          <a:ln w="38100" cap="flat" cmpd="sng" algn="ctr">
            <a:solidFill>
              <a:srgbClr val="117956"/>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9D6E326-1FA4-C29B-CFB2-4CA26D896B38}"/>
              </a:ext>
            </a:extLst>
          </p:cNvPr>
          <p:cNvSpPr txBox="1"/>
          <p:nvPr/>
        </p:nvSpPr>
        <p:spPr>
          <a:xfrm>
            <a:off x="1138645" y="747564"/>
            <a:ext cx="9914709" cy="1323439"/>
          </a:xfrm>
          <a:prstGeom prst="rect">
            <a:avLst/>
          </a:prstGeom>
          <a:noFill/>
        </p:spPr>
        <p:txBody>
          <a:bodyPr wrap="square" rtlCol="0">
            <a:spAutoFit/>
          </a:bodyPr>
          <a:lstStyle/>
          <a:p>
            <a:pPr algn="ctr"/>
            <a:r>
              <a:rPr lang="en-US" sz="4000" b="1" dirty="0" err="1">
                <a:solidFill>
                  <a:srgbClr val="C00000"/>
                </a:solidFill>
                <a:latin typeface="Cambria" panose="02040503050406030204" pitchFamily="18" charset="0"/>
                <a:ea typeface="Cambria" panose="02040503050406030204" pitchFamily="18" charset="0"/>
              </a:rPr>
              <a:t>Câu</a:t>
            </a:r>
            <a:r>
              <a:rPr lang="en-US" sz="4000" b="1" dirty="0">
                <a:solidFill>
                  <a:srgbClr val="C00000"/>
                </a:solidFill>
                <a:latin typeface="Cambria" panose="02040503050406030204" pitchFamily="18" charset="0"/>
                <a:ea typeface="Cambria" panose="02040503050406030204" pitchFamily="18" charset="0"/>
              </a:rPr>
              <a:t> 1. </a:t>
            </a:r>
            <a:r>
              <a:rPr lang="en-US" sz="4000" b="1" i="0" dirty="0">
                <a:solidFill>
                  <a:srgbClr val="333333"/>
                </a:solidFill>
                <a:effectLst/>
                <a:latin typeface="Cambria" panose="02040503050406030204" pitchFamily="18" charset="0"/>
                <a:ea typeface="Cambria" panose="02040503050406030204" pitchFamily="18" charset="0"/>
              </a:rPr>
              <a:t>Thành </a:t>
            </a:r>
            <a:r>
              <a:rPr lang="en-US" sz="4000" b="1" i="0" dirty="0" err="1">
                <a:solidFill>
                  <a:srgbClr val="333333"/>
                </a:solidFill>
                <a:effectLst/>
                <a:latin typeface="Cambria" panose="02040503050406030204" pitchFamily="18" charset="0"/>
                <a:ea typeface="Cambria" panose="02040503050406030204" pitchFamily="18" charset="0"/>
              </a:rPr>
              <a:t>phố</a:t>
            </a:r>
            <a:r>
              <a:rPr lang="en-US" sz="4000" b="1" i="0" dirty="0">
                <a:solidFill>
                  <a:srgbClr val="333333"/>
                </a:solidFill>
                <a:effectLst/>
                <a:latin typeface="Cambria" panose="02040503050406030204" pitchFamily="18" charset="0"/>
                <a:ea typeface="Cambria" panose="02040503050406030204" pitchFamily="18" charset="0"/>
              </a:rPr>
              <a:t> </a:t>
            </a:r>
            <a:r>
              <a:rPr lang="en-US" sz="4000" b="1" i="0" dirty="0" err="1">
                <a:solidFill>
                  <a:srgbClr val="333333"/>
                </a:solidFill>
                <a:effectLst/>
                <a:latin typeface="Cambria" panose="02040503050406030204" pitchFamily="18" charset="0"/>
                <a:ea typeface="Cambria" panose="02040503050406030204" pitchFamily="18" charset="0"/>
              </a:rPr>
              <a:t>Hồ</a:t>
            </a:r>
            <a:r>
              <a:rPr lang="en-US" sz="4000" b="1" i="0" dirty="0">
                <a:solidFill>
                  <a:srgbClr val="333333"/>
                </a:solidFill>
                <a:effectLst/>
                <a:latin typeface="Cambria" panose="02040503050406030204" pitchFamily="18" charset="0"/>
                <a:ea typeface="Cambria" panose="02040503050406030204" pitchFamily="18" charset="0"/>
              </a:rPr>
              <a:t> Chí Minh </a:t>
            </a:r>
            <a:r>
              <a:rPr lang="en-US" sz="4000" b="1" i="0" dirty="0" err="1">
                <a:solidFill>
                  <a:srgbClr val="333333"/>
                </a:solidFill>
                <a:effectLst/>
                <a:latin typeface="Cambria" panose="02040503050406030204" pitchFamily="18" charset="0"/>
                <a:ea typeface="Cambria" panose="02040503050406030204" pitchFamily="18" charset="0"/>
              </a:rPr>
              <a:t>thuộc</a:t>
            </a:r>
            <a:r>
              <a:rPr lang="en-US" sz="4000" b="1" i="0" dirty="0">
                <a:solidFill>
                  <a:srgbClr val="333333"/>
                </a:solidFill>
                <a:effectLst/>
                <a:latin typeface="Cambria" panose="02040503050406030204" pitchFamily="18" charset="0"/>
                <a:ea typeface="Cambria" panose="02040503050406030204" pitchFamily="18" charset="0"/>
              </a:rPr>
              <a:t> </a:t>
            </a:r>
            <a:r>
              <a:rPr lang="en-US" sz="4000" b="1" i="0" dirty="0" err="1">
                <a:solidFill>
                  <a:srgbClr val="333333"/>
                </a:solidFill>
                <a:effectLst/>
                <a:latin typeface="Cambria" panose="02040503050406030204" pitchFamily="18" charset="0"/>
                <a:ea typeface="Cambria" panose="02040503050406030204" pitchFamily="18" charset="0"/>
              </a:rPr>
              <a:t>vùng</a:t>
            </a:r>
            <a:r>
              <a:rPr lang="vi-VN" sz="4000" b="1" dirty="0">
                <a:solidFill>
                  <a:srgbClr val="333333"/>
                </a:solidFill>
                <a:latin typeface="Cambria" panose="02040503050406030204" pitchFamily="18" charset="0"/>
                <a:ea typeface="Cambria" panose="02040503050406030204" pitchFamily="18" charset="0"/>
              </a:rPr>
              <a:t> nào?</a:t>
            </a:r>
            <a:endParaRPr lang="en-US" sz="4000" b="1" dirty="0">
              <a:solidFill>
                <a:prstClr val="black"/>
              </a:solidFill>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62CF6F97-A6BF-1585-436D-47B3F3CAA787}"/>
              </a:ext>
            </a:extLst>
          </p:cNvPr>
          <p:cNvGrpSpPr/>
          <p:nvPr/>
        </p:nvGrpSpPr>
        <p:grpSpPr>
          <a:xfrm>
            <a:off x="6804595" y="3060002"/>
            <a:ext cx="4899473" cy="1129886"/>
            <a:chOff x="6830721" y="2864057"/>
            <a:chExt cx="4899473" cy="1129886"/>
          </a:xfrm>
        </p:grpSpPr>
        <p:sp>
          <p:nvSpPr>
            <p:cNvPr id="10" name="Rectangle: Rounded Corners 24">
              <a:extLst>
                <a:ext uri="{FF2B5EF4-FFF2-40B4-BE49-F238E27FC236}">
                  <a16:creationId xmlns:a16="http://schemas.microsoft.com/office/drawing/2014/main" id="{30A4091F-788B-CF4E-9B79-F07C8B95E565}"/>
                </a:ext>
              </a:extLst>
            </p:cNvPr>
            <p:cNvSpPr/>
            <p:nvPr/>
          </p:nvSpPr>
          <p:spPr>
            <a:xfrm>
              <a:off x="6830721" y="2864057"/>
              <a:ext cx="4537107" cy="1129886"/>
            </a:xfrm>
            <a:prstGeom prst="roundRect">
              <a:avLst>
                <a:gd name="adj" fmla="val 13859"/>
              </a:avLst>
            </a:prstGeom>
            <a:solidFill>
              <a:srgbClr val="E6F5D7"/>
            </a:solidFill>
            <a:ln w="38100" cap="flat" cmpd="sng" algn="ctr">
              <a:solidFill>
                <a:srgbClr val="FBA409"/>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FACE1BA-E3A5-1E5A-6666-369882FB6A73}"/>
                </a:ext>
              </a:extLst>
            </p:cNvPr>
            <p:cNvSpPr txBox="1"/>
            <p:nvPr/>
          </p:nvSpPr>
          <p:spPr>
            <a:xfrm>
              <a:off x="7301997" y="3044278"/>
              <a:ext cx="4428197"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4000" b="1" kern="0" dirty="0">
                  <a:solidFill>
                    <a:prstClr val="black"/>
                  </a:solidFill>
                  <a:latin typeface="Cambria" panose="02040503050406030204" pitchFamily="18" charset="0"/>
                </a:rPr>
                <a:t>Đông Nam Bộ</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14" name="Group 13">
            <a:extLst>
              <a:ext uri="{FF2B5EF4-FFF2-40B4-BE49-F238E27FC236}">
                <a16:creationId xmlns:a16="http://schemas.microsoft.com/office/drawing/2014/main" id="{8473E25D-D0E1-B365-75F7-9B0DDB9EA2FA}"/>
              </a:ext>
            </a:extLst>
          </p:cNvPr>
          <p:cNvGrpSpPr/>
          <p:nvPr/>
        </p:nvGrpSpPr>
        <p:grpSpPr>
          <a:xfrm>
            <a:off x="955249" y="3060002"/>
            <a:ext cx="4727455" cy="1129886"/>
            <a:chOff x="981375" y="2864057"/>
            <a:chExt cx="4727455" cy="1129886"/>
          </a:xfrm>
        </p:grpSpPr>
        <p:sp>
          <p:nvSpPr>
            <p:cNvPr id="15" name="Rectangle: Rounded Corners 21">
              <a:extLst>
                <a:ext uri="{FF2B5EF4-FFF2-40B4-BE49-F238E27FC236}">
                  <a16:creationId xmlns:a16="http://schemas.microsoft.com/office/drawing/2014/main" id="{F11C5D28-8F6E-717F-897B-0D0A0F38F2F3}"/>
                </a:ext>
              </a:extLst>
            </p:cNvPr>
            <p:cNvSpPr/>
            <p:nvPr/>
          </p:nvSpPr>
          <p:spPr>
            <a:xfrm>
              <a:off x="981375" y="2864057"/>
              <a:ext cx="4537107" cy="1129886"/>
            </a:xfrm>
            <a:prstGeom prst="roundRect">
              <a:avLst>
                <a:gd name="adj" fmla="val 13859"/>
              </a:avLst>
            </a:prstGeom>
            <a:solidFill>
              <a:srgbClr val="E6F5D7"/>
            </a:solidFill>
            <a:ln w="38100" cap="flat" cmpd="sng" algn="ctr">
              <a:solidFill>
                <a:srgbClr val="EB1C2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8685F0F-3A89-CE0B-B4CF-7EDD448AFF56}"/>
                </a:ext>
              </a:extLst>
            </p:cNvPr>
            <p:cNvSpPr txBox="1"/>
            <p:nvPr/>
          </p:nvSpPr>
          <p:spPr>
            <a:xfrm>
              <a:off x="1443315" y="3035456"/>
              <a:ext cx="4265515"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3600" b="1" kern="0" dirty="0">
                  <a:solidFill>
                    <a:prstClr val="black"/>
                  </a:solidFill>
                  <a:latin typeface="Cambria" panose="02040503050406030204" pitchFamily="18" charset="0"/>
                </a:rPr>
                <a:t>Đồng bằng Bắc Bộ</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19" name="Group 18">
            <a:extLst>
              <a:ext uri="{FF2B5EF4-FFF2-40B4-BE49-F238E27FC236}">
                <a16:creationId xmlns:a16="http://schemas.microsoft.com/office/drawing/2014/main" id="{E3E109ED-AF3A-CB62-DED3-493B4AED0B87}"/>
              </a:ext>
            </a:extLst>
          </p:cNvPr>
          <p:cNvGrpSpPr/>
          <p:nvPr/>
        </p:nvGrpSpPr>
        <p:grpSpPr>
          <a:xfrm>
            <a:off x="930809" y="4941685"/>
            <a:ext cx="4537107" cy="1129886"/>
            <a:chOff x="981375" y="4872764"/>
            <a:chExt cx="4537107" cy="1129886"/>
          </a:xfrm>
        </p:grpSpPr>
        <p:sp>
          <p:nvSpPr>
            <p:cNvPr id="20" name="Rectangle: Rounded Corners 26">
              <a:extLst>
                <a:ext uri="{FF2B5EF4-FFF2-40B4-BE49-F238E27FC236}">
                  <a16:creationId xmlns:a16="http://schemas.microsoft.com/office/drawing/2014/main" id="{83928348-986A-902A-77E8-30F3161B5008}"/>
                </a:ext>
              </a:extLst>
            </p:cNvPr>
            <p:cNvSpPr/>
            <p:nvPr/>
          </p:nvSpPr>
          <p:spPr>
            <a:xfrm>
              <a:off x="981375" y="4872764"/>
              <a:ext cx="4537107" cy="1129886"/>
            </a:xfrm>
            <a:prstGeom prst="roundRect">
              <a:avLst>
                <a:gd name="adj" fmla="val 13859"/>
              </a:avLst>
            </a:prstGeom>
            <a:solidFill>
              <a:srgbClr val="E6F5D7"/>
            </a:solidFill>
            <a:ln w="38100" cap="flat" cmpd="sng" algn="ctr">
              <a:solidFill>
                <a:srgbClr val="4D9E2A"/>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A541FCD-4360-D420-ECF8-47AF19F57BCB}"/>
                </a:ext>
              </a:extLst>
            </p:cNvPr>
            <p:cNvSpPr txBox="1"/>
            <p:nvPr/>
          </p:nvSpPr>
          <p:spPr>
            <a:xfrm>
              <a:off x="1282234" y="4971549"/>
              <a:ext cx="4172871" cy="978729"/>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vi-VN" sz="3600" b="1" kern="0" dirty="0">
                  <a:solidFill>
                    <a:prstClr val="black"/>
                  </a:solidFill>
                  <a:latin typeface="Cambria" panose="02040503050406030204" pitchFamily="18" charset="0"/>
                </a:rPr>
                <a:t>Duyên hải miền Trung</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23" name="Group 22">
            <a:extLst>
              <a:ext uri="{FF2B5EF4-FFF2-40B4-BE49-F238E27FC236}">
                <a16:creationId xmlns:a16="http://schemas.microsoft.com/office/drawing/2014/main" id="{45439BEA-E6A0-1CE5-44F2-FEAF895FB7EF}"/>
              </a:ext>
            </a:extLst>
          </p:cNvPr>
          <p:cNvGrpSpPr/>
          <p:nvPr/>
        </p:nvGrpSpPr>
        <p:grpSpPr>
          <a:xfrm>
            <a:off x="6804595" y="4910745"/>
            <a:ext cx="5143439" cy="1129886"/>
            <a:chOff x="6830721" y="4714800"/>
            <a:chExt cx="5143439" cy="1129886"/>
          </a:xfrm>
        </p:grpSpPr>
        <p:sp>
          <p:nvSpPr>
            <p:cNvPr id="24" name="Rectangle: Rounded Corners 28">
              <a:extLst>
                <a:ext uri="{FF2B5EF4-FFF2-40B4-BE49-F238E27FC236}">
                  <a16:creationId xmlns:a16="http://schemas.microsoft.com/office/drawing/2014/main" id="{304D9BCA-C5FC-342C-2DAB-2FEA45438212}"/>
                </a:ext>
              </a:extLst>
            </p:cNvPr>
            <p:cNvSpPr/>
            <p:nvPr/>
          </p:nvSpPr>
          <p:spPr>
            <a:xfrm>
              <a:off x="6830721" y="4714800"/>
              <a:ext cx="4537107" cy="1129886"/>
            </a:xfrm>
            <a:prstGeom prst="roundRect">
              <a:avLst>
                <a:gd name="adj" fmla="val 13859"/>
              </a:avLst>
            </a:prstGeom>
            <a:solidFill>
              <a:srgbClr val="E6F5D7"/>
            </a:solidFill>
            <a:ln w="38100" cap="flat" cmpd="sng" algn="ctr">
              <a:solidFill>
                <a:srgbClr val="28A3B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9C48FE81-08C9-9876-FA63-83B64F53808C}"/>
                </a:ext>
              </a:extLst>
            </p:cNvPr>
            <p:cNvSpPr txBox="1"/>
            <p:nvPr/>
          </p:nvSpPr>
          <p:spPr>
            <a:xfrm>
              <a:off x="7693695" y="4894123"/>
              <a:ext cx="4280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4000" b="1" kern="0" dirty="0">
                  <a:solidFill>
                    <a:prstClr val="black"/>
                  </a:solidFill>
                  <a:latin typeface="Cambria" panose="02040503050406030204" pitchFamily="18" charset="0"/>
                </a:rPr>
                <a:t>Tây Nguyên</a:t>
              </a:r>
              <a:endParaRPr kumimoji="0" lang="vi-VN" sz="4000" b="1" i="0" u="none" strike="noStrike" kern="0" cap="none" spc="0" normalizeH="0" baseline="0" noProof="0" dirty="0">
                <a:ln>
                  <a:noFill/>
                </a:ln>
                <a:solidFill>
                  <a:prstClr val="black"/>
                </a:solidFill>
                <a:effectLst/>
                <a:uLnTx/>
                <a:uFillTx/>
                <a:latin typeface="Cambria" panose="02040503050406030204" pitchFamily="18" charset="0"/>
              </a:endParaRPr>
            </a:p>
          </p:txBody>
        </p:sp>
      </p:grpSp>
      <p:pic>
        <p:nvPicPr>
          <p:cNvPr id="26" name="Picture 25">
            <a:extLst>
              <a:ext uri="{FF2B5EF4-FFF2-40B4-BE49-F238E27FC236}">
                <a16:creationId xmlns:a16="http://schemas.microsoft.com/office/drawing/2014/main" id="{BEF3B46F-D990-29E0-BAE5-48A43E102E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4458" b="72760"/>
          <a:stretch/>
        </p:blipFill>
        <p:spPr>
          <a:xfrm>
            <a:off x="240026" y="3069479"/>
            <a:ext cx="1518921" cy="1129884"/>
          </a:xfrm>
          <a:prstGeom prst="rect">
            <a:avLst/>
          </a:prstGeom>
        </p:spPr>
      </p:pic>
      <p:pic>
        <p:nvPicPr>
          <p:cNvPr id="27" name="Picture 26">
            <a:extLst>
              <a:ext uri="{FF2B5EF4-FFF2-40B4-BE49-F238E27FC236}">
                <a16:creationId xmlns:a16="http://schemas.microsoft.com/office/drawing/2014/main" id="{9A8CF8DB-4C50-5B02-EA92-C6BFE9E527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59" t="27697" r="64244" b="39386"/>
          <a:stretch/>
        </p:blipFill>
        <p:spPr>
          <a:xfrm>
            <a:off x="439928" y="4798452"/>
            <a:ext cx="957111" cy="1365353"/>
          </a:xfrm>
          <a:prstGeom prst="rect">
            <a:avLst/>
          </a:prstGeom>
        </p:spPr>
      </p:pic>
      <p:pic>
        <p:nvPicPr>
          <p:cNvPr id="28" name="Picture 27">
            <a:extLst>
              <a:ext uri="{FF2B5EF4-FFF2-40B4-BE49-F238E27FC236}">
                <a16:creationId xmlns:a16="http://schemas.microsoft.com/office/drawing/2014/main" id="{D279890B-DF3B-B91E-F471-C9BAF67510A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77" t="28970" r="12604" b="40998"/>
          <a:stretch/>
        </p:blipFill>
        <p:spPr>
          <a:xfrm>
            <a:off x="6185586" y="4794919"/>
            <a:ext cx="1238017" cy="1245712"/>
          </a:xfrm>
          <a:prstGeom prst="rect">
            <a:avLst/>
          </a:prstGeom>
        </p:spPr>
      </p:pic>
      <p:pic>
        <p:nvPicPr>
          <p:cNvPr id="29" name="Picture 28">
            <a:extLst>
              <a:ext uri="{FF2B5EF4-FFF2-40B4-BE49-F238E27FC236}">
                <a16:creationId xmlns:a16="http://schemas.microsoft.com/office/drawing/2014/main" id="{EA1D3226-8CD7-161B-F913-5B74AC619B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381" t="-111" r="10077" b="72871"/>
          <a:stretch/>
        </p:blipFill>
        <p:spPr>
          <a:xfrm>
            <a:off x="5855633" y="3113200"/>
            <a:ext cx="1518921" cy="1129884"/>
          </a:xfrm>
          <a:prstGeom prst="rect">
            <a:avLst/>
          </a:prstGeom>
        </p:spPr>
      </p:pic>
      <p:pic>
        <p:nvPicPr>
          <p:cNvPr id="30" name="Picture 29">
            <a:extLst>
              <a:ext uri="{FF2B5EF4-FFF2-40B4-BE49-F238E27FC236}">
                <a16:creationId xmlns:a16="http://schemas.microsoft.com/office/drawing/2014/main" id="{C37E9EB2-7205-B0AE-6C19-0A6396460EC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208" b="61433"/>
          <a:stretch/>
        </p:blipFill>
        <p:spPr>
          <a:xfrm>
            <a:off x="10901281" y="3264013"/>
            <a:ext cx="953350" cy="857536"/>
          </a:xfrm>
          <a:prstGeom prst="rect">
            <a:avLst/>
          </a:prstGeom>
        </p:spPr>
      </p:pic>
      <p:pic>
        <p:nvPicPr>
          <p:cNvPr id="31" name="Picture 30">
            <a:extLst>
              <a:ext uri="{FF2B5EF4-FFF2-40B4-BE49-F238E27FC236}">
                <a16:creationId xmlns:a16="http://schemas.microsoft.com/office/drawing/2014/main" id="{5C632392-A8B2-E0F4-D249-EF8D5F52169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4932144" y="3113200"/>
            <a:ext cx="891076" cy="896464"/>
          </a:xfrm>
          <a:prstGeom prst="rect">
            <a:avLst/>
          </a:prstGeom>
        </p:spPr>
      </p:pic>
      <p:pic>
        <p:nvPicPr>
          <p:cNvPr id="32" name="Picture 31">
            <a:extLst>
              <a:ext uri="{FF2B5EF4-FFF2-40B4-BE49-F238E27FC236}">
                <a16:creationId xmlns:a16="http://schemas.microsoft.com/office/drawing/2014/main" id="{8DA9DB77-4277-3BE5-F1F6-57B0CD7C85A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4902290" y="5072246"/>
            <a:ext cx="891076" cy="896464"/>
          </a:xfrm>
          <a:prstGeom prst="rect">
            <a:avLst/>
          </a:prstGeom>
        </p:spPr>
      </p:pic>
      <p:pic>
        <p:nvPicPr>
          <p:cNvPr id="33" name="Picture 32">
            <a:extLst>
              <a:ext uri="{FF2B5EF4-FFF2-40B4-BE49-F238E27FC236}">
                <a16:creationId xmlns:a16="http://schemas.microsoft.com/office/drawing/2014/main" id="{CB7F60E2-B32E-E4D3-381A-AAC0CDF96C7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10812992" y="5027456"/>
            <a:ext cx="891076" cy="896464"/>
          </a:xfrm>
          <a:prstGeom prst="rect">
            <a:avLst/>
          </a:prstGeom>
        </p:spPr>
      </p:pic>
    </p:spTree>
    <p:extLst>
      <p:ext uri="{BB962C8B-B14F-4D97-AF65-F5344CB8AC3E}">
        <p14:creationId xmlns:p14="http://schemas.microsoft.com/office/powerpoint/2010/main" val="42931017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strVal val="4*#ppt_w"/>
                                          </p:val>
                                        </p:tav>
                                        <p:tav tm="100000">
                                          <p:val>
                                            <p:strVal val="#ppt_w"/>
                                          </p:val>
                                        </p:tav>
                                      </p:tavLst>
                                    </p:anim>
                                    <p:anim calcmode="lin" valueType="num">
                                      <p:cBhvr>
                                        <p:cTn id="8" dur="50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strVal val="4*#ppt_w"/>
                                          </p:val>
                                        </p:tav>
                                        <p:tav tm="100000">
                                          <p:val>
                                            <p:strVal val="#ppt_w"/>
                                          </p:val>
                                        </p:tav>
                                      </p:tavLst>
                                    </p:anim>
                                    <p:anim calcmode="lin" valueType="num">
                                      <p:cBhvr>
                                        <p:cTn id="15" dur="50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9"/>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strVal val="4*#ppt_w"/>
                                          </p:val>
                                        </p:tav>
                                        <p:tav tm="100000">
                                          <p:val>
                                            <p:strVal val="#ppt_w"/>
                                          </p:val>
                                        </p:tav>
                                      </p:tavLst>
                                    </p:anim>
                                    <p:anim calcmode="lin" valueType="num">
                                      <p:cBhvr>
                                        <p:cTn id="22" dur="50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strVal val="4*#ppt_w"/>
                                          </p:val>
                                        </p:tav>
                                        <p:tav tm="100000">
                                          <p:val>
                                            <p:strVal val="#ppt_w"/>
                                          </p:val>
                                        </p:tav>
                                      </p:tavLst>
                                    </p:anim>
                                    <p:anim calcmode="lin" valueType="num">
                                      <p:cBhvr>
                                        <p:cTn id="29" dur="50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2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21" name="Rectangle: Rounded Corners 9">
            <a:extLst>
              <a:ext uri="{FF2B5EF4-FFF2-40B4-BE49-F238E27FC236}">
                <a16:creationId xmlns:a16="http://schemas.microsoft.com/office/drawing/2014/main" id="{51299D47-A971-0ACA-40E8-515588675F38}"/>
              </a:ext>
            </a:extLst>
          </p:cNvPr>
          <p:cNvSpPr/>
          <p:nvPr/>
        </p:nvSpPr>
        <p:spPr>
          <a:xfrm>
            <a:off x="966878" y="587147"/>
            <a:ext cx="10437204" cy="1659528"/>
          </a:xfrm>
          <a:prstGeom prst="roundRect">
            <a:avLst>
              <a:gd name="adj" fmla="val 50000"/>
            </a:avLst>
          </a:prstGeom>
          <a:solidFill>
            <a:srgbClr val="E6F5D7"/>
          </a:solidFill>
          <a:ln w="38100" cap="flat" cmpd="sng" algn="ctr">
            <a:solidFill>
              <a:srgbClr val="117956"/>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E07B5630-F4F5-C992-237A-3D3D03C10B3D}"/>
              </a:ext>
            </a:extLst>
          </p:cNvPr>
          <p:cNvSpPr txBox="1"/>
          <p:nvPr/>
        </p:nvSpPr>
        <p:spPr>
          <a:xfrm>
            <a:off x="1140783" y="696175"/>
            <a:ext cx="9914709" cy="1446550"/>
          </a:xfrm>
          <a:prstGeom prst="rect">
            <a:avLst/>
          </a:prstGeom>
          <a:noFill/>
        </p:spPr>
        <p:txBody>
          <a:bodyPr wrap="square" rtlCol="0">
            <a:spAutoFit/>
          </a:bodyPr>
          <a:lstStyle/>
          <a:p>
            <a:pPr algn="ctr"/>
            <a:r>
              <a:rPr lang="en-US" sz="4400" b="1" dirty="0" err="1">
                <a:solidFill>
                  <a:srgbClr val="C00000"/>
                </a:solidFill>
                <a:latin typeface="Cambria" panose="02040503050406030204" pitchFamily="18" charset="0"/>
                <a:ea typeface="Cambria" panose="02040503050406030204" pitchFamily="18" charset="0"/>
              </a:rPr>
              <a:t>Câu</a:t>
            </a:r>
            <a:r>
              <a:rPr lang="en-US" sz="4400" b="1" dirty="0">
                <a:solidFill>
                  <a:srgbClr val="C00000"/>
                </a:solidFill>
                <a:latin typeface="Cambria" panose="02040503050406030204" pitchFamily="18" charset="0"/>
                <a:ea typeface="Cambria" panose="02040503050406030204" pitchFamily="18" charset="0"/>
              </a:rPr>
              <a:t> 2. </a:t>
            </a:r>
            <a:r>
              <a:rPr lang="en-US" sz="4400" b="1" i="0" dirty="0">
                <a:solidFill>
                  <a:srgbClr val="333333"/>
                </a:solidFill>
                <a:effectLst/>
                <a:latin typeface="Cambria" panose="02040503050406030204" pitchFamily="18" charset="0"/>
                <a:ea typeface="Cambria" panose="02040503050406030204" pitchFamily="18" charset="0"/>
              </a:rPr>
              <a:t>Thành </a:t>
            </a:r>
            <a:r>
              <a:rPr lang="en-US" sz="4400" b="1" i="0" dirty="0" err="1">
                <a:solidFill>
                  <a:srgbClr val="333333"/>
                </a:solidFill>
                <a:effectLst/>
                <a:latin typeface="Cambria" panose="02040503050406030204" pitchFamily="18" charset="0"/>
                <a:ea typeface="Cambria" panose="02040503050406030204" pitchFamily="18" charset="0"/>
              </a:rPr>
              <a:t>phố</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Hồ</a:t>
            </a:r>
            <a:r>
              <a:rPr lang="en-US" sz="4400" b="1" i="0" dirty="0">
                <a:solidFill>
                  <a:srgbClr val="333333"/>
                </a:solidFill>
                <a:effectLst/>
                <a:latin typeface="Cambria" panose="02040503050406030204" pitchFamily="18" charset="0"/>
                <a:ea typeface="Cambria" panose="02040503050406030204" pitchFamily="18" charset="0"/>
              </a:rPr>
              <a:t> Chí Minh </a:t>
            </a:r>
            <a:r>
              <a:rPr lang="en-US" sz="4400" b="1" i="0" dirty="0" err="1">
                <a:solidFill>
                  <a:srgbClr val="333333"/>
                </a:solidFill>
                <a:effectLst/>
                <a:latin typeface="Cambria" panose="02040503050406030204" pitchFamily="18" charset="0"/>
                <a:ea typeface="Cambria" panose="02040503050406030204" pitchFamily="18" charset="0"/>
              </a:rPr>
              <a:t>còn</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có</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tên</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gọi</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khác</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là</a:t>
            </a:r>
            <a:r>
              <a:rPr lang="vi-VN" sz="4400" b="1" i="0" dirty="0">
                <a:solidFill>
                  <a:srgbClr val="333333"/>
                </a:solidFill>
                <a:effectLst/>
                <a:latin typeface="Cambria" panose="02040503050406030204" pitchFamily="18" charset="0"/>
                <a:ea typeface="Cambria" panose="02040503050406030204" pitchFamily="18" charset="0"/>
              </a:rPr>
              <a:t>:</a:t>
            </a:r>
            <a:endParaRPr lang="en-US" sz="4400" b="1" dirty="0">
              <a:solidFill>
                <a:prstClr val="black"/>
              </a:solidFill>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id="{55D2367F-C41D-999D-3600-20B7C765C93F}"/>
              </a:ext>
            </a:extLst>
          </p:cNvPr>
          <p:cNvGrpSpPr/>
          <p:nvPr/>
        </p:nvGrpSpPr>
        <p:grpSpPr>
          <a:xfrm>
            <a:off x="7029327" y="4928301"/>
            <a:ext cx="4537107" cy="1129886"/>
            <a:chOff x="6830721" y="2864057"/>
            <a:chExt cx="4537107" cy="1129886"/>
          </a:xfrm>
        </p:grpSpPr>
        <p:sp>
          <p:nvSpPr>
            <p:cNvPr id="25" name="Rectangle: Rounded Corners 16">
              <a:extLst>
                <a:ext uri="{FF2B5EF4-FFF2-40B4-BE49-F238E27FC236}">
                  <a16:creationId xmlns:a16="http://schemas.microsoft.com/office/drawing/2014/main" id="{94BFC23C-1C96-9FEC-0515-CF5F1024B38B}"/>
                </a:ext>
              </a:extLst>
            </p:cNvPr>
            <p:cNvSpPr/>
            <p:nvPr/>
          </p:nvSpPr>
          <p:spPr>
            <a:xfrm>
              <a:off x="6830721" y="2864057"/>
              <a:ext cx="4537107" cy="1129886"/>
            </a:xfrm>
            <a:prstGeom prst="roundRect">
              <a:avLst>
                <a:gd name="adj" fmla="val 13859"/>
              </a:avLst>
            </a:prstGeom>
            <a:solidFill>
              <a:srgbClr val="E6F5D7"/>
            </a:solidFill>
            <a:ln w="38100" cap="flat" cmpd="sng" algn="ctr">
              <a:solidFill>
                <a:srgbClr val="28A3B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6DEBEAA6-C470-7D2B-FC81-DFDD3C2090C5}"/>
                </a:ext>
              </a:extLst>
            </p:cNvPr>
            <p:cNvSpPr txBox="1"/>
            <p:nvPr/>
          </p:nvSpPr>
          <p:spPr>
            <a:xfrm>
              <a:off x="7065041" y="2968927"/>
              <a:ext cx="3750829"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5400" b="1" i="0" u="none" strike="noStrike" kern="0" cap="none" spc="0" normalizeH="0" baseline="0" noProof="0" dirty="0">
                  <a:ln>
                    <a:noFill/>
                  </a:ln>
                  <a:solidFill>
                    <a:prstClr val="black"/>
                  </a:solidFill>
                  <a:effectLst/>
                  <a:uLnTx/>
                  <a:uFillTx/>
                  <a:latin typeface="Cambria" panose="02040503050406030204" pitchFamily="18" charset="0"/>
                </a:rPr>
                <a:t>Sài Gòn</a:t>
              </a:r>
              <a:endParaRPr kumimoji="0" lang="en-US" sz="54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27" name="Group 26">
            <a:extLst>
              <a:ext uri="{FF2B5EF4-FFF2-40B4-BE49-F238E27FC236}">
                <a16:creationId xmlns:a16="http://schemas.microsoft.com/office/drawing/2014/main" id="{40E05BE0-D3A1-C4DB-8058-D2498073897A}"/>
              </a:ext>
            </a:extLst>
          </p:cNvPr>
          <p:cNvGrpSpPr/>
          <p:nvPr/>
        </p:nvGrpSpPr>
        <p:grpSpPr>
          <a:xfrm>
            <a:off x="981375" y="3125317"/>
            <a:ext cx="4537107" cy="1129886"/>
            <a:chOff x="981375" y="2864057"/>
            <a:chExt cx="4537107" cy="1129886"/>
          </a:xfrm>
        </p:grpSpPr>
        <p:sp>
          <p:nvSpPr>
            <p:cNvPr id="28" name="Rectangle: Rounded Corners 20">
              <a:extLst>
                <a:ext uri="{FF2B5EF4-FFF2-40B4-BE49-F238E27FC236}">
                  <a16:creationId xmlns:a16="http://schemas.microsoft.com/office/drawing/2014/main" id="{C20C119C-FAFD-F588-63CA-66F6A46D50E1}"/>
                </a:ext>
              </a:extLst>
            </p:cNvPr>
            <p:cNvSpPr/>
            <p:nvPr/>
          </p:nvSpPr>
          <p:spPr>
            <a:xfrm>
              <a:off x="981375" y="2864057"/>
              <a:ext cx="4537107" cy="1129886"/>
            </a:xfrm>
            <a:prstGeom prst="roundRect">
              <a:avLst>
                <a:gd name="adj" fmla="val 13859"/>
              </a:avLst>
            </a:prstGeom>
            <a:solidFill>
              <a:srgbClr val="E6F5D7"/>
            </a:solidFill>
            <a:ln w="38100" cap="flat" cmpd="sng" algn="ctr">
              <a:solidFill>
                <a:srgbClr val="EB1C2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5AC2452-FC1F-28F3-27AD-6CEC8CDD7424}"/>
                </a:ext>
              </a:extLst>
            </p:cNvPr>
            <p:cNvSpPr txBox="1"/>
            <p:nvPr/>
          </p:nvSpPr>
          <p:spPr>
            <a:xfrm>
              <a:off x="1496257" y="2941289"/>
              <a:ext cx="3750829"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5400" b="1" i="0" u="none" strike="noStrike" kern="0" cap="none" spc="0" normalizeH="0" baseline="0" noProof="0" dirty="0">
                  <a:ln>
                    <a:noFill/>
                  </a:ln>
                  <a:solidFill>
                    <a:prstClr val="black"/>
                  </a:solidFill>
                  <a:effectLst/>
                  <a:uLnTx/>
                  <a:uFillTx/>
                  <a:latin typeface="Cambria" panose="02040503050406030204" pitchFamily="18" charset="0"/>
                </a:rPr>
                <a:t>Nam Bộ</a:t>
              </a:r>
              <a:endParaRPr kumimoji="0" lang="en-US" sz="54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30" name="Group 29">
            <a:extLst>
              <a:ext uri="{FF2B5EF4-FFF2-40B4-BE49-F238E27FC236}">
                <a16:creationId xmlns:a16="http://schemas.microsoft.com/office/drawing/2014/main" id="{C11FA756-6EE5-2D9C-A5C9-C7184BC0C4B6}"/>
              </a:ext>
            </a:extLst>
          </p:cNvPr>
          <p:cNvGrpSpPr/>
          <p:nvPr/>
        </p:nvGrpSpPr>
        <p:grpSpPr>
          <a:xfrm>
            <a:off x="872690" y="4976060"/>
            <a:ext cx="4537107" cy="1129886"/>
            <a:chOff x="981375" y="4872764"/>
            <a:chExt cx="4537107" cy="1129886"/>
          </a:xfrm>
        </p:grpSpPr>
        <p:sp>
          <p:nvSpPr>
            <p:cNvPr id="31" name="Rectangle: Rounded Corners 25">
              <a:extLst>
                <a:ext uri="{FF2B5EF4-FFF2-40B4-BE49-F238E27FC236}">
                  <a16:creationId xmlns:a16="http://schemas.microsoft.com/office/drawing/2014/main" id="{1FAF4016-A221-4656-948C-0B8BDD3FABB1}"/>
                </a:ext>
              </a:extLst>
            </p:cNvPr>
            <p:cNvSpPr/>
            <p:nvPr/>
          </p:nvSpPr>
          <p:spPr>
            <a:xfrm>
              <a:off x="981375" y="4872764"/>
              <a:ext cx="4537107" cy="1129886"/>
            </a:xfrm>
            <a:prstGeom prst="roundRect">
              <a:avLst>
                <a:gd name="adj" fmla="val 13859"/>
              </a:avLst>
            </a:prstGeom>
            <a:solidFill>
              <a:srgbClr val="E6F5D7"/>
            </a:solidFill>
            <a:ln w="38100" cap="flat" cmpd="sng" algn="ctr">
              <a:solidFill>
                <a:srgbClr val="4D9E2A"/>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D7ADFD2F-7D3D-87D6-205D-20D17131EA38}"/>
                </a:ext>
              </a:extLst>
            </p:cNvPr>
            <p:cNvSpPr txBox="1"/>
            <p:nvPr/>
          </p:nvSpPr>
          <p:spPr>
            <a:xfrm>
              <a:off x="1549041" y="4943786"/>
              <a:ext cx="3750829"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5400" b="1" i="0" u="none" strike="noStrike" kern="0" cap="none" spc="0" normalizeH="0" baseline="0" noProof="0" dirty="0">
                  <a:ln>
                    <a:noFill/>
                  </a:ln>
                  <a:solidFill>
                    <a:prstClr val="black"/>
                  </a:solidFill>
                  <a:effectLst/>
                  <a:uLnTx/>
                  <a:uFillTx/>
                  <a:latin typeface="Cambria" panose="02040503050406030204" pitchFamily="18" charset="0"/>
                </a:rPr>
                <a:t>Hà Thành</a:t>
              </a:r>
              <a:endParaRPr kumimoji="0" lang="en-US" sz="54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33" name="Group 32">
            <a:extLst>
              <a:ext uri="{FF2B5EF4-FFF2-40B4-BE49-F238E27FC236}">
                <a16:creationId xmlns:a16="http://schemas.microsoft.com/office/drawing/2014/main" id="{1604E938-AB96-B102-A526-EB627213598D}"/>
              </a:ext>
            </a:extLst>
          </p:cNvPr>
          <p:cNvGrpSpPr/>
          <p:nvPr/>
        </p:nvGrpSpPr>
        <p:grpSpPr>
          <a:xfrm>
            <a:off x="6909508" y="3154116"/>
            <a:ext cx="4537107" cy="1129886"/>
            <a:chOff x="6830721" y="4714800"/>
            <a:chExt cx="4537107" cy="1129886"/>
          </a:xfrm>
        </p:grpSpPr>
        <p:sp>
          <p:nvSpPr>
            <p:cNvPr id="34" name="Rectangle: Rounded Corners 31">
              <a:extLst>
                <a:ext uri="{FF2B5EF4-FFF2-40B4-BE49-F238E27FC236}">
                  <a16:creationId xmlns:a16="http://schemas.microsoft.com/office/drawing/2014/main" id="{488F0080-4330-F400-B9EA-CCFA09A1A8C7}"/>
                </a:ext>
              </a:extLst>
            </p:cNvPr>
            <p:cNvSpPr/>
            <p:nvPr/>
          </p:nvSpPr>
          <p:spPr>
            <a:xfrm>
              <a:off x="6830721" y="4714800"/>
              <a:ext cx="4537107" cy="1129886"/>
            </a:xfrm>
            <a:prstGeom prst="roundRect">
              <a:avLst>
                <a:gd name="adj" fmla="val 13859"/>
              </a:avLst>
            </a:prstGeom>
            <a:solidFill>
              <a:srgbClr val="E6F5D7"/>
            </a:solidFill>
            <a:ln w="38100" cap="flat" cmpd="sng" algn="ctr">
              <a:solidFill>
                <a:srgbClr val="FBA409"/>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912E630E-F713-6350-AA96-C084CE1D939C}"/>
                </a:ext>
              </a:extLst>
            </p:cNvPr>
            <p:cNvSpPr txBox="1"/>
            <p:nvPr/>
          </p:nvSpPr>
          <p:spPr>
            <a:xfrm>
              <a:off x="7223859" y="4807313"/>
              <a:ext cx="3750829"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5400" b="1" i="0" u="none" strike="noStrike" kern="0" cap="none" spc="0" normalizeH="0" baseline="0" noProof="0" dirty="0">
                  <a:ln>
                    <a:noFill/>
                  </a:ln>
                  <a:solidFill>
                    <a:prstClr val="black"/>
                  </a:solidFill>
                  <a:effectLst/>
                  <a:uLnTx/>
                  <a:uFillTx/>
                  <a:latin typeface="Cambria" panose="02040503050406030204" pitchFamily="18" charset="0"/>
                </a:rPr>
                <a:t>Chợ Nổi</a:t>
              </a:r>
              <a:endParaRPr kumimoji="0" lang="en-US" sz="5400" b="1" i="0" u="none" strike="noStrike" kern="0" cap="none" spc="0" normalizeH="0" baseline="0" noProof="0" dirty="0">
                <a:ln>
                  <a:noFill/>
                </a:ln>
                <a:solidFill>
                  <a:prstClr val="black"/>
                </a:solidFill>
                <a:effectLst/>
                <a:uLnTx/>
                <a:uFillTx/>
                <a:latin typeface="Cambria" panose="02040503050406030204" pitchFamily="18" charset="0"/>
              </a:endParaRPr>
            </a:p>
          </p:txBody>
        </p:sp>
      </p:grpSp>
      <p:pic>
        <p:nvPicPr>
          <p:cNvPr id="36" name="Picture 35">
            <a:extLst>
              <a:ext uri="{FF2B5EF4-FFF2-40B4-BE49-F238E27FC236}">
                <a16:creationId xmlns:a16="http://schemas.microsoft.com/office/drawing/2014/main" id="{440E9705-A58E-097C-D102-85BD1A08C6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4458" b="72760"/>
          <a:stretch/>
        </p:blipFill>
        <p:spPr>
          <a:xfrm>
            <a:off x="266152" y="3134794"/>
            <a:ext cx="1518921" cy="1129884"/>
          </a:xfrm>
          <a:prstGeom prst="rect">
            <a:avLst/>
          </a:prstGeom>
        </p:spPr>
      </p:pic>
      <p:pic>
        <p:nvPicPr>
          <p:cNvPr id="37" name="Picture 36">
            <a:extLst>
              <a:ext uri="{FF2B5EF4-FFF2-40B4-BE49-F238E27FC236}">
                <a16:creationId xmlns:a16="http://schemas.microsoft.com/office/drawing/2014/main" id="{628F8826-42F6-6433-2FEB-D1AF22208E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59" t="27697" r="64244" b="39386"/>
          <a:stretch/>
        </p:blipFill>
        <p:spPr>
          <a:xfrm>
            <a:off x="381809" y="4832827"/>
            <a:ext cx="957111" cy="1365353"/>
          </a:xfrm>
          <a:prstGeom prst="rect">
            <a:avLst/>
          </a:prstGeom>
        </p:spPr>
      </p:pic>
      <p:pic>
        <p:nvPicPr>
          <p:cNvPr id="38" name="Picture 37">
            <a:extLst>
              <a:ext uri="{FF2B5EF4-FFF2-40B4-BE49-F238E27FC236}">
                <a16:creationId xmlns:a16="http://schemas.microsoft.com/office/drawing/2014/main" id="{BE22F18C-E593-B6CC-E5B0-9BC9AC550E5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77" t="28970" r="12604" b="40998"/>
          <a:stretch/>
        </p:blipFill>
        <p:spPr>
          <a:xfrm>
            <a:off x="6211712" y="4860234"/>
            <a:ext cx="1238017" cy="1245712"/>
          </a:xfrm>
          <a:prstGeom prst="rect">
            <a:avLst/>
          </a:prstGeom>
        </p:spPr>
      </p:pic>
      <p:pic>
        <p:nvPicPr>
          <p:cNvPr id="39" name="Picture 38">
            <a:extLst>
              <a:ext uri="{FF2B5EF4-FFF2-40B4-BE49-F238E27FC236}">
                <a16:creationId xmlns:a16="http://schemas.microsoft.com/office/drawing/2014/main" id="{4D82C4B3-F251-ED36-CA37-F2F25735AC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381" t="-111" r="10077" b="72871"/>
          <a:stretch/>
        </p:blipFill>
        <p:spPr>
          <a:xfrm>
            <a:off x="5881759" y="3178515"/>
            <a:ext cx="1518921" cy="1129884"/>
          </a:xfrm>
          <a:prstGeom prst="rect">
            <a:avLst/>
          </a:prstGeom>
        </p:spPr>
      </p:pic>
      <p:pic>
        <p:nvPicPr>
          <p:cNvPr id="40" name="Picture 39">
            <a:extLst>
              <a:ext uri="{FF2B5EF4-FFF2-40B4-BE49-F238E27FC236}">
                <a16:creationId xmlns:a16="http://schemas.microsoft.com/office/drawing/2014/main" id="{383AE5C9-561C-3F1D-B65D-42439285B7D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208" b="61433"/>
          <a:stretch/>
        </p:blipFill>
        <p:spPr>
          <a:xfrm>
            <a:off x="11126013" y="5132312"/>
            <a:ext cx="953350" cy="857536"/>
          </a:xfrm>
          <a:prstGeom prst="rect">
            <a:avLst/>
          </a:prstGeom>
        </p:spPr>
      </p:pic>
      <p:pic>
        <p:nvPicPr>
          <p:cNvPr id="41" name="Picture 40">
            <a:extLst>
              <a:ext uri="{FF2B5EF4-FFF2-40B4-BE49-F238E27FC236}">
                <a16:creationId xmlns:a16="http://schemas.microsoft.com/office/drawing/2014/main" id="{1083F8A2-D684-3E4A-A7CF-B99C3185904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4958270" y="3178515"/>
            <a:ext cx="891076" cy="896464"/>
          </a:xfrm>
          <a:prstGeom prst="rect">
            <a:avLst/>
          </a:prstGeom>
        </p:spPr>
      </p:pic>
      <p:pic>
        <p:nvPicPr>
          <p:cNvPr id="42" name="Picture 41">
            <a:extLst>
              <a:ext uri="{FF2B5EF4-FFF2-40B4-BE49-F238E27FC236}">
                <a16:creationId xmlns:a16="http://schemas.microsoft.com/office/drawing/2014/main" id="{2FF1092C-7F78-AA11-7DC1-C73D38CB010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4844171" y="5106621"/>
            <a:ext cx="891076" cy="896464"/>
          </a:xfrm>
          <a:prstGeom prst="rect">
            <a:avLst/>
          </a:prstGeom>
        </p:spPr>
      </p:pic>
      <p:pic>
        <p:nvPicPr>
          <p:cNvPr id="43" name="Picture 42">
            <a:extLst>
              <a:ext uri="{FF2B5EF4-FFF2-40B4-BE49-F238E27FC236}">
                <a16:creationId xmlns:a16="http://schemas.microsoft.com/office/drawing/2014/main" id="{1A339DE2-01DE-3CEB-4BC9-689F674EEB3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10917905" y="3270827"/>
            <a:ext cx="891076" cy="896464"/>
          </a:xfrm>
          <a:prstGeom prst="rect">
            <a:avLst/>
          </a:prstGeom>
        </p:spPr>
      </p:pic>
    </p:spTree>
    <p:extLst>
      <p:ext uri="{BB962C8B-B14F-4D97-AF65-F5344CB8AC3E}">
        <p14:creationId xmlns:p14="http://schemas.microsoft.com/office/powerpoint/2010/main" val="12773835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strVal val="4*#ppt_w"/>
                                          </p:val>
                                        </p:tav>
                                        <p:tav tm="100000">
                                          <p:val>
                                            <p:strVal val="#ppt_w"/>
                                          </p:val>
                                        </p:tav>
                                      </p:tavLst>
                                    </p:anim>
                                    <p:anim calcmode="lin" valueType="num">
                                      <p:cBhvr>
                                        <p:cTn id="8" dur="500" fill="hold"/>
                                        <p:tgtEl>
                                          <p:spTgt spid="4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27"/>
                  </p:tgtEl>
                </p:cond>
              </p:nextCondLst>
            </p:seq>
            <p:seq concurrent="1" nextAc="seek">
              <p:cTn id="9" restart="whenNotActive" fill="hold" evtFilter="cancelBubble" nodeType="interactiveSeq">
                <p:stCondLst>
                  <p:cond evt="onClick" delay="0">
                    <p:tgtEl>
                      <p:spTgt spid="24"/>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strVal val="4*#ppt_w"/>
                                          </p:val>
                                        </p:tav>
                                        <p:tav tm="100000">
                                          <p:val>
                                            <p:strVal val="#ppt_w"/>
                                          </p:val>
                                        </p:tav>
                                      </p:tavLst>
                                    </p:anim>
                                    <p:anim calcmode="lin" valueType="num">
                                      <p:cBhvr>
                                        <p:cTn id="15" dur="500" fill="hold"/>
                                        <p:tgtEl>
                                          <p:spTgt spid="4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500" fill="hold"/>
                                        <p:tgtEl>
                                          <p:spTgt spid="42"/>
                                        </p:tgtEl>
                                        <p:attrNameLst>
                                          <p:attrName>ppt_w</p:attrName>
                                        </p:attrNameLst>
                                      </p:cBhvr>
                                      <p:tavLst>
                                        <p:tav tm="0">
                                          <p:val>
                                            <p:strVal val="4*#ppt_w"/>
                                          </p:val>
                                        </p:tav>
                                        <p:tav tm="100000">
                                          <p:val>
                                            <p:strVal val="#ppt_w"/>
                                          </p:val>
                                        </p:tav>
                                      </p:tavLst>
                                    </p:anim>
                                    <p:anim calcmode="lin" valueType="num">
                                      <p:cBhvr>
                                        <p:cTn id="22" dur="50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0"/>
                  </p:tgtEl>
                </p:cond>
              </p:nextCondLst>
            </p:seq>
            <p:seq concurrent="1" nextAc="seek">
              <p:cTn id="23" restart="whenNotActive" fill="hold" evtFilter="cancelBubble" nodeType="interactiveSeq">
                <p:stCondLst>
                  <p:cond evt="onClick" delay="0">
                    <p:tgtEl>
                      <p:spTgt spid="33"/>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p:cTn id="28" dur="500" fill="hold"/>
                                        <p:tgtEl>
                                          <p:spTgt spid="43"/>
                                        </p:tgtEl>
                                        <p:attrNameLst>
                                          <p:attrName>ppt_w</p:attrName>
                                        </p:attrNameLst>
                                      </p:cBhvr>
                                      <p:tavLst>
                                        <p:tav tm="0">
                                          <p:val>
                                            <p:strVal val="4*#ppt_w"/>
                                          </p:val>
                                        </p:tav>
                                        <p:tav tm="100000">
                                          <p:val>
                                            <p:strVal val="#ppt_w"/>
                                          </p:val>
                                        </p:tav>
                                      </p:tavLst>
                                    </p:anim>
                                    <p:anim calcmode="lin" valueType="num">
                                      <p:cBhvr>
                                        <p:cTn id="29" dur="500" fill="hold"/>
                                        <p:tgtEl>
                                          <p:spTgt spid="4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2" name="Rectangle: Rounded Corners 9">
            <a:extLst>
              <a:ext uri="{FF2B5EF4-FFF2-40B4-BE49-F238E27FC236}">
                <a16:creationId xmlns:a16="http://schemas.microsoft.com/office/drawing/2014/main" id="{E0D94E49-90FC-2A15-AB2A-9FB801BFDD2B}"/>
              </a:ext>
            </a:extLst>
          </p:cNvPr>
          <p:cNvSpPr/>
          <p:nvPr/>
        </p:nvSpPr>
        <p:spPr>
          <a:xfrm>
            <a:off x="966878" y="508769"/>
            <a:ext cx="10437204" cy="1659528"/>
          </a:xfrm>
          <a:prstGeom prst="roundRect">
            <a:avLst>
              <a:gd name="adj" fmla="val 50000"/>
            </a:avLst>
          </a:prstGeom>
          <a:solidFill>
            <a:srgbClr val="E6F5D7"/>
          </a:solidFill>
          <a:ln w="38100" cap="flat" cmpd="sng" algn="ctr">
            <a:solidFill>
              <a:srgbClr val="117956"/>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FE3A34C-D366-451D-7582-F8043F9DEAB9}"/>
              </a:ext>
            </a:extLst>
          </p:cNvPr>
          <p:cNvSpPr txBox="1"/>
          <p:nvPr/>
        </p:nvSpPr>
        <p:spPr>
          <a:xfrm>
            <a:off x="1175657" y="853994"/>
            <a:ext cx="9914709" cy="707886"/>
          </a:xfrm>
          <a:prstGeom prst="rect">
            <a:avLst/>
          </a:prstGeom>
          <a:noFill/>
        </p:spPr>
        <p:txBody>
          <a:bodyPr wrap="square" rtlCol="0">
            <a:spAutoFit/>
          </a:bodyPr>
          <a:lstStyle/>
          <a:p>
            <a:pPr algn="ctr"/>
            <a:r>
              <a:rPr lang="en-US" sz="4000" b="1" dirty="0" err="1">
                <a:solidFill>
                  <a:srgbClr val="C00000"/>
                </a:solidFill>
                <a:latin typeface="Cambria" panose="02040503050406030204" pitchFamily="18" charset="0"/>
                <a:ea typeface="Cambria" panose="02040503050406030204" pitchFamily="18" charset="0"/>
              </a:rPr>
              <a:t>Câu</a:t>
            </a:r>
            <a:r>
              <a:rPr lang="en-US" sz="4000" b="1" dirty="0">
                <a:solidFill>
                  <a:srgbClr val="C00000"/>
                </a:solidFill>
                <a:latin typeface="Cambria" panose="02040503050406030204" pitchFamily="18" charset="0"/>
                <a:ea typeface="Cambria" panose="02040503050406030204" pitchFamily="18" charset="0"/>
              </a:rPr>
              <a:t> 3. </a:t>
            </a:r>
            <a:r>
              <a:rPr lang="en-US" sz="4000" b="1" i="0" dirty="0">
                <a:solidFill>
                  <a:srgbClr val="333333"/>
                </a:solidFill>
                <a:effectLst/>
                <a:latin typeface="Cambria" panose="02040503050406030204" pitchFamily="18" charset="0"/>
                <a:ea typeface="Cambria" panose="02040503050406030204" pitchFamily="18" charset="0"/>
              </a:rPr>
              <a:t>Thành </a:t>
            </a:r>
            <a:r>
              <a:rPr lang="en-US" sz="4000" b="1" i="0" dirty="0" err="1">
                <a:solidFill>
                  <a:srgbClr val="333333"/>
                </a:solidFill>
                <a:effectLst/>
                <a:latin typeface="Cambria" panose="02040503050406030204" pitchFamily="18" charset="0"/>
                <a:ea typeface="Cambria" panose="02040503050406030204" pitchFamily="18" charset="0"/>
              </a:rPr>
              <a:t>phố</a:t>
            </a:r>
            <a:r>
              <a:rPr lang="en-US" sz="4000" b="1" i="0" dirty="0">
                <a:solidFill>
                  <a:srgbClr val="333333"/>
                </a:solidFill>
                <a:effectLst/>
                <a:latin typeface="Cambria" panose="02040503050406030204" pitchFamily="18" charset="0"/>
                <a:ea typeface="Cambria" panose="02040503050406030204" pitchFamily="18" charset="0"/>
              </a:rPr>
              <a:t> </a:t>
            </a:r>
            <a:r>
              <a:rPr lang="en-US" sz="4000" b="1" i="0" dirty="0" err="1">
                <a:solidFill>
                  <a:srgbClr val="333333"/>
                </a:solidFill>
                <a:effectLst/>
                <a:latin typeface="Cambria" panose="02040503050406030204" pitchFamily="18" charset="0"/>
                <a:ea typeface="Cambria" panose="02040503050406030204" pitchFamily="18" charset="0"/>
              </a:rPr>
              <a:t>Hồ</a:t>
            </a:r>
            <a:r>
              <a:rPr lang="en-US" sz="4000" b="1" i="0" dirty="0">
                <a:solidFill>
                  <a:srgbClr val="333333"/>
                </a:solidFill>
                <a:effectLst/>
                <a:latin typeface="Cambria" panose="02040503050406030204" pitchFamily="18" charset="0"/>
                <a:ea typeface="Cambria" panose="02040503050406030204" pitchFamily="18" charset="0"/>
              </a:rPr>
              <a:t> Chí Minh </a:t>
            </a:r>
            <a:r>
              <a:rPr lang="en-US" sz="4000" b="1" i="0" dirty="0" err="1">
                <a:solidFill>
                  <a:srgbClr val="333333"/>
                </a:solidFill>
                <a:effectLst/>
                <a:latin typeface="Cambria" panose="02040503050406030204" pitchFamily="18" charset="0"/>
                <a:ea typeface="Cambria" panose="02040503050406030204" pitchFamily="18" charset="0"/>
              </a:rPr>
              <a:t>là</a:t>
            </a:r>
            <a:r>
              <a:rPr lang="en-US" sz="4000" b="1" i="0" dirty="0">
                <a:solidFill>
                  <a:srgbClr val="333333"/>
                </a:solidFill>
                <a:effectLst/>
                <a:latin typeface="Cambria" panose="02040503050406030204" pitchFamily="18" charset="0"/>
                <a:ea typeface="Cambria" panose="02040503050406030204" pitchFamily="18" charset="0"/>
              </a:rPr>
              <a:t> </a:t>
            </a:r>
            <a:r>
              <a:rPr lang="en-US" sz="4000" b="1" i="0" dirty="0" err="1">
                <a:solidFill>
                  <a:srgbClr val="333333"/>
                </a:solidFill>
                <a:effectLst/>
                <a:latin typeface="Cambria" panose="02040503050406030204" pitchFamily="18" charset="0"/>
                <a:ea typeface="Cambria" panose="02040503050406030204" pitchFamily="18" charset="0"/>
              </a:rPr>
              <a:t>đô</a:t>
            </a:r>
            <a:r>
              <a:rPr lang="en-US" sz="4000" b="1" i="0" dirty="0">
                <a:solidFill>
                  <a:srgbClr val="333333"/>
                </a:solidFill>
                <a:effectLst/>
                <a:latin typeface="Cambria" panose="02040503050406030204" pitchFamily="18" charset="0"/>
                <a:ea typeface="Cambria" panose="02040503050406030204" pitchFamily="18" charset="0"/>
              </a:rPr>
              <a:t> </a:t>
            </a:r>
            <a:r>
              <a:rPr lang="en-US" sz="4000" b="1" i="0" dirty="0" err="1">
                <a:solidFill>
                  <a:srgbClr val="333333"/>
                </a:solidFill>
                <a:effectLst/>
                <a:latin typeface="Cambria" panose="02040503050406030204" pitchFamily="18" charset="0"/>
                <a:ea typeface="Cambria" panose="02040503050406030204" pitchFamily="18" charset="0"/>
              </a:rPr>
              <a:t>thị</a:t>
            </a:r>
            <a:r>
              <a:rPr lang="vi-VN" sz="4000" b="1" i="0" dirty="0">
                <a:solidFill>
                  <a:srgbClr val="333333"/>
                </a:solidFill>
                <a:effectLst/>
                <a:latin typeface="Cambria" panose="02040503050406030204" pitchFamily="18" charset="0"/>
                <a:ea typeface="Cambria" panose="02040503050406030204" pitchFamily="18" charset="0"/>
              </a:rPr>
              <a:t>...</a:t>
            </a:r>
            <a:endParaRPr lang="en-US" sz="4000" b="1" dirty="0">
              <a:solidFill>
                <a:prstClr val="black"/>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3D071B23-2D51-7F16-163B-621D0E612813}"/>
              </a:ext>
            </a:extLst>
          </p:cNvPr>
          <p:cNvGrpSpPr/>
          <p:nvPr/>
        </p:nvGrpSpPr>
        <p:grpSpPr>
          <a:xfrm>
            <a:off x="927417" y="4868570"/>
            <a:ext cx="4537107" cy="1241433"/>
            <a:chOff x="6830721" y="2864057"/>
            <a:chExt cx="4537107" cy="1241433"/>
          </a:xfrm>
        </p:grpSpPr>
        <p:sp>
          <p:nvSpPr>
            <p:cNvPr id="9" name="Rectangle: Rounded Corners 16">
              <a:extLst>
                <a:ext uri="{FF2B5EF4-FFF2-40B4-BE49-F238E27FC236}">
                  <a16:creationId xmlns:a16="http://schemas.microsoft.com/office/drawing/2014/main" id="{9B4BBB55-72EA-81FE-7F55-6E27494F30E3}"/>
                </a:ext>
              </a:extLst>
            </p:cNvPr>
            <p:cNvSpPr/>
            <p:nvPr/>
          </p:nvSpPr>
          <p:spPr>
            <a:xfrm>
              <a:off x="6830721" y="2864057"/>
              <a:ext cx="4537107" cy="1129886"/>
            </a:xfrm>
            <a:prstGeom prst="roundRect">
              <a:avLst>
                <a:gd name="adj" fmla="val 13859"/>
              </a:avLst>
            </a:prstGeom>
            <a:solidFill>
              <a:srgbClr val="E6F5D7"/>
            </a:solidFill>
            <a:ln w="38100" cap="flat" cmpd="sng" algn="ctr">
              <a:solidFill>
                <a:srgbClr val="4D9E2A"/>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0D6B6A-AC75-84C4-87B6-E6266FFF33FF}"/>
                </a:ext>
              </a:extLst>
            </p:cNvPr>
            <p:cNvSpPr txBox="1"/>
            <p:nvPr/>
          </p:nvSpPr>
          <p:spPr>
            <a:xfrm>
              <a:off x="7162771" y="2929784"/>
              <a:ext cx="4059783" cy="1175706"/>
            </a:xfrm>
            <a:prstGeom prst="rect">
              <a:avLst/>
            </a:prstGeom>
            <a:noFill/>
            <a:ln>
              <a:noFill/>
            </a:ln>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vi-VN" sz="4400" b="1" kern="0" dirty="0">
                  <a:solidFill>
                    <a:prstClr val="black"/>
                  </a:solidFill>
                  <a:latin typeface="Cambria" panose="02040503050406030204" pitchFamily="18" charset="0"/>
                </a:rPr>
                <a:t> lớn nhất nước ta</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11" name="Group 10">
            <a:extLst>
              <a:ext uri="{FF2B5EF4-FFF2-40B4-BE49-F238E27FC236}">
                <a16:creationId xmlns:a16="http://schemas.microsoft.com/office/drawing/2014/main" id="{D26BA097-E993-2DF1-1D82-D3EDC55A2B23}"/>
              </a:ext>
            </a:extLst>
          </p:cNvPr>
          <p:cNvGrpSpPr/>
          <p:nvPr/>
        </p:nvGrpSpPr>
        <p:grpSpPr>
          <a:xfrm>
            <a:off x="981375" y="3046939"/>
            <a:ext cx="4537107" cy="1129886"/>
            <a:chOff x="981375" y="2864057"/>
            <a:chExt cx="4537107" cy="1129886"/>
          </a:xfrm>
        </p:grpSpPr>
        <p:sp>
          <p:nvSpPr>
            <p:cNvPr id="12" name="Rectangle: Rounded Corners 20">
              <a:extLst>
                <a:ext uri="{FF2B5EF4-FFF2-40B4-BE49-F238E27FC236}">
                  <a16:creationId xmlns:a16="http://schemas.microsoft.com/office/drawing/2014/main" id="{1C82B536-92F0-FF6F-BEFC-156326B9400F}"/>
                </a:ext>
              </a:extLst>
            </p:cNvPr>
            <p:cNvSpPr/>
            <p:nvPr/>
          </p:nvSpPr>
          <p:spPr>
            <a:xfrm>
              <a:off x="981375" y="2864057"/>
              <a:ext cx="4537107" cy="1129886"/>
            </a:xfrm>
            <a:prstGeom prst="roundRect">
              <a:avLst>
                <a:gd name="adj" fmla="val 13859"/>
              </a:avLst>
            </a:prstGeom>
            <a:solidFill>
              <a:srgbClr val="E6F5D7"/>
            </a:solidFill>
            <a:ln w="38100" cap="flat" cmpd="sng" algn="ctr">
              <a:solidFill>
                <a:srgbClr val="EB1C2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AF53FD47-ADAA-35E3-0B24-19B59593F03E}"/>
                </a:ext>
              </a:extLst>
            </p:cNvPr>
            <p:cNvSpPr txBox="1"/>
            <p:nvPr/>
          </p:nvSpPr>
          <p:spPr>
            <a:xfrm>
              <a:off x="1392687" y="3005943"/>
              <a:ext cx="3750829"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4400" b="1" kern="0" dirty="0">
                  <a:solidFill>
                    <a:prstClr val="black"/>
                  </a:solidFill>
                  <a:latin typeface="Cambria" panose="02040503050406030204" pitchFamily="18" charset="0"/>
                </a:rPr>
                <a:t>n</a:t>
              </a:r>
              <a:r>
                <a:rPr kumimoji="0" lang="vi-VN" sz="4400" b="1" i="0" u="none" strike="noStrike" kern="0" cap="none" spc="0" normalizeH="0" baseline="0" noProof="0" dirty="0">
                  <a:ln>
                    <a:noFill/>
                  </a:ln>
                  <a:solidFill>
                    <a:prstClr val="black"/>
                  </a:solidFill>
                  <a:effectLst/>
                  <a:uLnTx/>
                  <a:uFillTx/>
                  <a:latin typeface="Cambria" panose="02040503050406030204" pitchFamily="18" charset="0"/>
                </a:rPr>
                <a:t>hỏ</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14" name="Group 13">
            <a:extLst>
              <a:ext uri="{FF2B5EF4-FFF2-40B4-BE49-F238E27FC236}">
                <a16:creationId xmlns:a16="http://schemas.microsoft.com/office/drawing/2014/main" id="{617E619F-01AB-A95A-19AF-659B13DF759D}"/>
              </a:ext>
            </a:extLst>
          </p:cNvPr>
          <p:cNvGrpSpPr/>
          <p:nvPr/>
        </p:nvGrpSpPr>
        <p:grpSpPr>
          <a:xfrm>
            <a:off x="6830721" y="3008603"/>
            <a:ext cx="4537107" cy="1222597"/>
            <a:chOff x="981375" y="4872764"/>
            <a:chExt cx="4537107" cy="1222597"/>
          </a:xfrm>
        </p:grpSpPr>
        <p:sp>
          <p:nvSpPr>
            <p:cNvPr id="15" name="Rectangle: Rounded Corners 25">
              <a:extLst>
                <a:ext uri="{FF2B5EF4-FFF2-40B4-BE49-F238E27FC236}">
                  <a16:creationId xmlns:a16="http://schemas.microsoft.com/office/drawing/2014/main" id="{AB4D2614-79D5-7DA0-A46A-3E1AEA5416AE}"/>
                </a:ext>
              </a:extLst>
            </p:cNvPr>
            <p:cNvSpPr/>
            <p:nvPr/>
          </p:nvSpPr>
          <p:spPr>
            <a:xfrm>
              <a:off x="981375" y="4872764"/>
              <a:ext cx="4537107" cy="1129886"/>
            </a:xfrm>
            <a:prstGeom prst="roundRect">
              <a:avLst>
                <a:gd name="adj" fmla="val 13859"/>
              </a:avLst>
            </a:prstGeom>
            <a:solidFill>
              <a:srgbClr val="E6F5D7"/>
            </a:solidFill>
            <a:ln w="38100" cap="flat" cmpd="sng" algn="ctr">
              <a:solidFill>
                <a:srgbClr val="4D9E2A"/>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D915F611-89E3-05B0-D018-C8805E78C616}"/>
                </a:ext>
              </a:extLst>
            </p:cNvPr>
            <p:cNvSpPr txBox="1"/>
            <p:nvPr/>
          </p:nvSpPr>
          <p:spPr>
            <a:xfrm>
              <a:off x="1202027" y="4919655"/>
              <a:ext cx="4038993" cy="1175706"/>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vi-VN" sz="4400" b="1" kern="0" dirty="0">
                  <a:solidFill>
                    <a:prstClr val="black"/>
                  </a:solidFill>
                  <a:latin typeface="Cambria" panose="02040503050406030204" pitchFamily="18" charset="0"/>
                </a:rPr>
                <a:t>lớn thứ ba nước ta</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17" name="Group 16">
            <a:extLst>
              <a:ext uri="{FF2B5EF4-FFF2-40B4-BE49-F238E27FC236}">
                <a16:creationId xmlns:a16="http://schemas.microsoft.com/office/drawing/2014/main" id="{437E0624-3503-B29E-6A16-F9A485054AE6}"/>
              </a:ext>
            </a:extLst>
          </p:cNvPr>
          <p:cNvGrpSpPr/>
          <p:nvPr/>
        </p:nvGrpSpPr>
        <p:grpSpPr>
          <a:xfrm>
            <a:off x="6830721" y="4897682"/>
            <a:ext cx="4537107" cy="1220537"/>
            <a:chOff x="6830721" y="4714800"/>
            <a:chExt cx="4537107" cy="1220537"/>
          </a:xfrm>
        </p:grpSpPr>
        <p:sp>
          <p:nvSpPr>
            <p:cNvPr id="18" name="Rectangle: Rounded Corners 31">
              <a:extLst>
                <a:ext uri="{FF2B5EF4-FFF2-40B4-BE49-F238E27FC236}">
                  <a16:creationId xmlns:a16="http://schemas.microsoft.com/office/drawing/2014/main" id="{9C98D40A-F159-3230-0726-359F67F15479}"/>
                </a:ext>
              </a:extLst>
            </p:cNvPr>
            <p:cNvSpPr/>
            <p:nvPr/>
          </p:nvSpPr>
          <p:spPr>
            <a:xfrm>
              <a:off x="6830721" y="4714800"/>
              <a:ext cx="4537107" cy="1129886"/>
            </a:xfrm>
            <a:prstGeom prst="roundRect">
              <a:avLst>
                <a:gd name="adj" fmla="val 13859"/>
              </a:avLst>
            </a:prstGeom>
            <a:solidFill>
              <a:srgbClr val="E6F5D7"/>
            </a:solidFill>
            <a:ln w="38100" cap="flat" cmpd="sng" algn="ctr">
              <a:solidFill>
                <a:srgbClr val="28A3B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FCC25587-EE34-57E8-8373-C3231263986F}"/>
                </a:ext>
              </a:extLst>
            </p:cNvPr>
            <p:cNvSpPr txBox="1"/>
            <p:nvPr/>
          </p:nvSpPr>
          <p:spPr>
            <a:xfrm>
              <a:off x="7198324" y="4759631"/>
              <a:ext cx="3750829" cy="1175706"/>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vi-VN" sz="4400" b="1" kern="0" dirty="0">
                  <a:solidFill>
                    <a:prstClr val="black"/>
                  </a:solidFill>
                  <a:latin typeface="Cambria" panose="02040503050406030204" pitchFamily="18" charset="0"/>
                </a:rPr>
                <a:t>lớn thứ hai nước ta</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ndParaRPr>
            </a:p>
          </p:txBody>
        </p:sp>
      </p:grpSp>
      <p:pic>
        <p:nvPicPr>
          <p:cNvPr id="20" name="Picture 19">
            <a:extLst>
              <a:ext uri="{FF2B5EF4-FFF2-40B4-BE49-F238E27FC236}">
                <a16:creationId xmlns:a16="http://schemas.microsoft.com/office/drawing/2014/main" id="{5137A5B4-03F3-B5CA-90C3-631D6DA919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4458" b="72760"/>
          <a:stretch/>
        </p:blipFill>
        <p:spPr>
          <a:xfrm>
            <a:off x="266152" y="3056416"/>
            <a:ext cx="1518921" cy="1129884"/>
          </a:xfrm>
          <a:prstGeom prst="rect">
            <a:avLst/>
          </a:prstGeom>
        </p:spPr>
      </p:pic>
      <p:pic>
        <p:nvPicPr>
          <p:cNvPr id="22" name="Picture 21">
            <a:extLst>
              <a:ext uri="{FF2B5EF4-FFF2-40B4-BE49-F238E27FC236}">
                <a16:creationId xmlns:a16="http://schemas.microsoft.com/office/drawing/2014/main" id="{C03B1BF5-F635-082A-C4A8-2AF3059784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59" t="27697" r="64244" b="39386"/>
          <a:stretch/>
        </p:blipFill>
        <p:spPr>
          <a:xfrm>
            <a:off x="421006" y="4687039"/>
            <a:ext cx="957111" cy="1365353"/>
          </a:xfrm>
          <a:prstGeom prst="rect">
            <a:avLst/>
          </a:prstGeom>
        </p:spPr>
      </p:pic>
      <p:pic>
        <p:nvPicPr>
          <p:cNvPr id="44" name="Picture 43">
            <a:extLst>
              <a:ext uri="{FF2B5EF4-FFF2-40B4-BE49-F238E27FC236}">
                <a16:creationId xmlns:a16="http://schemas.microsoft.com/office/drawing/2014/main" id="{9954CB73-CD1F-2140-A899-FBC27A080C5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77" t="28970" r="12604" b="40998"/>
          <a:stretch/>
        </p:blipFill>
        <p:spPr>
          <a:xfrm>
            <a:off x="6211712" y="4781856"/>
            <a:ext cx="1238017" cy="1245712"/>
          </a:xfrm>
          <a:prstGeom prst="rect">
            <a:avLst/>
          </a:prstGeom>
        </p:spPr>
      </p:pic>
      <p:pic>
        <p:nvPicPr>
          <p:cNvPr id="45" name="Picture 44">
            <a:extLst>
              <a:ext uri="{FF2B5EF4-FFF2-40B4-BE49-F238E27FC236}">
                <a16:creationId xmlns:a16="http://schemas.microsoft.com/office/drawing/2014/main" id="{A5AB8E81-1D78-B9CF-FF5E-576EE7BC201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381" t="-111" r="10077" b="72871"/>
          <a:stretch/>
        </p:blipFill>
        <p:spPr>
          <a:xfrm>
            <a:off x="5881759" y="3100137"/>
            <a:ext cx="1518921" cy="1129884"/>
          </a:xfrm>
          <a:prstGeom prst="rect">
            <a:avLst/>
          </a:prstGeom>
        </p:spPr>
      </p:pic>
      <p:pic>
        <p:nvPicPr>
          <p:cNvPr id="46" name="Picture 45">
            <a:extLst>
              <a:ext uri="{FF2B5EF4-FFF2-40B4-BE49-F238E27FC236}">
                <a16:creationId xmlns:a16="http://schemas.microsoft.com/office/drawing/2014/main" id="{072352D0-61D7-8C3B-3950-A7C8E227D00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208" b="61433"/>
          <a:stretch/>
        </p:blipFill>
        <p:spPr>
          <a:xfrm>
            <a:off x="5079477" y="5072394"/>
            <a:ext cx="953350" cy="857536"/>
          </a:xfrm>
          <a:prstGeom prst="rect">
            <a:avLst/>
          </a:prstGeom>
        </p:spPr>
      </p:pic>
      <p:pic>
        <p:nvPicPr>
          <p:cNvPr id="47" name="Picture 46">
            <a:extLst>
              <a:ext uri="{FF2B5EF4-FFF2-40B4-BE49-F238E27FC236}">
                <a16:creationId xmlns:a16="http://schemas.microsoft.com/office/drawing/2014/main" id="{16FEF811-80AA-EA98-E3A1-F1BC9165F92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4958270" y="3100137"/>
            <a:ext cx="891076" cy="896464"/>
          </a:xfrm>
          <a:prstGeom prst="rect">
            <a:avLst/>
          </a:prstGeom>
        </p:spPr>
      </p:pic>
      <p:pic>
        <p:nvPicPr>
          <p:cNvPr id="48" name="Picture 47">
            <a:extLst>
              <a:ext uri="{FF2B5EF4-FFF2-40B4-BE49-F238E27FC236}">
                <a16:creationId xmlns:a16="http://schemas.microsoft.com/office/drawing/2014/main" id="{80FDC2DF-61F9-AA16-D0DB-9F218B2D19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10802202" y="3139164"/>
            <a:ext cx="891076" cy="896464"/>
          </a:xfrm>
          <a:prstGeom prst="rect">
            <a:avLst/>
          </a:prstGeom>
        </p:spPr>
      </p:pic>
      <p:pic>
        <p:nvPicPr>
          <p:cNvPr id="49" name="Picture 48">
            <a:extLst>
              <a:ext uri="{FF2B5EF4-FFF2-40B4-BE49-F238E27FC236}">
                <a16:creationId xmlns:a16="http://schemas.microsoft.com/office/drawing/2014/main" id="{77F2F436-2E41-D274-E292-FFF28A9AA68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10839118" y="5014393"/>
            <a:ext cx="891076" cy="896464"/>
          </a:xfrm>
          <a:prstGeom prst="rect">
            <a:avLst/>
          </a:prstGeom>
        </p:spPr>
      </p:pic>
    </p:spTree>
    <p:extLst>
      <p:ext uri="{BB962C8B-B14F-4D97-AF65-F5344CB8AC3E}">
        <p14:creationId xmlns:p14="http://schemas.microsoft.com/office/powerpoint/2010/main" val="36416553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strVal val="4*#ppt_w"/>
                                          </p:val>
                                        </p:tav>
                                        <p:tav tm="100000">
                                          <p:val>
                                            <p:strVal val="#ppt_w"/>
                                          </p:val>
                                        </p:tav>
                                      </p:tavLst>
                                    </p:anim>
                                    <p:anim calcmode="lin" valueType="num">
                                      <p:cBhvr>
                                        <p:cTn id="8" dur="50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 calcmode="lin" valueType="num">
                                      <p:cBhvr>
                                        <p:cTn id="14" dur="500" fill="hold"/>
                                        <p:tgtEl>
                                          <p:spTgt spid="46"/>
                                        </p:tgtEl>
                                        <p:attrNameLst>
                                          <p:attrName>ppt_w</p:attrName>
                                        </p:attrNameLst>
                                      </p:cBhvr>
                                      <p:tavLst>
                                        <p:tav tm="0">
                                          <p:val>
                                            <p:strVal val="4*#ppt_w"/>
                                          </p:val>
                                        </p:tav>
                                        <p:tav tm="100000">
                                          <p:val>
                                            <p:strVal val="#ppt_w"/>
                                          </p:val>
                                        </p:tav>
                                      </p:tavLst>
                                    </p:anim>
                                    <p:anim calcmode="lin" valueType="num">
                                      <p:cBhvr>
                                        <p:cTn id="15" dur="500" fill="hold"/>
                                        <p:tgtEl>
                                          <p:spTgt spid="4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p:cTn id="21" dur="500" fill="hold"/>
                                        <p:tgtEl>
                                          <p:spTgt spid="48"/>
                                        </p:tgtEl>
                                        <p:attrNameLst>
                                          <p:attrName>ppt_w</p:attrName>
                                        </p:attrNameLst>
                                      </p:cBhvr>
                                      <p:tavLst>
                                        <p:tav tm="0">
                                          <p:val>
                                            <p:strVal val="4*#ppt_w"/>
                                          </p:val>
                                        </p:tav>
                                        <p:tav tm="100000">
                                          <p:val>
                                            <p:strVal val="#ppt_w"/>
                                          </p:val>
                                        </p:tav>
                                      </p:tavLst>
                                    </p:anim>
                                    <p:anim calcmode="lin" valueType="num">
                                      <p:cBhvr>
                                        <p:cTn id="22" dur="500" fill="hold"/>
                                        <p:tgtEl>
                                          <p:spTgt spid="4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9"/>
                                        </p:tgtEl>
                                        <p:attrNameLst>
                                          <p:attrName>style.visibility</p:attrName>
                                        </p:attrNameLst>
                                      </p:cBhvr>
                                      <p:to>
                                        <p:strVal val="visible"/>
                                      </p:to>
                                    </p:set>
                                    <p:anim calcmode="lin" valueType="num">
                                      <p:cBhvr>
                                        <p:cTn id="28" dur="500" fill="hold"/>
                                        <p:tgtEl>
                                          <p:spTgt spid="49"/>
                                        </p:tgtEl>
                                        <p:attrNameLst>
                                          <p:attrName>ppt_w</p:attrName>
                                        </p:attrNameLst>
                                      </p:cBhvr>
                                      <p:tavLst>
                                        <p:tav tm="0">
                                          <p:val>
                                            <p:strVal val="4*#ppt_w"/>
                                          </p:val>
                                        </p:tav>
                                        <p:tav tm="100000">
                                          <p:val>
                                            <p:strVal val="#ppt_w"/>
                                          </p:val>
                                        </p:tav>
                                      </p:tavLst>
                                    </p:anim>
                                    <p:anim calcmode="lin" valueType="num">
                                      <p:cBhvr>
                                        <p:cTn id="29" dur="50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2" name="Rectangle: Rounded Corners 9">
            <a:extLst>
              <a:ext uri="{FF2B5EF4-FFF2-40B4-BE49-F238E27FC236}">
                <a16:creationId xmlns:a16="http://schemas.microsoft.com/office/drawing/2014/main" id="{F74158AB-6625-EF0D-CCF7-06B3C9D80BB4}"/>
              </a:ext>
            </a:extLst>
          </p:cNvPr>
          <p:cNvSpPr/>
          <p:nvPr/>
        </p:nvSpPr>
        <p:spPr>
          <a:xfrm>
            <a:off x="940752" y="521832"/>
            <a:ext cx="10437204" cy="1659528"/>
          </a:xfrm>
          <a:prstGeom prst="roundRect">
            <a:avLst>
              <a:gd name="adj" fmla="val 50000"/>
            </a:avLst>
          </a:prstGeom>
          <a:solidFill>
            <a:srgbClr val="E6F5D7"/>
          </a:solidFill>
          <a:ln w="38100" cap="flat" cmpd="sng" algn="ctr">
            <a:solidFill>
              <a:srgbClr val="117956"/>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9D6E326-1FA4-C29B-CFB2-4CA26D896B38}"/>
              </a:ext>
            </a:extLst>
          </p:cNvPr>
          <p:cNvSpPr txBox="1"/>
          <p:nvPr/>
        </p:nvSpPr>
        <p:spPr>
          <a:xfrm>
            <a:off x="1138645" y="747564"/>
            <a:ext cx="9914709" cy="1323439"/>
          </a:xfrm>
          <a:prstGeom prst="rect">
            <a:avLst/>
          </a:prstGeom>
          <a:noFill/>
        </p:spPr>
        <p:txBody>
          <a:bodyPr wrap="square" rtlCol="0">
            <a:spAutoFit/>
          </a:bodyPr>
          <a:lstStyle/>
          <a:p>
            <a:pPr algn="ctr"/>
            <a:r>
              <a:rPr lang="en-US" sz="4000" b="1" dirty="0" err="1">
                <a:solidFill>
                  <a:srgbClr val="C00000"/>
                </a:solidFill>
                <a:latin typeface="Cambria" panose="02040503050406030204" pitchFamily="18" charset="0"/>
                <a:ea typeface="Cambria" panose="02040503050406030204" pitchFamily="18" charset="0"/>
              </a:rPr>
              <a:t>Câu</a:t>
            </a:r>
            <a:r>
              <a:rPr lang="en-US" sz="4000" b="1" dirty="0">
                <a:solidFill>
                  <a:srgbClr val="C00000"/>
                </a:solidFill>
                <a:latin typeface="Cambria" panose="02040503050406030204" pitchFamily="18" charset="0"/>
                <a:ea typeface="Cambria" panose="02040503050406030204" pitchFamily="18" charset="0"/>
              </a:rPr>
              <a:t> </a:t>
            </a:r>
            <a:r>
              <a:rPr lang="vi-VN" sz="4000" b="1" dirty="0">
                <a:solidFill>
                  <a:srgbClr val="C00000"/>
                </a:solidFill>
                <a:latin typeface="Cambria" panose="02040503050406030204" pitchFamily="18" charset="0"/>
                <a:ea typeface="Cambria" panose="02040503050406030204" pitchFamily="18" charset="0"/>
              </a:rPr>
              <a:t>4</a:t>
            </a:r>
            <a:r>
              <a:rPr lang="en-US" sz="4000" b="1" dirty="0">
                <a:solidFill>
                  <a:srgbClr val="C00000"/>
                </a:solidFill>
                <a:latin typeface="Cambria" panose="02040503050406030204" pitchFamily="18" charset="0"/>
                <a:ea typeface="Cambria" panose="02040503050406030204" pitchFamily="18" charset="0"/>
              </a:rPr>
              <a:t>. </a:t>
            </a:r>
            <a:r>
              <a:rPr lang="en-US" sz="4000" b="1" i="0" dirty="0">
                <a:solidFill>
                  <a:srgbClr val="333333"/>
                </a:solidFill>
                <a:effectLst/>
                <a:latin typeface="Cambria" panose="02040503050406030204" pitchFamily="18" charset="0"/>
                <a:ea typeface="Cambria" panose="02040503050406030204" pitchFamily="18" charset="0"/>
              </a:rPr>
              <a:t>Thành </a:t>
            </a:r>
            <a:r>
              <a:rPr lang="en-US" sz="4000" b="1" i="0" dirty="0" err="1">
                <a:solidFill>
                  <a:srgbClr val="333333"/>
                </a:solidFill>
                <a:effectLst/>
                <a:latin typeface="Cambria" panose="02040503050406030204" pitchFamily="18" charset="0"/>
                <a:ea typeface="Cambria" panose="02040503050406030204" pitchFamily="18" charset="0"/>
              </a:rPr>
              <a:t>phố</a:t>
            </a:r>
            <a:r>
              <a:rPr lang="en-US" sz="4000" b="1" i="0" dirty="0">
                <a:solidFill>
                  <a:srgbClr val="333333"/>
                </a:solidFill>
                <a:effectLst/>
                <a:latin typeface="Cambria" panose="02040503050406030204" pitchFamily="18" charset="0"/>
                <a:ea typeface="Cambria" panose="02040503050406030204" pitchFamily="18" charset="0"/>
              </a:rPr>
              <a:t> </a:t>
            </a:r>
            <a:r>
              <a:rPr lang="vi-VN" sz="4000" b="1" dirty="0">
                <a:solidFill>
                  <a:srgbClr val="333333"/>
                </a:solidFill>
                <a:latin typeface="Cambria" panose="02040503050406030204" pitchFamily="18" charset="0"/>
                <a:ea typeface="Cambria" panose="02040503050406030204" pitchFamily="18" charset="0"/>
              </a:rPr>
              <a:t>được lấy tên </a:t>
            </a:r>
            <a:r>
              <a:rPr lang="en-US" sz="4000" b="1" i="0" dirty="0" err="1">
                <a:solidFill>
                  <a:srgbClr val="333333"/>
                </a:solidFill>
                <a:effectLst/>
                <a:latin typeface="Cambria" panose="02040503050406030204" pitchFamily="18" charset="0"/>
                <a:ea typeface="Cambria" panose="02040503050406030204" pitchFamily="18" charset="0"/>
              </a:rPr>
              <a:t>Hồ</a:t>
            </a:r>
            <a:r>
              <a:rPr lang="en-US" sz="4000" b="1" i="0" dirty="0">
                <a:solidFill>
                  <a:srgbClr val="333333"/>
                </a:solidFill>
                <a:effectLst/>
                <a:latin typeface="Cambria" panose="02040503050406030204" pitchFamily="18" charset="0"/>
                <a:ea typeface="Cambria" panose="02040503050406030204" pitchFamily="18" charset="0"/>
              </a:rPr>
              <a:t> Chí Minh </a:t>
            </a:r>
            <a:r>
              <a:rPr lang="vi-VN" sz="4000" b="1" i="0" dirty="0">
                <a:solidFill>
                  <a:srgbClr val="333333"/>
                </a:solidFill>
                <a:effectLst/>
                <a:latin typeface="Cambria" panose="02040503050406030204" pitchFamily="18" charset="0"/>
                <a:ea typeface="Cambria" panose="02040503050406030204" pitchFamily="18" charset="0"/>
              </a:rPr>
              <a:t>từ năm </a:t>
            </a:r>
            <a:r>
              <a:rPr lang="vi-VN" sz="4000" b="1" dirty="0">
                <a:solidFill>
                  <a:srgbClr val="333333"/>
                </a:solidFill>
                <a:latin typeface="Cambria" panose="02040503050406030204" pitchFamily="18" charset="0"/>
                <a:ea typeface="Cambria" panose="02040503050406030204" pitchFamily="18" charset="0"/>
              </a:rPr>
              <a:t>nào?</a:t>
            </a:r>
            <a:endParaRPr lang="en-US" sz="4000" b="1" dirty="0">
              <a:solidFill>
                <a:prstClr val="black"/>
              </a:solidFill>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62CF6F97-A6BF-1585-436D-47B3F3CAA787}"/>
              </a:ext>
            </a:extLst>
          </p:cNvPr>
          <p:cNvGrpSpPr/>
          <p:nvPr/>
        </p:nvGrpSpPr>
        <p:grpSpPr>
          <a:xfrm>
            <a:off x="6804595" y="3060002"/>
            <a:ext cx="4537107" cy="1129886"/>
            <a:chOff x="6830721" y="2864057"/>
            <a:chExt cx="4537107" cy="1129886"/>
          </a:xfrm>
        </p:grpSpPr>
        <p:sp>
          <p:nvSpPr>
            <p:cNvPr id="10" name="Rectangle: Rounded Corners 24">
              <a:extLst>
                <a:ext uri="{FF2B5EF4-FFF2-40B4-BE49-F238E27FC236}">
                  <a16:creationId xmlns:a16="http://schemas.microsoft.com/office/drawing/2014/main" id="{30A4091F-788B-CF4E-9B79-F07C8B95E565}"/>
                </a:ext>
              </a:extLst>
            </p:cNvPr>
            <p:cNvSpPr/>
            <p:nvPr/>
          </p:nvSpPr>
          <p:spPr>
            <a:xfrm>
              <a:off x="6830721" y="2864057"/>
              <a:ext cx="4537107" cy="1129886"/>
            </a:xfrm>
            <a:prstGeom prst="roundRect">
              <a:avLst>
                <a:gd name="adj" fmla="val 13859"/>
              </a:avLst>
            </a:prstGeom>
            <a:solidFill>
              <a:srgbClr val="E6F5D7"/>
            </a:solidFill>
            <a:ln w="38100" cap="flat" cmpd="sng" algn="ctr">
              <a:solidFill>
                <a:srgbClr val="FBA409"/>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FACE1BA-E3A5-1E5A-6666-369882FB6A73}"/>
                </a:ext>
              </a:extLst>
            </p:cNvPr>
            <p:cNvSpPr txBox="1"/>
            <p:nvPr/>
          </p:nvSpPr>
          <p:spPr>
            <a:xfrm>
              <a:off x="7301997" y="3044278"/>
              <a:ext cx="3777483"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4800" b="1" kern="0" dirty="0">
                  <a:solidFill>
                    <a:prstClr val="black"/>
                  </a:solidFill>
                  <a:latin typeface="Cambria" panose="02040503050406030204" pitchFamily="18" charset="0"/>
                </a:rPr>
                <a:t>1975</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14" name="Group 13">
            <a:extLst>
              <a:ext uri="{FF2B5EF4-FFF2-40B4-BE49-F238E27FC236}">
                <a16:creationId xmlns:a16="http://schemas.microsoft.com/office/drawing/2014/main" id="{8473E25D-D0E1-B365-75F7-9B0DDB9EA2FA}"/>
              </a:ext>
            </a:extLst>
          </p:cNvPr>
          <p:cNvGrpSpPr/>
          <p:nvPr/>
        </p:nvGrpSpPr>
        <p:grpSpPr>
          <a:xfrm>
            <a:off x="955249" y="3060002"/>
            <a:ext cx="4727455" cy="1129886"/>
            <a:chOff x="981375" y="2864057"/>
            <a:chExt cx="4727455" cy="1129886"/>
          </a:xfrm>
        </p:grpSpPr>
        <p:sp>
          <p:nvSpPr>
            <p:cNvPr id="15" name="Rectangle: Rounded Corners 21">
              <a:extLst>
                <a:ext uri="{FF2B5EF4-FFF2-40B4-BE49-F238E27FC236}">
                  <a16:creationId xmlns:a16="http://schemas.microsoft.com/office/drawing/2014/main" id="{F11C5D28-8F6E-717F-897B-0D0A0F38F2F3}"/>
                </a:ext>
              </a:extLst>
            </p:cNvPr>
            <p:cNvSpPr/>
            <p:nvPr/>
          </p:nvSpPr>
          <p:spPr>
            <a:xfrm>
              <a:off x="981375" y="2864057"/>
              <a:ext cx="4537107" cy="1129886"/>
            </a:xfrm>
            <a:prstGeom prst="roundRect">
              <a:avLst>
                <a:gd name="adj" fmla="val 13859"/>
              </a:avLst>
            </a:prstGeom>
            <a:solidFill>
              <a:srgbClr val="E6F5D7"/>
            </a:solidFill>
            <a:ln w="38100" cap="flat" cmpd="sng" algn="ctr">
              <a:solidFill>
                <a:srgbClr val="EB1C2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8685F0F-3A89-CE0B-B4CF-7EDD448AFF56}"/>
                </a:ext>
              </a:extLst>
            </p:cNvPr>
            <p:cNvSpPr txBox="1"/>
            <p:nvPr/>
          </p:nvSpPr>
          <p:spPr>
            <a:xfrm>
              <a:off x="1443315" y="3035456"/>
              <a:ext cx="4265515"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4800" b="1" kern="0" dirty="0">
                  <a:solidFill>
                    <a:prstClr val="black"/>
                  </a:solidFill>
                  <a:latin typeface="Cambria" panose="02040503050406030204" pitchFamily="18" charset="0"/>
                </a:rPr>
                <a:t>1974</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19" name="Group 18">
            <a:extLst>
              <a:ext uri="{FF2B5EF4-FFF2-40B4-BE49-F238E27FC236}">
                <a16:creationId xmlns:a16="http://schemas.microsoft.com/office/drawing/2014/main" id="{E3E109ED-AF3A-CB62-DED3-493B4AED0B87}"/>
              </a:ext>
            </a:extLst>
          </p:cNvPr>
          <p:cNvGrpSpPr/>
          <p:nvPr/>
        </p:nvGrpSpPr>
        <p:grpSpPr>
          <a:xfrm>
            <a:off x="930809" y="4941685"/>
            <a:ext cx="4537107" cy="1129886"/>
            <a:chOff x="981375" y="4872764"/>
            <a:chExt cx="4537107" cy="1129886"/>
          </a:xfrm>
        </p:grpSpPr>
        <p:sp>
          <p:nvSpPr>
            <p:cNvPr id="20" name="Rectangle: Rounded Corners 26">
              <a:extLst>
                <a:ext uri="{FF2B5EF4-FFF2-40B4-BE49-F238E27FC236}">
                  <a16:creationId xmlns:a16="http://schemas.microsoft.com/office/drawing/2014/main" id="{83928348-986A-902A-77E8-30F3161B5008}"/>
                </a:ext>
              </a:extLst>
            </p:cNvPr>
            <p:cNvSpPr/>
            <p:nvPr/>
          </p:nvSpPr>
          <p:spPr>
            <a:xfrm>
              <a:off x="981375" y="4872764"/>
              <a:ext cx="4537107" cy="1129886"/>
            </a:xfrm>
            <a:prstGeom prst="roundRect">
              <a:avLst>
                <a:gd name="adj" fmla="val 13859"/>
              </a:avLst>
            </a:prstGeom>
            <a:solidFill>
              <a:srgbClr val="E6F5D7"/>
            </a:solidFill>
            <a:ln w="38100" cap="flat" cmpd="sng" algn="ctr">
              <a:solidFill>
                <a:srgbClr val="4D9E2A"/>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A541FCD-4360-D420-ECF8-47AF19F57BCB}"/>
                </a:ext>
              </a:extLst>
            </p:cNvPr>
            <p:cNvSpPr txBox="1"/>
            <p:nvPr/>
          </p:nvSpPr>
          <p:spPr>
            <a:xfrm>
              <a:off x="1282234" y="5138694"/>
              <a:ext cx="4172871" cy="683264"/>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vi-VN" sz="4800" b="1" kern="0" dirty="0">
                  <a:solidFill>
                    <a:prstClr val="black"/>
                  </a:solidFill>
                  <a:latin typeface="Cambria" panose="02040503050406030204" pitchFamily="18" charset="0"/>
                </a:rPr>
                <a:t>1976</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23" name="Group 22">
            <a:extLst>
              <a:ext uri="{FF2B5EF4-FFF2-40B4-BE49-F238E27FC236}">
                <a16:creationId xmlns:a16="http://schemas.microsoft.com/office/drawing/2014/main" id="{45439BEA-E6A0-1CE5-44F2-FEAF895FB7EF}"/>
              </a:ext>
            </a:extLst>
          </p:cNvPr>
          <p:cNvGrpSpPr/>
          <p:nvPr/>
        </p:nvGrpSpPr>
        <p:grpSpPr>
          <a:xfrm>
            <a:off x="6804595" y="4910745"/>
            <a:ext cx="4537107" cy="1129886"/>
            <a:chOff x="6830721" y="4714800"/>
            <a:chExt cx="4537107" cy="1129886"/>
          </a:xfrm>
        </p:grpSpPr>
        <p:sp>
          <p:nvSpPr>
            <p:cNvPr id="24" name="Rectangle: Rounded Corners 28">
              <a:extLst>
                <a:ext uri="{FF2B5EF4-FFF2-40B4-BE49-F238E27FC236}">
                  <a16:creationId xmlns:a16="http://schemas.microsoft.com/office/drawing/2014/main" id="{304D9BCA-C5FC-342C-2DAB-2FEA45438212}"/>
                </a:ext>
              </a:extLst>
            </p:cNvPr>
            <p:cNvSpPr/>
            <p:nvPr/>
          </p:nvSpPr>
          <p:spPr>
            <a:xfrm>
              <a:off x="6830721" y="4714800"/>
              <a:ext cx="4537107" cy="1129886"/>
            </a:xfrm>
            <a:prstGeom prst="roundRect">
              <a:avLst>
                <a:gd name="adj" fmla="val 13859"/>
              </a:avLst>
            </a:prstGeom>
            <a:solidFill>
              <a:srgbClr val="E6F5D7"/>
            </a:solidFill>
            <a:ln w="38100" cap="flat" cmpd="sng" algn="ctr">
              <a:solidFill>
                <a:srgbClr val="28A3B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9C48FE81-08C9-9876-FA63-83B64F53808C}"/>
                </a:ext>
              </a:extLst>
            </p:cNvPr>
            <p:cNvSpPr txBox="1"/>
            <p:nvPr/>
          </p:nvSpPr>
          <p:spPr>
            <a:xfrm>
              <a:off x="7453294" y="4884707"/>
              <a:ext cx="3742897"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4800" b="1" kern="0" dirty="0">
                  <a:solidFill>
                    <a:prstClr val="black"/>
                  </a:solidFill>
                  <a:latin typeface="Cambria" panose="02040503050406030204" pitchFamily="18" charset="0"/>
                </a:rPr>
                <a:t>1977</a:t>
              </a:r>
              <a:endParaRPr kumimoji="0" lang="vi-VN" sz="4800" b="1" i="0" u="none" strike="noStrike" kern="0" cap="none" spc="0" normalizeH="0" baseline="0" noProof="0" dirty="0">
                <a:ln>
                  <a:noFill/>
                </a:ln>
                <a:solidFill>
                  <a:prstClr val="black"/>
                </a:solidFill>
                <a:effectLst/>
                <a:uLnTx/>
                <a:uFillTx/>
                <a:latin typeface="Cambria" panose="02040503050406030204" pitchFamily="18" charset="0"/>
              </a:endParaRPr>
            </a:p>
          </p:txBody>
        </p:sp>
      </p:grpSp>
      <p:pic>
        <p:nvPicPr>
          <p:cNvPr id="26" name="Picture 25">
            <a:extLst>
              <a:ext uri="{FF2B5EF4-FFF2-40B4-BE49-F238E27FC236}">
                <a16:creationId xmlns:a16="http://schemas.microsoft.com/office/drawing/2014/main" id="{BEF3B46F-D990-29E0-BAE5-48A43E102E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4458" b="72760"/>
          <a:stretch/>
        </p:blipFill>
        <p:spPr>
          <a:xfrm>
            <a:off x="240026" y="3069479"/>
            <a:ext cx="1518921" cy="1129884"/>
          </a:xfrm>
          <a:prstGeom prst="rect">
            <a:avLst/>
          </a:prstGeom>
        </p:spPr>
      </p:pic>
      <p:pic>
        <p:nvPicPr>
          <p:cNvPr id="27" name="Picture 26">
            <a:extLst>
              <a:ext uri="{FF2B5EF4-FFF2-40B4-BE49-F238E27FC236}">
                <a16:creationId xmlns:a16="http://schemas.microsoft.com/office/drawing/2014/main" id="{9A8CF8DB-4C50-5B02-EA92-C6BFE9E527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59" t="27697" r="64244" b="39386"/>
          <a:stretch/>
        </p:blipFill>
        <p:spPr>
          <a:xfrm>
            <a:off x="439928" y="4798452"/>
            <a:ext cx="957111" cy="1365353"/>
          </a:xfrm>
          <a:prstGeom prst="rect">
            <a:avLst/>
          </a:prstGeom>
        </p:spPr>
      </p:pic>
      <p:pic>
        <p:nvPicPr>
          <p:cNvPr id="28" name="Picture 27">
            <a:extLst>
              <a:ext uri="{FF2B5EF4-FFF2-40B4-BE49-F238E27FC236}">
                <a16:creationId xmlns:a16="http://schemas.microsoft.com/office/drawing/2014/main" id="{D279890B-DF3B-B91E-F471-C9BAF67510A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77" t="28970" r="12604" b="40998"/>
          <a:stretch/>
        </p:blipFill>
        <p:spPr>
          <a:xfrm>
            <a:off x="6185586" y="4794919"/>
            <a:ext cx="1238017" cy="1245712"/>
          </a:xfrm>
          <a:prstGeom prst="rect">
            <a:avLst/>
          </a:prstGeom>
        </p:spPr>
      </p:pic>
      <p:pic>
        <p:nvPicPr>
          <p:cNvPr id="29" name="Picture 28">
            <a:extLst>
              <a:ext uri="{FF2B5EF4-FFF2-40B4-BE49-F238E27FC236}">
                <a16:creationId xmlns:a16="http://schemas.microsoft.com/office/drawing/2014/main" id="{EA1D3226-8CD7-161B-F913-5B74AC619B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381" t="-111" r="10077" b="72871"/>
          <a:stretch/>
        </p:blipFill>
        <p:spPr>
          <a:xfrm>
            <a:off x="5855633" y="3113200"/>
            <a:ext cx="1518921" cy="1129884"/>
          </a:xfrm>
          <a:prstGeom prst="rect">
            <a:avLst/>
          </a:prstGeom>
        </p:spPr>
      </p:pic>
      <p:pic>
        <p:nvPicPr>
          <p:cNvPr id="30" name="Picture 29">
            <a:extLst>
              <a:ext uri="{FF2B5EF4-FFF2-40B4-BE49-F238E27FC236}">
                <a16:creationId xmlns:a16="http://schemas.microsoft.com/office/drawing/2014/main" id="{C37E9EB2-7205-B0AE-6C19-0A6396460EC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208" b="61433"/>
          <a:stretch/>
        </p:blipFill>
        <p:spPr>
          <a:xfrm>
            <a:off x="10901281" y="3264013"/>
            <a:ext cx="953350" cy="857536"/>
          </a:xfrm>
          <a:prstGeom prst="rect">
            <a:avLst/>
          </a:prstGeom>
        </p:spPr>
      </p:pic>
      <p:pic>
        <p:nvPicPr>
          <p:cNvPr id="31" name="Picture 30">
            <a:extLst>
              <a:ext uri="{FF2B5EF4-FFF2-40B4-BE49-F238E27FC236}">
                <a16:creationId xmlns:a16="http://schemas.microsoft.com/office/drawing/2014/main" id="{5C632392-A8B2-E0F4-D249-EF8D5F52169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4932144" y="3113200"/>
            <a:ext cx="891076" cy="896464"/>
          </a:xfrm>
          <a:prstGeom prst="rect">
            <a:avLst/>
          </a:prstGeom>
        </p:spPr>
      </p:pic>
      <p:pic>
        <p:nvPicPr>
          <p:cNvPr id="32" name="Picture 31">
            <a:extLst>
              <a:ext uri="{FF2B5EF4-FFF2-40B4-BE49-F238E27FC236}">
                <a16:creationId xmlns:a16="http://schemas.microsoft.com/office/drawing/2014/main" id="{8DA9DB77-4277-3BE5-F1F6-57B0CD7C85A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4902290" y="5072246"/>
            <a:ext cx="891076" cy="896464"/>
          </a:xfrm>
          <a:prstGeom prst="rect">
            <a:avLst/>
          </a:prstGeom>
        </p:spPr>
      </p:pic>
      <p:pic>
        <p:nvPicPr>
          <p:cNvPr id="33" name="Picture 32">
            <a:extLst>
              <a:ext uri="{FF2B5EF4-FFF2-40B4-BE49-F238E27FC236}">
                <a16:creationId xmlns:a16="http://schemas.microsoft.com/office/drawing/2014/main" id="{CB7F60E2-B32E-E4D3-381A-AAC0CDF96C7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10812992" y="5027456"/>
            <a:ext cx="891076" cy="896464"/>
          </a:xfrm>
          <a:prstGeom prst="rect">
            <a:avLst/>
          </a:prstGeom>
        </p:spPr>
      </p:pic>
    </p:spTree>
    <p:extLst>
      <p:ext uri="{BB962C8B-B14F-4D97-AF65-F5344CB8AC3E}">
        <p14:creationId xmlns:p14="http://schemas.microsoft.com/office/powerpoint/2010/main" val="234953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strVal val="4*#ppt_w"/>
                                          </p:val>
                                        </p:tav>
                                        <p:tav tm="100000">
                                          <p:val>
                                            <p:strVal val="#ppt_w"/>
                                          </p:val>
                                        </p:tav>
                                      </p:tavLst>
                                    </p:anim>
                                    <p:anim calcmode="lin" valueType="num">
                                      <p:cBhvr>
                                        <p:cTn id="8" dur="50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strVal val="4*#ppt_w"/>
                                          </p:val>
                                        </p:tav>
                                        <p:tav tm="100000">
                                          <p:val>
                                            <p:strVal val="#ppt_w"/>
                                          </p:val>
                                        </p:tav>
                                      </p:tavLst>
                                    </p:anim>
                                    <p:anim calcmode="lin" valueType="num">
                                      <p:cBhvr>
                                        <p:cTn id="15" dur="50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9"/>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strVal val="4*#ppt_w"/>
                                          </p:val>
                                        </p:tav>
                                        <p:tav tm="100000">
                                          <p:val>
                                            <p:strVal val="#ppt_w"/>
                                          </p:val>
                                        </p:tav>
                                      </p:tavLst>
                                    </p:anim>
                                    <p:anim calcmode="lin" valueType="num">
                                      <p:cBhvr>
                                        <p:cTn id="22" dur="50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strVal val="4*#ppt_w"/>
                                          </p:val>
                                        </p:tav>
                                        <p:tav tm="100000">
                                          <p:val>
                                            <p:strVal val="#ppt_w"/>
                                          </p:val>
                                        </p:tav>
                                      </p:tavLst>
                                    </p:anim>
                                    <p:anim calcmode="lin" valueType="num">
                                      <p:cBhvr>
                                        <p:cTn id="29" dur="50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2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19475AF2-8D25-E228-2BA2-DF690530465C}"/>
              </a:ext>
            </a:extLst>
          </p:cNvPr>
          <p:cNvSpPr txBox="1"/>
          <p:nvPr/>
        </p:nvSpPr>
        <p:spPr>
          <a:xfrm>
            <a:off x="1390337" y="4413443"/>
            <a:ext cx="10182041" cy="2215991"/>
          </a:xfrm>
          <a:prstGeom prst="rect">
            <a:avLst/>
          </a:prstGeom>
          <a:noFill/>
        </p:spPr>
        <p:txBody>
          <a:bodyPr wrap="square" rtlCol="0">
            <a:spAutoFit/>
          </a:bodyPr>
          <a:lstStyle/>
          <a:p>
            <a:r>
              <a:rPr lang="vi-VN" sz="13800" b="1" dirty="0">
                <a:ln w="57150">
                  <a:solidFill>
                    <a:schemeClr val="bg1"/>
                  </a:solidFill>
                  <a:prstDash val="solid"/>
                </a:ln>
                <a:gradFill flip="none" rotWithShape="1">
                  <a:gsLst>
                    <a:gs pos="0">
                      <a:srgbClr val="FB8BC6">
                        <a:shade val="30000"/>
                        <a:satMod val="115000"/>
                      </a:srgbClr>
                    </a:gs>
                    <a:gs pos="50000">
                      <a:srgbClr val="FB8BC6">
                        <a:shade val="67500"/>
                        <a:satMod val="115000"/>
                      </a:srgbClr>
                    </a:gs>
                    <a:gs pos="74000">
                      <a:srgbClr val="FB8BC6">
                        <a:shade val="100000"/>
                        <a:satMod val="115000"/>
                      </a:srgbClr>
                    </a:gs>
                  </a:gsLst>
                  <a:lin ang="16200000" scaled="1"/>
                  <a:tileRect/>
                </a:gradFill>
                <a:effectLst>
                  <a:outerShdw blurRad="38100" dist="38100" dir="2700000" algn="tl">
                    <a:schemeClr val="bg1"/>
                  </a:outerShdw>
                </a:effectLst>
                <a:latin typeface="UTM Showcard" panose="02040603050506020204" pitchFamily="18" charset="0"/>
              </a:rPr>
              <a:t>Khám phá</a:t>
            </a:r>
            <a:endParaRPr lang="en-US" sz="13800" b="1" dirty="0">
              <a:ln w="57150">
                <a:solidFill>
                  <a:schemeClr val="bg1"/>
                </a:solidFill>
                <a:prstDash val="solid"/>
              </a:ln>
              <a:gradFill flip="none" rotWithShape="1">
                <a:gsLst>
                  <a:gs pos="0">
                    <a:srgbClr val="FB8BC6">
                      <a:shade val="30000"/>
                      <a:satMod val="115000"/>
                    </a:srgbClr>
                  </a:gs>
                  <a:gs pos="50000">
                    <a:srgbClr val="FB8BC6">
                      <a:shade val="67500"/>
                      <a:satMod val="115000"/>
                    </a:srgbClr>
                  </a:gs>
                  <a:gs pos="74000">
                    <a:srgbClr val="FB8BC6">
                      <a:shade val="100000"/>
                      <a:satMod val="115000"/>
                    </a:srgbClr>
                  </a:gs>
                </a:gsLst>
                <a:lin ang="16200000" scaled="1"/>
                <a:tileRect/>
              </a:gradFill>
              <a:effectLst>
                <a:outerShdw blurRad="38100" dist="38100" dir="2700000" algn="tl">
                  <a:schemeClr val="bg1"/>
                </a:outerShdw>
              </a:effectLst>
              <a:latin typeface="UTM Showcard" panose="02040603050506020204" pitchFamily="18" charset="0"/>
            </a:endParaRPr>
          </a:p>
        </p:txBody>
      </p:sp>
    </p:spTree>
    <p:extLst>
      <p:ext uri="{BB962C8B-B14F-4D97-AF65-F5344CB8AC3E}">
        <p14:creationId xmlns:p14="http://schemas.microsoft.com/office/powerpoint/2010/main" val="4240839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strips(upRight)">
                                      <p:cBhvr>
                                        <p:cTn id="7"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5339919" y="571681"/>
            <a:ext cx="331819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Ericsson Capital" panose="02040603050506020204" pitchFamily="18" charset="0"/>
                <a:ea typeface="+mn-ea"/>
                <a:cs typeface="+mn-cs"/>
              </a:rPr>
              <a:t>Hoạt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Ericsson Capital" panose="02040603050506020204" pitchFamily="18" charset="0"/>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Ericsson Capital" panose="02040603050506020204" pitchFamily="18" charset="0"/>
                <a:ea typeface="+mn-ea"/>
                <a:cs typeface="+mn-cs"/>
              </a:rPr>
              <a:t>động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Ericsson Capital" panose="02040603050506020204" pitchFamily="18" charset="0"/>
                <a:ea typeface="+mn-ea"/>
                <a:cs typeface="+mn-cs"/>
              </a:rPr>
              <a:t> 2</a:t>
            </a:r>
          </a:p>
        </p:txBody>
      </p:sp>
      <p:pic>
        <p:nvPicPr>
          <p:cNvPr id="38" name="Picture 37">
            <a:extLst>
              <a:ext uri="{FF2B5EF4-FFF2-40B4-BE49-F238E27FC236}">
                <a16:creationId xmlns:a16="http://schemas.microsoft.com/office/drawing/2014/main" id="{80F9307E-14D7-C72C-8E76-EC4D900475EF}"/>
              </a:ext>
            </a:extLst>
          </p:cNvPr>
          <p:cNvPicPr>
            <a:picLocks noChangeAspect="1"/>
          </p:cNvPicPr>
          <p:nvPr/>
        </p:nvPicPr>
        <p:blipFill>
          <a:blip r:embed="rId2"/>
          <a:stretch>
            <a:fillRect/>
          </a:stretch>
        </p:blipFill>
        <p:spPr>
          <a:xfrm>
            <a:off x="4080211" y="1830563"/>
            <a:ext cx="7449958" cy="3511600"/>
          </a:xfrm>
          <a:prstGeom prst="rect">
            <a:avLst/>
          </a:prstGeom>
        </p:spPr>
      </p:pic>
    </p:spTree>
    <p:extLst>
      <p:ext uri="{BB962C8B-B14F-4D97-AF65-F5344CB8AC3E}">
        <p14:creationId xmlns:p14="http://schemas.microsoft.com/office/powerpoint/2010/main" val="698540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1000"/>
                                        <p:tgtEl>
                                          <p:spTgt spid="34"/>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randombar(horizontal)">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7"/>
</p:tagLst>
</file>

<file path=ppt/tags/tag10.xml><?xml version="1.0" encoding="utf-8"?>
<p:tagLst xmlns:a="http://schemas.openxmlformats.org/drawingml/2006/main" xmlns:r="http://schemas.openxmlformats.org/officeDocument/2006/relationships" xmlns:p="http://schemas.openxmlformats.org/presentationml/2006/main">
  <p:tag name="TIMING" val="|11.7"/>
</p:tagLst>
</file>

<file path=ppt/tags/tag11.xml><?xml version="1.0" encoding="utf-8"?>
<p:tagLst xmlns:a="http://schemas.openxmlformats.org/drawingml/2006/main" xmlns:r="http://schemas.openxmlformats.org/officeDocument/2006/relationships" xmlns:p="http://schemas.openxmlformats.org/presentationml/2006/main">
  <p:tag name="TIMING" val="|2.7"/>
</p:tagLst>
</file>

<file path=ppt/tags/tag12.xml><?xml version="1.0" encoding="utf-8"?>
<p:tagLst xmlns:a="http://schemas.openxmlformats.org/drawingml/2006/main" xmlns:r="http://schemas.openxmlformats.org/officeDocument/2006/relationships" xmlns:p="http://schemas.openxmlformats.org/presentationml/2006/main">
  <p:tag name="TIMING" val="|2.6|2.3"/>
</p:tagLst>
</file>

<file path=ppt/tags/tag13.xml><?xml version="1.0" encoding="utf-8"?>
<p:tagLst xmlns:a="http://schemas.openxmlformats.org/drawingml/2006/main" xmlns:r="http://schemas.openxmlformats.org/officeDocument/2006/relationships" xmlns:p="http://schemas.openxmlformats.org/presentationml/2006/main">
  <p:tag name="TIMING" val="|3.6|4.5"/>
</p:tagLst>
</file>

<file path=ppt/tags/tag14.xml><?xml version="1.0" encoding="utf-8"?>
<p:tagLst xmlns:a="http://schemas.openxmlformats.org/drawingml/2006/main" xmlns:r="http://schemas.openxmlformats.org/officeDocument/2006/relationships" xmlns:p="http://schemas.openxmlformats.org/presentationml/2006/main">
  <p:tag name="TIMING" val="|4.2|1.9|2.5|5.1|2.3|3.6|3.1"/>
</p:tagLst>
</file>

<file path=ppt/tags/tag15.xml><?xml version="1.0" encoding="utf-8"?>
<p:tagLst xmlns:a="http://schemas.openxmlformats.org/drawingml/2006/main" xmlns:r="http://schemas.openxmlformats.org/officeDocument/2006/relationships" xmlns:p="http://schemas.openxmlformats.org/presentationml/2006/main">
  <p:tag name="TIMING" val="|5.4"/>
</p:tagLst>
</file>

<file path=ppt/tags/tag16.xml><?xml version="1.0" encoding="utf-8"?>
<p:tagLst xmlns:a="http://schemas.openxmlformats.org/drawingml/2006/main" xmlns:r="http://schemas.openxmlformats.org/officeDocument/2006/relationships" xmlns:p="http://schemas.openxmlformats.org/presentationml/2006/main">
  <p:tag name="TIMING" val="|5.4"/>
</p:tagLst>
</file>

<file path=ppt/tags/tag2.xml><?xml version="1.0" encoding="utf-8"?>
<p:tagLst xmlns:a="http://schemas.openxmlformats.org/drawingml/2006/main" xmlns:r="http://schemas.openxmlformats.org/officeDocument/2006/relationships" xmlns:p="http://schemas.openxmlformats.org/presentationml/2006/main">
  <p:tag name="TIMING" val="|11.7"/>
</p:tagLst>
</file>

<file path=ppt/tags/tag3.xml><?xml version="1.0" encoding="utf-8"?>
<p:tagLst xmlns:a="http://schemas.openxmlformats.org/drawingml/2006/main" xmlns:r="http://schemas.openxmlformats.org/officeDocument/2006/relationships" xmlns:p="http://schemas.openxmlformats.org/presentationml/2006/main">
  <p:tag name="TIMING" val="|2.7"/>
</p:tagLst>
</file>

<file path=ppt/tags/tag4.xml><?xml version="1.0" encoding="utf-8"?>
<p:tagLst xmlns:a="http://schemas.openxmlformats.org/drawingml/2006/main" xmlns:r="http://schemas.openxmlformats.org/officeDocument/2006/relationships" xmlns:p="http://schemas.openxmlformats.org/presentationml/2006/main">
  <p:tag name="TIMING" val="|2.7"/>
</p:tagLst>
</file>

<file path=ppt/tags/tag5.xml><?xml version="1.0" encoding="utf-8"?>
<p:tagLst xmlns:a="http://schemas.openxmlformats.org/drawingml/2006/main" xmlns:r="http://schemas.openxmlformats.org/officeDocument/2006/relationships" xmlns:p="http://schemas.openxmlformats.org/presentationml/2006/main">
  <p:tag name="TIMING" val="|5.4"/>
</p:tagLst>
</file>

<file path=ppt/tags/tag6.xml><?xml version="1.0" encoding="utf-8"?>
<p:tagLst xmlns:a="http://schemas.openxmlformats.org/drawingml/2006/main" xmlns:r="http://schemas.openxmlformats.org/officeDocument/2006/relationships" xmlns:p="http://schemas.openxmlformats.org/presentationml/2006/main">
  <p:tag name="TIMING" val="|12.4"/>
</p:tagLst>
</file>

<file path=ppt/tags/tag7.xml><?xml version="1.0" encoding="utf-8"?>
<p:tagLst xmlns:a="http://schemas.openxmlformats.org/drawingml/2006/main" xmlns:r="http://schemas.openxmlformats.org/officeDocument/2006/relationships" xmlns:p="http://schemas.openxmlformats.org/presentationml/2006/main">
  <p:tag name="TIMING" val="|3.1|12|9.7"/>
</p:tagLst>
</file>

<file path=ppt/tags/tag8.xml><?xml version="1.0" encoding="utf-8"?>
<p:tagLst xmlns:a="http://schemas.openxmlformats.org/drawingml/2006/main" xmlns:r="http://schemas.openxmlformats.org/officeDocument/2006/relationships" xmlns:p="http://schemas.openxmlformats.org/presentationml/2006/main">
  <p:tag name="TIMING" val="|3.1|12|9.7"/>
</p:tagLst>
</file>

<file path=ppt/tags/tag9.xml><?xml version="1.0" encoding="utf-8"?>
<p:tagLst xmlns:a="http://schemas.openxmlformats.org/drawingml/2006/main" xmlns:r="http://schemas.openxmlformats.org/officeDocument/2006/relationships" xmlns:p="http://schemas.openxmlformats.org/presentationml/2006/main">
  <p:tag name="TIMING" val="|3.1|12|9.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2947</TotalTime>
  <Words>1552</Words>
  <Application>Microsoft Office PowerPoint</Application>
  <PresentationFormat>Widescreen</PresentationFormat>
  <Paragraphs>151</Paragraphs>
  <Slides>39</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39</vt:i4>
      </vt:variant>
    </vt:vector>
  </HeadingPairs>
  <TitlesOfParts>
    <vt:vector size="52" baseType="lpstr">
      <vt:lpstr>Calibri</vt:lpstr>
      <vt:lpstr>Calibri Light</vt:lpstr>
      <vt:lpstr>Times New Roman</vt:lpstr>
      <vt:lpstr>DungGeunMo</vt:lpstr>
      <vt:lpstr>UTM Futura Extra</vt:lpstr>
      <vt:lpstr>UTM Avo</vt:lpstr>
      <vt:lpstr>UTM Ericsson Capital</vt:lpstr>
      <vt:lpstr>Arial</vt:lpstr>
      <vt:lpstr>Aptos</vt:lpstr>
      <vt:lpstr>Roboto</vt:lpstr>
      <vt:lpstr>Cambria</vt:lpstr>
      <vt:lpstr>UTM Showcard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MĂNGNON</dc:creator>
  <cp:keywords>BICHNGOC</cp:keywords>
  <cp:lastModifiedBy>Admin</cp:lastModifiedBy>
  <cp:revision>222</cp:revision>
  <dcterms:created xsi:type="dcterms:W3CDTF">2021-10-22T03:50:59Z</dcterms:created>
  <dcterms:modified xsi:type="dcterms:W3CDTF">2024-05-03T13:33:32Z</dcterms:modified>
  <cp:version>OLU</cp:version>
</cp:coreProperties>
</file>