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2" r:id="rId2"/>
  </p:sldMasterIdLst>
  <p:notesMasterIdLst>
    <p:notesMasterId r:id="rId19"/>
  </p:notesMasterIdLst>
  <p:sldIdLst>
    <p:sldId id="473" r:id="rId3"/>
    <p:sldId id="474" r:id="rId4"/>
    <p:sldId id="479" r:id="rId5"/>
    <p:sldId id="480" r:id="rId6"/>
    <p:sldId id="481" r:id="rId7"/>
    <p:sldId id="478" r:id="rId8"/>
    <p:sldId id="269" r:id="rId9"/>
    <p:sldId id="281" r:id="rId10"/>
    <p:sldId id="270" r:id="rId11"/>
    <p:sldId id="282" r:id="rId12"/>
    <p:sldId id="283" r:id="rId13"/>
    <p:sldId id="284" r:id="rId14"/>
    <p:sldId id="271" r:id="rId15"/>
    <p:sldId id="475" r:id="rId16"/>
    <p:sldId id="476" r:id="rId17"/>
    <p:sldId id="477" r:id="rId18"/>
  </p:sldIdLst>
  <p:sldSz cx="18288000" cy="10287000"/>
  <p:notesSz cx="6858000" cy="9144000"/>
  <p:embeddedFontLst>
    <p:embeddedFont>
      <p:font typeface="#9Slide03 AllRoundGothic" panose="020B0604020202020204" charset="0"/>
      <p:regular r:id="rId20"/>
    </p:embeddedFont>
    <p:embeddedFont>
      <p:font typeface="#9Slide07 IcielStormtrooper" panose="020B0604020202020204" charset="0"/>
      <p:regular r:id="rId21"/>
    </p:embeddedFont>
    <p:embeddedFont>
      <p:font typeface="Open Sans" panose="020B0606030504020204"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9Slide07 HoneyCream" panose="020B0604020202020204" charset="0"/>
      <p:regular r:id="rId30"/>
    </p:embeddedFont>
    <p:embeddedFont>
      <p:font typeface="Cambria" panose="02040503050406030204" pitchFamily="18"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5" autoAdjust="0"/>
    <p:restoredTop sz="94622" autoAdjust="0"/>
  </p:normalViewPr>
  <p:slideViewPr>
    <p:cSldViewPr>
      <p:cViewPr varScale="1">
        <p:scale>
          <a:sx n="45" d="100"/>
          <a:sy n="45"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C00C5-6441-44F9-9CEC-33FA8CFF9F23}" type="datetimeFigureOut">
              <a:rPr lang="en-US" smtClean="0"/>
              <a:t>5/18/2024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9134F-CC9A-4274-B899-B36DF905F674}" type="slidenum">
              <a:rPr lang="en-US" smtClean="0"/>
              <a:t>‹#›</a:t>
            </a:fld>
            <a:endParaRPr lang="en-US"/>
          </a:p>
        </p:txBody>
      </p:sp>
    </p:spTree>
    <p:extLst>
      <p:ext uri="{BB962C8B-B14F-4D97-AF65-F5344CB8AC3E}">
        <p14:creationId xmlns:p14="http://schemas.microsoft.com/office/powerpoint/2010/main" val="1052690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5/18/2024</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80515190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标题和内容">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69659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p:spPr>
        <p:txBody>
          <a:bodyPr/>
          <a:lstStyle/>
          <a:p>
            <a:fld id="{DCC1F546-0CFA-41A5-811D-DBEA98ED8265}" type="datetimeFigureOut">
              <a:rPr lang="zh-CN" altLang="en-US" smtClean="0"/>
              <a:t>2024/5/18</a:t>
            </a:fld>
            <a:endParaRPr lang="zh-CN" altLang="en-US"/>
          </a:p>
        </p:txBody>
      </p:sp>
      <p:sp>
        <p:nvSpPr>
          <p:cNvPr id="3" name="页脚占位符 2"/>
          <p:cNvSpPr>
            <a:spLocks noGrp="1"/>
          </p:cNvSpPr>
          <p:nvPr>
            <p:ph type="ftr" sz="quarter" idx="11"/>
          </p:nvPr>
        </p:nvSpPr>
        <p:spPr>
          <a:xfrm>
            <a:off x="6057900" y="9534526"/>
            <a:ext cx="6172200" cy="547688"/>
          </a:xfr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p:spPr>
        <p:txBody>
          <a:bodyPr/>
          <a:lstStyle/>
          <a:p>
            <a:fld id="{A6B45A6A-B480-4EA4-997C-78694F2A91B0}" type="slidenum">
              <a:rPr lang="zh-CN" altLang="en-US" smtClean="0"/>
              <a:t>‹#›</a:t>
            </a:fld>
            <a:endParaRPr lang="zh-CN" altLang="en-US"/>
          </a:p>
        </p:txBody>
      </p:sp>
    </p:spTree>
    <p:extLst>
      <p:ext uri="{BB962C8B-B14F-4D97-AF65-F5344CB8AC3E}">
        <p14:creationId xmlns:p14="http://schemas.microsoft.com/office/powerpoint/2010/main" val="257191290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85923053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rotWithShape="1">
          <a:blip r:embed="rId2"/>
          <a:stretch>
            <a:fillRect l="-8000" r="-5000"/>
          </a:stretch>
        </a:blipFill>
        <a:effectLst/>
      </p:bgPr>
    </p:bg>
    <p:spTree>
      <p:nvGrpSpPr>
        <p:cNvPr id="1" name=""/>
        <p:cNvGrpSpPr/>
        <p:nvPr/>
      </p:nvGrpSpPr>
      <p:grpSpPr>
        <a:xfrm>
          <a:off x="0" y="0"/>
          <a:ext cx="0" cy="0"/>
          <a:chOff x="0" y="0"/>
          <a:chExt cx="0" cy="0"/>
        </a:xfrm>
      </p:grpSpPr>
      <p:sp>
        <p:nvSpPr>
          <p:cNvPr id="5" name="文本框 4"/>
          <p:cNvSpPr txBox="1"/>
          <p:nvPr userDrawn="1"/>
        </p:nvSpPr>
        <p:spPr>
          <a:xfrm>
            <a:off x="1086395" y="378523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2" name="文本框 1"/>
          <p:cNvSpPr txBox="1"/>
          <p:nvPr userDrawn="1"/>
        </p:nvSpPr>
        <p:spPr>
          <a:xfrm>
            <a:off x="1086395" y="495156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356006079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文本框 4"/>
          <p:cNvSpPr txBox="1"/>
          <p:nvPr userDrawn="1"/>
        </p:nvSpPr>
        <p:spPr>
          <a:xfrm>
            <a:off x="1086395" y="378523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3" name="文本框 2"/>
          <p:cNvSpPr txBox="1"/>
          <p:nvPr userDrawn="1"/>
        </p:nvSpPr>
        <p:spPr>
          <a:xfrm>
            <a:off x="1086395" y="495156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11598008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38199396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9" name="文本框 8"/>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109053095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9" name="文本框 8"/>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373732406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9" name="文本框 8"/>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395859134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6" name="图片 5" descr="校园-3"/>
          <p:cNvPicPr>
            <a:picLocks noChangeAspect="1"/>
          </p:cNvPicPr>
          <p:nvPr userDrawn="1"/>
        </p:nvPicPr>
        <p:blipFill>
          <a:blip r:embed="rId2"/>
          <a:srcRect t="91499"/>
          <a:stretch>
            <a:fillRect/>
          </a:stretch>
        </p:blipFill>
        <p:spPr>
          <a:xfrm flipV="1">
            <a:off x="0" y="9964103"/>
            <a:ext cx="18288000" cy="322898"/>
          </a:xfrm>
          <a:prstGeom prst="flowChartDocument">
            <a:avLst/>
          </a:prstGeom>
        </p:spPr>
      </p:pic>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416157431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12274593" y="-1335362"/>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510177311"/>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1" name="TextBox 3">
            <a:extLst>
              <a:ext uri="{FF2B5EF4-FFF2-40B4-BE49-F238E27FC236}">
                <a16:creationId xmlns:a16="http://schemas.microsoft.com/office/drawing/2014/main" id="{CAE93CAF-A756-85BE-7255-DB9C5D00B193}"/>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6">
            <a:extLst>
              <a:ext uri="{FF2B5EF4-FFF2-40B4-BE49-F238E27FC236}">
                <a16:creationId xmlns:a16="http://schemas.microsoft.com/office/drawing/2014/main" id="{1D936B59-D5D0-1039-6D5D-A945FA0524F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13" name="Picture 6">
            <a:extLst>
              <a:ext uri="{FF2B5EF4-FFF2-40B4-BE49-F238E27FC236}">
                <a16:creationId xmlns:a16="http://schemas.microsoft.com/office/drawing/2014/main" id="{516EDE38-BCAD-071F-415D-E10B1500090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16" name="Picture 6">
            <a:extLst>
              <a:ext uri="{FF2B5EF4-FFF2-40B4-BE49-F238E27FC236}">
                <a16:creationId xmlns:a16="http://schemas.microsoft.com/office/drawing/2014/main" id="{01F9113B-BAA8-0AAD-6DB2-DF005DA9934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17" name="Picture 6">
            <a:extLst>
              <a:ext uri="{FF2B5EF4-FFF2-40B4-BE49-F238E27FC236}">
                <a16:creationId xmlns:a16="http://schemas.microsoft.com/office/drawing/2014/main" id="{2DA67E29-C0AE-4820-ADAD-A247019F4C3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18" name="Picture 6">
            <a:extLst>
              <a:ext uri="{FF2B5EF4-FFF2-40B4-BE49-F238E27FC236}">
                <a16:creationId xmlns:a16="http://schemas.microsoft.com/office/drawing/2014/main" id="{541EBDD9-210E-2F08-92EA-36B85507737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19" name="Picture 6">
            <a:extLst>
              <a:ext uri="{FF2B5EF4-FFF2-40B4-BE49-F238E27FC236}">
                <a16:creationId xmlns:a16="http://schemas.microsoft.com/office/drawing/2014/main" id="{290FA384-F1D1-8E89-EB10-E775938E1F8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20" name="Picture 6">
            <a:extLst>
              <a:ext uri="{FF2B5EF4-FFF2-40B4-BE49-F238E27FC236}">
                <a16:creationId xmlns:a16="http://schemas.microsoft.com/office/drawing/2014/main" id="{00901500-5230-2960-E739-F853853A585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21" name="Picture 6">
            <a:extLst>
              <a:ext uri="{FF2B5EF4-FFF2-40B4-BE49-F238E27FC236}">
                <a16:creationId xmlns:a16="http://schemas.microsoft.com/office/drawing/2014/main" id="{5F5DC364-90A4-A56F-57A5-80CBDF56CAF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22" name="Hình ảnh 31">
            <a:extLst>
              <a:ext uri="{FF2B5EF4-FFF2-40B4-BE49-F238E27FC236}">
                <a16:creationId xmlns:a16="http://schemas.microsoft.com/office/drawing/2014/main" id="{78E631A9-1E16-C870-A188-707113EE9140}"/>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23" name="Hình ảnh 32">
            <a:extLst>
              <a:ext uri="{FF2B5EF4-FFF2-40B4-BE49-F238E27FC236}">
                <a16:creationId xmlns:a16="http://schemas.microsoft.com/office/drawing/2014/main" id="{06D78F95-0106-9477-E384-0D63EB148741}"/>
              </a:ext>
            </a:extLst>
          </p:cNvPr>
          <p:cNvPicPr>
            <a:picLocks noChangeAspect="1"/>
          </p:cNvPicPr>
          <p:nvPr userDrawn="1"/>
        </p:nvPicPr>
        <p:blipFill>
          <a:blip r:embed="rId14"/>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11047330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pic>
        <p:nvPicPr>
          <p:cNvPr id="6" name="图片 5" descr="千库网_开学教室防疫_元素编号12833866"/>
          <p:cNvPicPr>
            <a:picLocks noChangeAspect="1"/>
          </p:cNvPicPr>
          <p:nvPr/>
        </p:nvPicPr>
        <p:blipFill>
          <a:blip r:embed="rId6"/>
          <a:stretch>
            <a:fillRect/>
          </a:stretch>
        </p:blipFill>
        <p:spPr>
          <a:xfrm flipH="1">
            <a:off x="9836468" y="5213033"/>
            <a:ext cx="5306378" cy="3537585"/>
          </a:xfrm>
          <a:prstGeom prst="rect">
            <a:avLst/>
          </a:prstGeom>
        </p:spPr>
      </p:pic>
      <p:grpSp>
        <p:nvGrpSpPr>
          <p:cNvPr id="7" name="Group 6"/>
          <p:cNvGrpSpPr/>
          <p:nvPr/>
        </p:nvGrpSpPr>
        <p:grpSpPr>
          <a:xfrm>
            <a:off x="1390128" y="1328621"/>
            <a:ext cx="15507744" cy="3582732"/>
            <a:chOff x="0" y="0"/>
            <a:chExt cx="41155827" cy="9508173"/>
          </a:xfrm>
        </p:grpSpPr>
        <p:sp>
          <p:nvSpPr>
            <p:cNvPr id="24"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endParaRPr lang="en-SG"/>
            </a:p>
          </p:txBody>
        </p:sp>
        <p:sp>
          <p:nvSpPr>
            <p:cNvPr id="25"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SG"/>
            </a:p>
          </p:txBody>
        </p:sp>
      </p:gr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pic>
        <p:nvPicPr>
          <p:cNvPr id="27" name="Picture 26">
            <a:extLst>
              <a:ext uri="{FF2B5EF4-FFF2-40B4-BE49-F238E27FC236}">
                <a16:creationId xmlns:a16="http://schemas.microsoft.com/office/drawing/2014/main" id="{BE4DD022-57FE-882E-7354-59F4C28B4473}"/>
              </a:ext>
            </a:extLst>
          </p:cNvPr>
          <p:cNvPicPr>
            <a:picLocks noChangeAspect="1"/>
          </p:cNvPicPr>
          <p:nvPr/>
        </p:nvPicPr>
        <p:blipFill>
          <a:blip r:embed="rId8"/>
          <a:stretch>
            <a:fillRect/>
          </a:stretch>
        </p:blipFill>
        <p:spPr>
          <a:xfrm>
            <a:off x="2373935" y="1185193"/>
            <a:ext cx="14650178" cy="3831463"/>
          </a:xfrm>
          <a:prstGeom prst="rect">
            <a:avLst/>
          </a:prstGeom>
        </p:spPr>
      </p:pic>
      <p:pic>
        <p:nvPicPr>
          <p:cNvPr id="29" name="图片 4" descr="12"/>
          <p:cNvPicPr>
            <a:picLocks noChangeAspect="1"/>
          </p:cNvPicPr>
          <p:nvPr/>
        </p:nvPicPr>
        <p:blipFill>
          <a:blip r:embed="rId9"/>
          <a:stretch>
            <a:fillRect/>
          </a:stretch>
        </p:blipFill>
        <p:spPr>
          <a:xfrm>
            <a:off x="13716000" y="4729576"/>
            <a:ext cx="4572000" cy="5557424"/>
          </a:xfrm>
          <a:prstGeom prst="rect">
            <a:avLst/>
          </a:prstGeom>
        </p:spPr>
      </p:pic>
      <p:sp>
        <p:nvSpPr>
          <p:cNvPr id="30" name="Freeform 9"/>
          <p:cNvSpPr/>
          <p:nvPr/>
        </p:nvSpPr>
        <p:spPr>
          <a:xfrm>
            <a:off x="3719574" y="5732800"/>
            <a:ext cx="5261910" cy="44103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10"/>
            <a:stretch>
              <a:fillRect/>
            </a:stretch>
          </a:blipFill>
        </p:spPr>
        <p:txBody>
          <a:bodyPr/>
          <a:lstStyle/>
          <a:p>
            <a:endParaRPr lang="en-SG"/>
          </a:p>
        </p:txBody>
      </p:sp>
      <p:sp>
        <p:nvSpPr>
          <p:cNvPr id="5" name="TextBox 4">
            <a:extLst>
              <a:ext uri="{FF2B5EF4-FFF2-40B4-BE49-F238E27FC236}">
                <a16:creationId xmlns:a16="http://schemas.microsoft.com/office/drawing/2014/main" id="{8A802E88-EDBE-AD81-76A0-371A290DD34D}"/>
              </a:ext>
            </a:extLst>
          </p:cNvPr>
          <p:cNvSpPr txBox="1"/>
          <p:nvPr/>
        </p:nvSpPr>
        <p:spPr>
          <a:xfrm rot="20674730">
            <a:off x="13261351" y="4771932"/>
            <a:ext cx="4766820" cy="707886"/>
          </a:xfrm>
          <a:prstGeom prst="rect">
            <a:avLst/>
          </a:prstGeom>
          <a:noFill/>
        </p:spPr>
        <p:txBody>
          <a:bodyPr wrap="square" rtlCol="0">
            <a:spAutoFit/>
          </a:bodyPr>
          <a:lstStyle/>
          <a:p>
            <a:r>
              <a:rPr lang="vi-VN" sz="4000" dirty="0">
                <a:solidFill>
                  <a:srgbClr val="C00000"/>
                </a:solidFill>
                <a:highlight>
                  <a:srgbClr val="FFFF00"/>
                </a:highlight>
                <a:latin typeface="#9Slide03 AllRoundGothic" panose="020B0703020202020104" pitchFamily="34" charset="0"/>
              </a:rPr>
              <a:t>(Trang 114)</a:t>
            </a:r>
            <a:endParaRPr lang="en-SG" sz="4000" dirty="0">
              <a:solidFill>
                <a:srgbClr val="C00000"/>
              </a:solidFill>
              <a:highlight>
                <a:srgbClr val="FFFF00"/>
              </a:highlight>
              <a:latin typeface="#9Slide03 AllRoundGothic" panose="020B07030202020201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par>
                                <p:cTn id="20" presetID="26"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80">
                                          <p:stCondLst>
                                            <p:cond delay="0"/>
                                          </p:stCondLst>
                                        </p:cTn>
                                        <p:tgtEl>
                                          <p:spTgt spid="27"/>
                                        </p:tgtEl>
                                      </p:cBhvr>
                                    </p:animEffect>
                                    <p:anim calcmode="lin" valueType="num">
                                      <p:cBhvr>
                                        <p:cTn id="4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6" dur="26">
                                          <p:stCondLst>
                                            <p:cond delay="650"/>
                                          </p:stCondLst>
                                        </p:cTn>
                                        <p:tgtEl>
                                          <p:spTgt spid="27"/>
                                        </p:tgtEl>
                                      </p:cBhvr>
                                      <p:to x="100000" y="60000"/>
                                    </p:animScale>
                                    <p:animScale>
                                      <p:cBhvr>
                                        <p:cTn id="47" dur="166" decel="50000">
                                          <p:stCondLst>
                                            <p:cond delay="676"/>
                                          </p:stCondLst>
                                        </p:cTn>
                                        <p:tgtEl>
                                          <p:spTgt spid="27"/>
                                        </p:tgtEl>
                                      </p:cBhvr>
                                      <p:to x="100000" y="100000"/>
                                    </p:animScale>
                                    <p:animScale>
                                      <p:cBhvr>
                                        <p:cTn id="48" dur="26">
                                          <p:stCondLst>
                                            <p:cond delay="1312"/>
                                          </p:stCondLst>
                                        </p:cTn>
                                        <p:tgtEl>
                                          <p:spTgt spid="27"/>
                                        </p:tgtEl>
                                      </p:cBhvr>
                                      <p:to x="100000" y="80000"/>
                                    </p:animScale>
                                    <p:animScale>
                                      <p:cBhvr>
                                        <p:cTn id="49" dur="166" decel="50000">
                                          <p:stCondLst>
                                            <p:cond delay="1338"/>
                                          </p:stCondLst>
                                        </p:cTn>
                                        <p:tgtEl>
                                          <p:spTgt spid="27"/>
                                        </p:tgtEl>
                                      </p:cBhvr>
                                      <p:to x="100000" y="100000"/>
                                    </p:animScale>
                                    <p:animScale>
                                      <p:cBhvr>
                                        <p:cTn id="50" dur="26">
                                          <p:stCondLst>
                                            <p:cond delay="1642"/>
                                          </p:stCondLst>
                                        </p:cTn>
                                        <p:tgtEl>
                                          <p:spTgt spid="27"/>
                                        </p:tgtEl>
                                      </p:cBhvr>
                                      <p:to x="100000" y="90000"/>
                                    </p:animScale>
                                    <p:animScale>
                                      <p:cBhvr>
                                        <p:cTn id="51" dur="166" decel="50000">
                                          <p:stCondLst>
                                            <p:cond delay="1668"/>
                                          </p:stCondLst>
                                        </p:cTn>
                                        <p:tgtEl>
                                          <p:spTgt spid="27"/>
                                        </p:tgtEl>
                                      </p:cBhvr>
                                      <p:to x="100000" y="100000"/>
                                    </p:animScale>
                                    <p:animScale>
                                      <p:cBhvr>
                                        <p:cTn id="52" dur="26">
                                          <p:stCondLst>
                                            <p:cond delay="1808"/>
                                          </p:stCondLst>
                                        </p:cTn>
                                        <p:tgtEl>
                                          <p:spTgt spid="27"/>
                                        </p:tgtEl>
                                      </p:cBhvr>
                                      <p:to x="100000" y="95000"/>
                                    </p:animScale>
                                    <p:animScale>
                                      <p:cBhvr>
                                        <p:cTn id="53" dur="166" decel="50000">
                                          <p:stCondLst>
                                            <p:cond delay="1834"/>
                                          </p:stCondLst>
                                        </p:cTn>
                                        <p:tgtEl>
                                          <p:spTgt spid="27"/>
                                        </p:tgtEl>
                                      </p:cBhvr>
                                      <p:to x="100000" y="100000"/>
                                    </p:animScale>
                                  </p:childTnLst>
                                </p:cTn>
                              </p:par>
                              <p:par>
                                <p:cTn id="54" presetID="16" presetClass="entr" presetSubtype="21"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91422" y="190500"/>
            <a:ext cx="20470845" cy="995260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31113" y="523386"/>
            <a:ext cx="19750225" cy="928683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8">
            <a:extLst>
              <a:ext uri="{FF2B5EF4-FFF2-40B4-BE49-F238E27FC236}">
                <a16:creationId xmlns:a16="http://schemas.microsoft.com/office/drawing/2014/main" id="{07A7459C-AD0A-E2F3-C5A4-27FE4AAC8961}"/>
              </a:ext>
            </a:extLst>
          </p:cNvPr>
          <p:cNvPicPr>
            <a:picLocks noChangeAspect="1"/>
          </p:cNvPicPr>
          <p:nvPr/>
        </p:nvPicPr>
        <p:blipFill>
          <a:blip r:embed="rId3"/>
          <a:stretch>
            <a:fillRect/>
          </a:stretch>
        </p:blipFill>
        <p:spPr>
          <a:xfrm>
            <a:off x="10566601" y="4285686"/>
            <a:ext cx="8371083" cy="5346417"/>
          </a:xfrm>
          <a:prstGeom prst="rect">
            <a:avLst/>
          </a:prstGeom>
        </p:spPr>
      </p:pic>
      <p:sp>
        <p:nvSpPr>
          <p:cNvPr id="21" name="Rectangle: Rounded Corners 20">
            <a:extLst>
              <a:ext uri="{FF2B5EF4-FFF2-40B4-BE49-F238E27FC236}">
                <a16:creationId xmlns:a16="http://schemas.microsoft.com/office/drawing/2014/main" id="{AE5B3099-0FAE-C00C-B671-1433F5B4DB0F}"/>
              </a:ext>
            </a:extLst>
          </p:cNvPr>
          <p:cNvSpPr/>
          <p:nvPr/>
        </p:nvSpPr>
        <p:spPr>
          <a:xfrm>
            <a:off x="0" y="547915"/>
            <a:ext cx="14097000" cy="2294718"/>
          </a:xfrm>
          <a:prstGeom prst="round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67B45DFD-A119-8ACE-B514-774911203086}"/>
              </a:ext>
            </a:extLst>
          </p:cNvPr>
          <p:cNvSpPr txBox="1"/>
          <p:nvPr/>
        </p:nvSpPr>
        <p:spPr>
          <a:xfrm>
            <a:off x="-209630" y="625264"/>
            <a:ext cx="14416697" cy="2246769"/>
          </a:xfrm>
          <a:prstGeom prst="rect">
            <a:avLst/>
          </a:prstGeom>
          <a:noFill/>
        </p:spPr>
        <p:txBody>
          <a:bodyPr wrap="square" rtlCol="0">
            <a:spAutoFit/>
          </a:bodyPr>
          <a:lstStyle/>
          <a:p>
            <a:pPr marL="914400" indent="-914400" algn="ctr">
              <a:buAutoNum type="alphaLcParenR"/>
            </a:pPr>
            <a:r>
              <a:rPr lang="en-US" sz="7000" b="1" dirty="0" err="1">
                <a:latin typeface="Cambria" panose="02040503050406030204" pitchFamily="18" charset="0"/>
                <a:ea typeface="Cambria" panose="02040503050406030204" pitchFamily="18" charset="0"/>
              </a:rPr>
              <a:t>Có</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mấy</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lớp</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ngoại</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khoá</a:t>
            </a:r>
            <a:r>
              <a:rPr lang="en-US" sz="7000" b="1" dirty="0">
                <a:latin typeface="Cambria" panose="02040503050406030204" pitchFamily="18" charset="0"/>
                <a:ea typeface="Cambria" panose="02040503050406030204" pitchFamily="18" charset="0"/>
              </a:rPr>
              <a:t>?</a:t>
            </a:r>
            <a:endParaRPr lang="vi-VN" sz="7000" b="1" dirty="0">
              <a:latin typeface="Cambria" panose="02040503050406030204" pitchFamily="18" charset="0"/>
              <a:ea typeface="Cambria" panose="02040503050406030204" pitchFamily="18" charset="0"/>
            </a:endParaRPr>
          </a:p>
          <a:p>
            <a:pPr algn="ct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Đó</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là</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những</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lớp</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ngoại</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khoá</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nào</a:t>
            </a:r>
            <a:r>
              <a:rPr lang="en-US" sz="7000" b="1" dirty="0">
                <a:latin typeface="Cambria" panose="02040503050406030204" pitchFamily="18" charset="0"/>
                <a:ea typeface="Cambria" panose="02040503050406030204" pitchFamily="18" charset="0"/>
              </a:rPr>
              <a:t>?</a:t>
            </a:r>
          </a:p>
        </p:txBody>
      </p:sp>
      <p:sp>
        <p:nvSpPr>
          <p:cNvPr id="23" name="圆角矩形 17">
            <a:extLst>
              <a:ext uri="{FF2B5EF4-FFF2-40B4-BE49-F238E27FC236}">
                <a16:creationId xmlns:a16="http://schemas.microsoft.com/office/drawing/2014/main" id="{A8E535DF-15BD-D423-EF0C-7F74D154BE25}"/>
              </a:ext>
            </a:extLst>
          </p:cNvPr>
          <p:cNvSpPr/>
          <p:nvPr/>
        </p:nvSpPr>
        <p:spPr>
          <a:xfrm>
            <a:off x="588270" y="3509497"/>
            <a:ext cx="9660668" cy="5016758"/>
          </a:xfrm>
          <a:prstGeom prst="roundRect">
            <a:avLst>
              <a:gd name="adj" fmla="val 24204"/>
            </a:avLst>
          </a:prstGeom>
          <a:solidFill>
            <a:schemeClr val="accent3">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24" name="TextBox 23">
            <a:extLst>
              <a:ext uri="{FF2B5EF4-FFF2-40B4-BE49-F238E27FC236}">
                <a16:creationId xmlns:a16="http://schemas.microsoft.com/office/drawing/2014/main" id="{01EF7CA2-DEB5-FC98-D380-1E77C4FFC648}"/>
              </a:ext>
            </a:extLst>
          </p:cNvPr>
          <p:cNvSpPr txBox="1"/>
          <p:nvPr/>
        </p:nvSpPr>
        <p:spPr>
          <a:xfrm>
            <a:off x="1524001" y="3745794"/>
            <a:ext cx="7951177" cy="4401205"/>
          </a:xfrm>
          <a:prstGeom prst="rect">
            <a:avLst/>
          </a:prstGeom>
          <a:noFill/>
        </p:spPr>
        <p:txBody>
          <a:bodyPr wrap="square" rtlCol="0">
            <a:spAutoFit/>
          </a:bodyPr>
          <a:lstStyle/>
          <a:p>
            <a:pPr algn="just"/>
            <a:r>
              <a:rPr lang="vi-VN" sz="6800" b="1" dirty="0">
                <a:solidFill>
                  <a:srgbClr val="FF0000"/>
                </a:solidFill>
                <a:latin typeface="Cambria" panose="02040503050406030204" pitchFamily="18" charset="0"/>
                <a:ea typeface="Cambria" panose="02040503050406030204" pitchFamily="18" charset="0"/>
                <a:cs typeface="Calibri" panose="020F0502020204030204" pitchFamily="34" charset="0"/>
              </a:rPr>
              <a:t>Có 4 lớp ngoại khoá. Đó là những lớp ngoại khoá: Bơi, Võ, Cờ, Múa</a:t>
            </a:r>
            <a:endParaRPr lang="en-US" sz="6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8709514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91422" y="190500"/>
            <a:ext cx="20470845" cy="995260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31113" y="523386"/>
            <a:ext cx="19750225" cy="928683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Rounded Corners 20">
            <a:extLst>
              <a:ext uri="{FF2B5EF4-FFF2-40B4-BE49-F238E27FC236}">
                <a16:creationId xmlns:a16="http://schemas.microsoft.com/office/drawing/2014/main" id="{AE5B3099-0FAE-C00C-B671-1433F5B4DB0F}"/>
              </a:ext>
            </a:extLst>
          </p:cNvPr>
          <p:cNvSpPr/>
          <p:nvPr/>
        </p:nvSpPr>
        <p:spPr>
          <a:xfrm>
            <a:off x="588270" y="547915"/>
            <a:ext cx="17150824" cy="2961582"/>
          </a:xfrm>
          <a:prstGeom prst="round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67B45DFD-A119-8ACE-B514-774911203086}"/>
              </a:ext>
            </a:extLst>
          </p:cNvPr>
          <p:cNvSpPr txBox="1"/>
          <p:nvPr/>
        </p:nvSpPr>
        <p:spPr>
          <a:xfrm>
            <a:off x="-2819400" y="547915"/>
            <a:ext cx="20152872" cy="2862322"/>
          </a:xfrm>
          <a:prstGeom prst="rect">
            <a:avLst/>
          </a:prstGeom>
          <a:noFill/>
        </p:spPr>
        <p:txBody>
          <a:bodyPr wrap="square" rtlCol="0">
            <a:spAutoFit/>
          </a:bodyPr>
          <a:lstStyle/>
          <a:p>
            <a:pPr lvl="8" algn="just"/>
            <a:r>
              <a:rPr lang="en-US" sz="6000" b="1" dirty="0">
                <a:solidFill>
                  <a:srgbClr val="002060"/>
                </a:solidFill>
                <a:latin typeface="Cambria" panose="02040503050406030204" pitchFamily="18" charset="0"/>
                <a:ea typeface="Cambria" panose="02040503050406030204" pitchFamily="18" charset="0"/>
              </a:rPr>
              <a:t>b) </a:t>
            </a:r>
            <a:r>
              <a:rPr lang="en-US" sz="6000" b="1" dirty="0" err="1">
                <a:solidFill>
                  <a:srgbClr val="002060"/>
                </a:solidFill>
                <a:latin typeface="Cambria" panose="02040503050406030204" pitchFamily="18" charset="0"/>
                <a:ea typeface="Cambria" panose="02040503050406030204" pitchFamily="18" charset="0"/>
              </a:rPr>
              <a:t>Lớp</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ngoại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khoá</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nào</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có</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số</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học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sinh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nhiều</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nhất</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Lớp</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nào</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có</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số</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học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sinh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ít</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nhất</a:t>
            </a:r>
            <a:r>
              <a:rPr lang="en-US" sz="6000" b="1" dirty="0">
                <a:solidFill>
                  <a:srgbClr val="002060"/>
                </a:solidFill>
                <a:latin typeface="Cambria" panose="02040503050406030204" pitchFamily="18" charset="0"/>
                <a:ea typeface="Cambria" panose="02040503050406030204" pitchFamily="18" charset="0"/>
              </a:rPr>
              <a:t>? Hai </a:t>
            </a:r>
            <a:r>
              <a:rPr lang="en-US" sz="6000" b="1" dirty="0" err="1">
                <a:solidFill>
                  <a:srgbClr val="002060"/>
                </a:solidFill>
                <a:latin typeface="Cambria" panose="02040503050406030204" pitchFamily="18" charset="0"/>
                <a:ea typeface="Cambria" panose="02040503050406030204" pitchFamily="18" charset="0"/>
              </a:rPr>
              <a:t>lớp</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ngoại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khoá</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nào</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có</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số</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học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sinh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bằng</a:t>
            </a:r>
            <a:r>
              <a:rPr lang="en-US" sz="6000" b="1" dirty="0">
                <a:solidFill>
                  <a:srgbClr val="002060"/>
                </a:solidFill>
                <a:latin typeface="Cambria" panose="02040503050406030204" pitchFamily="18" charset="0"/>
                <a:ea typeface="Cambria" panose="02040503050406030204" pitchFamily="18" charset="0"/>
              </a:rPr>
              <a:t> </a:t>
            </a:r>
            <a:r>
              <a:rPr lang="vi-VN" sz="6000" b="1" dirty="0">
                <a:solidFill>
                  <a:srgbClr val="002060"/>
                </a:solidFill>
                <a:latin typeface="Cambria" panose="02040503050406030204" pitchFamily="18" charset="0"/>
                <a:ea typeface="Cambria" panose="02040503050406030204" pitchFamily="18" charset="0"/>
              </a:rPr>
              <a:t>nhau?</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3" name="圆角矩形 17">
            <a:extLst>
              <a:ext uri="{FF2B5EF4-FFF2-40B4-BE49-F238E27FC236}">
                <a16:creationId xmlns:a16="http://schemas.microsoft.com/office/drawing/2014/main" id="{A8E535DF-15BD-D423-EF0C-7F74D154BE25}"/>
              </a:ext>
            </a:extLst>
          </p:cNvPr>
          <p:cNvSpPr/>
          <p:nvPr/>
        </p:nvSpPr>
        <p:spPr>
          <a:xfrm>
            <a:off x="588270" y="3699998"/>
            <a:ext cx="11527530" cy="6032432"/>
          </a:xfrm>
          <a:prstGeom prst="roundRect">
            <a:avLst>
              <a:gd name="adj" fmla="val 24204"/>
            </a:avLst>
          </a:prstGeom>
          <a:solidFill>
            <a:schemeClr val="accent3">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2">
                  <a:lumMod val="75000"/>
                </a:schemeClr>
              </a:solidFill>
              <a:effectLst/>
              <a:uLnTx/>
              <a:uFillTx/>
              <a:latin typeface="Arial" panose="020B0604020202020204"/>
              <a:ea typeface="思源黑体 CN Bold" panose="020B0800000000000000"/>
              <a:cs typeface="+mn-cs"/>
            </a:endParaRPr>
          </a:p>
        </p:txBody>
      </p:sp>
      <p:sp>
        <p:nvSpPr>
          <p:cNvPr id="24" name="TextBox 23">
            <a:extLst>
              <a:ext uri="{FF2B5EF4-FFF2-40B4-BE49-F238E27FC236}">
                <a16:creationId xmlns:a16="http://schemas.microsoft.com/office/drawing/2014/main" id="{01EF7CA2-DEB5-FC98-D380-1E77C4FFC648}"/>
              </a:ext>
            </a:extLst>
          </p:cNvPr>
          <p:cNvSpPr txBox="1"/>
          <p:nvPr/>
        </p:nvSpPr>
        <p:spPr>
          <a:xfrm>
            <a:off x="1038871" y="4180480"/>
            <a:ext cx="10262364" cy="5447645"/>
          </a:xfrm>
          <a:prstGeom prst="rect">
            <a:avLst/>
          </a:prstGeom>
          <a:noFill/>
        </p:spPr>
        <p:txBody>
          <a:bodyPr wrap="square" rtlCol="0">
            <a:spAutoFit/>
          </a:bodyPr>
          <a:lstStyle/>
          <a:p>
            <a:pPr lvl="0" algn="just"/>
            <a:r>
              <a:rPr lang="vi-VN"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Lớp ngoại khoá Bơi có số học sinh nhiều nhất.</a:t>
            </a:r>
            <a:endParaRPr lang="en-US"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Lớp Cờ có số học sinh ít nhất.</a:t>
            </a:r>
            <a:endParaRPr lang="en-US"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Hai lớp ngoại khoá Võ và Múa có số học sinh bằng nhau.</a:t>
            </a:r>
            <a:endParaRPr lang="en-US"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5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07A7459C-AD0A-E2F3-C5A4-27FE4AAC896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336" r="3624"/>
          <a:stretch/>
        </p:blipFill>
        <p:spPr>
          <a:xfrm>
            <a:off x="11972645" y="5394354"/>
            <a:ext cx="5685214" cy="3861113"/>
          </a:xfrm>
          <a:prstGeom prst="rect">
            <a:avLst/>
          </a:prstGeom>
        </p:spPr>
      </p:pic>
    </p:spTree>
    <p:extLst>
      <p:ext uri="{BB962C8B-B14F-4D97-AF65-F5344CB8AC3E}">
        <p14:creationId xmlns:p14="http://schemas.microsoft.com/office/powerpoint/2010/main" val="345341403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91422" y="190500"/>
            <a:ext cx="20470845" cy="995260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31113" y="523386"/>
            <a:ext cx="19750225" cy="928683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Rounded Corners 20">
            <a:extLst>
              <a:ext uri="{FF2B5EF4-FFF2-40B4-BE49-F238E27FC236}">
                <a16:creationId xmlns:a16="http://schemas.microsoft.com/office/drawing/2014/main" id="{AE5B3099-0FAE-C00C-B671-1433F5B4DB0F}"/>
              </a:ext>
            </a:extLst>
          </p:cNvPr>
          <p:cNvSpPr/>
          <p:nvPr/>
        </p:nvSpPr>
        <p:spPr>
          <a:xfrm>
            <a:off x="2514600" y="547915"/>
            <a:ext cx="14467665" cy="2529486"/>
          </a:xfrm>
          <a:prstGeom prst="round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67B45DFD-A119-8ACE-B514-774911203086}"/>
              </a:ext>
            </a:extLst>
          </p:cNvPr>
          <p:cNvSpPr txBox="1"/>
          <p:nvPr/>
        </p:nvSpPr>
        <p:spPr>
          <a:xfrm>
            <a:off x="-703836" y="766217"/>
            <a:ext cx="17404500" cy="2092881"/>
          </a:xfrm>
          <a:prstGeom prst="rect">
            <a:avLst/>
          </a:prstGeom>
          <a:noFill/>
        </p:spPr>
        <p:txBody>
          <a:bodyPr wrap="square" rtlCol="0">
            <a:spAutoFit/>
          </a:bodyPr>
          <a:lstStyle/>
          <a:p>
            <a:pPr lvl="8" algn="just"/>
            <a:r>
              <a:rPr lang="en-US" sz="6500" b="1" dirty="0">
                <a:solidFill>
                  <a:prstClr val="black"/>
                </a:solidFill>
                <a:latin typeface="Cambria" panose="02040503050406030204" pitchFamily="18" charset="0"/>
                <a:ea typeface="Cambria" panose="02040503050406030204" pitchFamily="18" charset="0"/>
              </a:rPr>
              <a:t>c) Trung </a:t>
            </a:r>
            <a:r>
              <a:rPr lang="en-US" sz="6500" b="1" dirty="0" err="1">
                <a:solidFill>
                  <a:prstClr val="black"/>
                </a:solidFill>
                <a:latin typeface="Cambria" panose="02040503050406030204" pitchFamily="18" charset="0"/>
                <a:ea typeface="Cambria" panose="02040503050406030204" pitchFamily="18" charset="0"/>
              </a:rPr>
              <a:t>bình</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mỗi</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lớp</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ngoại</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khoá</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có</a:t>
            </a:r>
            <a:r>
              <a:rPr lang="en-US" sz="6500" b="1" dirty="0">
                <a:solidFill>
                  <a:prstClr val="black"/>
                </a:solidFill>
                <a:latin typeface="Cambria" panose="02040503050406030204" pitchFamily="18" charset="0"/>
                <a:ea typeface="Cambria" panose="02040503050406030204" pitchFamily="18" charset="0"/>
              </a:rPr>
              <a:t> bao </a:t>
            </a:r>
            <a:r>
              <a:rPr lang="en-US" sz="6500" b="1" dirty="0" err="1">
                <a:solidFill>
                  <a:prstClr val="black"/>
                </a:solidFill>
                <a:latin typeface="Cambria" panose="02040503050406030204" pitchFamily="18" charset="0"/>
                <a:ea typeface="Cambria" panose="02040503050406030204" pitchFamily="18" charset="0"/>
              </a:rPr>
              <a:t>nhiêu</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học</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sinh</a:t>
            </a:r>
            <a:r>
              <a:rPr lang="en-US" sz="6500" b="1" dirty="0">
                <a:solidFill>
                  <a:prstClr val="black"/>
                </a:solidFill>
                <a:latin typeface="Cambria" panose="02040503050406030204" pitchFamily="18" charset="0"/>
                <a:ea typeface="Cambria" panose="02040503050406030204" pitchFamily="18" charset="0"/>
              </a:rPr>
              <a:t>?</a:t>
            </a:r>
          </a:p>
        </p:txBody>
      </p:sp>
      <p:sp>
        <p:nvSpPr>
          <p:cNvPr id="23" name="圆角矩形 17">
            <a:extLst>
              <a:ext uri="{FF2B5EF4-FFF2-40B4-BE49-F238E27FC236}">
                <a16:creationId xmlns:a16="http://schemas.microsoft.com/office/drawing/2014/main" id="{A8E535DF-15BD-D423-EF0C-7F74D154BE25}"/>
              </a:ext>
            </a:extLst>
          </p:cNvPr>
          <p:cNvSpPr/>
          <p:nvPr/>
        </p:nvSpPr>
        <p:spPr>
          <a:xfrm>
            <a:off x="410470" y="3280601"/>
            <a:ext cx="15210530" cy="4910899"/>
          </a:xfrm>
          <a:prstGeom prst="roundRect">
            <a:avLst>
              <a:gd name="adj" fmla="val 24204"/>
            </a:avLst>
          </a:prstGeom>
          <a:solidFill>
            <a:schemeClr val="accent3">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24" name="TextBox 23">
            <a:extLst>
              <a:ext uri="{FF2B5EF4-FFF2-40B4-BE49-F238E27FC236}">
                <a16:creationId xmlns:a16="http://schemas.microsoft.com/office/drawing/2014/main" id="{01EF7CA2-DEB5-FC98-D380-1E77C4FFC648}"/>
              </a:ext>
            </a:extLst>
          </p:cNvPr>
          <p:cNvSpPr txBox="1"/>
          <p:nvPr/>
        </p:nvSpPr>
        <p:spPr>
          <a:xfrm>
            <a:off x="814672" y="3867555"/>
            <a:ext cx="14402126" cy="3785652"/>
          </a:xfrm>
          <a:prstGeom prst="rect">
            <a:avLst/>
          </a:prstGeom>
          <a:noFill/>
        </p:spPr>
        <p:txBody>
          <a:bodyPr wrap="square" rtlCol="0">
            <a:spAutoFit/>
          </a:bodyPr>
          <a:lstStyle/>
          <a:p>
            <a:pPr lvl="0"/>
            <a:r>
              <a:rPr lang="vi-VN" sz="6000" b="1" dirty="0">
                <a:solidFill>
                  <a:srgbClr val="FF0000"/>
                </a:solidFill>
                <a:latin typeface="Cambria" panose="02040503050406030204" pitchFamily="18" charset="0"/>
                <a:ea typeface="Cambria" panose="02040503050406030204" pitchFamily="18" charset="0"/>
                <a:cs typeface="Calibri" panose="020F0502020204030204" pitchFamily="34" charset="0"/>
              </a:rPr>
              <a:t>Trung bình mỗi lớp ngoại khoá có số học sinh là:</a:t>
            </a:r>
          </a:p>
          <a:p>
            <a:pPr lvl="0"/>
            <a:r>
              <a:rPr lang="vi-VN" sz="6000" b="1" dirty="0">
                <a:solidFill>
                  <a:srgbClr val="FF0000"/>
                </a:solidFill>
                <a:latin typeface="Cambria" panose="02040503050406030204" pitchFamily="18" charset="0"/>
                <a:ea typeface="Cambria" panose="02040503050406030204" pitchFamily="18" charset="0"/>
                <a:cs typeface="Calibri" panose="020F0502020204030204" pitchFamily="34" charset="0"/>
              </a:rPr>
              <a:t>(60 + 45 + 30 + 45) : 4 = 45 (học sinh)</a:t>
            </a:r>
          </a:p>
          <a:p>
            <a:pPr lvl="0"/>
            <a:r>
              <a:rPr lang="vi-VN" sz="6000" b="1" dirty="0">
                <a:solidFill>
                  <a:srgbClr val="FF0000"/>
                </a:solidFill>
                <a:latin typeface="Cambria" panose="02040503050406030204" pitchFamily="18" charset="0"/>
                <a:ea typeface="Cambria" panose="02040503050406030204" pitchFamily="18" charset="0"/>
                <a:cs typeface="Calibri" panose="020F0502020204030204" pitchFamily="34" charset="0"/>
              </a:rPr>
              <a:t>                                            Đáp số: 45 học sinh</a:t>
            </a:r>
            <a:endParaRPr lang="en-US" sz="6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3918" y="5501501"/>
            <a:ext cx="4781754" cy="4237584"/>
          </a:xfrm>
          <a:prstGeom prst="rect">
            <a:avLst/>
          </a:prstGeom>
        </p:spPr>
      </p:pic>
    </p:spTree>
    <p:extLst>
      <p:ext uri="{BB962C8B-B14F-4D97-AF65-F5344CB8AC3E}">
        <p14:creationId xmlns:p14="http://schemas.microsoft.com/office/powerpoint/2010/main" val="50141106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SG"/>
          </a:p>
        </p:txBody>
      </p:sp>
      <p:grpSp>
        <p:nvGrpSpPr>
          <p:cNvPr id="3" name="Group 3"/>
          <p:cNvGrpSpPr/>
          <p:nvPr/>
        </p:nvGrpSpPr>
        <p:grpSpPr>
          <a:xfrm>
            <a:off x="-1091422" y="190500"/>
            <a:ext cx="20470845" cy="995260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SG"/>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SG"/>
            </a:p>
          </p:txBody>
        </p:sp>
      </p:grpSp>
      <p:grpSp>
        <p:nvGrpSpPr>
          <p:cNvPr id="6" name="Group 6"/>
          <p:cNvGrpSpPr/>
          <p:nvPr/>
        </p:nvGrpSpPr>
        <p:grpSpPr>
          <a:xfrm>
            <a:off x="-731112" y="516731"/>
            <a:ext cx="19750225" cy="928683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SG"/>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SG"/>
            </a:p>
          </p:txBody>
        </p:sp>
      </p:grpSp>
      <p:pic>
        <p:nvPicPr>
          <p:cNvPr id="15" name="Picture 14"/>
          <p:cNvPicPr>
            <a:picLocks noChangeAspect="1"/>
          </p:cNvPicPr>
          <p:nvPr/>
        </p:nvPicPr>
        <p:blipFill rotWithShape="1">
          <a:blip r:embed="rId3"/>
          <a:srcRect r="85155" b="37304"/>
          <a:stretch/>
        </p:blipFill>
        <p:spPr>
          <a:xfrm>
            <a:off x="-883513" y="1072319"/>
            <a:ext cx="2743200" cy="1116101"/>
          </a:xfrm>
          <a:prstGeom prst="rect">
            <a:avLst/>
          </a:prstGeom>
        </p:spPr>
      </p:pic>
      <p:sp>
        <p:nvSpPr>
          <p:cNvPr id="22"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885403" y="683885"/>
            <a:ext cx="1655499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Trong một hộp có 3 quả bóng gồm 1 quả màu đỏ, 1 quả màu vàng và 1 quả màu xanh. Không nhìn vào hộp, Rô-bốt lấy ra 1 quả bóng bất kì, ghi lại màu của quả bóng đó rồi trả lại vào hộp. Bóng màu đỏ ghi Ð, bóng máu xanh ghi X, bóng màu vàng ghi V.</a:t>
            </a:r>
          </a:p>
        </p:txBody>
      </p:sp>
      <p:pic>
        <p:nvPicPr>
          <p:cNvPr id="25" name="Picture 24">
            <a:extLst>
              <a:ext uri="{FF2B5EF4-FFF2-40B4-BE49-F238E27FC236}">
                <a16:creationId xmlns:a16="http://schemas.microsoft.com/office/drawing/2014/main" id="{D82FC375-62C8-71B2-EBCC-D49EF733C74A}"/>
              </a:ext>
            </a:extLst>
          </p:cNvPr>
          <p:cNvPicPr>
            <a:picLocks noChangeAspect="1"/>
          </p:cNvPicPr>
          <p:nvPr/>
        </p:nvPicPr>
        <p:blipFill>
          <a:blip r:embed="rId4"/>
          <a:stretch>
            <a:fillRect/>
          </a:stretch>
        </p:blipFill>
        <p:spPr>
          <a:xfrm>
            <a:off x="15191219" y="3467244"/>
            <a:ext cx="3462337" cy="2435321"/>
          </a:xfrm>
          <a:prstGeom prst="rect">
            <a:avLst/>
          </a:prstGeom>
        </p:spPr>
      </p:pic>
      <p:sp>
        <p:nvSpPr>
          <p:cNvPr id="26" name="TextBox 25">
            <a:extLst>
              <a:ext uri="{FF2B5EF4-FFF2-40B4-BE49-F238E27FC236}">
                <a16:creationId xmlns:a16="http://schemas.microsoft.com/office/drawing/2014/main" id="{E8D70A89-7706-6B57-02C6-33491208E719}"/>
              </a:ext>
            </a:extLst>
          </p:cNvPr>
          <p:cNvSpPr txBox="1"/>
          <p:nvPr/>
        </p:nvSpPr>
        <p:spPr>
          <a:xfrm>
            <a:off x="-356031" y="4082427"/>
            <a:ext cx="13987659" cy="1323439"/>
          </a:xfrm>
          <a:prstGeom prst="rect">
            <a:avLst/>
          </a:prstGeom>
          <a:noFill/>
        </p:spPr>
        <p:txBody>
          <a:bodyPr wrap="square" rtlCol="0">
            <a:spAutoFit/>
          </a:bodyPr>
          <a:lstStyle/>
          <a:p>
            <a:pPr lvl="0" algn="just"/>
            <a:r>
              <a:rPr lang="vi-VN" sz="4000" b="1" dirty="0">
                <a:solidFill>
                  <a:srgbClr val="C00000"/>
                </a:solidFill>
                <a:latin typeface="Cambria" panose="02040503050406030204" pitchFamily="18" charset="0"/>
                <a:ea typeface="Cambria" panose="02040503050406030204" pitchFamily="18" charset="0"/>
              </a:rPr>
              <a:t>Rô-bốt đã thực hiện 30 lần lấy bóng như trên và ghi được kết quả xuất hiện màu của mỗi quả bóng như bảng sau:</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7" name="Table 26">
            <a:extLst>
              <a:ext uri="{FF2B5EF4-FFF2-40B4-BE49-F238E27FC236}">
                <a16:creationId xmlns:a16="http://schemas.microsoft.com/office/drawing/2014/main" id="{51F511D9-845B-B693-C7E3-29D86A613D68}"/>
              </a:ext>
            </a:extLst>
          </p:cNvPr>
          <p:cNvGraphicFramePr>
            <a:graphicFrameLocks noGrp="1"/>
          </p:cNvGraphicFramePr>
          <p:nvPr>
            <p:extLst>
              <p:ext uri="{D42A27DB-BD31-4B8C-83A1-F6EECF244321}">
                <p14:modId xmlns:p14="http://schemas.microsoft.com/office/powerpoint/2010/main" val="1282662578"/>
              </p:ext>
            </p:extLst>
          </p:nvPr>
        </p:nvGraphicFramePr>
        <p:xfrm>
          <a:off x="-303696" y="5669403"/>
          <a:ext cx="15164762" cy="3505200"/>
        </p:xfrm>
        <a:graphic>
          <a:graphicData uri="http://schemas.openxmlformats.org/drawingml/2006/table">
            <a:tbl>
              <a:tblPr/>
              <a:tblGrid>
                <a:gridCol w="2461405">
                  <a:extLst>
                    <a:ext uri="{9D8B030D-6E8A-4147-A177-3AD203B41FA5}">
                      <a16:colId xmlns:a16="http://schemas.microsoft.com/office/drawing/2014/main" val="2497748181"/>
                    </a:ext>
                  </a:extLst>
                </a:gridCol>
                <a:gridCol w="742975">
                  <a:extLst>
                    <a:ext uri="{9D8B030D-6E8A-4147-A177-3AD203B41FA5}">
                      <a16:colId xmlns:a16="http://schemas.microsoft.com/office/drawing/2014/main" val="470286320"/>
                    </a:ext>
                  </a:extLst>
                </a:gridCol>
                <a:gridCol w="792743">
                  <a:extLst>
                    <a:ext uri="{9D8B030D-6E8A-4147-A177-3AD203B41FA5}">
                      <a16:colId xmlns:a16="http://schemas.microsoft.com/office/drawing/2014/main" val="1130089037"/>
                    </a:ext>
                  </a:extLst>
                </a:gridCol>
                <a:gridCol w="1066800">
                  <a:extLst>
                    <a:ext uri="{9D8B030D-6E8A-4147-A177-3AD203B41FA5}">
                      <a16:colId xmlns:a16="http://schemas.microsoft.com/office/drawing/2014/main" val="1507786949"/>
                    </a:ext>
                  </a:extLst>
                </a:gridCol>
                <a:gridCol w="1093810">
                  <a:extLst>
                    <a:ext uri="{9D8B030D-6E8A-4147-A177-3AD203B41FA5}">
                      <a16:colId xmlns:a16="http://schemas.microsoft.com/office/drawing/2014/main" val="307139080"/>
                    </a:ext>
                  </a:extLst>
                </a:gridCol>
                <a:gridCol w="1147823">
                  <a:extLst>
                    <a:ext uri="{9D8B030D-6E8A-4147-A177-3AD203B41FA5}">
                      <a16:colId xmlns:a16="http://schemas.microsoft.com/office/drawing/2014/main" val="1541485661"/>
                    </a:ext>
                  </a:extLst>
                </a:gridCol>
                <a:gridCol w="1228845">
                  <a:extLst>
                    <a:ext uri="{9D8B030D-6E8A-4147-A177-3AD203B41FA5}">
                      <a16:colId xmlns:a16="http://schemas.microsoft.com/office/drawing/2014/main" val="306043376"/>
                    </a:ext>
                  </a:extLst>
                </a:gridCol>
                <a:gridCol w="1296367">
                  <a:extLst>
                    <a:ext uri="{9D8B030D-6E8A-4147-A177-3AD203B41FA5}">
                      <a16:colId xmlns:a16="http://schemas.microsoft.com/office/drawing/2014/main" val="573921178"/>
                    </a:ext>
                  </a:extLst>
                </a:gridCol>
                <a:gridCol w="958771">
                  <a:extLst>
                    <a:ext uri="{9D8B030D-6E8A-4147-A177-3AD203B41FA5}">
                      <a16:colId xmlns:a16="http://schemas.microsoft.com/office/drawing/2014/main" val="1272147733"/>
                    </a:ext>
                  </a:extLst>
                </a:gridCol>
                <a:gridCol w="1066800">
                  <a:extLst>
                    <a:ext uri="{9D8B030D-6E8A-4147-A177-3AD203B41FA5}">
                      <a16:colId xmlns:a16="http://schemas.microsoft.com/office/drawing/2014/main" val="1515761785"/>
                    </a:ext>
                  </a:extLst>
                </a:gridCol>
                <a:gridCol w="931762">
                  <a:extLst>
                    <a:ext uri="{9D8B030D-6E8A-4147-A177-3AD203B41FA5}">
                      <a16:colId xmlns:a16="http://schemas.microsoft.com/office/drawing/2014/main" val="3735980021"/>
                    </a:ext>
                  </a:extLst>
                </a:gridCol>
                <a:gridCol w="1210142">
                  <a:extLst>
                    <a:ext uri="{9D8B030D-6E8A-4147-A177-3AD203B41FA5}">
                      <a16:colId xmlns:a16="http://schemas.microsoft.com/office/drawing/2014/main" val="1210938933"/>
                    </a:ext>
                  </a:extLst>
                </a:gridCol>
                <a:gridCol w="1166519">
                  <a:extLst>
                    <a:ext uri="{9D8B030D-6E8A-4147-A177-3AD203B41FA5}">
                      <a16:colId xmlns:a16="http://schemas.microsoft.com/office/drawing/2014/main" val="45744544"/>
                    </a:ext>
                  </a:extLst>
                </a:gridCol>
              </a:tblGrid>
              <a:tr h="931512">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Bóng</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màu</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đỏ</a:t>
                      </a:r>
                      <a:endParaRPr lang="en-US" sz="3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
                      </a:r>
                      <a:br>
                        <a:rPr lang="en-US" sz="3000" b="1">
                          <a:solidFill>
                            <a:srgbClr val="000000"/>
                          </a:solidFill>
                          <a:effectLst/>
                          <a:latin typeface="Cambria" panose="02040503050406030204" pitchFamily="18" charset="0"/>
                          <a:ea typeface="Cambria" panose="02040503050406030204" pitchFamily="18" charset="0"/>
                        </a:rPr>
                      </a:br>
                      <a:endParaRPr lang="en-US" sz="3000" b="1">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
                      </a:r>
                      <a:br>
                        <a:rPr lang="en-US" sz="3000" b="1">
                          <a:solidFill>
                            <a:srgbClr val="000000"/>
                          </a:solidFill>
                          <a:effectLst/>
                          <a:latin typeface="Cambria" panose="02040503050406030204" pitchFamily="18" charset="0"/>
                          <a:ea typeface="Cambria" panose="02040503050406030204" pitchFamily="18" charset="0"/>
                        </a:rPr>
                      </a:br>
                      <a:endParaRPr lang="en-US" sz="3000" b="1">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538530">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Bóng</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màu</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xanh</a:t>
                      </a:r>
                      <a:endParaRPr lang="en-US" sz="3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931512">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Bóng</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màu</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vàng</a:t>
                      </a:r>
                      <a:endParaRPr lang="en-US" sz="3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
                      </a:r>
                      <a:br>
                        <a:rPr lang="en-US" sz="3000" b="1" dirty="0">
                          <a:solidFill>
                            <a:srgbClr val="000000"/>
                          </a:solidFill>
                          <a:effectLst/>
                          <a:latin typeface="Cambria" panose="02040503050406030204" pitchFamily="18" charset="0"/>
                          <a:ea typeface="Cambria" panose="02040503050406030204" pitchFamily="18" charset="0"/>
                        </a:rPr>
                      </a:br>
                      <a:endParaRPr lang="en-US" sz="30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
                      </a:r>
                      <a:br>
                        <a:rPr lang="en-US" sz="3000" b="1" dirty="0">
                          <a:solidFill>
                            <a:srgbClr val="000000"/>
                          </a:solidFill>
                          <a:effectLst/>
                          <a:latin typeface="Cambria" panose="02040503050406030204" pitchFamily="18" charset="0"/>
                          <a:ea typeface="Cambria" panose="02040503050406030204" pitchFamily="18" charset="0"/>
                        </a:rPr>
                      </a:br>
                      <a:endParaRPr lang="en-US" sz="30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
                      </a:r>
                      <a:br>
                        <a:rPr lang="en-US" sz="3000" b="1" dirty="0">
                          <a:solidFill>
                            <a:srgbClr val="000000"/>
                          </a:solidFill>
                          <a:effectLst/>
                          <a:latin typeface="Cambria" panose="02040503050406030204" pitchFamily="18" charset="0"/>
                          <a:ea typeface="Cambria" panose="02040503050406030204" pitchFamily="18" charset="0"/>
                        </a:rPr>
                      </a:br>
                      <a:endParaRPr lang="en-US" sz="30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
                      </a:r>
                      <a:br>
                        <a:rPr lang="en-US" sz="3000" b="1" dirty="0">
                          <a:solidFill>
                            <a:srgbClr val="000000"/>
                          </a:solidFill>
                          <a:effectLst/>
                          <a:latin typeface="Cambria" panose="02040503050406030204" pitchFamily="18" charset="0"/>
                          <a:ea typeface="Cambria" panose="02040503050406030204" pitchFamily="18" charset="0"/>
                        </a:rPr>
                      </a:br>
                      <a:endParaRPr lang="en-US" sz="30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0646" y="5580055"/>
            <a:ext cx="4487045" cy="44870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2563830" y="514912"/>
            <a:ext cx="15624379" cy="4222622"/>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16933" y="29633"/>
            <a:ext cx="3071725" cy="2676525"/>
          </a:xfrm>
          <a:prstGeom prst="rect">
            <a:avLst/>
          </a:prstGeom>
        </p:spPr>
      </p:pic>
      <p:sp>
        <p:nvSpPr>
          <p:cNvPr id="26" name="TextBox 25">
            <a:extLst>
              <a:ext uri="{FF2B5EF4-FFF2-40B4-BE49-F238E27FC236}">
                <a16:creationId xmlns:a16="http://schemas.microsoft.com/office/drawing/2014/main" id="{5CB8ABF7-1D3C-49CC-69D3-6472E60AD62D}"/>
              </a:ext>
            </a:extLst>
          </p:cNvPr>
          <p:cNvSpPr txBox="1"/>
          <p:nvPr/>
        </p:nvSpPr>
        <p:spPr>
          <a:xfrm>
            <a:off x="3724496" y="1067200"/>
            <a:ext cx="13792200"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Trong 30 lần Rô-bốt lấy bóng: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 Mỗi loại bóng màu đỏ, màu xanh, màu vàng xuất hiện bao nhiêu lần?</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5C6A6C9-DDB9-D965-7D38-64C0C5795510}"/>
              </a:ext>
            </a:extLst>
          </p:cNvPr>
          <p:cNvSpPr txBox="1"/>
          <p:nvPr/>
        </p:nvSpPr>
        <p:spPr>
          <a:xfrm>
            <a:off x="3115434" y="5080206"/>
            <a:ext cx="14521170" cy="2554545"/>
          </a:xfrm>
          <a:prstGeom prst="rect">
            <a:avLst/>
          </a:prstGeom>
          <a:noFill/>
        </p:spPr>
        <p:txBody>
          <a:bodyPr wrap="square" rtlCol="0">
            <a:spAutoFit/>
          </a:bodyPr>
          <a:lstStyle/>
          <a:p>
            <a:pPr lvl="0" algn="ctr"/>
            <a:r>
              <a:rPr lang="vi-VN" sz="8000" b="1" dirty="0">
                <a:solidFill>
                  <a:srgbClr val="002060"/>
                </a:solidFill>
                <a:latin typeface="Cambria" panose="02040503050406030204" pitchFamily="18" charset="0"/>
                <a:ea typeface="Cambria" panose="02040503050406030204" pitchFamily="18" charset="0"/>
              </a:rPr>
              <a:t>Bóng đỏ xuất hiện 10 lần, bóng xanh 12 lần, bóng vàng 8 lần.</a:t>
            </a:r>
            <a:endPar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pic>
        <p:nvPicPr>
          <p:cNvPr id="5" name="图片 4" descr="12"/>
          <p:cNvPicPr>
            <a:picLocks noChangeAspect="1"/>
          </p:cNvPicPr>
          <p:nvPr/>
        </p:nvPicPr>
        <p:blipFill>
          <a:blip r:embed="rId6"/>
          <a:stretch>
            <a:fillRect/>
          </a:stretch>
        </p:blipFill>
        <p:spPr>
          <a:xfrm>
            <a:off x="11641455" y="2306955"/>
            <a:ext cx="6646545" cy="8079105"/>
          </a:xfrm>
          <a:prstGeom prst="rect">
            <a:avLst/>
          </a:prstGeom>
        </p:spPr>
      </p:pic>
      <p:pic>
        <p:nvPicPr>
          <p:cNvPr id="6" name="图片 5" descr="千库网_开学教室防疫_元素编号12833866"/>
          <p:cNvPicPr>
            <a:picLocks noChangeAspect="1"/>
          </p:cNvPicPr>
          <p:nvPr/>
        </p:nvPicPr>
        <p:blipFill>
          <a:blip r:embed="rId7"/>
          <a:stretch>
            <a:fillRect/>
          </a:stretch>
        </p:blipFill>
        <p:spPr>
          <a:xfrm flipH="1">
            <a:off x="9836468" y="5213033"/>
            <a:ext cx="5306378" cy="3537585"/>
          </a:xfrm>
          <a:prstGeom prst="rect">
            <a:avLst/>
          </a:prstGeom>
        </p:spPr>
      </p:pic>
      <p:grpSp>
        <p:nvGrpSpPr>
          <p:cNvPr id="24" name="Group 3"/>
          <p:cNvGrpSpPr/>
          <p:nvPr/>
        </p:nvGrpSpPr>
        <p:grpSpPr>
          <a:xfrm>
            <a:off x="687681" y="214135"/>
            <a:ext cx="16544341" cy="9577565"/>
            <a:chOff x="0" y="0"/>
            <a:chExt cx="45267365" cy="25113488"/>
          </a:xfrm>
        </p:grpSpPr>
        <p:sp>
          <p:nvSpPr>
            <p:cNvPr id="25" name="Freeform 4"/>
            <p:cNvSpPr/>
            <p:nvPr/>
          </p:nvSpPr>
          <p:spPr>
            <a:xfrm>
              <a:off x="72390" y="72390"/>
              <a:ext cx="45122585" cy="24968708"/>
            </a:xfrm>
            <a:custGeom>
              <a:avLst/>
              <a:gdLst/>
              <a:ahLst/>
              <a:cxnLst/>
              <a:rect l="l" t="t" r="r" b="b"/>
              <a:pathLst>
                <a:path w="45122585" h="24968708">
                  <a:moveTo>
                    <a:pt x="0" y="0"/>
                  </a:moveTo>
                  <a:lnTo>
                    <a:pt x="45122585" y="0"/>
                  </a:lnTo>
                  <a:lnTo>
                    <a:pt x="45122585" y="24968708"/>
                  </a:lnTo>
                  <a:lnTo>
                    <a:pt x="0" y="24968708"/>
                  </a:lnTo>
                  <a:lnTo>
                    <a:pt x="0" y="0"/>
                  </a:lnTo>
                  <a:close/>
                </a:path>
              </a:pathLst>
            </a:custGeom>
            <a:solidFill>
              <a:srgbClr val="9B7C5C"/>
            </a:solidFill>
          </p:spPr>
          <p:txBody>
            <a:bodyPr/>
            <a:lstStyle/>
            <a:p>
              <a:endParaRPr lang="en-SG">
                <a:latin typeface="Cambria" panose="02040503050406030204" pitchFamily="18" charset="0"/>
                <a:ea typeface="Cambria" panose="02040503050406030204" pitchFamily="18" charset="0"/>
              </a:endParaRPr>
            </a:p>
          </p:txBody>
        </p:sp>
        <p:sp>
          <p:nvSpPr>
            <p:cNvPr id="26" name="Freeform 5"/>
            <p:cNvSpPr/>
            <p:nvPr/>
          </p:nvSpPr>
          <p:spPr>
            <a:xfrm>
              <a:off x="0" y="0"/>
              <a:ext cx="45267364" cy="25113489"/>
            </a:xfrm>
            <a:custGeom>
              <a:avLst/>
              <a:gdLst/>
              <a:ahLst/>
              <a:cxnLst/>
              <a:rect l="l" t="t" r="r" b="b"/>
              <a:pathLst>
                <a:path w="45267364" h="25113489">
                  <a:moveTo>
                    <a:pt x="45122585" y="24968708"/>
                  </a:moveTo>
                  <a:lnTo>
                    <a:pt x="45267364" y="24968708"/>
                  </a:lnTo>
                  <a:lnTo>
                    <a:pt x="45267364" y="25113489"/>
                  </a:lnTo>
                  <a:lnTo>
                    <a:pt x="45122585" y="25113489"/>
                  </a:lnTo>
                  <a:lnTo>
                    <a:pt x="45122585" y="24968708"/>
                  </a:lnTo>
                  <a:close/>
                  <a:moveTo>
                    <a:pt x="0" y="144780"/>
                  </a:moveTo>
                  <a:lnTo>
                    <a:pt x="144780" y="144780"/>
                  </a:lnTo>
                  <a:lnTo>
                    <a:pt x="144780" y="24968708"/>
                  </a:lnTo>
                  <a:lnTo>
                    <a:pt x="0" y="24968708"/>
                  </a:lnTo>
                  <a:lnTo>
                    <a:pt x="0" y="144780"/>
                  </a:lnTo>
                  <a:close/>
                  <a:moveTo>
                    <a:pt x="0" y="24968708"/>
                  </a:moveTo>
                  <a:lnTo>
                    <a:pt x="144780" y="24968708"/>
                  </a:lnTo>
                  <a:lnTo>
                    <a:pt x="144780" y="25113489"/>
                  </a:lnTo>
                  <a:lnTo>
                    <a:pt x="0" y="25113489"/>
                  </a:lnTo>
                  <a:lnTo>
                    <a:pt x="0" y="24968708"/>
                  </a:lnTo>
                  <a:close/>
                  <a:moveTo>
                    <a:pt x="45122585" y="144780"/>
                  </a:moveTo>
                  <a:lnTo>
                    <a:pt x="45267364" y="144780"/>
                  </a:lnTo>
                  <a:lnTo>
                    <a:pt x="45267364" y="24968708"/>
                  </a:lnTo>
                  <a:lnTo>
                    <a:pt x="45122585" y="24968708"/>
                  </a:lnTo>
                  <a:lnTo>
                    <a:pt x="45122585" y="144780"/>
                  </a:lnTo>
                  <a:close/>
                  <a:moveTo>
                    <a:pt x="144780" y="24968708"/>
                  </a:moveTo>
                  <a:lnTo>
                    <a:pt x="45122585" y="24968708"/>
                  </a:lnTo>
                  <a:lnTo>
                    <a:pt x="45122585" y="25113489"/>
                  </a:lnTo>
                  <a:lnTo>
                    <a:pt x="144780" y="25113489"/>
                  </a:lnTo>
                  <a:lnTo>
                    <a:pt x="144780" y="24968708"/>
                  </a:lnTo>
                  <a:close/>
                  <a:moveTo>
                    <a:pt x="45122585" y="0"/>
                  </a:moveTo>
                  <a:lnTo>
                    <a:pt x="45267364" y="0"/>
                  </a:lnTo>
                  <a:lnTo>
                    <a:pt x="45267364" y="144780"/>
                  </a:lnTo>
                  <a:lnTo>
                    <a:pt x="45122585" y="144780"/>
                  </a:lnTo>
                  <a:lnTo>
                    <a:pt x="45122585" y="0"/>
                  </a:lnTo>
                  <a:close/>
                  <a:moveTo>
                    <a:pt x="0" y="0"/>
                  </a:moveTo>
                  <a:lnTo>
                    <a:pt x="144780" y="0"/>
                  </a:lnTo>
                  <a:lnTo>
                    <a:pt x="144780" y="144780"/>
                  </a:lnTo>
                  <a:lnTo>
                    <a:pt x="0" y="144780"/>
                  </a:lnTo>
                  <a:lnTo>
                    <a:pt x="0" y="0"/>
                  </a:lnTo>
                  <a:close/>
                  <a:moveTo>
                    <a:pt x="144780" y="0"/>
                  </a:moveTo>
                  <a:lnTo>
                    <a:pt x="45122585" y="0"/>
                  </a:lnTo>
                  <a:lnTo>
                    <a:pt x="45122585" y="144780"/>
                  </a:lnTo>
                  <a:lnTo>
                    <a:pt x="144780" y="144780"/>
                  </a:lnTo>
                  <a:lnTo>
                    <a:pt x="144780" y="0"/>
                  </a:lnTo>
                  <a:close/>
                </a:path>
              </a:pathLst>
            </a:custGeom>
            <a:solidFill>
              <a:srgbClr val="000000"/>
            </a:solidFill>
          </p:spPr>
          <p:txBody>
            <a:bodyPr/>
            <a:lstStyle/>
            <a:p>
              <a:endParaRPr lang="en-SG">
                <a:latin typeface="Cambria" panose="02040503050406030204" pitchFamily="18" charset="0"/>
                <a:ea typeface="Cambria" panose="02040503050406030204" pitchFamily="18" charset="0"/>
              </a:endParaRPr>
            </a:p>
          </p:txBody>
        </p:sp>
      </p:grpSp>
      <p:grpSp>
        <p:nvGrpSpPr>
          <p:cNvPr id="27" name="Group 6"/>
          <p:cNvGrpSpPr/>
          <p:nvPr/>
        </p:nvGrpSpPr>
        <p:grpSpPr>
          <a:xfrm>
            <a:off x="1053351" y="579489"/>
            <a:ext cx="15349656" cy="8970468"/>
            <a:chOff x="0" y="0"/>
            <a:chExt cx="40736277" cy="23806622"/>
          </a:xfrm>
        </p:grpSpPr>
        <p:sp>
          <p:nvSpPr>
            <p:cNvPr id="28" name="Freeform 7"/>
            <p:cNvSpPr/>
            <p:nvPr/>
          </p:nvSpPr>
          <p:spPr>
            <a:xfrm>
              <a:off x="72390" y="72390"/>
              <a:ext cx="40591497" cy="23661843"/>
            </a:xfrm>
            <a:custGeom>
              <a:avLst/>
              <a:gdLst/>
              <a:ahLst/>
              <a:cxnLst/>
              <a:rect l="l" t="t" r="r" b="b"/>
              <a:pathLst>
                <a:path w="40591497" h="23661843">
                  <a:moveTo>
                    <a:pt x="0" y="0"/>
                  </a:moveTo>
                  <a:lnTo>
                    <a:pt x="40591497" y="0"/>
                  </a:lnTo>
                  <a:lnTo>
                    <a:pt x="40591497" y="23661843"/>
                  </a:lnTo>
                  <a:lnTo>
                    <a:pt x="0" y="23661843"/>
                  </a:lnTo>
                  <a:lnTo>
                    <a:pt x="0" y="0"/>
                  </a:lnTo>
                  <a:close/>
                </a:path>
              </a:pathLst>
            </a:custGeom>
            <a:solidFill>
              <a:srgbClr val="FFFFFF"/>
            </a:solidFill>
          </p:spPr>
          <p:txBody>
            <a:bodyPr/>
            <a:lstStyle/>
            <a:p>
              <a:endParaRPr lang="en-SG">
                <a:latin typeface="Cambria" panose="02040503050406030204" pitchFamily="18" charset="0"/>
                <a:ea typeface="Cambria" panose="02040503050406030204" pitchFamily="18" charset="0"/>
              </a:endParaRPr>
            </a:p>
          </p:txBody>
        </p:sp>
        <p:sp>
          <p:nvSpPr>
            <p:cNvPr id="29" name="Freeform 8"/>
            <p:cNvSpPr/>
            <p:nvPr/>
          </p:nvSpPr>
          <p:spPr>
            <a:xfrm>
              <a:off x="0" y="0"/>
              <a:ext cx="40736276" cy="23806623"/>
            </a:xfrm>
            <a:custGeom>
              <a:avLst/>
              <a:gdLst/>
              <a:ahLst/>
              <a:cxnLst/>
              <a:rect l="l" t="t" r="r" b="b"/>
              <a:pathLst>
                <a:path w="40736276" h="23806623">
                  <a:moveTo>
                    <a:pt x="40591498" y="23661843"/>
                  </a:moveTo>
                  <a:lnTo>
                    <a:pt x="40736276" y="23661843"/>
                  </a:lnTo>
                  <a:lnTo>
                    <a:pt x="40736276" y="23806623"/>
                  </a:lnTo>
                  <a:lnTo>
                    <a:pt x="40591498" y="23806623"/>
                  </a:lnTo>
                  <a:lnTo>
                    <a:pt x="40591498" y="23661843"/>
                  </a:lnTo>
                  <a:close/>
                  <a:moveTo>
                    <a:pt x="0" y="144780"/>
                  </a:moveTo>
                  <a:lnTo>
                    <a:pt x="144780" y="144780"/>
                  </a:lnTo>
                  <a:lnTo>
                    <a:pt x="144780" y="23661843"/>
                  </a:lnTo>
                  <a:lnTo>
                    <a:pt x="0" y="23661843"/>
                  </a:lnTo>
                  <a:lnTo>
                    <a:pt x="0" y="144780"/>
                  </a:lnTo>
                  <a:close/>
                  <a:moveTo>
                    <a:pt x="0" y="23661843"/>
                  </a:moveTo>
                  <a:lnTo>
                    <a:pt x="144780" y="23661843"/>
                  </a:lnTo>
                  <a:lnTo>
                    <a:pt x="144780" y="23806623"/>
                  </a:lnTo>
                  <a:lnTo>
                    <a:pt x="0" y="23806623"/>
                  </a:lnTo>
                  <a:lnTo>
                    <a:pt x="0" y="23661843"/>
                  </a:lnTo>
                  <a:close/>
                  <a:moveTo>
                    <a:pt x="40591498" y="144780"/>
                  </a:moveTo>
                  <a:lnTo>
                    <a:pt x="40736276" y="144780"/>
                  </a:lnTo>
                  <a:lnTo>
                    <a:pt x="40736276" y="23661843"/>
                  </a:lnTo>
                  <a:lnTo>
                    <a:pt x="40591498" y="23661843"/>
                  </a:lnTo>
                  <a:lnTo>
                    <a:pt x="40591498" y="144780"/>
                  </a:lnTo>
                  <a:close/>
                  <a:moveTo>
                    <a:pt x="144780" y="23661843"/>
                  </a:moveTo>
                  <a:lnTo>
                    <a:pt x="40591498" y="23661843"/>
                  </a:lnTo>
                  <a:lnTo>
                    <a:pt x="40591498" y="23806623"/>
                  </a:lnTo>
                  <a:lnTo>
                    <a:pt x="144780" y="23806623"/>
                  </a:lnTo>
                  <a:lnTo>
                    <a:pt x="144780" y="23661843"/>
                  </a:lnTo>
                  <a:close/>
                  <a:moveTo>
                    <a:pt x="40591498" y="0"/>
                  </a:moveTo>
                  <a:lnTo>
                    <a:pt x="40736276" y="0"/>
                  </a:lnTo>
                  <a:lnTo>
                    <a:pt x="40736276" y="144780"/>
                  </a:lnTo>
                  <a:lnTo>
                    <a:pt x="40591498" y="144780"/>
                  </a:lnTo>
                  <a:lnTo>
                    <a:pt x="40591498" y="0"/>
                  </a:lnTo>
                  <a:close/>
                  <a:moveTo>
                    <a:pt x="0" y="0"/>
                  </a:moveTo>
                  <a:lnTo>
                    <a:pt x="144780" y="0"/>
                  </a:lnTo>
                  <a:lnTo>
                    <a:pt x="144780" y="144780"/>
                  </a:lnTo>
                  <a:lnTo>
                    <a:pt x="0" y="144780"/>
                  </a:lnTo>
                  <a:lnTo>
                    <a:pt x="0" y="0"/>
                  </a:lnTo>
                  <a:close/>
                  <a:moveTo>
                    <a:pt x="144780" y="0"/>
                  </a:moveTo>
                  <a:lnTo>
                    <a:pt x="40591498" y="0"/>
                  </a:lnTo>
                  <a:lnTo>
                    <a:pt x="40591498" y="144780"/>
                  </a:lnTo>
                  <a:lnTo>
                    <a:pt x="144780" y="144780"/>
                  </a:lnTo>
                  <a:lnTo>
                    <a:pt x="144780" y="0"/>
                  </a:lnTo>
                  <a:close/>
                </a:path>
              </a:pathLst>
            </a:custGeom>
            <a:solidFill>
              <a:srgbClr val="000000"/>
            </a:solidFill>
          </p:spPr>
          <p:txBody>
            <a:bodyPr/>
            <a:lstStyle/>
            <a:p>
              <a:endParaRPr lang="en-SG">
                <a:latin typeface="Cambria" panose="02040503050406030204" pitchFamily="18" charset="0"/>
                <a:ea typeface="Cambria" panose="02040503050406030204" pitchFamily="18" charset="0"/>
              </a:endParaRPr>
            </a:p>
          </p:txBody>
        </p:sp>
      </p:grpSp>
      <p:sp>
        <p:nvSpPr>
          <p:cNvPr id="30" name="Freeform 11"/>
          <p:cNvSpPr/>
          <p:nvPr/>
        </p:nvSpPr>
        <p:spPr>
          <a:xfrm flipH="1">
            <a:off x="-15014" y="3725080"/>
            <a:ext cx="3800014" cy="6794150"/>
          </a:xfrm>
          <a:custGeom>
            <a:avLst/>
            <a:gdLst/>
            <a:ahLst/>
            <a:cxnLst/>
            <a:rect l="l" t="t" r="r" b="b"/>
            <a:pathLst>
              <a:path w="4251960" h="8229600">
                <a:moveTo>
                  <a:pt x="4251960" y="0"/>
                </a:moveTo>
                <a:lnTo>
                  <a:pt x="0" y="0"/>
                </a:lnTo>
                <a:lnTo>
                  <a:pt x="0" y="8229600"/>
                </a:lnTo>
                <a:lnTo>
                  <a:pt x="4251960" y="8229600"/>
                </a:lnTo>
                <a:lnTo>
                  <a:pt x="4251960" y="0"/>
                </a:lnTo>
                <a:close/>
              </a:path>
            </a:pathLst>
          </a:custGeom>
          <a:blipFill>
            <a:blip r:embed="rId8"/>
            <a:stretch>
              <a:fillRect/>
            </a:stretch>
          </a:blipFill>
        </p:spPr>
        <p:txBody>
          <a:bodyPr/>
          <a:lstStyle/>
          <a:p>
            <a:endParaRPr lang="en-SG">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5CB8ABF7-1D3C-49CC-69D3-6472E60AD62D}"/>
              </a:ext>
            </a:extLst>
          </p:cNvPr>
          <p:cNvSpPr txBox="1"/>
          <p:nvPr/>
        </p:nvSpPr>
        <p:spPr>
          <a:xfrm>
            <a:off x="3906276" y="5432454"/>
            <a:ext cx="1237545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30 lần Rô-bốt lấy bóng:</a:t>
            </a:r>
          </a:p>
          <a:p>
            <a:pPr lvl="0" algn="just"/>
            <a:r>
              <a:rPr lang="vi-VN" sz="4800" b="1" dirty="0">
                <a:solidFill>
                  <a:prstClr val="black"/>
                </a:solidFill>
                <a:latin typeface="Cambria" panose="02040503050406030204" pitchFamily="18" charset="0"/>
                <a:ea typeface="Cambria" panose="02040503050406030204" pitchFamily="18" charset="0"/>
              </a:rPr>
              <a:t>b) Bóng màu nào xuất hiện nhiều lần nhất, bóng màu nào xuất hiện ít lần nhất?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55C6A6C9-DDB9-D965-7D38-64C0C5795510}"/>
              </a:ext>
            </a:extLst>
          </p:cNvPr>
          <p:cNvSpPr txBox="1"/>
          <p:nvPr/>
        </p:nvSpPr>
        <p:spPr>
          <a:xfrm>
            <a:off x="4216464" y="7638953"/>
            <a:ext cx="11650410" cy="1631216"/>
          </a:xfrm>
          <a:prstGeom prst="rect">
            <a:avLst/>
          </a:prstGeom>
          <a:noFill/>
        </p:spPr>
        <p:txBody>
          <a:bodyPr wrap="square" rtlCol="0">
            <a:spAutoFit/>
          </a:bodyPr>
          <a:lstStyle/>
          <a:p>
            <a:pPr lvl="0" algn="ctr"/>
            <a:r>
              <a:rPr lang="vi-VN" sz="5000" b="1" dirty="0">
                <a:solidFill>
                  <a:srgbClr val="FF0000"/>
                </a:solidFill>
                <a:latin typeface="Cambria" panose="02040503050406030204" pitchFamily="18" charset="0"/>
                <a:ea typeface="Cambria" panose="02040503050406030204" pitchFamily="18" charset="0"/>
              </a:rPr>
              <a:t>Bóng màu xanh xuất hiện nhiều nhất, bóng màu vàng xuất hiện ít nhất.</a:t>
            </a:r>
            <a:endPar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33" name="Rectangle: Rounded Corners 32">
            <a:extLst>
              <a:ext uri="{FF2B5EF4-FFF2-40B4-BE49-F238E27FC236}">
                <a16:creationId xmlns:a16="http://schemas.microsoft.com/office/drawing/2014/main" id="{727E826F-3EA5-5BB3-9E6A-EDF533C8D1BA}"/>
              </a:ext>
            </a:extLst>
          </p:cNvPr>
          <p:cNvSpPr/>
          <p:nvPr/>
        </p:nvSpPr>
        <p:spPr>
          <a:xfrm>
            <a:off x="1512575" y="788834"/>
            <a:ext cx="14431208" cy="1676399"/>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E3DB5F1A-D7EA-D3CC-DDC8-5BBBBF3BE188}"/>
              </a:ext>
            </a:extLst>
          </p:cNvPr>
          <p:cNvSpPr txBox="1"/>
          <p:nvPr/>
        </p:nvSpPr>
        <p:spPr>
          <a:xfrm>
            <a:off x="1672654" y="1016831"/>
            <a:ext cx="1416035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Rô-bốt đã thực hiện 30 lần lấy bóng như trên và ghi được kết quả xuất hiện màu của mỗi quả bóng như bảng sau:</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aphicFrame>
        <p:nvGraphicFramePr>
          <p:cNvPr id="35" name="Table 34">
            <a:extLst>
              <a:ext uri="{FF2B5EF4-FFF2-40B4-BE49-F238E27FC236}">
                <a16:creationId xmlns:a16="http://schemas.microsoft.com/office/drawing/2014/main" id="{19661EB6-1F38-8EEC-82AE-EDB688A268F5}"/>
              </a:ext>
            </a:extLst>
          </p:cNvPr>
          <p:cNvGraphicFramePr>
            <a:graphicFrameLocks noGrp="1"/>
          </p:cNvGraphicFramePr>
          <p:nvPr>
            <p:extLst>
              <p:ext uri="{D42A27DB-BD31-4B8C-83A1-F6EECF244321}">
                <p14:modId xmlns:p14="http://schemas.microsoft.com/office/powerpoint/2010/main" val="2431422869"/>
              </p:ext>
            </p:extLst>
          </p:nvPr>
        </p:nvGraphicFramePr>
        <p:xfrm>
          <a:off x="3716895" y="2802980"/>
          <a:ext cx="12037283" cy="2499360"/>
        </p:xfrm>
        <a:graphic>
          <a:graphicData uri="http://schemas.openxmlformats.org/drawingml/2006/table">
            <a:tbl>
              <a:tblPr/>
              <a:tblGrid>
                <a:gridCol w="1863161">
                  <a:extLst>
                    <a:ext uri="{9D8B030D-6E8A-4147-A177-3AD203B41FA5}">
                      <a16:colId xmlns:a16="http://schemas.microsoft.com/office/drawing/2014/main" val="2497748181"/>
                    </a:ext>
                  </a:extLst>
                </a:gridCol>
                <a:gridCol w="680369">
                  <a:extLst>
                    <a:ext uri="{9D8B030D-6E8A-4147-A177-3AD203B41FA5}">
                      <a16:colId xmlns:a16="http://schemas.microsoft.com/office/drawing/2014/main" val="470286320"/>
                    </a:ext>
                  </a:extLst>
                </a:gridCol>
                <a:gridCol w="629254">
                  <a:extLst>
                    <a:ext uri="{9D8B030D-6E8A-4147-A177-3AD203B41FA5}">
                      <a16:colId xmlns:a16="http://schemas.microsoft.com/office/drawing/2014/main" val="1130089037"/>
                    </a:ext>
                  </a:extLst>
                </a:gridCol>
                <a:gridCol w="846791">
                  <a:extLst>
                    <a:ext uri="{9D8B030D-6E8A-4147-A177-3AD203B41FA5}">
                      <a16:colId xmlns:a16="http://schemas.microsoft.com/office/drawing/2014/main" val="1507786949"/>
                    </a:ext>
                  </a:extLst>
                </a:gridCol>
                <a:gridCol w="868228">
                  <a:extLst>
                    <a:ext uri="{9D8B030D-6E8A-4147-A177-3AD203B41FA5}">
                      <a16:colId xmlns:a16="http://schemas.microsoft.com/office/drawing/2014/main" val="307139080"/>
                    </a:ext>
                  </a:extLst>
                </a:gridCol>
                <a:gridCol w="911104">
                  <a:extLst>
                    <a:ext uri="{9D8B030D-6E8A-4147-A177-3AD203B41FA5}">
                      <a16:colId xmlns:a16="http://schemas.microsoft.com/office/drawing/2014/main" val="1541485661"/>
                    </a:ext>
                  </a:extLst>
                </a:gridCol>
                <a:gridCol w="975416">
                  <a:extLst>
                    <a:ext uri="{9D8B030D-6E8A-4147-A177-3AD203B41FA5}">
                      <a16:colId xmlns:a16="http://schemas.microsoft.com/office/drawing/2014/main" val="306043376"/>
                    </a:ext>
                  </a:extLst>
                </a:gridCol>
                <a:gridCol w="1029011">
                  <a:extLst>
                    <a:ext uri="{9D8B030D-6E8A-4147-A177-3AD203B41FA5}">
                      <a16:colId xmlns:a16="http://schemas.microsoft.com/office/drawing/2014/main" val="573921178"/>
                    </a:ext>
                  </a:extLst>
                </a:gridCol>
                <a:gridCol w="761039">
                  <a:extLst>
                    <a:ext uri="{9D8B030D-6E8A-4147-A177-3AD203B41FA5}">
                      <a16:colId xmlns:a16="http://schemas.microsoft.com/office/drawing/2014/main" val="1272147733"/>
                    </a:ext>
                  </a:extLst>
                </a:gridCol>
                <a:gridCol w="846791">
                  <a:extLst>
                    <a:ext uri="{9D8B030D-6E8A-4147-A177-3AD203B41FA5}">
                      <a16:colId xmlns:a16="http://schemas.microsoft.com/office/drawing/2014/main" val="1515761785"/>
                    </a:ext>
                  </a:extLst>
                </a:gridCol>
                <a:gridCol w="739602">
                  <a:extLst>
                    <a:ext uri="{9D8B030D-6E8A-4147-A177-3AD203B41FA5}">
                      <a16:colId xmlns:a16="http://schemas.microsoft.com/office/drawing/2014/main" val="3735980021"/>
                    </a:ext>
                  </a:extLst>
                </a:gridCol>
                <a:gridCol w="960572">
                  <a:extLst>
                    <a:ext uri="{9D8B030D-6E8A-4147-A177-3AD203B41FA5}">
                      <a16:colId xmlns:a16="http://schemas.microsoft.com/office/drawing/2014/main" val="1210938933"/>
                    </a:ext>
                  </a:extLst>
                </a:gridCol>
                <a:gridCol w="925945">
                  <a:extLst>
                    <a:ext uri="{9D8B030D-6E8A-4147-A177-3AD203B41FA5}">
                      <a16:colId xmlns:a16="http://schemas.microsoft.com/office/drawing/2014/main" val="45744544"/>
                    </a:ext>
                  </a:extLst>
                </a:gridCol>
              </a:tblGrid>
              <a:tr h="700667">
                <a:tc>
                  <a:txBody>
                    <a:bodyPr/>
                    <a:lstStyle/>
                    <a:p>
                      <a:pPr algn="just" fontAlgn="t"/>
                      <a:r>
                        <a:rPr lang="en-US" sz="2400" b="1" dirty="0" err="1">
                          <a:solidFill>
                            <a:srgbClr val="000000"/>
                          </a:solidFill>
                          <a:effectLst/>
                          <a:latin typeface="Cambria" panose="02040503050406030204" pitchFamily="18" charset="0"/>
                          <a:ea typeface="Cambria" panose="02040503050406030204" pitchFamily="18" charset="0"/>
                        </a:rPr>
                        <a:t>Bóng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đỏ</a:t>
                      </a: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
                      </a:r>
                      <a:br>
                        <a:rPr lang="en-US" sz="2400" b="1">
                          <a:solidFill>
                            <a:srgbClr val="000000"/>
                          </a:solidFill>
                          <a:effectLst/>
                          <a:latin typeface="Cambria" panose="02040503050406030204" pitchFamily="18" charset="0"/>
                          <a:ea typeface="Cambria" panose="02040503050406030204" pitchFamily="18" charset="0"/>
                        </a:rPr>
                      </a:br>
                      <a:endParaRPr lang="en-US" sz="2400" b="1">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
                      </a:r>
                      <a:br>
                        <a:rPr lang="en-US" sz="2400" b="1">
                          <a:solidFill>
                            <a:srgbClr val="000000"/>
                          </a:solidFill>
                          <a:effectLst/>
                          <a:latin typeface="Cambria" panose="02040503050406030204" pitchFamily="18" charset="0"/>
                          <a:ea typeface="Cambria" panose="02040503050406030204" pitchFamily="18" charset="0"/>
                        </a:rPr>
                      </a:br>
                      <a:endParaRPr lang="en-US" sz="2400" b="1">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700667">
                <a:tc>
                  <a:txBody>
                    <a:bodyPr/>
                    <a:lstStyle/>
                    <a:p>
                      <a:pPr algn="just" fontAlgn="t"/>
                      <a:r>
                        <a:rPr lang="en-US" sz="2400" b="1" dirty="0" err="1">
                          <a:solidFill>
                            <a:srgbClr val="000000"/>
                          </a:solidFill>
                          <a:effectLst/>
                          <a:latin typeface="Cambria" panose="02040503050406030204" pitchFamily="18" charset="0"/>
                          <a:ea typeface="Cambria" panose="02040503050406030204" pitchFamily="18" charset="0"/>
                        </a:rPr>
                        <a:t>Bóng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xanh</a:t>
                      </a: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700667">
                <a:tc>
                  <a:txBody>
                    <a:bodyPr/>
                    <a:lstStyle/>
                    <a:p>
                      <a:pPr algn="just" fontAlgn="t"/>
                      <a:r>
                        <a:rPr lang="en-US" sz="2400" b="1" dirty="0" err="1">
                          <a:solidFill>
                            <a:srgbClr val="000000"/>
                          </a:solidFill>
                          <a:effectLst/>
                          <a:latin typeface="Cambria" panose="02040503050406030204" pitchFamily="18" charset="0"/>
                          <a:ea typeface="Cambria" panose="02040503050406030204" pitchFamily="18" charset="0"/>
                        </a:rPr>
                        <a:t>Bóng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vàng</a:t>
                      </a: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
                      </a:r>
                      <a:br>
                        <a:rPr lang="en-US" sz="2400" b="1" dirty="0">
                          <a:solidFill>
                            <a:srgbClr val="000000"/>
                          </a:solidFill>
                          <a:effectLst/>
                          <a:latin typeface="Cambria" panose="02040503050406030204" pitchFamily="18" charset="0"/>
                          <a:ea typeface="Cambria" panose="02040503050406030204" pitchFamily="18" charset="0"/>
                        </a:rPr>
                      </a:b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
                      </a:r>
                      <a:br>
                        <a:rPr lang="en-US" sz="2400" b="1" dirty="0">
                          <a:solidFill>
                            <a:srgbClr val="000000"/>
                          </a:solidFill>
                          <a:effectLst/>
                          <a:latin typeface="Cambria" panose="02040503050406030204" pitchFamily="18" charset="0"/>
                          <a:ea typeface="Cambria" panose="02040503050406030204" pitchFamily="18" charset="0"/>
                        </a:rPr>
                      </a:b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
                      </a:r>
                      <a:br>
                        <a:rPr lang="en-US" sz="2400" b="1" dirty="0">
                          <a:solidFill>
                            <a:srgbClr val="000000"/>
                          </a:solidFill>
                          <a:effectLst/>
                          <a:latin typeface="Cambria" panose="02040503050406030204" pitchFamily="18" charset="0"/>
                          <a:ea typeface="Cambria" panose="02040503050406030204" pitchFamily="18" charset="0"/>
                        </a:rPr>
                      </a:b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
                      </a:r>
                      <a:br>
                        <a:rPr lang="en-US" sz="2400" b="1" dirty="0">
                          <a:solidFill>
                            <a:srgbClr val="000000"/>
                          </a:solidFill>
                          <a:effectLst/>
                          <a:latin typeface="Cambria" panose="02040503050406030204" pitchFamily="18" charset="0"/>
                          <a:ea typeface="Cambria" panose="02040503050406030204" pitchFamily="18" charset="0"/>
                        </a:rPr>
                      </a:b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pic>
        <p:nvPicPr>
          <p:cNvPr id="6" name="图片 5" descr="千库网_开学教室防疫_元素编号12833866"/>
          <p:cNvPicPr>
            <a:picLocks noChangeAspect="1"/>
          </p:cNvPicPr>
          <p:nvPr/>
        </p:nvPicPr>
        <p:blipFill>
          <a:blip r:embed="rId6"/>
          <a:stretch>
            <a:fillRect/>
          </a:stretch>
        </p:blipFill>
        <p:spPr>
          <a:xfrm flipH="1">
            <a:off x="9836468" y="5213033"/>
            <a:ext cx="5306378" cy="3537585"/>
          </a:xfrm>
          <a:prstGeom prst="rect">
            <a:avLst/>
          </a:prstGeom>
        </p:spPr>
      </p:pic>
      <p:grpSp>
        <p:nvGrpSpPr>
          <p:cNvPr id="7" name="Group 6"/>
          <p:cNvGrpSpPr/>
          <p:nvPr/>
        </p:nvGrpSpPr>
        <p:grpSpPr>
          <a:xfrm>
            <a:off x="1390128" y="1328621"/>
            <a:ext cx="15507744" cy="3582732"/>
            <a:chOff x="0" y="0"/>
            <a:chExt cx="41155827" cy="9508173"/>
          </a:xfrm>
        </p:grpSpPr>
        <p:sp>
          <p:nvSpPr>
            <p:cNvPr id="24"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sp>
          <p:nvSpPr>
            <p:cNvPr id="25"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gr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pic>
        <p:nvPicPr>
          <p:cNvPr id="29" name="图片 4" descr="12"/>
          <p:cNvPicPr>
            <a:picLocks noChangeAspect="1"/>
          </p:cNvPicPr>
          <p:nvPr/>
        </p:nvPicPr>
        <p:blipFill>
          <a:blip r:embed="rId8"/>
          <a:stretch>
            <a:fillRect/>
          </a:stretch>
        </p:blipFill>
        <p:spPr>
          <a:xfrm>
            <a:off x="13796733" y="4699447"/>
            <a:ext cx="4572000" cy="5557424"/>
          </a:xfrm>
          <a:prstGeom prst="rect">
            <a:avLst/>
          </a:prstGeom>
        </p:spPr>
      </p:pic>
      <p:sp>
        <p:nvSpPr>
          <p:cNvPr id="30" name="Freeform 9"/>
          <p:cNvSpPr/>
          <p:nvPr/>
        </p:nvSpPr>
        <p:spPr>
          <a:xfrm>
            <a:off x="3719574" y="5732800"/>
            <a:ext cx="5261910" cy="44103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pic>
        <p:nvPicPr>
          <p:cNvPr id="11" name="Picture 10"/>
          <p:cNvPicPr>
            <a:picLocks noChangeAspect="1"/>
          </p:cNvPicPr>
          <p:nvPr/>
        </p:nvPicPr>
        <p:blipFill>
          <a:blip r:embed="rId10"/>
          <a:stretch>
            <a:fillRect/>
          </a:stretch>
        </p:blipFill>
        <p:spPr>
          <a:xfrm>
            <a:off x="1108775" y="1243646"/>
            <a:ext cx="16070449" cy="4182218"/>
          </a:xfrm>
          <a:prstGeom prst="rect">
            <a:avLst/>
          </a:prstGeom>
        </p:spPr>
      </p:pic>
    </p:spTree>
    <p:extLst>
      <p:ext uri="{BB962C8B-B14F-4D97-AF65-F5344CB8AC3E}">
        <p14:creationId xmlns:p14="http://schemas.microsoft.com/office/powerpoint/2010/main" val="14265966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grpSp>
        <p:nvGrpSpPr>
          <p:cNvPr id="7" name="Group 6"/>
          <p:cNvGrpSpPr/>
          <p:nvPr/>
        </p:nvGrpSpPr>
        <p:grpSpPr>
          <a:xfrm>
            <a:off x="7772399" y="419100"/>
            <a:ext cx="9547037" cy="7924799"/>
            <a:chOff x="0" y="0"/>
            <a:chExt cx="41155827" cy="9508173"/>
          </a:xfrm>
        </p:grpSpPr>
        <p:sp>
          <p:nvSpPr>
            <p:cNvPr id="24"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sp>
          <p:nvSpPr>
            <p:cNvPr id="25"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pic>
        <p:nvPicPr>
          <p:cNvPr id="11" name="Picture 10"/>
          <p:cNvPicPr>
            <a:picLocks noChangeAspect="1"/>
          </p:cNvPicPr>
          <p:nvPr/>
        </p:nvPicPr>
        <p:blipFill>
          <a:blip r:embed="rId7"/>
          <a:stretch>
            <a:fillRect/>
          </a:stretch>
        </p:blipFill>
        <p:spPr>
          <a:xfrm>
            <a:off x="2847216" y="485109"/>
            <a:ext cx="14033257" cy="9562246"/>
          </a:xfrm>
          <a:prstGeom prst="rect">
            <a:avLst/>
          </a:prstGeom>
        </p:spPr>
      </p:pic>
    </p:spTree>
    <p:extLst>
      <p:ext uri="{BB962C8B-B14F-4D97-AF65-F5344CB8AC3E}">
        <p14:creationId xmlns:p14="http://schemas.microsoft.com/office/powerpoint/2010/main" val="328038431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90"/>
                                          </p:val>
                                        </p:tav>
                                        <p:tav tm="100000">
                                          <p:val>
                                            <p:fltVal val="0"/>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5"/>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6"/>
          <a:stretch>
            <a:fillRect/>
          </a:stretch>
        </p:blipFill>
        <p:spPr>
          <a:xfrm>
            <a:off x="0" y="5954078"/>
            <a:ext cx="4166235" cy="4331018"/>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628" y="0"/>
            <a:ext cx="3047762" cy="3047762"/>
          </a:xfrm>
          <a:prstGeom prst="rect">
            <a:avLst/>
          </a:prstGeom>
        </p:spPr>
      </p:pic>
      <p:sp>
        <p:nvSpPr>
          <p:cNvPr id="27" name="Rectangle: Rounded Corners 9">
            <a:extLst>
              <a:ext uri="{FF2B5EF4-FFF2-40B4-BE49-F238E27FC236}">
                <a16:creationId xmlns:a16="http://schemas.microsoft.com/office/drawing/2014/main" id="{B0BED9AB-0B49-36B2-82A6-8B12CF08A8DD}"/>
              </a:ext>
            </a:extLst>
          </p:cNvPr>
          <p:cNvSpPr/>
          <p:nvPr/>
        </p:nvSpPr>
        <p:spPr>
          <a:xfrm>
            <a:off x="2336676" y="427075"/>
            <a:ext cx="15036924" cy="2200760"/>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A1B0FDC-092C-EA16-0F63-9500F0D797AD}"/>
              </a:ext>
            </a:extLst>
          </p:cNvPr>
          <p:cNvSpPr txBox="1"/>
          <p:nvPr/>
        </p:nvSpPr>
        <p:spPr>
          <a:xfrm>
            <a:off x="2606155" y="503899"/>
            <a:ext cx="14296857" cy="1938992"/>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Câu</a:t>
            </a:r>
            <a:r>
              <a:rPr lang="en-US" sz="4000" b="1" dirty="0">
                <a:solidFill>
                  <a:srgbClr val="C00000"/>
                </a:solidFill>
                <a:latin typeface="Cambria" panose="02040503050406030204" pitchFamily="18" charset="0"/>
                <a:ea typeface="Cambria" panose="02040503050406030204" pitchFamily="18" charset="0"/>
              </a:rPr>
              <a:t> 1.</a:t>
            </a:r>
            <a:r>
              <a:rPr lang="vi-VN" sz="4000" b="1" dirty="0">
                <a:solidFill>
                  <a:srgbClr val="C0000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Cho bảng số liệu thống kê số sách bán được trong năm ngày của một cửa hàng như sau. Hỏi tổng số sách của ngày bán được nhiều nhất và ít nhất là bao nhiêu quyển?</a:t>
            </a:r>
            <a:endParaRPr lang="en-US" sz="4000" b="1" dirty="0">
              <a:solidFill>
                <a:srgbClr val="002060"/>
              </a:solidFill>
              <a:latin typeface="Cambria" panose="02040503050406030204" pitchFamily="18" charset="0"/>
              <a:ea typeface="Cambria" panose="02040503050406030204" pitchFamily="18" charset="0"/>
            </a:endParaRPr>
          </a:p>
        </p:txBody>
      </p:sp>
      <p:grpSp>
        <p:nvGrpSpPr>
          <p:cNvPr id="29" name="Group 28">
            <a:extLst>
              <a:ext uri="{FF2B5EF4-FFF2-40B4-BE49-F238E27FC236}">
                <a16:creationId xmlns:a16="http://schemas.microsoft.com/office/drawing/2014/main" id="{8F5F092C-8148-A68F-0E9F-2939CB256417}"/>
              </a:ext>
            </a:extLst>
          </p:cNvPr>
          <p:cNvGrpSpPr/>
          <p:nvPr/>
        </p:nvGrpSpPr>
        <p:grpSpPr>
          <a:xfrm>
            <a:off x="9400861" y="4720276"/>
            <a:ext cx="5274387" cy="1418594"/>
            <a:chOff x="6830721" y="2864057"/>
            <a:chExt cx="4537107" cy="1129886"/>
          </a:xfrm>
        </p:grpSpPr>
        <p:sp>
          <p:nvSpPr>
            <p:cNvPr id="30"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1" name="TextBox 30">
              <a:extLst>
                <a:ext uri="{FF2B5EF4-FFF2-40B4-BE49-F238E27FC236}">
                  <a16:creationId xmlns:a16="http://schemas.microsoft.com/office/drawing/2014/main" id="{DC27FD4D-74EC-22C5-C8C7-026E41DB7F45}"/>
                </a:ext>
              </a:extLst>
            </p:cNvPr>
            <p:cNvSpPr txBox="1"/>
            <p:nvPr/>
          </p:nvSpPr>
          <p:spPr>
            <a:xfrm>
              <a:off x="7223859" y="3044278"/>
              <a:ext cx="3750829" cy="857986"/>
            </a:xfrm>
            <a:prstGeom prst="rect">
              <a:avLst/>
            </a:prstGeom>
            <a:noFill/>
          </p:spPr>
          <p:txBody>
            <a:bodyPr wrap="square" rtlCol="0">
              <a:spAutoFit/>
            </a:bodyPr>
            <a:lstStyle/>
            <a:p>
              <a:pPr algn="ctr">
                <a:lnSpc>
                  <a:spcPct val="80000"/>
                </a:lnSpc>
              </a:pPr>
              <a:r>
                <a:rPr lang="vi-VN" sz="8000" b="1" dirty="0">
                  <a:latin typeface="Cambria" panose="02040503050406030204" pitchFamily="18" charset="0"/>
                </a:rPr>
                <a:t>17</a:t>
              </a:r>
              <a:endParaRPr lang="en-US" sz="8000" b="1" dirty="0">
                <a:latin typeface="Cambria" panose="02040503050406030204" pitchFamily="18" charset="0"/>
              </a:endParaRPr>
            </a:p>
          </p:txBody>
        </p:sp>
      </p:grpSp>
      <p:grpSp>
        <p:nvGrpSpPr>
          <p:cNvPr id="32" name="Group 31">
            <a:extLst>
              <a:ext uri="{FF2B5EF4-FFF2-40B4-BE49-F238E27FC236}">
                <a16:creationId xmlns:a16="http://schemas.microsoft.com/office/drawing/2014/main" id="{4998F50A-6F94-FE80-E068-C76608D55CD7}"/>
              </a:ext>
            </a:extLst>
          </p:cNvPr>
          <p:cNvGrpSpPr/>
          <p:nvPr/>
        </p:nvGrpSpPr>
        <p:grpSpPr>
          <a:xfrm>
            <a:off x="3551515" y="4727702"/>
            <a:ext cx="5274387" cy="1418593"/>
            <a:chOff x="981375" y="2864057"/>
            <a:chExt cx="4537107" cy="1129886"/>
          </a:xfrm>
        </p:grpSpPr>
        <p:sp>
          <p:nvSpPr>
            <p:cNvPr id="33" name="Rectangle: Rounded Corners 21">
              <a:extLst>
                <a:ext uri="{FF2B5EF4-FFF2-40B4-BE49-F238E27FC236}">
                  <a16:creationId xmlns:a16="http://schemas.microsoft.com/office/drawing/2014/main"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4" name="TextBox 33">
              <a:extLst>
                <a:ext uri="{FF2B5EF4-FFF2-40B4-BE49-F238E27FC236}">
                  <a16:creationId xmlns:a16="http://schemas.microsoft.com/office/drawing/2014/main" id="{7D635D41-A30F-4054-11B5-153EE02CF3CA}"/>
                </a:ext>
              </a:extLst>
            </p:cNvPr>
            <p:cNvSpPr txBox="1"/>
            <p:nvPr/>
          </p:nvSpPr>
          <p:spPr>
            <a:xfrm>
              <a:off x="1529451" y="2979224"/>
              <a:ext cx="3750829" cy="857986"/>
            </a:xfrm>
            <a:prstGeom prst="rect">
              <a:avLst/>
            </a:prstGeom>
            <a:noFill/>
          </p:spPr>
          <p:txBody>
            <a:bodyPr wrap="square" rtlCol="0">
              <a:spAutoFit/>
            </a:bodyPr>
            <a:lstStyle/>
            <a:p>
              <a:pPr algn="ctr">
                <a:lnSpc>
                  <a:spcPct val="80000"/>
                </a:lnSpc>
              </a:pPr>
              <a:r>
                <a:rPr lang="vi-VN" sz="8000" b="1" dirty="0">
                  <a:latin typeface="Cambria" panose="02040503050406030204" pitchFamily="18" charset="0"/>
                </a:rPr>
                <a:t>23</a:t>
              </a:r>
              <a:endParaRPr lang="en-US" sz="8000" b="1" dirty="0">
                <a:latin typeface="Cambria" panose="02040503050406030204" pitchFamily="18" charset="0"/>
              </a:endParaRPr>
            </a:p>
          </p:txBody>
        </p:sp>
      </p:grpSp>
      <p:grpSp>
        <p:nvGrpSpPr>
          <p:cNvPr id="35" name="Group 34">
            <a:extLst>
              <a:ext uri="{FF2B5EF4-FFF2-40B4-BE49-F238E27FC236}">
                <a16:creationId xmlns:a16="http://schemas.microsoft.com/office/drawing/2014/main" id="{84477869-13A9-6519-4355-8710D3D30DA1}"/>
              </a:ext>
            </a:extLst>
          </p:cNvPr>
          <p:cNvGrpSpPr/>
          <p:nvPr/>
        </p:nvGrpSpPr>
        <p:grpSpPr>
          <a:xfrm>
            <a:off x="3527075" y="6608474"/>
            <a:ext cx="5274387" cy="1418593"/>
            <a:chOff x="981375" y="4872764"/>
            <a:chExt cx="4537107" cy="1129886"/>
          </a:xfrm>
        </p:grpSpPr>
        <p:sp>
          <p:nvSpPr>
            <p:cNvPr id="36" name="Rectangle: Rounded Corners 26">
              <a:extLst>
                <a:ext uri="{FF2B5EF4-FFF2-40B4-BE49-F238E27FC236}">
                  <a16:creationId xmlns:a16="http://schemas.microsoft.com/office/drawing/2014/main"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7" name="TextBox 36">
              <a:extLst>
                <a:ext uri="{FF2B5EF4-FFF2-40B4-BE49-F238E27FC236}">
                  <a16:creationId xmlns:a16="http://schemas.microsoft.com/office/drawing/2014/main" id="{BF5252F5-F542-1C42-1C01-0876DA718AD9}"/>
                </a:ext>
              </a:extLst>
            </p:cNvPr>
            <p:cNvSpPr txBox="1"/>
            <p:nvPr/>
          </p:nvSpPr>
          <p:spPr>
            <a:xfrm>
              <a:off x="1636711" y="5027486"/>
              <a:ext cx="3750829" cy="857986"/>
            </a:xfrm>
            <a:prstGeom prst="rect">
              <a:avLst/>
            </a:prstGeom>
            <a:noFill/>
          </p:spPr>
          <p:txBody>
            <a:bodyPr wrap="square" rtlCol="0">
              <a:spAutoFit/>
            </a:bodyPr>
            <a:lstStyle/>
            <a:p>
              <a:pPr algn="ctr">
                <a:lnSpc>
                  <a:spcPct val="80000"/>
                </a:lnSpc>
              </a:pPr>
              <a:r>
                <a:rPr lang="vi-VN" sz="8000" b="1" dirty="0">
                  <a:latin typeface="Cambria" panose="02040503050406030204" pitchFamily="18" charset="0"/>
                </a:rPr>
                <a:t>20</a:t>
              </a:r>
              <a:endParaRPr lang="en-US" sz="8000" b="1" dirty="0">
                <a:latin typeface="Cambria" panose="02040503050406030204" pitchFamily="18" charset="0"/>
              </a:endParaRPr>
            </a:p>
          </p:txBody>
        </p:sp>
      </p:grpSp>
      <p:grpSp>
        <p:nvGrpSpPr>
          <p:cNvPr id="38" name="Group 37">
            <a:extLst>
              <a:ext uri="{FF2B5EF4-FFF2-40B4-BE49-F238E27FC236}">
                <a16:creationId xmlns:a16="http://schemas.microsoft.com/office/drawing/2014/main" id="{220E9211-3C12-45E2-3A96-E20F54E84B00}"/>
              </a:ext>
            </a:extLst>
          </p:cNvPr>
          <p:cNvGrpSpPr/>
          <p:nvPr/>
        </p:nvGrpSpPr>
        <p:grpSpPr>
          <a:xfrm>
            <a:off x="9392614" y="6566278"/>
            <a:ext cx="5333385" cy="1418593"/>
            <a:chOff x="6830721" y="4714800"/>
            <a:chExt cx="4587858" cy="1129886"/>
          </a:xfrm>
        </p:grpSpPr>
        <p:sp>
          <p:nvSpPr>
            <p:cNvPr id="39" name="Rectangle: Rounded Corners 28">
              <a:extLst>
                <a:ext uri="{FF2B5EF4-FFF2-40B4-BE49-F238E27FC236}">
                  <a16:creationId xmlns:a16="http://schemas.microsoft.com/office/drawing/2014/main"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40" name="TextBox 39">
              <a:extLst>
                <a:ext uri="{FF2B5EF4-FFF2-40B4-BE49-F238E27FC236}">
                  <a16:creationId xmlns:a16="http://schemas.microsoft.com/office/drawing/2014/main" id="{7B13FCE4-291E-4D2D-E8D5-2F1CD55EF9EA}"/>
                </a:ext>
              </a:extLst>
            </p:cNvPr>
            <p:cNvSpPr txBox="1"/>
            <p:nvPr/>
          </p:nvSpPr>
          <p:spPr>
            <a:xfrm>
              <a:off x="7667750" y="4913569"/>
              <a:ext cx="3750829" cy="857986"/>
            </a:xfrm>
            <a:prstGeom prst="rect">
              <a:avLst/>
            </a:prstGeom>
            <a:noFill/>
          </p:spPr>
          <p:txBody>
            <a:bodyPr wrap="square" rtlCol="0">
              <a:spAutoFit/>
            </a:bodyPr>
            <a:lstStyle/>
            <a:p>
              <a:pPr algn="ctr">
                <a:lnSpc>
                  <a:spcPct val="80000"/>
                </a:lnSpc>
              </a:pPr>
              <a:r>
                <a:rPr lang="vi-VN" sz="8000" b="1" dirty="0">
                  <a:latin typeface="Cambria" panose="02040503050406030204" pitchFamily="18" charset="0"/>
                </a:rPr>
                <a:t>24</a:t>
              </a:r>
              <a:endParaRPr lang="en-US" sz="8000" b="1" dirty="0">
                <a:latin typeface="Cambria" panose="02040503050406030204" pitchFamily="18" charset="0"/>
              </a:endParaRPr>
            </a:p>
          </p:txBody>
        </p:sp>
      </p:grpSp>
      <p:pic>
        <p:nvPicPr>
          <p:cNvPr id="41" name="Picture 40">
            <a:extLst>
              <a:ext uri="{FF2B5EF4-FFF2-40B4-BE49-F238E27FC236}">
                <a16:creationId xmlns:a16="http://schemas.microsoft.com/office/drawing/2014/main" id="{D1888303-18A8-A54E-5DB5-9D399A20A9A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4458" b="72760"/>
          <a:stretch/>
        </p:blipFill>
        <p:spPr>
          <a:xfrm>
            <a:off x="3185460" y="4737179"/>
            <a:ext cx="1907034" cy="1418591"/>
          </a:xfrm>
          <a:prstGeom prst="rect">
            <a:avLst/>
          </a:prstGeom>
        </p:spPr>
      </p:pic>
      <p:pic>
        <p:nvPicPr>
          <p:cNvPr id="42" name="Picture 41">
            <a:extLst>
              <a:ext uri="{FF2B5EF4-FFF2-40B4-BE49-F238E27FC236}">
                <a16:creationId xmlns:a16="http://schemas.microsoft.com/office/drawing/2014/main" id="{B1E649AE-92BD-FC24-5287-4A138A0102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59" t="27697" r="64244" b="39386"/>
          <a:stretch/>
        </p:blipFill>
        <p:spPr>
          <a:xfrm>
            <a:off x="3528914" y="6405985"/>
            <a:ext cx="1201671" cy="1714227"/>
          </a:xfrm>
          <a:prstGeom prst="rect">
            <a:avLst/>
          </a:prstGeom>
        </p:spPr>
      </p:pic>
      <p:pic>
        <p:nvPicPr>
          <p:cNvPr id="43" name="Picture 42">
            <a:extLst>
              <a:ext uri="{FF2B5EF4-FFF2-40B4-BE49-F238E27FC236}">
                <a16:creationId xmlns:a16="http://schemas.microsoft.com/office/drawing/2014/main" id="{01A623C1-62B8-F274-3793-A0373774D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277" t="28970" r="12604" b="40998"/>
          <a:stretch/>
        </p:blipFill>
        <p:spPr>
          <a:xfrm>
            <a:off x="9202796" y="6433023"/>
            <a:ext cx="1554354" cy="1564015"/>
          </a:xfrm>
          <a:prstGeom prst="rect">
            <a:avLst/>
          </a:prstGeom>
        </p:spPr>
      </p:pic>
      <p:pic>
        <p:nvPicPr>
          <p:cNvPr id="44" name="Picture 43">
            <a:extLst>
              <a:ext uri="{FF2B5EF4-FFF2-40B4-BE49-F238E27FC236}">
                <a16:creationId xmlns:a16="http://schemas.microsoft.com/office/drawing/2014/main" id="{F6AF1EB8-DCBE-6FEC-59DD-C89B2F9D72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4381" t="-111" r="10077" b="72871"/>
          <a:stretch/>
        </p:blipFill>
        <p:spPr>
          <a:xfrm>
            <a:off x="8801067" y="4780900"/>
            <a:ext cx="1907034" cy="1418591"/>
          </a:xfrm>
          <a:prstGeom prst="rect">
            <a:avLst/>
          </a:prstGeom>
        </p:spPr>
      </p:pic>
      <p:pic>
        <p:nvPicPr>
          <p:cNvPr id="45" name="Picture 44">
            <a:extLst>
              <a:ext uri="{FF2B5EF4-FFF2-40B4-BE49-F238E27FC236}">
                <a16:creationId xmlns:a16="http://schemas.microsoft.com/office/drawing/2014/main" id="{11C6CA03-ABE9-0706-2ECC-F8544732312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208" b="61433"/>
          <a:stretch/>
        </p:blipFill>
        <p:spPr>
          <a:xfrm>
            <a:off x="13991228" y="5001303"/>
            <a:ext cx="1196949" cy="1076653"/>
          </a:xfrm>
          <a:prstGeom prst="rect">
            <a:avLst/>
          </a:prstGeom>
        </p:spPr>
      </p:pic>
      <p:pic>
        <p:nvPicPr>
          <p:cNvPr id="46" name="Picture 45">
            <a:extLst>
              <a:ext uri="{FF2B5EF4-FFF2-40B4-BE49-F238E27FC236}">
                <a16:creationId xmlns:a16="http://schemas.microsoft.com/office/drawing/2014/main" id="{04C3AD3E-A09A-B951-3514-DB139D5B5F8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8038003" y="4840543"/>
            <a:ext cx="1118763" cy="1125528"/>
          </a:xfrm>
          <a:prstGeom prst="rect">
            <a:avLst/>
          </a:prstGeom>
        </p:spPr>
      </p:pic>
      <p:pic>
        <p:nvPicPr>
          <p:cNvPr id="47" name="Picture 46">
            <a:extLst>
              <a:ext uri="{FF2B5EF4-FFF2-40B4-BE49-F238E27FC236}">
                <a16:creationId xmlns:a16="http://schemas.microsoft.com/office/drawing/2014/main" id="{A4B64A01-D5C0-6AD1-AEDA-A0245E7154D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8008149" y="6799589"/>
            <a:ext cx="1118763" cy="1125528"/>
          </a:xfrm>
          <a:prstGeom prst="rect">
            <a:avLst/>
          </a:prstGeom>
        </p:spPr>
      </p:pic>
      <p:pic>
        <p:nvPicPr>
          <p:cNvPr id="48" name="Picture 47">
            <a:extLst>
              <a:ext uri="{FF2B5EF4-FFF2-40B4-BE49-F238E27FC236}">
                <a16:creationId xmlns:a16="http://schemas.microsoft.com/office/drawing/2014/main" id="{9AF012C2-493A-04BC-ADD8-C716DF9B79F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13918851" y="6754799"/>
            <a:ext cx="1118763" cy="1125528"/>
          </a:xfrm>
          <a:prstGeom prst="rect">
            <a:avLst/>
          </a:prstGeom>
        </p:spPr>
      </p:pic>
      <p:pic>
        <p:nvPicPr>
          <p:cNvPr id="12" name="Picture 11">
            <a:extLst>
              <a:ext uri="{FF2B5EF4-FFF2-40B4-BE49-F238E27FC236}">
                <a16:creationId xmlns:a16="http://schemas.microsoft.com/office/drawing/2014/main" id="{888581D2-2EE9-E4F9-2F98-58AD68E76042}"/>
              </a:ext>
            </a:extLst>
          </p:cNvPr>
          <p:cNvPicPr>
            <a:picLocks noChangeAspect="1"/>
          </p:cNvPicPr>
          <p:nvPr/>
        </p:nvPicPr>
        <p:blipFill rotWithShape="1">
          <a:blip r:embed="rId13">
            <a:extLst>
              <a:ext uri="{BEBA8EAE-BF5A-486C-A8C5-ECC9F3942E4B}">
                <a14:imgProps xmlns:a14="http://schemas.microsoft.com/office/drawing/2010/main">
                  <a14:imgLayer r:embed="rId14">
                    <a14:imgEffect>
                      <a14:saturation sat="200000"/>
                    </a14:imgEffect>
                  </a14:imgLayer>
                </a14:imgProps>
              </a:ext>
            </a:extLst>
          </a:blip>
          <a:srcRect b="9876"/>
          <a:stretch/>
        </p:blipFill>
        <p:spPr>
          <a:xfrm>
            <a:off x="2723891" y="2791281"/>
            <a:ext cx="13133204" cy="1511000"/>
          </a:xfrm>
          <a:prstGeom prst="rect">
            <a:avLst/>
          </a:prstGeom>
        </p:spPr>
      </p:pic>
    </p:spTree>
    <p:extLst>
      <p:ext uri="{BB962C8B-B14F-4D97-AF65-F5344CB8AC3E}">
        <p14:creationId xmlns:p14="http://schemas.microsoft.com/office/powerpoint/2010/main" val="190229832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4*#ppt_w"/>
                                          </p:val>
                                        </p:tav>
                                        <p:tav tm="100000">
                                          <p:val>
                                            <p:strVal val="#ppt_w"/>
                                          </p:val>
                                        </p:tav>
                                      </p:tavLst>
                                    </p:anim>
                                    <p:anim calcmode="lin" valueType="num">
                                      <p:cBhvr>
                                        <p:cTn id="8" dur="50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2"/>
                  </p:tgtEl>
                </p:cond>
              </p:nextCondLst>
            </p:seq>
            <p:seq concurrent="1" nextAc="seek">
              <p:cTn id="9" restart="whenNotActive" fill="hold" evtFilter="cancelBubble" nodeType="interactiveSeq">
                <p:stCondLst>
                  <p:cond evt="onClick" delay="0">
                    <p:tgtEl>
                      <p:spTgt spid="29"/>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strVal val="4*#ppt_w"/>
                                          </p:val>
                                        </p:tav>
                                        <p:tav tm="100000">
                                          <p:val>
                                            <p:strVal val="#ppt_w"/>
                                          </p:val>
                                        </p:tav>
                                      </p:tavLst>
                                    </p:anim>
                                    <p:anim calcmode="lin" valueType="num">
                                      <p:cBhvr>
                                        <p:cTn id="15" dur="50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9"/>
                  </p:tgtEl>
                </p:cond>
              </p:nextCondLst>
            </p:seq>
            <p:seq concurrent="1" nextAc="seek">
              <p:cTn id="16" restart="whenNotActive" fill="hold" evtFilter="cancelBubble" nodeType="interactiveSeq">
                <p:stCondLst>
                  <p:cond evt="onClick" delay="0">
                    <p:tgtEl>
                      <p:spTgt spid="35"/>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500" fill="hold"/>
                                        <p:tgtEl>
                                          <p:spTgt spid="47"/>
                                        </p:tgtEl>
                                        <p:attrNameLst>
                                          <p:attrName>ppt_w</p:attrName>
                                        </p:attrNameLst>
                                      </p:cBhvr>
                                      <p:tavLst>
                                        <p:tav tm="0">
                                          <p:val>
                                            <p:strVal val="4*#ppt_w"/>
                                          </p:val>
                                        </p:tav>
                                        <p:tav tm="100000">
                                          <p:val>
                                            <p:strVal val="#ppt_w"/>
                                          </p:val>
                                        </p:tav>
                                      </p:tavLst>
                                    </p:anim>
                                    <p:anim calcmode="lin" valueType="num">
                                      <p:cBhvr>
                                        <p:cTn id="22" dur="50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5"/>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strVal val="4*#ppt_w"/>
                                          </p:val>
                                        </p:tav>
                                        <p:tav tm="100000">
                                          <p:val>
                                            <p:strVal val="#ppt_w"/>
                                          </p:val>
                                        </p:tav>
                                      </p:tavLst>
                                    </p:anim>
                                    <p:anim calcmode="lin" valueType="num">
                                      <p:cBhvr>
                                        <p:cTn id="29" dur="50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5"/>
          <a:stretch>
            <a:fillRect/>
          </a:stretch>
        </p:blipFill>
        <p:spPr>
          <a:xfrm rot="180000">
            <a:off x="225372" y="795143"/>
            <a:ext cx="17366453" cy="9067259"/>
          </a:xfrm>
          <a:prstGeom prst="rect">
            <a:avLst/>
          </a:prstGeom>
        </p:spPr>
      </p:pic>
      <p:pic>
        <p:nvPicPr>
          <p:cNvPr id="2" name="图片 1" descr="13"/>
          <p:cNvPicPr>
            <a:picLocks noChangeAspect="1"/>
          </p:cNvPicPr>
          <p:nvPr/>
        </p:nvPicPr>
        <p:blipFill>
          <a:blip r:embed="rId6"/>
          <a:stretch>
            <a:fillRect/>
          </a:stretch>
        </p:blipFill>
        <p:spPr>
          <a:xfrm>
            <a:off x="-731709" y="6678013"/>
            <a:ext cx="3420430" cy="3555715"/>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sp>
        <p:nvSpPr>
          <p:cNvPr id="5" name="Rectangle: Rounded Corners 9">
            <a:extLst>
              <a:ext uri="{FF2B5EF4-FFF2-40B4-BE49-F238E27FC236}">
                <a16:creationId xmlns:a16="http://schemas.microsoft.com/office/drawing/2014/main" id="{B0BED9AB-0B49-36B2-82A6-8B12CF08A8DD}"/>
              </a:ext>
            </a:extLst>
          </p:cNvPr>
          <p:cNvSpPr/>
          <p:nvPr/>
        </p:nvSpPr>
        <p:spPr>
          <a:xfrm>
            <a:off x="3048000" y="190500"/>
            <a:ext cx="13578614" cy="2175985"/>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A1B0FDC-092C-EA16-0F63-9500F0D797AD}"/>
              </a:ext>
            </a:extLst>
          </p:cNvPr>
          <p:cNvSpPr txBox="1"/>
          <p:nvPr/>
        </p:nvSpPr>
        <p:spPr>
          <a:xfrm>
            <a:off x="3482114" y="197553"/>
            <a:ext cx="12710386" cy="2400657"/>
          </a:xfrm>
          <a:prstGeom prst="rect">
            <a:avLst/>
          </a:prstGeom>
          <a:noFill/>
        </p:spPr>
        <p:txBody>
          <a:bodyPr wrap="square" rtlCol="0">
            <a:spAutoFit/>
          </a:bodyPr>
          <a:lstStyle/>
          <a:p>
            <a:pPr algn="ctr"/>
            <a:r>
              <a:rPr lang="vi-VN" sz="5000" b="1" i="0" dirty="0">
                <a:solidFill>
                  <a:srgbClr val="C00000"/>
                </a:solidFill>
                <a:effectLst/>
                <a:highlight>
                  <a:srgbClr val="FFFFFF"/>
                </a:highlight>
                <a:latin typeface="Cambria" panose="02040503050406030204" pitchFamily="18" charset="0"/>
                <a:ea typeface="Cambria" panose="02040503050406030204" pitchFamily="18" charset="0"/>
              </a:rPr>
              <a:t>Câu 2: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Dãy</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liệu</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thống</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kê</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về</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thời</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gian</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đọc</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sách</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của</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các</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bạn</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theo</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thứ</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tự</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từ</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nhiều</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nhất</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đến</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ít</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nhất</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5000" b="1" i="0" dirty="0">
                <a:solidFill>
                  <a:srgbClr val="002060"/>
                </a:solidFill>
                <a:effectLst/>
                <a:highlight>
                  <a:srgbClr val="FFFFFF"/>
                </a:highlight>
                <a:latin typeface="Cambria" panose="02040503050406030204" pitchFamily="18" charset="0"/>
                <a:ea typeface="Cambria" panose="02040503050406030204" pitchFamily="18" charset="0"/>
              </a:rPr>
              <a:t>là:</a:t>
            </a:r>
            <a:endParaRPr lang="en-US" sz="5000" b="1" dirty="0">
              <a:solidFill>
                <a:srgbClr val="00206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64D42021-D925-7FEF-91CF-7CDDBE1FC743}"/>
              </a:ext>
            </a:extLst>
          </p:cNvPr>
          <p:cNvGrpSpPr/>
          <p:nvPr/>
        </p:nvGrpSpPr>
        <p:grpSpPr>
          <a:xfrm>
            <a:off x="10031935" y="6633199"/>
            <a:ext cx="6160562" cy="1480971"/>
            <a:chOff x="6828657" y="3126343"/>
            <a:chExt cx="5369336" cy="1568371"/>
          </a:xfrm>
        </p:grpSpPr>
        <p:sp>
          <p:nvSpPr>
            <p:cNvPr id="8" name="Rectangle: Rounded Corners 16">
              <a:extLst>
                <a:ext uri="{FF2B5EF4-FFF2-40B4-BE49-F238E27FC236}">
                  <a16:creationId xmlns:a16="http://schemas.microsoft.com/office/drawing/2014/main" id="{8A0B609F-7F6B-63C5-2928-24015C99CA63}"/>
                </a:ext>
              </a:extLst>
            </p:cNvPr>
            <p:cNvSpPr/>
            <p:nvPr/>
          </p:nvSpPr>
          <p:spPr>
            <a:xfrm>
              <a:off x="6828657" y="3126343"/>
              <a:ext cx="5369336" cy="148912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C9E1ECB-6F7A-7221-F6D1-15882BC04055}"/>
                </a:ext>
              </a:extLst>
            </p:cNvPr>
            <p:cNvSpPr txBox="1"/>
            <p:nvPr/>
          </p:nvSpPr>
          <p:spPr>
            <a:xfrm>
              <a:off x="7138689" y="3293172"/>
              <a:ext cx="4976196" cy="1401542"/>
            </a:xfrm>
            <a:prstGeom prst="rect">
              <a:avLst/>
            </a:prstGeom>
            <a:noFill/>
          </p:spPr>
          <p:txBody>
            <a:bodyPr wrap="square" rtlCol="0">
              <a:spAutoFit/>
            </a:bodyPr>
            <a:lstStyle/>
            <a:p>
              <a:pPr algn="ctr">
                <a:lnSpc>
                  <a:spcPct val="80000"/>
                </a:lnSpc>
              </a:pPr>
              <a:r>
                <a:rPr lang="en-SG" sz="5000" b="1" i="0" dirty="0">
                  <a:effectLst/>
                  <a:highlight>
                    <a:srgbClr val="D9D9E2"/>
                  </a:highlight>
                  <a:latin typeface="Cambria" panose="02040503050406030204" pitchFamily="18" charset="0"/>
                  <a:ea typeface="Cambria" panose="02040503050406030204" pitchFamily="18" charset="0"/>
                </a:rPr>
                <a:t>60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50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45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40 </a:t>
              </a:r>
              <a:r>
                <a:rPr lang="en-SG" sz="5000" b="1" i="0" dirty="0" err="1">
                  <a:effectLst/>
                  <a:highlight>
                    <a:srgbClr val="D9D9E2"/>
                  </a:highlight>
                  <a:latin typeface="Cambria" panose="02040503050406030204" pitchFamily="18" charset="0"/>
                  <a:ea typeface="Cambria" panose="02040503050406030204" pitchFamily="18" charset="0"/>
                </a:rPr>
                <a:t>phút</a:t>
              </a:r>
              <a:endParaRPr lang="en-US" sz="50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3F79B80B-DD0B-9D9B-3F7F-07A944A5FDDD}"/>
              </a:ext>
            </a:extLst>
          </p:cNvPr>
          <p:cNvGrpSpPr/>
          <p:nvPr/>
        </p:nvGrpSpPr>
        <p:grpSpPr>
          <a:xfrm>
            <a:off x="1314608" y="4795069"/>
            <a:ext cx="6534358" cy="1484409"/>
            <a:chOff x="981375" y="2864056"/>
            <a:chExt cx="4537107" cy="1476293"/>
          </a:xfrm>
        </p:grpSpPr>
        <p:sp>
          <p:nvSpPr>
            <p:cNvPr id="11" name="Rectangle: Rounded Corners 20">
              <a:extLst>
                <a:ext uri="{FF2B5EF4-FFF2-40B4-BE49-F238E27FC236}">
                  <a16:creationId xmlns:a16="http://schemas.microsoft.com/office/drawing/2014/main" id="{6B76F1E5-78CD-2B01-6A0E-379A409EDE10}"/>
                </a:ext>
              </a:extLst>
            </p:cNvPr>
            <p:cNvSpPr/>
            <p:nvPr/>
          </p:nvSpPr>
          <p:spPr>
            <a:xfrm>
              <a:off x="981375" y="2864056"/>
              <a:ext cx="4537107" cy="1476293"/>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6BB7C07-BFB4-3E24-3D59-7241503372C9}"/>
                </a:ext>
              </a:extLst>
            </p:cNvPr>
            <p:cNvSpPr txBox="1"/>
            <p:nvPr/>
          </p:nvSpPr>
          <p:spPr>
            <a:xfrm>
              <a:off x="1283306" y="3005018"/>
              <a:ext cx="3790407" cy="1316203"/>
            </a:xfrm>
            <a:prstGeom prst="rect">
              <a:avLst/>
            </a:prstGeom>
            <a:noFill/>
          </p:spPr>
          <p:txBody>
            <a:bodyPr wrap="square" rtlCol="0">
              <a:spAutoFit/>
            </a:bodyPr>
            <a:lstStyle/>
            <a:p>
              <a:pPr algn="ctr">
                <a:lnSpc>
                  <a:spcPct val="80000"/>
                </a:lnSpc>
              </a:pPr>
              <a:r>
                <a:rPr lang="en-SG" sz="5000" b="1" i="0" dirty="0">
                  <a:effectLst/>
                  <a:highlight>
                    <a:srgbClr val="FFFFFF"/>
                  </a:highlight>
                  <a:latin typeface="Cambria" panose="02040503050406030204" pitchFamily="18" charset="0"/>
                  <a:ea typeface="Cambria" panose="02040503050406030204" pitchFamily="18" charset="0"/>
                </a:rPr>
                <a:t>60 </a:t>
              </a:r>
              <a:r>
                <a:rPr lang="en-SG" sz="5000" b="1" i="0" dirty="0" err="1">
                  <a:effectLst/>
                  <a:highlight>
                    <a:srgbClr val="FFFFFF"/>
                  </a:highlight>
                  <a:latin typeface="Cambria" panose="02040503050406030204" pitchFamily="18" charset="0"/>
                  <a:ea typeface="Cambria" panose="02040503050406030204" pitchFamily="18" charset="0"/>
                </a:rPr>
                <a:t>phút</a:t>
              </a:r>
              <a:r>
                <a:rPr lang="en-SG" sz="5000" b="1" i="0" dirty="0">
                  <a:effectLst/>
                  <a:highlight>
                    <a:srgbClr val="FFFFFF"/>
                  </a:highlight>
                  <a:latin typeface="Cambria" panose="02040503050406030204" pitchFamily="18" charset="0"/>
                  <a:ea typeface="Cambria" panose="02040503050406030204" pitchFamily="18" charset="0"/>
                </a:rPr>
                <a:t>, 45 </a:t>
              </a:r>
              <a:r>
                <a:rPr lang="en-SG" sz="5000" b="1" i="0" dirty="0" err="1">
                  <a:effectLst/>
                  <a:highlight>
                    <a:srgbClr val="FFFFFF"/>
                  </a:highlight>
                  <a:latin typeface="Cambria" panose="02040503050406030204" pitchFamily="18" charset="0"/>
                  <a:ea typeface="Cambria" panose="02040503050406030204" pitchFamily="18" charset="0"/>
                </a:rPr>
                <a:t>phút</a:t>
              </a:r>
              <a:r>
                <a:rPr lang="en-SG" sz="5000" b="1" i="0" dirty="0">
                  <a:effectLst/>
                  <a:highlight>
                    <a:srgbClr val="FFFFFF"/>
                  </a:highlight>
                  <a:latin typeface="Cambria" panose="02040503050406030204" pitchFamily="18" charset="0"/>
                  <a:ea typeface="Cambria" panose="02040503050406030204" pitchFamily="18" charset="0"/>
                </a:rPr>
                <a:t>, 50 </a:t>
              </a:r>
              <a:r>
                <a:rPr lang="en-SG" sz="5000" b="1" i="0" dirty="0" err="1">
                  <a:effectLst/>
                  <a:highlight>
                    <a:srgbClr val="FFFFFF"/>
                  </a:highlight>
                  <a:latin typeface="Cambria" panose="02040503050406030204" pitchFamily="18" charset="0"/>
                  <a:ea typeface="Cambria" panose="02040503050406030204" pitchFamily="18" charset="0"/>
                </a:rPr>
                <a:t>phút</a:t>
              </a:r>
              <a:r>
                <a:rPr lang="en-SG" sz="5000" b="1" i="0" dirty="0">
                  <a:effectLst/>
                  <a:highlight>
                    <a:srgbClr val="FFFFFF"/>
                  </a:highlight>
                  <a:latin typeface="Cambria" panose="02040503050406030204" pitchFamily="18" charset="0"/>
                  <a:ea typeface="Cambria" panose="02040503050406030204" pitchFamily="18" charset="0"/>
                </a:rPr>
                <a:t>, 40 </a:t>
              </a:r>
              <a:r>
                <a:rPr lang="en-SG" sz="5000" b="1" i="0" dirty="0" err="1">
                  <a:effectLst/>
                  <a:highlight>
                    <a:srgbClr val="FFFFFF"/>
                  </a:highlight>
                  <a:latin typeface="Cambria" panose="02040503050406030204" pitchFamily="18" charset="0"/>
                  <a:ea typeface="Cambria" panose="02040503050406030204" pitchFamily="18" charset="0"/>
                </a:rPr>
                <a:t>phút</a:t>
              </a:r>
              <a:endParaRPr lang="en-US" sz="5000" b="1" dirty="0">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DBFAE3F9-8161-E45C-D2D8-58DBCFE6904C}"/>
              </a:ext>
            </a:extLst>
          </p:cNvPr>
          <p:cNvGrpSpPr/>
          <p:nvPr/>
        </p:nvGrpSpPr>
        <p:grpSpPr>
          <a:xfrm>
            <a:off x="2134832" y="6656461"/>
            <a:ext cx="5767426" cy="1774347"/>
            <a:chOff x="981375" y="4872763"/>
            <a:chExt cx="4004591" cy="1879060"/>
          </a:xfrm>
        </p:grpSpPr>
        <p:sp>
          <p:nvSpPr>
            <p:cNvPr id="14" name="Rectangle: Rounded Corners 25">
              <a:extLst>
                <a:ext uri="{FF2B5EF4-FFF2-40B4-BE49-F238E27FC236}">
                  <a16:creationId xmlns:a16="http://schemas.microsoft.com/office/drawing/2014/main" id="{DF2A091A-1A0C-2EF6-E004-7CFFDEF7B5F2}"/>
                </a:ext>
              </a:extLst>
            </p:cNvPr>
            <p:cNvSpPr/>
            <p:nvPr/>
          </p:nvSpPr>
          <p:spPr>
            <a:xfrm>
              <a:off x="981375" y="4872763"/>
              <a:ext cx="4004591" cy="1531570"/>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AB7AE0EC-ABE5-B6D1-F04F-18AF539F360A}"/>
                </a:ext>
              </a:extLst>
            </p:cNvPr>
            <p:cNvSpPr txBox="1"/>
            <p:nvPr/>
          </p:nvSpPr>
          <p:spPr>
            <a:xfrm>
              <a:off x="1073654" y="4990947"/>
              <a:ext cx="3750829" cy="1760876"/>
            </a:xfrm>
            <a:prstGeom prst="rect">
              <a:avLst/>
            </a:prstGeom>
            <a:noFill/>
          </p:spPr>
          <p:txBody>
            <a:bodyPr wrap="square" rtlCol="0">
              <a:spAutoFit/>
            </a:bodyPr>
            <a:lstStyle/>
            <a:p>
              <a:pPr algn="ctr">
                <a:lnSpc>
                  <a:spcPct val="80000"/>
                </a:lnSpc>
              </a:pPr>
              <a:r>
                <a:rPr lang="en-SG" sz="5000" b="1" i="0" dirty="0">
                  <a:effectLst/>
                  <a:highlight>
                    <a:srgbClr val="D9D9E2"/>
                  </a:highlight>
                  <a:latin typeface="Cambria" panose="02040503050406030204" pitchFamily="18" charset="0"/>
                  <a:ea typeface="Cambria" panose="02040503050406030204" pitchFamily="18" charset="0"/>
                </a:rPr>
                <a:t> 40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45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50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60 </a:t>
              </a:r>
              <a:r>
                <a:rPr lang="en-SG" sz="5000" b="1" i="0" dirty="0" err="1">
                  <a:effectLst/>
                  <a:highlight>
                    <a:srgbClr val="D9D9E2"/>
                  </a:highlight>
                  <a:latin typeface="Cambria" panose="02040503050406030204" pitchFamily="18" charset="0"/>
                  <a:ea typeface="Cambria" panose="02040503050406030204" pitchFamily="18" charset="0"/>
                </a:rPr>
                <a:t>phút</a:t>
              </a:r>
              <a:endParaRPr lang="en-US" sz="5000" b="1" dirty="0">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68B6557A-200F-9875-84C7-171A3368F85A}"/>
              </a:ext>
            </a:extLst>
          </p:cNvPr>
          <p:cNvGrpSpPr/>
          <p:nvPr/>
        </p:nvGrpSpPr>
        <p:grpSpPr>
          <a:xfrm>
            <a:off x="9904981" y="4611269"/>
            <a:ext cx="6242376" cy="1461247"/>
            <a:chOff x="6830721" y="4714800"/>
            <a:chExt cx="4537107" cy="1547484"/>
          </a:xfrm>
        </p:grpSpPr>
        <p:sp>
          <p:nvSpPr>
            <p:cNvPr id="17" name="Rectangle: Rounded Corners 31">
              <a:extLst>
                <a:ext uri="{FF2B5EF4-FFF2-40B4-BE49-F238E27FC236}">
                  <a16:creationId xmlns:a16="http://schemas.microsoft.com/office/drawing/2014/main" id="{BC16345D-F261-9FBC-EF3A-F5E8F3D98560}"/>
                </a:ext>
              </a:extLst>
            </p:cNvPr>
            <p:cNvSpPr/>
            <p:nvPr/>
          </p:nvSpPr>
          <p:spPr>
            <a:xfrm>
              <a:off x="6830721" y="4714800"/>
              <a:ext cx="4537107" cy="1519697"/>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5DAB5B1-DF8E-DFD8-A924-61A521E06E64}"/>
                </a:ext>
              </a:extLst>
            </p:cNvPr>
            <p:cNvSpPr txBox="1"/>
            <p:nvPr/>
          </p:nvSpPr>
          <p:spPr>
            <a:xfrm>
              <a:off x="6927956" y="4860742"/>
              <a:ext cx="4342636" cy="1401542"/>
            </a:xfrm>
            <a:prstGeom prst="rect">
              <a:avLst/>
            </a:prstGeom>
            <a:noFill/>
          </p:spPr>
          <p:txBody>
            <a:bodyPr wrap="square" rtlCol="0">
              <a:spAutoFit/>
            </a:bodyPr>
            <a:lstStyle/>
            <a:p>
              <a:pPr algn="ctr">
                <a:lnSpc>
                  <a:spcPct val="80000"/>
                </a:lnSpc>
              </a:pPr>
              <a:r>
                <a:rPr lang="en-SG" sz="5000" b="1" i="0" dirty="0">
                  <a:effectLst/>
                  <a:highlight>
                    <a:srgbClr val="D9D9E2"/>
                  </a:highlight>
                  <a:latin typeface="Cambria" panose="02040503050406030204" pitchFamily="18" charset="0"/>
                  <a:ea typeface="Cambria" panose="02040503050406030204" pitchFamily="18" charset="0"/>
                </a:rPr>
                <a:t> 50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60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45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40 </a:t>
              </a:r>
              <a:r>
                <a:rPr lang="en-SG" sz="5000" b="1" i="0" dirty="0" err="1">
                  <a:effectLst/>
                  <a:highlight>
                    <a:srgbClr val="D9D9E2"/>
                  </a:highlight>
                  <a:latin typeface="Cambria" panose="02040503050406030204" pitchFamily="18" charset="0"/>
                  <a:ea typeface="Cambria" panose="02040503050406030204" pitchFamily="18" charset="0"/>
                </a:rPr>
                <a:t>phút</a:t>
              </a:r>
              <a:endParaRPr lang="en-US" sz="5000" b="1" dirty="0">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91D85C25-2CF2-0D0A-9FF9-D5BC6AD3B0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4458" b="72760"/>
          <a:stretch/>
        </p:blipFill>
        <p:spPr>
          <a:xfrm>
            <a:off x="260570" y="4682646"/>
            <a:ext cx="1527149" cy="1136004"/>
          </a:xfrm>
          <a:prstGeom prst="rect">
            <a:avLst/>
          </a:prstGeom>
        </p:spPr>
      </p:pic>
      <p:pic>
        <p:nvPicPr>
          <p:cNvPr id="20" name="Picture 19">
            <a:extLst>
              <a:ext uri="{FF2B5EF4-FFF2-40B4-BE49-F238E27FC236}">
                <a16:creationId xmlns:a16="http://schemas.microsoft.com/office/drawing/2014/main" id="{9FF74026-3A62-11AE-0F68-EACD6980CA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59" t="27697" r="64244" b="39386"/>
          <a:stretch/>
        </p:blipFill>
        <p:spPr>
          <a:xfrm>
            <a:off x="1199142" y="6383022"/>
            <a:ext cx="962296" cy="1372750"/>
          </a:xfrm>
          <a:prstGeom prst="rect">
            <a:avLst/>
          </a:prstGeom>
        </p:spPr>
      </p:pic>
      <p:pic>
        <p:nvPicPr>
          <p:cNvPr id="21" name="Picture 20">
            <a:extLst>
              <a:ext uri="{FF2B5EF4-FFF2-40B4-BE49-F238E27FC236}">
                <a16:creationId xmlns:a16="http://schemas.microsoft.com/office/drawing/2014/main" id="{2173A3B4-1B79-5283-C89C-644C9DF9174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277" t="28970" r="12604" b="40998"/>
          <a:stretch/>
        </p:blipFill>
        <p:spPr>
          <a:xfrm>
            <a:off x="9380389" y="6769540"/>
            <a:ext cx="1244723" cy="1252460"/>
          </a:xfrm>
          <a:prstGeom prst="rect">
            <a:avLst/>
          </a:prstGeom>
        </p:spPr>
      </p:pic>
      <p:pic>
        <p:nvPicPr>
          <p:cNvPr id="22" name="Picture 21">
            <a:extLst>
              <a:ext uri="{FF2B5EF4-FFF2-40B4-BE49-F238E27FC236}">
                <a16:creationId xmlns:a16="http://schemas.microsoft.com/office/drawing/2014/main" id="{24C76C2F-486C-1523-AFED-408E91507D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4381" t="-111" r="10077" b="72871"/>
          <a:stretch/>
        </p:blipFill>
        <p:spPr>
          <a:xfrm>
            <a:off x="8969452" y="4885710"/>
            <a:ext cx="1527149" cy="1136004"/>
          </a:xfrm>
          <a:prstGeom prst="rect">
            <a:avLst/>
          </a:prstGeom>
        </p:spPr>
      </p:pic>
      <p:pic>
        <p:nvPicPr>
          <p:cNvPr id="23" name="Picture 22">
            <a:extLst>
              <a:ext uri="{FF2B5EF4-FFF2-40B4-BE49-F238E27FC236}">
                <a16:creationId xmlns:a16="http://schemas.microsoft.com/office/drawing/2014/main" id="{ACCF5B55-24F1-2091-099F-EA1FC6D090E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208" b="61433"/>
          <a:stretch/>
        </p:blipFill>
        <p:spPr>
          <a:xfrm>
            <a:off x="16147357" y="6590271"/>
            <a:ext cx="958514" cy="862181"/>
          </a:xfrm>
          <a:prstGeom prst="rect">
            <a:avLst/>
          </a:prstGeom>
        </p:spPr>
      </p:pic>
      <p:pic>
        <p:nvPicPr>
          <p:cNvPr id="24" name="Picture 23">
            <a:extLst>
              <a:ext uri="{FF2B5EF4-FFF2-40B4-BE49-F238E27FC236}">
                <a16:creationId xmlns:a16="http://schemas.microsoft.com/office/drawing/2014/main" id="{0B1391AF-0809-2BD9-E472-9852306E073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7835856" y="5003052"/>
            <a:ext cx="895903" cy="901320"/>
          </a:xfrm>
          <a:prstGeom prst="rect">
            <a:avLst/>
          </a:prstGeom>
        </p:spPr>
      </p:pic>
      <p:pic>
        <p:nvPicPr>
          <p:cNvPr id="25" name="Picture 24">
            <a:extLst>
              <a:ext uri="{FF2B5EF4-FFF2-40B4-BE49-F238E27FC236}">
                <a16:creationId xmlns:a16="http://schemas.microsoft.com/office/drawing/2014/main" id="{82AFB42E-9994-7EA7-E30F-6AFE511733D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7902257" y="6923130"/>
            <a:ext cx="895903" cy="901320"/>
          </a:xfrm>
          <a:prstGeom prst="rect">
            <a:avLst/>
          </a:prstGeom>
        </p:spPr>
      </p:pic>
      <p:pic>
        <p:nvPicPr>
          <p:cNvPr id="49" name="Picture 48">
            <a:extLst>
              <a:ext uri="{FF2B5EF4-FFF2-40B4-BE49-F238E27FC236}">
                <a16:creationId xmlns:a16="http://schemas.microsoft.com/office/drawing/2014/main" id="{D1A9213C-1940-67BB-A0C8-6E5792DC55A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15922535" y="4857935"/>
            <a:ext cx="895903" cy="901320"/>
          </a:xfrm>
          <a:prstGeom prst="rect">
            <a:avLst/>
          </a:prstGeom>
        </p:spPr>
      </p:pic>
      <p:pic>
        <p:nvPicPr>
          <p:cNvPr id="51" name="Picture 50">
            <a:extLst>
              <a:ext uri="{FF2B5EF4-FFF2-40B4-BE49-F238E27FC236}">
                <a16:creationId xmlns:a16="http://schemas.microsoft.com/office/drawing/2014/main" id="{E8BF39E6-1786-34EA-CAFB-8BC893814141}"/>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1559683" y="2614340"/>
            <a:ext cx="14109113" cy="1710687"/>
          </a:xfrm>
          <a:prstGeom prst="rect">
            <a:avLst/>
          </a:prstGeom>
        </p:spPr>
      </p:pic>
    </p:spTree>
    <p:extLst>
      <p:ext uri="{BB962C8B-B14F-4D97-AF65-F5344CB8AC3E}">
        <p14:creationId xmlns:p14="http://schemas.microsoft.com/office/powerpoint/2010/main" val="117570919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strVal val="4*#ppt_w"/>
                                          </p:val>
                                        </p:tav>
                                        <p:tav tm="100000">
                                          <p:val>
                                            <p:strVal val="#ppt_w"/>
                                          </p:val>
                                        </p:tav>
                                      </p:tavLst>
                                    </p:anim>
                                    <p:anim calcmode="lin" valueType="num">
                                      <p:cBhvr>
                                        <p:cTn id="14"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3" presetClass="entr" presetSubtype="32"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strVal val="4*#ppt_w"/>
                                          </p:val>
                                        </p:tav>
                                        <p:tav tm="100000">
                                          <p:val>
                                            <p:strVal val="#ppt_w"/>
                                          </p:val>
                                        </p:tav>
                                      </p:tavLst>
                                    </p:anim>
                                    <p:anim calcmode="lin" valueType="num">
                                      <p:cBhvr>
                                        <p:cTn id="21"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3" presetClass="entr" presetSubtype="32"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strVal val="4*#ppt_w"/>
                                          </p:val>
                                        </p:tav>
                                        <p:tav tm="100000">
                                          <p:val>
                                            <p:strVal val="#ppt_w"/>
                                          </p:val>
                                        </p:tav>
                                      </p:tavLst>
                                    </p:anim>
                                    <p:anim calcmode="lin" valueType="num">
                                      <p:cBhvr>
                                        <p:cTn id="28"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strVal val="4*#ppt_w"/>
                                          </p:val>
                                        </p:tav>
                                        <p:tav tm="100000">
                                          <p:val>
                                            <p:strVal val="#ppt_w"/>
                                          </p:val>
                                        </p:tav>
                                      </p:tavLst>
                                    </p:anim>
                                    <p:anim calcmode="lin" valueType="num">
                                      <p:cBhvr>
                                        <p:cTn id="35" dur="50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5"/>
          <a:stretch>
            <a:fillRect/>
          </a:stretch>
        </p:blipFill>
        <p:spPr>
          <a:xfrm rot="180000">
            <a:off x="1236523" y="1142400"/>
            <a:ext cx="15087600" cy="8293418"/>
          </a:xfrm>
          <a:prstGeom prst="rect">
            <a:avLst/>
          </a:prstGeom>
        </p:spPr>
      </p:pic>
      <p:pic>
        <p:nvPicPr>
          <p:cNvPr id="2" name="图片 1" descr="13"/>
          <p:cNvPicPr>
            <a:picLocks noChangeAspect="1"/>
          </p:cNvPicPr>
          <p:nvPr/>
        </p:nvPicPr>
        <p:blipFill>
          <a:blip r:embed="rId6"/>
          <a:stretch>
            <a:fillRect/>
          </a:stretch>
        </p:blipFill>
        <p:spPr>
          <a:xfrm>
            <a:off x="-731709" y="6678013"/>
            <a:ext cx="3420430" cy="3555715"/>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sp>
        <p:nvSpPr>
          <p:cNvPr id="5" name="Rectangle: Rounded Corners 9">
            <a:extLst>
              <a:ext uri="{FF2B5EF4-FFF2-40B4-BE49-F238E27FC236}">
                <a16:creationId xmlns:a16="http://schemas.microsoft.com/office/drawing/2014/main" id="{B0BED9AB-0B49-36B2-82A6-8B12CF08A8DD}"/>
              </a:ext>
            </a:extLst>
          </p:cNvPr>
          <p:cNvSpPr/>
          <p:nvPr/>
        </p:nvSpPr>
        <p:spPr>
          <a:xfrm>
            <a:off x="2688721" y="668050"/>
            <a:ext cx="12335788" cy="2916770"/>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Light"/>
              <a:ea typeface="+mn-ea"/>
              <a:cs typeface="+mn-cs"/>
            </a:endParaRPr>
          </a:p>
        </p:txBody>
      </p:sp>
      <p:sp>
        <p:nvSpPr>
          <p:cNvPr id="6" name="TextBox 5">
            <a:extLst>
              <a:ext uri="{FF2B5EF4-FFF2-40B4-BE49-F238E27FC236}">
                <a16:creationId xmlns:a16="http://schemas.microsoft.com/office/drawing/2014/main" id="{4A1B0FDC-092C-EA16-0F63-9500F0D797AD}"/>
              </a:ext>
            </a:extLst>
          </p:cNvPr>
          <p:cNvSpPr txBox="1"/>
          <p:nvPr/>
        </p:nvSpPr>
        <p:spPr>
          <a:xfrm>
            <a:off x="3984728" y="908951"/>
            <a:ext cx="13246203"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highlight>
                  <a:srgbClr val="FFFFFF"/>
                </a:highlight>
                <a:uLnTx/>
                <a:uFillTx/>
                <a:latin typeface="Cambria" panose="02040503050406030204" pitchFamily="18" charset="0"/>
                <a:ea typeface="Cambria" panose="02040503050406030204" pitchFamily="18" charset="0"/>
                <a:cs typeface="+mn-cs"/>
              </a:rPr>
              <a:t>Câu 3: </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Cho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dãy</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liệu</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5000" b="1" i="0" dirty="0">
                <a:solidFill>
                  <a:srgbClr val="002060"/>
                </a:solidFill>
                <a:effectLst/>
                <a:highlight>
                  <a:srgbClr val="FFFFFF"/>
                </a:highlight>
                <a:latin typeface="Cambria" panose="02040503050406030204" pitchFamily="18" charset="0"/>
                <a:ea typeface="Cambria" panose="02040503050406030204" pitchFamily="18" charset="0"/>
              </a:rPr>
              <a:t>sau:</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678, 28, 235, 127, </a:t>
            </a:r>
            <a:r>
              <a:rPr lang="vi-VN" sz="5000" b="1" i="0" dirty="0">
                <a:solidFill>
                  <a:srgbClr val="002060"/>
                </a:solidFill>
                <a:effectLst/>
                <a:highlight>
                  <a:srgbClr val="FFFFFF"/>
                </a:highlight>
                <a:latin typeface="Cambria" panose="02040503050406030204" pitchFamily="18" charset="0"/>
                <a:ea typeface="Cambria" panose="02040503050406030204" pitchFamily="18" charset="0"/>
              </a:rPr>
              <a:t>864</a:t>
            </a:r>
          </a:p>
          <a:p>
            <a:pPr marL="0" marR="0" lvl="0" indent="0" algn="just" defTabSz="914400" rtl="0" eaLnBrk="1" fontAlgn="auto" latinLnBrk="0" hangingPunct="1">
              <a:lnSpc>
                <a:spcPct val="100000"/>
              </a:lnSpc>
              <a:spcBef>
                <a:spcPts val="0"/>
              </a:spcBef>
              <a:spcAft>
                <a:spcPts val="0"/>
              </a:spcAft>
              <a:buClrTx/>
              <a:buSzTx/>
              <a:buFontTx/>
              <a:buNone/>
              <a:tabLst/>
              <a:defRPr/>
            </a:pP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thứ</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năm</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trong</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dãy</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trên</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5000" b="1" i="0" dirty="0">
                <a:solidFill>
                  <a:srgbClr val="002060"/>
                </a:solidFill>
                <a:effectLst/>
                <a:highlight>
                  <a:srgbClr val="FFFFFF"/>
                </a:highlight>
                <a:latin typeface="Cambria" panose="02040503050406030204" pitchFamily="18" charset="0"/>
                <a:ea typeface="Cambria" panose="02040503050406030204" pitchFamily="18" charset="0"/>
              </a:rPr>
              <a:t>là:</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64D42021-D925-7FEF-91CF-7CDDBE1FC743}"/>
              </a:ext>
            </a:extLst>
          </p:cNvPr>
          <p:cNvGrpSpPr/>
          <p:nvPr/>
        </p:nvGrpSpPr>
        <p:grpSpPr>
          <a:xfrm>
            <a:off x="9460117" y="5959167"/>
            <a:ext cx="5779883" cy="1244176"/>
            <a:chOff x="6830721" y="2864057"/>
            <a:chExt cx="4537107" cy="1129886"/>
          </a:xfrm>
        </p:grpSpPr>
        <p:sp>
          <p:nvSpPr>
            <p:cNvPr id="8" name="Rectangle: Rounded Corners 16">
              <a:extLst>
                <a:ext uri="{FF2B5EF4-FFF2-40B4-BE49-F238E27FC236}">
                  <a16:creationId xmlns:a16="http://schemas.microsoft.com/office/drawing/2014/main" id="{8A0B609F-7F6B-63C5-2928-24015C99CA63}"/>
                </a:ext>
              </a:extLst>
            </p:cNvPr>
            <p:cNvSpPr/>
            <p:nvPr/>
          </p:nvSpPr>
          <p:spPr>
            <a:xfrm>
              <a:off x="6830721" y="2864057"/>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C9E1ECB-6F7A-7221-F6D1-15882BC04055}"/>
                </a:ext>
              </a:extLst>
            </p:cNvPr>
            <p:cNvSpPr txBox="1"/>
            <p:nvPr/>
          </p:nvSpPr>
          <p:spPr>
            <a:xfrm>
              <a:off x="7221797" y="3008116"/>
              <a:ext cx="3750829" cy="75466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SG" sz="6000" b="1" i="0" dirty="0">
                  <a:solidFill>
                    <a:srgbClr val="333333"/>
                  </a:solidFill>
                  <a:effectLst/>
                  <a:highlight>
                    <a:srgbClr val="D9D9E2"/>
                  </a:highlight>
                  <a:latin typeface="Cambria" panose="02040503050406030204" pitchFamily="18" charset="0"/>
                  <a:ea typeface="Cambria" panose="02040503050406030204" pitchFamily="18" charset="0"/>
                </a:rPr>
                <a:t>864</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3F79B80B-DD0B-9D9B-3F7F-07A944A5FDDD}"/>
              </a:ext>
            </a:extLst>
          </p:cNvPr>
          <p:cNvGrpSpPr/>
          <p:nvPr/>
        </p:nvGrpSpPr>
        <p:grpSpPr>
          <a:xfrm>
            <a:off x="2688721" y="3993600"/>
            <a:ext cx="5064837" cy="1244176"/>
            <a:chOff x="981375" y="2864057"/>
            <a:chExt cx="4537107" cy="1129886"/>
          </a:xfrm>
        </p:grpSpPr>
        <p:sp>
          <p:nvSpPr>
            <p:cNvPr id="11" name="Rectangle: Rounded Corners 20">
              <a:extLst>
                <a:ext uri="{FF2B5EF4-FFF2-40B4-BE49-F238E27FC236}">
                  <a16:creationId xmlns:a16="http://schemas.microsoft.com/office/drawing/2014/main" id="{6B76F1E5-78CD-2B01-6A0E-379A409EDE10}"/>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6BB7C07-BFB4-3E24-3D59-7241503372C9}"/>
                </a:ext>
              </a:extLst>
            </p:cNvPr>
            <p:cNvSpPr txBox="1"/>
            <p:nvPr/>
          </p:nvSpPr>
          <p:spPr>
            <a:xfrm>
              <a:off x="1496257" y="3006604"/>
              <a:ext cx="3750829" cy="75466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678</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DBFAE3F9-8161-E45C-D2D8-58DBCFE6904C}"/>
              </a:ext>
            </a:extLst>
          </p:cNvPr>
          <p:cNvGrpSpPr/>
          <p:nvPr/>
        </p:nvGrpSpPr>
        <p:grpSpPr>
          <a:xfrm>
            <a:off x="2928420" y="5985181"/>
            <a:ext cx="5879446" cy="1244176"/>
            <a:chOff x="981375" y="4872764"/>
            <a:chExt cx="4537107" cy="1129886"/>
          </a:xfrm>
        </p:grpSpPr>
        <p:sp>
          <p:nvSpPr>
            <p:cNvPr id="14"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B7AE0EC-ABE5-B6D1-F04F-18AF539F360A}"/>
                </a:ext>
              </a:extLst>
            </p:cNvPr>
            <p:cNvSpPr txBox="1"/>
            <p:nvPr/>
          </p:nvSpPr>
          <p:spPr>
            <a:xfrm>
              <a:off x="1073654" y="4990947"/>
              <a:ext cx="3750829" cy="75466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SG" sz="4000" b="1" i="0" u="none" strike="noStrike" kern="1200" cap="none" spc="0" normalizeH="0" baseline="0" noProof="0" dirty="0">
                  <a:ln>
                    <a:noFill/>
                  </a:ln>
                  <a:solidFill>
                    <a:prstClr val="black"/>
                  </a:solidFill>
                  <a:effectLst/>
                  <a:highlight>
                    <a:srgbClr val="D9D9E2"/>
                  </a:highlight>
                  <a:uLnTx/>
                  <a:uFillTx/>
                  <a:latin typeface="Cambria" panose="02040503050406030204" pitchFamily="18" charset="0"/>
                  <a:ea typeface="Cambria" panose="02040503050406030204" pitchFamily="18" charset="0"/>
                  <a:cs typeface="+mn-cs"/>
                </a:rPr>
                <a:t> </a:t>
              </a:r>
              <a:r>
                <a:rPr kumimoji="0" lang="vi-VN" sz="6000" b="1" i="0" u="none" strike="noStrike" kern="1200" cap="none" spc="0" normalizeH="0" baseline="0" noProof="0" dirty="0">
                  <a:ln>
                    <a:noFill/>
                  </a:ln>
                  <a:solidFill>
                    <a:prstClr val="black"/>
                  </a:solidFill>
                  <a:effectLst/>
                  <a:highlight>
                    <a:srgbClr val="D9D9E2"/>
                  </a:highlight>
                  <a:uLnTx/>
                  <a:uFillTx/>
                  <a:latin typeface="Cambria" panose="02040503050406030204" pitchFamily="18" charset="0"/>
                  <a:ea typeface="Cambria" panose="02040503050406030204" pitchFamily="18" charset="0"/>
                  <a:cs typeface="+mn-cs"/>
                </a:rPr>
                <a:t>28</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6" name="Group 15">
            <a:extLst>
              <a:ext uri="{FF2B5EF4-FFF2-40B4-BE49-F238E27FC236}">
                <a16:creationId xmlns:a16="http://schemas.microsoft.com/office/drawing/2014/main" id="{68B6557A-200F-9875-84C7-171A3368F85A}"/>
              </a:ext>
            </a:extLst>
          </p:cNvPr>
          <p:cNvGrpSpPr/>
          <p:nvPr/>
        </p:nvGrpSpPr>
        <p:grpSpPr>
          <a:xfrm>
            <a:off x="9340298" y="4184910"/>
            <a:ext cx="5684211" cy="1244176"/>
            <a:chOff x="6830721" y="4714800"/>
            <a:chExt cx="4537107" cy="1129886"/>
          </a:xfrm>
        </p:grpSpPr>
        <p:sp>
          <p:nvSpPr>
            <p:cNvPr id="17" name="Rectangle: Rounded Corners 31">
              <a:extLst>
                <a:ext uri="{FF2B5EF4-FFF2-40B4-BE49-F238E27FC236}">
                  <a16:creationId xmlns:a16="http://schemas.microsoft.com/office/drawing/2014/main" id="{BC16345D-F261-9FBC-EF3A-F5E8F3D98560}"/>
                </a:ext>
              </a:extLst>
            </p:cNvPr>
            <p:cNvSpPr/>
            <p:nvPr/>
          </p:nvSpPr>
          <p:spPr>
            <a:xfrm>
              <a:off x="6830721" y="4714800"/>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D5DAB5B1-DF8E-DFD8-A924-61A521E06E64}"/>
                </a:ext>
              </a:extLst>
            </p:cNvPr>
            <p:cNvSpPr txBox="1"/>
            <p:nvPr/>
          </p:nvSpPr>
          <p:spPr>
            <a:xfrm>
              <a:off x="7223859" y="4859565"/>
              <a:ext cx="3750829" cy="75466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235</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9" name="Picture 18">
            <a:extLst>
              <a:ext uri="{FF2B5EF4-FFF2-40B4-BE49-F238E27FC236}">
                <a16:creationId xmlns:a16="http://schemas.microsoft.com/office/drawing/2014/main" id="{91D85C25-2CF2-0D0A-9FF9-D5BC6AD3B0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4458" b="72760"/>
          <a:stretch/>
        </p:blipFill>
        <p:spPr>
          <a:xfrm>
            <a:off x="1452346" y="4044275"/>
            <a:ext cx="1695593" cy="1261305"/>
          </a:xfrm>
          <a:prstGeom prst="rect">
            <a:avLst/>
          </a:prstGeom>
        </p:spPr>
      </p:pic>
      <p:pic>
        <p:nvPicPr>
          <p:cNvPr id="20" name="Picture 19">
            <a:extLst>
              <a:ext uri="{FF2B5EF4-FFF2-40B4-BE49-F238E27FC236}">
                <a16:creationId xmlns:a16="http://schemas.microsoft.com/office/drawing/2014/main" id="{9FF74026-3A62-11AE-0F68-EACD6980CA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59" t="27697" r="64244" b="39386"/>
          <a:stretch/>
        </p:blipFill>
        <p:spPr>
          <a:xfrm>
            <a:off x="1798859" y="5619919"/>
            <a:ext cx="1068437" cy="1524164"/>
          </a:xfrm>
          <a:prstGeom prst="rect">
            <a:avLst/>
          </a:prstGeom>
        </p:spPr>
      </p:pic>
      <p:pic>
        <p:nvPicPr>
          <p:cNvPr id="21" name="Picture 20">
            <a:extLst>
              <a:ext uri="{FF2B5EF4-FFF2-40B4-BE49-F238E27FC236}">
                <a16:creationId xmlns:a16="http://schemas.microsoft.com/office/drawing/2014/main" id="{2173A3B4-1B79-5283-C89C-644C9DF9174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277" t="28970" r="12604" b="40998"/>
          <a:stretch/>
        </p:blipFill>
        <p:spPr>
          <a:xfrm>
            <a:off x="9026234" y="5919830"/>
            <a:ext cx="1382016" cy="1390606"/>
          </a:xfrm>
          <a:prstGeom prst="rect">
            <a:avLst/>
          </a:prstGeom>
        </p:spPr>
      </p:pic>
      <p:pic>
        <p:nvPicPr>
          <p:cNvPr id="22" name="Picture 21">
            <a:extLst>
              <a:ext uri="{FF2B5EF4-FFF2-40B4-BE49-F238E27FC236}">
                <a16:creationId xmlns:a16="http://schemas.microsoft.com/office/drawing/2014/main" id="{24C76C2F-486C-1523-AFED-408E91507D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4381" t="-111" r="10077" b="72871"/>
          <a:stretch/>
        </p:blipFill>
        <p:spPr>
          <a:xfrm>
            <a:off x="8663607" y="4251584"/>
            <a:ext cx="1695593" cy="1261305"/>
          </a:xfrm>
          <a:prstGeom prst="rect">
            <a:avLst/>
          </a:prstGeom>
        </p:spPr>
      </p:pic>
      <p:pic>
        <p:nvPicPr>
          <p:cNvPr id="23" name="Picture 22">
            <a:extLst>
              <a:ext uri="{FF2B5EF4-FFF2-40B4-BE49-F238E27FC236}">
                <a16:creationId xmlns:a16="http://schemas.microsoft.com/office/drawing/2014/main" id="{ACCF5B55-24F1-2091-099F-EA1FC6D090E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208" b="61433"/>
          <a:stretch/>
        </p:blipFill>
        <p:spPr>
          <a:xfrm>
            <a:off x="14604558" y="6088235"/>
            <a:ext cx="1064238" cy="957279"/>
          </a:xfrm>
          <a:prstGeom prst="rect">
            <a:avLst/>
          </a:prstGeom>
        </p:spPr>
      </p:pic>
      <p:pic>
        <p:nvPicPr>
          <p:cNvPr id="24" name="Picture 23">
            <a:extLst>
              <a:ext uri="{FF2B5EF4-FFF2-40B4-BE49-F238E27FC236}">
                <a16:creationId xmlns:a16="http://schemas.microsoft.com/office/drawing/2014/main" id="{0B1391AF-0809-2BD9-E472-9852306E073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7813145" y="4278733"/>
            <a:ext cx="994721" cy="1000736"/>
          </a:xfrm>
          <a:prstGeom prst="rect">
            <a:avLst/>
          </a:prstGeom>
        </p:spPr>
      </p:pic>
      <p:pic>
        <p:nvPicPr>
          <p:cNvPr id="25" name="Picture 24">
            <a:extLst>
              <a:ext uri="{FF2B5EF4-FFF2-40B4-BE49-F238E27FC236}">
                <a16:creationId xmlns:a16="http://schemas.microsoft.com/office/drawing/2014/main" id="{82AFB42E-9994-7EA7-E30F-6AFE511733D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7699046" y="6206839"/>
            <a:ext cx="994721" cy="1000736"/>
          </a:xfrm>
          <a:prstGeom prst="rect">
            <a:avLst/>
          </a:prstGeom>
        </p:spPr>
      </p:pic>
      <p:pic>
        <p:nvPicPr>
          <p:cNvPr id="49" name="Picture 48">
            <a:extLst>
              <a:ext uri="{FF2B5EF4-FFF2-40B4-BE49-F238E27FC236}">
                <a16:creationId xmlns:a16="http://schemas.microsoft.com/office/drawing/2014/main" id="{D1A9213C-1940-67BB-A0C8-6E5792DC55A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14604558" y="4201039"/>
            <a:ext cx="994721" cy="1000736"/>
          </a:xfrm>
          <a:prstGeom prst="rect">
            <a:avLst/>
          </a:prstGeom>
        </p:spPr>
      </p:pic>
    </p:spTree>
    <p:extLst>
      <p:ext uri="{BB962C8B-B14F-4D97-AF65-F5344CB8AC3E}">
        <p14:creationId xmlns:p14="http://schemas.microsoft.com/office/powerpoint/2010/main" val="50121863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3" presetClass="entr" presetSubtype="32"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strVal val="4*#ppt_w"/>
                                          </p:val>
                                        </p:tav>
                                        <p:tav tm="100000">
                                          <p:val>
                                            <p:strVal val="#ppt_w"/>
                                          </p:val>
                                        </p:tav>
                                      </p:tavLst>
                                    </p:anim>
                                    <p:anim calcmode="lin" valueType="num">
                                      <p:cBhvr>
                                        <p:cTn id="17"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3" presetClass="entr" presetSubtype="32"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strVal val="4*#ppt_w"/>
                                          </p:val>
                                        </p:tav>
                                        <p:tav tm="100000">
                                          <p:val>
                                            <p:strVal val="#ppt_w"/>
                                          </p:val>
                                        </p:tav>
                                      </p:tavLst>
                                    </p:anim>
                                    <p:anim calcmode="lin" valueType="num">
                                      <p:cBhvr>
                                        <p:cTn id="24"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23" presetClass="entr" presetSubtype="32"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strVal val="4*#ppt_w"/>
                                          </p:val>
                                        </p:tav>
                                        <p:tav tm="100000">
                                          <p:val>
                                            <p:strVal val="#ppt_w"/>
                                          </p:val>
                                        </p:tav>
                                      </p:tavLst>
                                    </p:anim>
                                    <p:anim calcmode="lin" valueType="num">
                                      <p:cBhvr>
                                        <p:cTn id="31"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23" presetClass="entr" presetSubtype="32"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strVal val="4*#ppt_w"/>
                                          </p:val>
                                        </p:tav>
                                        <p:tav tm="100000">
                                          <p:val>
                                            <p:strVal val="#ppt_w"/>
                                          </p:val>
                                        </p:tav>
                                      </p:tavLst>
                                    </p:anim>
                                    <p:anim calcmode="lin" valueType="num">
                                      <p:cBhvr>
                                        <p:cTn id="38" dur="50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grpSp>
        <p:nvGrpSpPr>
          <p:cNvPr id="7" name="Group 6"/>
          <p:cNvGrpSpPr/>
          <p:nvPr/>
        </p:nvGrpSpPr>
        <p:grpSpPr>
          <a:xfrm>
            <a:off x="7772399" y="419100"/>
            <a:ext cx="9547037" cy="7924799"/>
            <a:chOff x="0" y="0"/>
            <a:chExt cx="41155827" cy="9508173"/>
          </a:xfrm>
        </p:grpSpPr>
        <p:sp>
          <p:nvSpPr>
            <p:cNvPr id="24"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sp>
          <p:nvSpPr>
            <p:cNvPr id="25"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pic>
        <p:nvPicPr>
          <p:cNvPr id="11" name="Picture 10"/>
          <p:cNvPicPr>
            <a:picLocks noChangeAspect="1"/>
          </p:cNvPicPr>
          <p:nvPr/>
        </p:nvPicPr>
        <p:blipFill rotWithShape="1">
          <a:blip r:embed="rId7"/>
          <a:srcRect r="56449"/>
          <a:stretch/>
        </p:blipFill>
        <p:spPr>
          <a:xfrm>
            <a:off x="3043830" y="361902"/>
            <a:ext cx="6111680" cy="9562246"/>
          </a:xfrm>
          <a:prstGeom prst="rect">
            <a:avLst/>
          </a:prstGeom>
        </p:spPr>
      </p:pic>
      <p:sp>
        <p:nvSpPr>
          <p:cNvPr id="5" name="TextBox 4">
            <a:extLst>
              <a:ext uri="{FF2B5EF4-FFF2-40B4-BE49-F238E27FC236}">
                <a16:creationId xmlns:a16="http://schemas.microsoft.com/office/drawing/2014/main" id="{482245F6-74C5-BA96-3C8D-455C0D96F6A9}"/>
              </a:ext>
            </a:extLst>
          </p:cNvPr>
          <p:cNvSpPr txBox="1"/>
          <p:nvPr/>
        </p:nvSpPr>
        <p:spPr>
          <a:xfrm>
            <a:off x="8894805" y="2003436"/>
            <a:ext cx="6954796" cy="4708981"/>
          </a:xfrm>
          <a:prstGeom prst="rect">
            <a:avLst/>
          </a:prstGeom>
          <a:noFill/>
        </p:spPr>
        <p:txBody>
          <a:bodyPr wrap="square" rtlCol="0">
            <a:spAutoFit/>
          </a:bodyPr>
          <a:lstStyle/>
          <a:p>
            <a:pPr algn="ctr"/>
            <a:r>
              <a:rPr lang="vi-VN" sz="15000" b="1" dirty="0">
                <a:solidFill>
                  <a:schemeClr val="accent2">
                    <a:lumMod val="50000"/>
                  </a:schemeClr>
                </a:solidFill>
                <a:latin typeface="#9Slide07 IcielStormtrooper" panose="020B0500000000000000" pitchFamily="34" charset="0"/>
              </a:rPr>
              <a:t>KHÁM PHÁ</a:t>
            </a:r>
            <a:endParaRPr lang="en-SG" sz="15000" b="1" dirty="0">
              <a:solidFill>
                <a:schemeClr val="accent2">
                  <a:lumMod val="50000"/>
                </a:schemeClr>
              </a:solidFill>
              <a:latin typeface="#9Slide07 IcielStormtrooper" panose="020B0500000000000000" pitchFamily="34" charset="0"/>
            </a:endParaRPr>
          </a:p>
        </p:txBody>
      </p:sp>
    </p:spTree>
    <p:extLst>
      <p:ext uri="{BB962C8B-B14F-4D97-AF65-F5344CB8AC3E}">
        <p14:creationId xmlns:p14="http://schemas.microsoft.com/office/powerpoint/2010/main" val="139753129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90"/>
                                          </p:val>
                                        </p:tav>
                                        <p:tav tm="100000">
                                          <p:val>
                                            <p:fltVal val="0"/>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SG"/>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SG"/>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SG"/>
            </a:p>
          </p:txBody>
        </p:sp>
      </p:grpSp>
      <p:grpSp>
        <p:nvGrpSpPr>
          <p:cNvPr id="6" name="Group 6"/>
          <p:cNvGrpSpPr/>
          <p:nvPr/>
        </p:nvGrpSpPr>
        <p:grpSpPr>
          <a:xfrm>
            <a:off x="-731113" y="1048576"/>
            <a:ext cx="19750225" cy="8705525"/>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SG"/>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SG"/>
            </a:p>
          </p:txBody>
        </p:sp>
      </p:grpSp>
      <p:pic>
        <p:nvPicPr>
          <p:cNvPr id="11" name="Picture 10"/>
          <p:cNvPicPr>
            <a:picLocks noChangeAspect="1"/>
          </p:cNvPicPr>
          <p:nvPr/>
        </p:nvPicPr>
        <p:blipFill rotWithShape="1">
          <a:blip r:embed="rId3"/>
          <a:srcRect r="51034" b="12261"/>
          <a:stretch/>
        </p:blipFill>
        <p:spPr>
          <a:xfrm>
            <a:off x="-907500" y="1184483"/>
            <a:ext cx="2999957" cy="1714974"/>
          </a:xfrm>
          <a:prstGeom prst="rect">
            <a:avLst/>
          </a:prstGeom>
        </p:spPr>
      </p:pic>
      <p:sp>
        <p:nvSpPr>
          <p:cNvPr id="12"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2259754" y="1268241"/>
            <a:ext cx="16732082"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sz="55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Chiều cao lần lượt của 6 vận động viên bóng chuyền Thắng, Hùng, Bình, Trung , Lợi, Dũng theo thứ tự là:</a:t>
            </a:r>
            <a:endParaRPr lang="vi-VN" altLang="en-US" sz="5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E766E322-BF2D-9879-A4FB-309E48921176}"/>
              </a:ext>
            </a:extLst>
          </p:cNvPr>
          <p:cNvSpPr txBox="1"/>
          <p:nvPr/>
        </p:nvSpPr>
        <p:spPr>
          <a:xfrm>
            <a:off x="2520871" y="2979139"/>
            <a:ext cx="15275558" cy="861774"/>
          </a:xfrm>
          <a:prstGeom prst="rect">
            <a:avLst/>
          </a:prstGeom>
          <a:noFill/>
        </p:spPr>
        <p:txBody>
          <a:bodyPr wrap="square" rtlCol="0">
            <a:spAutoFit/>
          </a:bodyPr>
          <a:lstStyle/>
          <a:p>
            <a:pPr algn="ctr"/>
            <a:r>
              <a:rPr lang="en-US" sz="5000" b="1" dirty="0">
                <a:solidFill>
                  <a:srgbClr val="C00000"/>
                </a:solidFill>
                <a:latin typeface="#9Slide03 AllRoundGothic" panose="020B0703020202020104" pitchFamily="34" charset="0"/>
              </a:rPr>
              <a:t>180 cm, 175 cm, 182 cm, 178 cm, 168 cm, 185 cm</a:t>
            </a:r>
          </a:p>
        </p:txBody>
      </p:sp>
      <p:sp>
        <p:nvSpPr>
          <p:cNvPr id="22" name="TextBox 21">
            <a:extLst>
              <a:ext uri="{FF2B5EF4-FFF2-40B4-BE49-F238E27FC236}">
                <a16:creationId xmlns:a16="http://schemas.microsoft.com/office/drawing/2014/main" id="{1939C596-68DB-F397-5955-842E717D96A2}"/>
              </a:ext>
            </a:extLst>
          </p:cNvPr>
          <p:cNvSpPr txBox="1"/>
          <p:nvPr/>
        </p:nvSpPr>
        <p:spPr>
          <a:xfrm>
            <a:off x="-907500" y="3582666"/>
            <a:ext cx="3536830" cy="861774"/>
          </a:xfrm>
          <a:prstGeom prst="rect">
            <a:avLst/>
          </a:prstGeom>
          <a:noFill/>
        </p:spPr>
        <p:txBody>
          <a:bodyPr wrap="square" rtlCol="0">
            <a:spAutoFit/>
          </a:bodyPr>
          <a:lstStyle/>
          <a:p>
            <a:pPr algn="ctr"/>
            <a:r>
              <a:rPr lang="en-US" sz="5000" b="1" dirty="0">
                <a:latin typeface="Cambria" panose="02040503050406030204" pitchFamily="18" charset="0"/>
                <a:ea typeface="Cambria" panose="02040503050406030204" pitchFamily="18" charset="0"/>
              </a:rPr>
              <a:t>a) </a:t>
            </a:r>
            <a:r>
              <a:rPr lang="en-US" sz="5000" b="1" dirty="0" err="1">
                <a:latin typeface="Cambria" panose="02040503050406030204" pitchFamily="18" charset="0"/>
                <a:ea typeface="Cambria" panose="02040503050406030204" pitchFamily="18" charset="0"/>
              </a:rPr>
              <a:t>Số</a:t>
            </a:r>
            <a:r>
              <a:rPr lang="en-US" sz="5000" b="1" dirty="0">
                <a:latin typeface="Cambria" panose="02040503050406030204" pitchFamily="18" charset="0"/>
                <a:ea typeface="Cambria" panose="02040503050406030204" pitchFamily="18" charset="0"/>
              </a:rPr>
              <a:t>?</a:t>
            </a:r>
          </a:p>
        </p:txBody>
      </p:sp>
      <p:graphicFrame>
        <p:nvGraphicFramePr>
          <p:cNvPr id="23" name="Table 22">
            <a:extLst>
              <a:ext uri="{FF2B5EF4-FFF2-40B4-BE49-F238E27FC236}">
                <a16:creationId xmlns:a16="http://schemas.microsoft.com/office/drawing/2014/main" id="{08CA19D4-6BC2-CAC0-C2DF-EE53B29F3DAA}"/>
              </a:ext>
            </a:extLst>
          </p:cNvPr>
          <p:cNvGraphicFramePr>
            <a:graphicFrameLocks noGrp="1"/>
          </p:cNvGraphicFramePr>
          <p:nvPr>
            <p:extLst>
              <p:ext uri="{D42A27DB-BD31-4B8C-83A1-F6EECF244321}">
                <p14:modId xmlns:p14="http://schemas.microsoft.com/office/powerpoint/2010/main" val="206190378"/>
              </p:ext>
            </p:extLst>
          </p:nvPr>
        </p:nvGraphicFramePr>
        <p:xfrm>
          <a:off x="-27276" y="4598984"/>
          <a:ext cx="15275558" cy="2336800"/>
        </p:xfrm>
        <a:graphic>
          <a:graphicData uri="http://schemas.openxmlformats.org/drawingml/2006/table">
            <a:tbl>
              <a:tblPr/>
              <a:tblGrid>
                <a:gridCol w="2764396">
                  <a:extLst>
                    <a:ext uri="{9D8B030D-6E8A-4147-A177-3AD203B41FA5}">
                      <a16:colId xmlns:a16="http://schemas.microsoft.com/office/drawing/2014/main" val="3085434503"/>
                    </a:ext>
                  </a:extLst>
                </a:gridCol>
                <a:gridCol w="2024627">
                  <a:extLst>
                    <a:ext uri="{9D8B030D-6E8A-4147-A177-3AD203B41FA5}">
                      <a16:colId xmlns:a16="http://schemas.microsoft.com/office/drawing/2014/main" val="3312479728"/>
                    </a:ext>
                  </a:extLst>
                </a:gridCol>
                <a:gridCol w="2154412">
                  <a:extLst>
                    <a:ext uri="{9D8B030D-6E8A-4147-A177-3AD203B41FA5}">
                      <a16:colId xmlns:a16="http://schemas.microsoft.com/office/drawing/2014/main" val="3265082699"/>
                    </a:ext>
                  </a:extLst>
                </a:gridCol>
                <a:gridCol w="2037605">
                  <a:extLst>
                    <a:ext uri="{9D8B030D-6E8A-4147-A177-3AD203B41FA5}">
                      <a16:colId xmlns:a16="http://schemas.microsoft.com/office/drawing/2014/main" val="4199583212"/>
                    </a:ext>
                  </a:extLst>
                </a:gridCol>
                <a:gridCol w="2232282">
                  <a:extLst>
                    <a:ext uri="{9D8B030D-6E8A-4147-A177-3AD203B41FA5}">
                      <a16:colId xmlns:a16="http://schemas.microsoft.com/office/drawing/2014/main" val="131315927"/>
                    </a:ext>
                  </a:extLst>
                </a:gridCol>
                <a:gridCol w="2336109">
                  <a:extLst>
                    <a:ext uri="{9D8B030D-6E8A-4147-A177-3AD203B41FA5}">
                      <a16:colId xmlns:a16="http://schemas.microsoft.com/office/drawing/2014/main" val="1199003220"/>
                    </a:ext>
                  </a:extLst>
                </a:gridCol>
                <a:gridCol w="1726127">
                  <a:extLst>
                    <a:ext uri="{9D8B030D-6E8A-4147-A177-3AD203B41FA5}">
                      <a16:colId xmlns:a16="http://schemas.microsoft.com/office/drawing/2014/main" val="3758305062"/>
                    </a:ext>
                  </a:extLst>
                </a:gridCol>
              </a:tblGrid>
              <a:tr h="838144">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Tên</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vận</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động</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viên</a:t>
                      </a:r>
                      <a:endParaRPr lang="en-US" sz="3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4500" b="1" dirty="0" err="1">
                          <a:solidFill>
                            <a:srgbClr val="000000"/>
                          </a:solidFill>
                          <a:effectLst/>
                          <a:latin typeface="Cambria" panose="02040503050406030204" pitchFamily="18" charset="0"/>
                          <a:ea typeface="Cambria" panose="02040503050406030204" pitchFamily="18" charset="0"/>
                        </a:rPr>
                        <a:t>Hùng</a:t>
                      </a:r>
                      <a:endParaRPr lang="en-US" sz="4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a:solidFill>
                            <a:srgbClr val="000000"/>
                          </a:solidFill>
                          <a:effectLst/>
                          <a:latin typeface="Cambria" panose="02040503050406030204" pitchFamily="18" charset="0"/>
                          <a:ea typeface="Cambria" panose="02040503050406030204" pitchFamily="18" charset="0"/>
                        </a:rPr>
                        <a:t>Lợi</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a:solidFill>
                            <a:srgbClr val="000000"/>
                          </a:solidFill>
                          <a:effectLst/>
                          <a:latin typeface="Cambria" panose="02040503050406030204" pitchFamily="18" charset="0"/>
                          <a:ea typeface="Cambria" panose="02040503050406030204" pitchFamily="18" charset="0"/>
                        </a:rPr>
                        <a:t>Thắng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Bình</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Dũng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Trung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94321535"/>
                  </a:ext>
                </a:extLst>
              </a:tr>
              <a:tr h="470179">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Chiều</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cao</a:t>
                      </a:r>
                      <a:r>
                        <a:rPr lang="en-US" sz="3500" b="1" dirty="0">
                          <a:solidFill>
                            <a:srgbClr val="000000"/>
                          </a:solidFill>
                          <a:effectLst/>
                          <a:latin typeface="Cambria" panose="02040503050406030204" pitchFamily="18" charset="0"/>
                          <a:ea typeface="Cambria" panose="02040503050406030204" pitchFamily="18" charset="0"/>
                        </a:rPr>
                        <a:t> (cm)</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175</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168</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51205553"/>
                  </a:ext>
                </a:extLst>
              </a:tr>
            </a:tbl>
          </a:graphicData>
        </a:graphic>
      </p:graphicFrame>
      <p:sp>
        <p:nvSpPr>
          <p:cNvPr id="24" name="Rectangle: Rounded Corners 23">
            <a:extLst>
              <a:ext uri="{FF2B5EF4-FFF2-40B4-BE49-F238E27FC236}">
                <a16:creationId xmlns:a16="http://schemas.microsoft.com/office/drawing/2014/main" id="{9A22F3B0-4A33-08B4-DFC8-7C1635B58CF4}"/>
              </a:ext>
            </a:extLst>
          </p:cNvPr>
          <p:cNvSpPr/>
          <p:nvPr/>
        </p:nvSpPr>
        <p:spPr>
          <a:xfrm>
            <a:off x="7311689" y="5974906"/>
            <a:ext cx="1283306" cy="33192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b="1" dirty="0">
                <a:solidFill>
                  <a:srgbClr val="FF0000"/>
                </a:solidFill>
                <a:latin typeface="Cambria" panose="02040503050406030204" pitchFamily="18" charset="0"/>
                <a:ea typeface="Cambria" panose="02040503050406030204" pitchFamily="18" charset="0"/>
              </a:rPr>
              <a:t>180</a:t>
            </a:r>
          </a:p>
        </p:txBody>
      </p:sp>
      <p:sp>
        <p:nvSpPr>
          <p:cNvPr id="25" name="Rectangle: Rounded Corners 24">
            <a:extLst>
              <a:ext uri="{FF2B5EF4-FFF2-40B4-BE49-F238E27FC236}">
                <a16:creationId xmlns:a16="http://schemas.microsoft.com/office/drawing/2014/main" id="{3F547DFB-6E11-DF69-97F1-5D7621F24D13}"/>
              </a:ext>
            </a:extLst>
          </p:cNvPr>
          <p:cNvSpPr/>
          <p:nvPr/>
        </p:nvSpPr>
        <p:spPr>
          <a:xfrm>
            <a:off x="9406689" y="5998113"/>
            <a:ext cx="1283306" cy="33192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b="1" dirty="0">
                <a:solidFill>
                  <a:srgbClr val="FF0000"/>
                </a:solidFill>
                <a:latin typeface="Cambria" panose="02040503050406030204" pitchFamily="18" charset="0"/>
                <a:ea typeface="Cambria" panose="02040503050406030204" pitchFamily="18" charset="0"/>
              </a:rPr>
              <a:t>182</a:t>
            </a:r>
          </a:p>
        </p:txBody>
      </p:sp>
      <p:sp>
        <p:nvSpPr>
          <p:cNvPr id="26" name="Rectangle: Rounded Corners 25">
            <a:extLst>
              <a:ext uri="{FF2B5EF4-FFF2-40B4-BE49-F238E27FC236}">
                <a16:creationId xmlns:a16="http://schemas.microsoft.com/office/drawing/2014/main" id="{B781312B-785B-0459-A62A-4531DEB18E14}"/>
              </a:ext>
            </a:extLst>
          </p:cNvPr>
          <p:cNvSpPr/>
          <p:nvPr/>
        </p:nvSpPr>
        <p:spPr>
          <a:xfrm>
            <a:off x="11755701" y="5998113"/>
            <a:ext cx="1283306" cy="33192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b="1" dirty="0">
                <a:solidFill>
                  <a:srgbClr val="FF0000"/>
                </a:solidFill>
                <a:latin typeface="Cambria" panose="02040503050406030204" pitchFamily="18" charset="0"/>
                <a:ea typeface="Cambria" panose="02040503050406030204" pitchFamily="18" charset="0"/>
              </a:rPr>
              <a:t>185</a:t>
            </a:r>
          </a:p>
        </p:txBody>
      </p:sp>
      <p:sp>
        <p:nvSpPr>
          <p:cNvPr id="27" name="Rectangle: Rounded Corners 26">
            <a:extLst>
              <a:ext uri="{FF2B5EF4-FFF2-40B4-BE49-F238E27FC236}">
                <a16:creationId xmlns:a16="http://schemas.microsoft.com/office/drawing/2014/main" id="{0ACB6D67-9F5C-380A-DEEC-7E43FD889ADD}"/>
              </a:ext>
            </a:extLst>
          </p:cNvPr>
          <p:cNvSpPr/>
          <p:nvPr/>
        </p:nvSpPr>
        <p:spPr>
          <a:xfrm>
            <a:off x="13805842" y="5998113"/>
            <a:ext cx="1283306" cy="33192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b="1" dirty="0">
                <a:solidFill>
                  <a:srgbClr val="FF0000"/>
                </a:solidFill>
                <a:latin typeface="Cambria" panose="02040503050406030204" pitchFamily="18" charset="0"/>
                <a:ea typeface="Cambria" panose="02040503050406030204" pitchFamily="18" charset="0"/>
              </a:rPr>
              <a:t>178</a:t>
            </a:r>
          </a:p>
        </p:txBody>
      </p:sp>
      <p:sp>
        <p:nvSpPr>
          <p:cNvPr id="28" name="TextBox 27">
            <a:extLst>
              <a:ext uri="{FF2B5EF4-FFF2-40B4-BE49-F238E27FC236}">
                <a16:creationId xmlns:a16="http://schemas.microsoft.com/office/drawing/2014/main" id="{818C0E87-4F82-65B3-A5E2-1C5B8075DB87}"/>
              </a:ext>
            </a:extLst>
          </p:cNvPr>
          <p:cNvSpPr txBox="1"/>
          <p:nvPr/>
        </p:nvSpPr>
        <p:spPr>
          <a:xfrm>
            <a:off x="-27276" y="6935784"/>
            <a:ext cx="17784393" cy="1631216"/>
          </a:xfrm>
          <a:prstGeom prst="rect">
            <a:avLst/>
          </a:prstGeom>
          <a:noFill/>
        </p:spPr>
        <p:txBody>
          <a:bodyPr wrap="square" rtlCol="0">
            <a:spAutoFit/>
          </a:bodyPr>
          <a:lstStyle/>
          <a:p>
            <a:pPr algn="just"/>
            <a:r>
              <a:rPr lang="en-US" sz="5000" b="1" dirty="0">
                <a:solidFill>
                  <a:srgbClr val="002060"/>
                </a:solidFill>
                <a:latin typeface="Cambria" panose="02040503050406030204" pitchFamily="18" charset="0"/>
                <a:ea typeface="Cambria" panose="02040503050406030204" pitchFamily="18" charset="0"/>
              </a:rPr>
              <a:t>b) </a:t>
            </a:r>
            <a:r>
              <a:rPr lang="en-US" sz="5000" b="1" dirty="0" err="1">
                <a:solidFill>
                  <a:srgbClr val="002060"/>
                </a:solidFill>
                <a:latin typeface="Cambria" panose="02040503050406030204" pitchFamily="18" charset="0"/>
                <a:ea typeface="Cambria" panose="02040503050406030204" pitchFamily="18" charset="0"/>
              </a:rPr>
              <a:t>Sắp</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xếp</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các</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số</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đo</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chiều</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cao</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của</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bốn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vận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động</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viên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Thắng</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Hùng</a:t>
            </a:r>
            <a:r>
              <a:rPr lang="en-US" sz="5000" b="1" dirty="0">
                <a:solidFill>
                  <a:srgbClr val="002060"/>
                </a:solidFill>
                <a:latin typeface="Cambria" panose="02040503050406030204" pitchFamily="18" charset="0"/>
                <a:ea typeface="Cambria" panose="02040503050406030204" pitchFamily="18" charset="0"/>
              </a:rPr>
              <a:t>, Bình, Trung </a:t>
            </a:r>
            <a:r>
              <a:rPr lang="en-US" sz="5000" b="1" dirty="0" err="1">
                <a:solidFill>
                  <a:srgbClr val="002060"/>
                </a:solidFill>
                <a:latin typeface="Cambria" panose="02040503050406030204" pitchFamily="18" charset="0"/>
                <a:ea typeface="Cambria" panose="02040503050406030204" pitchFamily="18" charset="0"/>
              </a:rPr>
              <a:t>theo</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thứ</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tự</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từ</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thấp</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đến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cao</a:t>
            </a:r>
            <a:r>
              <a:rPr lang="en-US" sz="5000" b="1" dirty="0">
                <a:solidFill>
                  <a:srgbClr val="002060"/>
                </a:solidFill>
                <a:latin typeface="Cambria" panose="02040503050406030204" pitchFamily="18" charset="0"/>
                <a:ea typeface="Cambria" panose="02040503050406030204" pitchFamily="18" charset="0"/>
              </a:rPr>
              <a:t>.</a:t>
            </a:r>
          </a:p>
        </p:txBody>
      </p:sp>
      <p:sp>
        <p:nvSpPr>
          <p:cNvPr id="29" name="TextBox 28">
            <a:extLst>
              <a:ext uri="{FF2B5EF4-FFF2-40B4-BE49-F238E27FC236}">
                <a16:creationId xmlns:a16="http://schemas.microsoft.com/office/drawing/2014/main" id="{84319F7C-0CFC-7105-9A1D-E2D813268587}"/>
              </a:ext>
            </a:extLst>
          </p:cNvPr>
          <p:cNvSpPr txBox="1"/>
          <p:nvPr/>
        </p:nvSpPr>
        <p:spPr>
          <a:xfrm>
            <a:off x="3894667" y="8768398"/>
            <a:ext cx="10239375" cy="861774"/>
          </a:xfrm>
          <a:prstGeom prst="rect">
            <a:avLst/>
          </a:prstGeom>
          <a:noFill/>
        </p:spPr>
        <p:txBody>
          <a:bodyPr wrap="square" rtlCol="0">
            <a:spAutoFit/>
          </a:bodyPr>
          <a:lstStyle/>
          <a:p>
            <a:pPr algn="ctr"/>
            <a:r>
              <a:rPr lang="en-US" sz="5000" b="1" dirty="0">
                <a:solidFill>
                  <a:srgbClr val="C00000"/>
                </a:solidFill>
                <a:latin typeface="Cambria" panose="02040503050406030204" pitchFamily="18" charset="0"/>
                <a:ea typeface="Cambria" panose="02040503050406030204" pitchFamily="18" charset="0"/>
              </a:rPr>
              <a:t>175, 178, 180, 182</a:t>
            </a:r>
          </a:p>
        </p:txBody>
      </p:sp>
      <p:pic>
        <p:nvPicPr>
          <p:cNvPr id="13" name="Picture 12" descr="A couple of kids sitting at desks&#10;&#10;Description automatically generated">
            <a:extLst>
              <a:ext uri="{FF2B5EF4-FFF2-40B4-BE49-F238E27FC236}">
                <a16:creationId xmlns:a16="http://schemas.microsoft.com/office/drawing/2014/main" id="{39376F60-1466-D284-E13C-50DD9F03A1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4866" y="4444440"/>
            <a:ext cx="3677728" cy="2476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000"/>
                                        <p:tgtEl>
                                          <p:spTgt spid="29"/>
                                        </p:tgtEl>
                                      </p:cBhvr>
                                    </p:animEffect>
                                    <p:anim calcmode="lin" valueType="num">
                                      <p:cBhvr>
                                        <p:cTn id="52" dur="1000" fill="hold"/>
                                        <p:tgtEl>
                                          <p:spTgt spid="29"/>
                                        </p:tgtEl>
                                        <p:attrNameLst>
                                          <p:attrName>ppt_x</p:attrName>
                                        </p:attrNameLst>
                                      </p:cBhvr>
                                      <p:tavLst>
                                        <p:tav tm="0">
                                          <p:val>
                                            <p:strVal val="#ppt_x"/>
                                          </p:val>
                                        </p:tav>
                                        <p:tav tm="100000">
                                          <p:val>
                                            <p:strVal val="#ppt_x"/>
                                          </p:val>
                                        </p:tav>
                                      </p:tavLst>
                                    </p:anim>
                                    <p:anim calcmode="lin" valueType="num">
                                      <p:cBhvr>
                                        <p:cTn id="5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4" grpId="0" animBg="1"/>
      <p:bldP spid="25" grpId="0" animBg="1"/>
      <p:bldP spid="26" grpId="0" animBg="1"/>
      <p:bldP spid="27" grpId="0" animBg="1"/>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7">
            <a:extLst>
              <a:ext uri="{FF2B5EF4-FFF2-40B4-BE49-F238E27FC236}">
                <a16:creationId xmlns:a16="http://schemas.microsoft.com/office/drawing/2014/main" id="{818C0E87-4F82-65B3-A5E2-1C5B8075DB87}"/>
              </a:ext>
            </a:extLst>
          </p:cNvPr>
          <p:cNvSpPr txBox="1"/>
          <p:nvPr/>
        </p:nvSpPr>
        <p:spPr>
          <a:xfrm>
            <a:off x="405462" y="1164356"/>
            <a:ext cx="17477076" cy="1815882"/>
          </a:xfrm>
          <a:prstGeom prst="rect">
            <a:avLst/>
          </a:prstGeom>
          <a:noFill/>
        </p:spPr>
        <p:txBody>
          <a:bodyPr wrap="square" rtlCol="0">
            <a:spAutoFit/>
          </a:bodyPr>
          <a:lstStyle/>
          <a:p>
            <a:pPr lvl="0" algn="just"/>
            <a:r>
              <a:rPr lang="vi-VN" sz="5600" b="1" dirty="0">
                <a:solidFill>
                  <a:srgbClr val="002060"/>
                </a:solidFill>
                <a:latin typeface="Cambria" panose="02040503050406030204" pitchFamily="18" charset="0"/>
                <a:ea typeface="Cambria" panose="02040503050406030204" pitchFamily="18" charset="0"/>
              </a:rPr>
              <a:t>c) Vận động viên nào thấp hơn vận động viên Hùng? Vận động viên nào cao hơn vận động viên Bình?</a:t>
            </a:r>
            <a:endParaRPr kumimoji="0" lang="en-US" sz="5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4319F7C-0CFC-7105-9A1D-E2D813268587}"/>
              </a:ext>
            </a:extLst>
          </p:cNvPr>
          <p:cNvSpPr txBox="1"/>
          <p:nvPr/>
        </p:nvSpPr>
        <p:spPr>
          <a:xfrm>
            <a:off x="152400" y="3356258"/>
            <a:ext cx="11887200" cy="4708981"/>
          </a:xfrm>
          <a:prstGeom prst="rect">
            <a:avLst/>
          </a:prstGeom>
          <a:noFill/>
        </p:spPr>
        <p:txBody>
          <a:bodyPr wrap="square" rtlCol="0">
            <a:spAutoFit/>
          </a:bodyPr>
          <a:lstStyle/>
          <a:p>
            <a:pPr lvl="0" algn="just"/>
            <a:r>
              <a:rPr lang="vi-VN" sz="7500" b="1" dirty="0">
                <a:solidFill>
                  <a:srgbClr val="FF0000"/>
                </a:solidFill>
                <a:latin typeface="Cambria" panose="02040503050406030204" pitchFamily="18" charset="0"/>
                <a:ea typeface="Cambria" panose="02040503050406030204" pitchFamily="18" charset="0"/>
              </a:rPr>
              <a:t>Vận động viên Lợi thấp hơn vận động viên Hùng.</a:t>
            </a:r>
            <a:endParaRPr lang="en-US" sz="7500" b="1" dirty="0">
              <a:solidFill>
                <a:srgbClr val="FF0000"/>
              </a:solidFill>
              <a:latin typeface="Cambria" panose="02040503050406030204" pitchFamily="18" charset="0"/>
              <a:ea typeface="Cambria" panose="02040503050406030204" pitchFamily="18" charset="0"/>
            </a:endParaRPr>
          </a:p>
          <a:p>
            <a:pPr lvl="0" algn="just"/>
            <a:r>
              <a:rPr lang="vi-VN" sz="7500" b="1" dirty="0">
                <a:solidFill>
                  <a:srgbClr val="FF0000"/>
                </a:solidFill>
                <a:latin typeface="Cambria" panose="02040503050406030204" pitchFamily="18" charset="0"/>
                <a:ea typeface="Cambria" panose="02040503050406030204" pitchFamily="18" charset="0"/>
              </a:rPr>
              <a:t>Vận động viên Dũng cao hơn vận động viên Bình.</a:t>
            </a:r>
            <a:endParaRPr kumimoji="0" lang="en-US" sz="7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7" name="Picture 26" descr="A couple of kids sitting at desks&#10;&#10;Description automatically generated">
            <a:extLst>
              <a:ext uri="{FF2B5EF4-FFF2-40B4-BE49-F238E27FC236}">
                <a16:creationId xmlns:a16="http://schemas.microsoft.com/office/drawing/2014/main" id="{CEF30928-DCAF-86FD-BD86-D19716E4B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4169" y="4424856"/>
            <a:ext cx="6160431" cy="3804972"/>
          </a:xfrm>
          <a:prstGeom prst="rect">
            <a:avLst/>
          </a:prstGeom>
        </p:spPr>
      </p:pic>
    </p:spTree>
    <p:extLst>
      <p:ext uri="{BB962C8B-B14F-4D97-AF65-F5344CB8AC3E}">
        <p14:creationId xmlns:p14="http://schemas.microsoft.com/office/powerpoint/2010/main" val="219530518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SG"/>
          </a:p>
        </p:txBody>
      </p:sp>
      <p:grpSp>
        <p:nvGrpSpPr>
          <p:cNvPr id="3" name="Group 3"/>
          <p:cNvGrpSpPr/>
          <p:nvPr/>
        </p:nvGrpSpPr>
        <p:grpSpPr>
          <a:xfrm>
            <a:off x="-1091422" y="266701"/>
            <a:ext cx="20470845" cy="9229562"/>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SG"/>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SG"/>
            </a:p>
          </p:txBody>
        </p:sp>
      </p:grpSp>
      <p:grpSp>
        <p:nvGrpSpPr>
          <p:cNvPr id="6" name="Group 6"/>
          <p:cNvGrpSpPr/>
          <p:nvPr/>
        </p:nvGrpSpPr>
        <p:grpSpPr>
          <a:xfrm>
            <a:off x="-731113" y="567443"/>
            <a:ext cx="19750225" cy="942559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SG"/>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SG"/>
            </a:p>
          </p:txBody>
        </p:sp>
      </p:grpSp>
      <p:pic>
        <p:nvPicPr>
          <p:cNvPr id="12" name="Picture 11"/>
          <p:cNvPicPr>
            <a:picLocks noChangeAspect="1"/>
          </p:cNvPicPr>
          <p:nvPr/>
        </p:nvPicPr>
        <p:blipFill>
          <a:blip r:embed="rId3"/>
          <a:stretch>
            <a:fillRect/>
          </a:stretch>
        </p:blipFill>
        <p:spPr>
          <a:xfrm>
            <a:off x="-3124200" y="880228"/>
            <a:ext cx="9840861" cy="1871575"/>
          </a:xfrm>
          <a:prstGeom prst="rect">
            <a:avLst/>
          </a:prstGeom>
        </p:spPr>
      </p:pic>
      <p:sp>
        <p:nvSpPr>
          <p:cNvPr id="22"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4203312" y="942925"/>
            <a:ext cx="146304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Biểu đồ dưới đây cho biết số học sinh tham gia các lớp ngoại khoá của một trường tiểu học.</a:t>
            </a:r>
            <a:endParaRPr kumimoji="0" lang="vi-VN" alt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5" name="Picture 24">
            <a:extLst>
              <a:ext uri="{FF2B5EF4-FFF2-40B4-BE49-F238E27FC236}">
                <a16:creationId xmlns:a16="http://schemas.microsoft.com/office/drawing/2014/main" id="{4D61E19B-3430-0C51-D238-49B5D1D384B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447953" y="3384505"/>
            <a:ext cx="8157866" cy="5210240"/>
          </a:xfrm>
          <a:prstGeom prst="rect">
            <a:avLst/>
          </a:prstGeom>
        </p:spPr>
      </p:pic>
      <p:sp>
        <p:nvSpPr>
          <p:cNvPr id="26" name="TextBox 25">
            <a:extLst>
              <a:ext uri="{FF2B5EF4-FFF2-40B4-BE49-F238E27FC236}">
                <a16:creationId xmlns:a16="http://schemas.microsoft.com/office/drawing/2014/main" id="{5B442A26-6E00-ACB3-2362-B6239A8ECB82}"/>
              </a:ext>
            </a:extLst>
          </p:cNvPr>
          <p:cNvSpPr txBox="1"/>
          <p:nvPr/>
        </p:nvSpPr>
        <p:spPr>
          <a:xfrm>
            <a:off x="-330821" y="2745658"/>
            <a:ext cx="10778774" cy="7017306"/>
          </a:xfrm>
          <a:prstGeom prst="rect">
            <a:avLst/>
          </a:prstGeom>
          <a:noFill/>
        </p:spPr>
        <p:txBody>
          <a:bodyPr wrap="square" rtlCol="0">
            <a:spAutoFit/>
          </a:bodyPr>
          <a:lstStyle/>
          <a:p>
            <a:pPr algn="just"/>
            <a:r>
              <a:rPr lang="en-US" sz="4500" b="1" i="0" dirty="0" err="1">
                <a:effectLst/>
                <a:latin typeface="Cambria" panose="02040503050406030204" pitchFamily="18" charset="0"/>
                <a:ea typeface="Cambria" panose="02040503050406030204" pitchFamily="18" charset="0"/>
                <a:cs typeface="Open Sans" panose="020B0606030504020204" pitchFamily="34" charset="0"/>
              </a:rPr>
              <a:t>Dựa</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vào</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biểu</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đồ</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trên</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hãy</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trả</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lời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endParaRPr lang="vi-VN" sz="4500" b="1" i="0" dirty="0">
              <a:effectLst/>
              <a:latin typeface="Cambria" panose="02040503050406030204" pitchFamily="18" charset="0"/>
              <a:ea typeface="Cambria" panose="02040503050406030204" pitchFamily="18" charset="0"/>
              <a:cs typeface="Open Sans" panose="020B0606030504020204" pitchFamily="34" charset="0"/>
            </a:endParaRPr>
          </a:p>
          <a:p>
            <a:pPr algn="just"/>
            <a:r>
              <a:rPr lang="en-US" sz="4500" b="1" i="0" dirty="0" err="1">
                <a:effectLst/>
                <a:latin typeface="Cambria" panose="02040503050406030204" pitchFamily="18" charset="0"/>
                <a:ea typeface="Cambria" panose="02040503050406030204" pitchFamily="18" charset="0"/>
                <a:cs typeface="Open Sans" panose="020B0606030504020204" pitchFamily="34" charset="0"/>
              </a:rPr>
              <a:t>các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câu</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hỏi</a:t>
            </a:r>
            <a:r>
              <a:rPr lang="en-US" sz="4500" b="1" i="0" dirty="0">
                <a:effectLst/>
                <a:latin typeface="Cambria" panose="02040503050406030204" pitchFamily="18" charset="0"/>
                <a:ea typeface="Cambria" panose="02040503050406030204" pitchFamily="18" charset="0"/>
                <a:cs typeface="Open Sans" panose="020B0606030504020204" pitchFamily="34" charset="0"/>
              </a:rPr>
              <a:t>.</a:t>
            </a:r>
          </a:p>
          <a:p>
            <a:pPr algn="just"/>
            <a:r>
              <a:rPr lang="en-US" sz="4500" b="1" i="0" dirty="0">
                <a:effectLst/>
                <a:latin typeface="Cambria" panose="02040503050406030204" pitchFamily="18" charset="0"/>
                <a:ea typeface="Cambria" panose="02040503050406030204" pitchFamily="18" charset="0"/>
                <a:cs typeface="Open Sans" panose="020B0606030504020204" pitchFamily="34" charset="0"/>
              </a:rPr>
              <a:t>a)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mấy</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Đó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là</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những</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nào</a:t>
            </a:r>
            <a:r>
              <a:rPr lang="en-US" sz="4500" b="1" i="0" dirty="0">
                <a:effectLst/>
                <a:latin typeface="Cambria" panose="02040503050406030204" pitchFamily="18" charset="0"/>
                <a:ea typeface="Cambria" panose="02040503050406030204" pitchFamily="18" charset="0"/>
                <a:cs typeface="Open Sans" panose="020B0606030504020204" pitchFamily="34" charset="0"/>
              </a:rPr>
              <a:t>?</a:t>
            </a:r>
          </a:p>
          <a:p>
            <a:pPr algn="just"/>
            <a:r>
              <a:rPr lang="en-US" sz="4500" b="1" i="0" dirty="0">
                <a:effectLst/>
                <a:latin typeface="Cambria" panose="02040503050406030204" pitchFamily="18" charset="0"/>
                <a:ea typeface="Cambria" panose="02040503050406030204" pitchFamily="18" charset="0"/>
                <a:cs typeface="Open Sans" panose="020B0606030504020204" pitchFamily="34" charset="0"/>
              </a:rPr>
              <a:t>b)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nào</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số</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học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sinh</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nhiều</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nhất</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nào</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số</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học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sinh</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ít</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nhất</a:t>
            </a:r>
            <a:r>
              <a:rPr lang="en-US" sz="4500" b="1" i="0" dirty="0">
                <a:effectLst/>
                <a:latin typeface="Cambria" panose="02040503050406030204" pitchFamily="18" charset="0"/>
                <a:ea typeface="Cambria" panose="02040503050406030204" pitchFamily="18" charset="0"/>
                <a:cs typeface="Open Sans" panose="020B0606030504020204" pitchFamily="34" charset="0"/>
              </a:rPr>
              <a:t>? Hai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nào</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số</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học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sinh</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bằng</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nhau</a:t>
            </a:r>
            <a:r>
              <a:rPr lang="en-US" sz="4500" b="1" i="0" dirty="0">
                <a:effectLst/>
                <a:latin typeface="Cambria" panose="02040503050406030204" pitchFamily="18" charset="0"/>
                <a:ea typeface="Cambria" panose="02040503050406030204" pitchFamily="18" charset="0"/>
                <a:cs typeface="Open Sans" panose="020B0606030504020204" pitchFamily="34" charset="0"/>
              </a:rPr>
              <a:t>?</a:t>
            </a:r>
          </a:p>
          <a:p>
            <a:pPr algn="just"/>
            <a:r>
              <a:rPr lang="en-US" sz="4500" b="1" i="0" dirty="0">
                <a:effectLst/>
                <a:latin typeface="Cambria" panose="02040503050406030204" pitchFamily="18" charset="0"/>
                <a:ea typeface="Cambria" panose="02040503050406030204" pitchFamily="18" charset="0"/>
                <a:cs typeface="Open Sans" panose="020B0606030504020204" pitchFamily="34" charset="0"/>
              </a:rPr>
              <a:t>c) Trung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bình</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mỗi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bao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nhiêu</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học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sinh</a:t>
            </a:r>
            <a:r>
              <a:rPr lang="en-US" sz="4500" b="1" i="0" dirty="0">
                <a:effectLst/>
                <a:latin typeface="Cambria" panose="02040503050406030204" pitchFamily="18" charset="0"/>
                <a:ea typeface="Cambria" panose="02040503050406030204" pitchFamily="18" charset="0"/>
                <a:cs typeface="Open Sans" panose="020B0606030504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TotalTime>
  <Words>822</Words>
  <Application>Microsoft Office PowerPoint</Application>
  <PresentationFormat>Custom</PresentationFormat>
  <Paragraphs>149</Paragraphs>
  <Slides>16</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Times New Roman</vt:lpstr>
      <vt:lpstr>思源黑体 CN Light</vt:lpstr>
      <vt:lpstr>#9Slide03 AllRoundGothic</vt:lpstr>
      <vt:lpstr>思源黑体 CN Bold</vt:lpstr>
      <vt:lpstr>SVN-Newton</vt:lpstr>
      <vt:lpstr>#9Slide07 IcielStormtrooper</vt:lpstr>
      <vt:lpstr>Open Sans</vt:lpstr>
      <vt:lpstr>Calibri</vt:lpstr>
      <vt:lpstr>#9Slide07 HoneyCream</vt:lpstr>
      <vt:lpstr>Arial</vt:lpstr>
      <vt:lpstr>Cambria</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T20_Luyentap(tr16)_MNT</dc:title>
  <dc:creator>ADMIN</dc:creator>
  <cp:lastModifiedBy>Admin</cp:lastModifiedBy>
  <cp:revision>24</cp:revision>
  <dcterms:created xsi:type="dcterms:W3CDTF">2006-08-16T00:00:00Z</dcterms:created>
  <dcterms:modified xsi:type="dcterms:W3CDTF">2024-05-18T09:13:15Z</dcterms:modified>
  <dc:identifier>DAF2GTrqIKM</dc:identifier>
</cp:coreProperties>
</file>