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3" r:id="rId3"/>
    <p:sldId id="275" r:id="rId4"/>
    <p:sldId id="276" r:id="rId5"/>
    <p:sldId id="268" r:id="rId6"/>
    <p:sldId id="270" r:id="rId7"/>
    <p:sldId id="271" r:id="rId8"/>
    <p:sldId id="272" r:id="rId9"/>
    <p:sldId id="261" r:id="rId10"/>
    <p:sldId id="273" r:id="rId11"/>
    <p:sldId id="274" r:id="rId12"/>
    <p:sldId id="269" r:id="rId13"/>
    <p:sldId id="260" r:id="rId14"/>
    <p:sldId id="257" r:id="rId15"/>
  </p:sldIdLst>
  <p:sldSz cx="18288000" cy="10287000"/>
  <p:notesSz cx="6858000" cy="9144000"/>
  <p:embeddedFontLst>
    <p:embeddedFont>
      <p:font typeface="เอฟซี โอนิกิริ" panose="020B0604020202020204" charset="-34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#9Slide07 HoneyCream" panose="020B0604020202020204" charset="0"/>
      <p:regular r:id="rId23"/>
    </p:embeddedFont>
    <p:embeddedFont>
      <p:font typeface="#9Slide05 Dancing Script" panose="020B0604020202020204" charset="0"/>
      <p:bold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75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9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673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12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16.svg"/><Relationship Id="rId10" Type="http://schemas.openxmlformats.org/officeDocument/2006/relationships/image" Target="../media/image21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142" y="1522738"/>
            <a:ext cx="11619983" cy="632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81000" y="207266"/>
            <a:ext cx="1805190" cy="1976285"/>
            <a:chOff x="0" y="0"/>
            <a:chExt cx="812800" cy="88983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05612"/>
              <a:ext cx="660400" cy="784225"/>
            </a:xfrm>
            <a:prstGeom prst="rect">
              <a:avLst/>
            </a:prstGeom>
          </p:spPr>
          <p:txBody>
            <a:bodyPr lIns="20451" tIns="20451" rIns="20451" bIns="20451" rtlCol="0" anchor="ctr"/>
            <a:lstStyle/>
            <a:p>
              <a:pPr algn="ctr">
                <a:lnSpc>
                  <a:spcPts val="9240"/>
                </a:lnSpc>
                <a:spcBef>
                  <a:spcPct val="0"/>
                </a:spcBef>
              </a:pPr>
              <a:r>
                <a:rPr lang="en-US" sz="13800" dirty="0" smtClean="0">
                  <a:solidFill>
                    <a:srgbClr val="FFFFFF"/>
                  </a:solidFill>
                  <a:latin typeface="เอฟซี โอนิกิริ"/>
                </a:rPr>
                <a:t>5</a:t>
              </a:r>
              <a:endParaRPr lang="en-US" sz="13800" dirty="0">
                <a:solidFill>
                  <a:srgbClr val="FFFFFF"/>
                </a:solidFill>
                <a:latin typeface="เอฟซี โอนิกิริ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355426" y="518894"/>
            <a:ext cx="148657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Người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ta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dùng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loại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gạch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men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vuông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50 cm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để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lát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nền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một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phòng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học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chữ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nhật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chiều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dài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8 m,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chiều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rộng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6 m.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Hỏi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cần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viên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gạch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men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loại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đó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để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vừa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đủ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lát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kín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nền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phòng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học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? (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Diện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tích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phần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mạch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vữa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không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đáng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</a:rPr>
              <a:t>kể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.)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4686300"/>
            <a:ext cx="79502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Tóm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tắt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dirty="0" err="1" smtClean="0"/>
              <a:t>Phòng</a:t>
            </a:r>
            <a:r>
              <a:rPr lang="en-US" sz="4400" dirty="0" smtClean="0"/>
              <a:t> </a:t>
            </a:r>
            <a:r>
              <a:rPr lang="en-US" sz="4400" dirty="0" err="1"/>
              <a:t>học</a:t>
            </a:r>
            <a:r>
              <a:rPr lang="en-US" sz="4400" dirty="0"/>
              <a:t> </a:t>
            </a:r>
            <a:r>
              <a:rPr lang="en-US" sz="4400" dirty="0" err="1"/>
              <a:t>hình</a:t>
            </a:r>
            <a:r>
              <a:rPr lang="en-US" sz="4400" dirty="0"/>
              <a:t> </a:t>
            </a:r>
            <a:r>
              <a:rPr lang="en-US" sz="4400" dirty="0" err="1"/>
              <a:t>chữ</a:t>
            </a:r>
            <a:r>
              <a:rPr lang="en-US" sz="4400" dirty="0"/>
              <a:t> </a:t>
            </a:r>
            <a:r>
              <a:rPr lang="en-US" sz="4400" dirty="0" err="1" smtClean="0"/>
              <a:t>nhật</a:t>
            </a:r>
            <a:endParaRPr lang="en-US" sz="4400" dirty="0" smtClean="0"/>
          </a:p>
          <a:p>
            <a:r>
              <a:rPr lang="en-US" sz="4400" dirty="0" err="1" smtClean="0"/>
              <a:t>Chiều</a:t>
            </a:r>
            <a:r>
              <a:rPr lang="en-US" sz="4400" dirty="0" smtClean="0"/>
              <a:t> </a:t>
            </a:r>
            <a:r>
              <a:rPr lang="en-US" sz="4400" dirty="0" err="1"/>
              <a:t>dài</a:t>
            </a:r>
            <a:r>
              <a:rPr lang="en-US" sz="4400" dirty="0"/>
              <a:t>: </a:t>
            </a:r>
            <a:r>
              <a:rPr lang="en-US" sz="4400" b="1" i="1" dirty="0"/>
              <a:t>8 </a:t>
            </a:r>
            <a:r>
              <a:rPr lang="en-US" sz="4400" b="1" i="1" dirty="0" smtClean="0"/>
              <a:t>m</a:t>
            </a:r>
          </a:p>
          <a:p>
            <a:r>
              <a:rPr lang="en-US" sz="4400" dirty="0" err="1" smtClean="0"/>
              <a:t>Chiều</a:t>
            </a:r>
            <a:r>
              <a:rPr lang="en-US" sz="4400" dirty="0" smtClean="0"/>
              <a:t> </a:t>
            </a:r>
            <a:r>
              <a:rPr lang="en-US" sz="4400" dirty="0" err="1"/>
              <a:t>rộng</a:t>
            </a:r>
            <a:r>
              <a:rPr lang="en-US" sz="4400" dirty="0"/>
              <a:t>: </a:t>
            </a:r>
            <a:r>
              <a:rPr lang="en-US" sz="4400" b="1" i="1" dirty="0"/>
              <a:t>6 </a:t>
            </a:r>
            <a:r>
              <a:rPr lang="en-US" sz="4400" b="1" i="1" dirty="0" smtClean="0"/>
              <a:t>m</a:t>
            </a:r>
          </a:p>
          <a:p>
            <a:r>
              <a:rPr lang="en-US" sz="4400" dirty="0" err="1" smtClean="0"/>
              <a:t>Viên</a:t>
            </a:r>
            <a:r>
              <a:rPr lang="en-US" sz="4400" dirty="0" smtClean="0"/>
              <a:t> </a:t>
            </a:r>
            <a:r>
              <a:rPr lang="en-US" sz="4400" dirty="0" err="1"/>
              <a:t>gạch</a:t>
            </a:r>
            <a:r>
              <a:rPr lang="en-US" sz="4400" dirty="0"/>
              <a:t> </a:t>
            </a:r>
            <a:r>
              <a:rPr lang="en-US" sz="4400" dirty="0" err="1"/>
              <a:t>hình</a:t>
            </a:r>
            <a:r>
              <a:rPr lang="en-US" sz="4400" dirty="0"/>
              <a:t> </a:t>
            </a:r>
            <a:r>
              <a:rPr lang="en-US" sz="4400" dirty="0" err="1"/>
              <a:t>vuông</a:t>
            </a:r>
            <a:r>
              <a:rPr lang="en-US" sz="4400" dirty="0"/>
              <a:t> </a:t>
            </a:r>
            <a:r>
              <a:rPr lang="en-US" sz="4400" dirty="0" err="1"/>
              <a:t>cạnh</a:t>
            </a:r>
            <a:r>
              <a:rPr lang="en-US" sz="4400" dirty="0"/>
              <a:t> </a:t>
            </a:r>
            <a:r>
              <a:rPr lang="en-US" sz="4400" b="1" i="1" dirty="0"/>
              <a:t>50 </a:t>
            </a:r>
            <a:r>
              <a:rPr lang="en-US" sz="4400" b="1" i="1" dirty="0" smtClean="0"/>
              <a:t>cm</a:t>
            </a:r>
          </a:p>
          <a:p>
            <a:r>
              <a:rPr lang="en-US" sz="4400" dirty="0" err="1" smtClean="0"/>
              <a:t>Lát</a:t>
            </a:r>
            <a:r>
              <a:rPr lang="en-US" sz="4400" dirty="0" smtClean="0"/>
              <a:t> </a:t>
            </a:r>
            <a:r>
              <a:rPr lang="en-US" sz="4400" dirty="0" err="1"/>
              <a:t>kín</a:t>
            </a:r>
            <a:r>
              <a:rPr lang="en-US" sz="4400" dirty="0"/>
              <a:t> </a:t>
            </a:r>
            <a:r>
              <a:rPr lang="en-US" sz="4400" dirty="0" err="1"/>
              <a:t>nền</a:t>
            </a:r>
            <a:r>
              <a:rPr lang="en-US" sz="4400" dirty="0"/>
              <a:t>: </a:t>
            </a:r>
            <a:r>
              <a:rPr lang="en-US" sz="4400" b="1" i="1" dirty="0">
                <a:solidFill>
                  <a:srgbClr val="FF0000"/>
                </a:solidFill>
              </a:rPr>
              <a:t>?</a:t>
            </a:r>
            <a:r>
              <a:rPr lang="en-US" sz="4400" b="1" i="1" dirty="0"/>
              <a:t> </a:t>
            </a:r>
            <a:r>
              <a:rPr lang="en-US" sz="4400" dirty="0" err="1"/>
              <a:t>viên</a:t>
            </a:r>
            <a:r>
              <a:rPr lang="en-US" sz="4400" dirty="0"/>
              <a:t> </a:t>
            </a:r>
            <a:r>
              <a:rPr lang="en-US" sz="4400" dirty="0" err="1" smtClean="0"/>
              <a:t>gạch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094" y="3902736"/>
            <a:ext cx="6602540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9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81000" y="207266"/>
            <a:ext cx="1805190" cy="1976285"/>
            <a:chOff x="0" y="0"/>
            <a:chExt cx="812800" cy="88983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05612"/>
              <a:ext cx="660400" cy="784225"/>
            </a:xfrm>
            <a:prstGeom prst="rect">
              <a:avLst/>
            </a:prstGeom>
          </p:spPr>
          <p:txBody>
            <a:bodyPr lIns="20451" tIns="20451" rIns="20451" bIns="20451" rtlCol="0" anchor="ctr"/>
            <a:lstStyle/>
            <a:p>
              <a:pPr algn="ctr">
                <a:lnSpc>
                  <a:spcPts val="9240"/>
                </a:lnSpc>
                <a:spcBef>
                  <a:spcPct val="0"/>
                </a:spcBef>
              </a:pPr>
              <a:r>
                <a:rPr lang="en-US" sz="13800" dirty="0" smtClean="0">
                  <a:solidFill>
                    <a:srgbClr val="FFFFFF"/>
                  </a:solidFill>
                  <a:latin typeface="เอฟซี โอนิกิริ"/>
                </a:rPr>
                <a:t>5</a:t>
              </a:r>
              <a:endParaRPr lang="en-US" sz="13800" dirty="0">
                <a:solidFill>
                  <a:srgbClr val="FFFFFF"/>
                </a:solidFill>
                <a:latin typeface="เอฟซี โอนิกิริ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572000" y="800100"/>
            <a:ext cx="124968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rgbClr val="C00000"/>
                </a:solidFill>
              </a:rPr>
              <a:t>Bài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</a:rPr>
              <a:t>giải</a:t>
            </a:r>
            <a:endParaRPr lang="en-US" sz="66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4800" dirty="0" err="1" smtClean="0"/>
              <a:t>Diện</a:t>
            </a:r>
            <a:r>
              <a:rPr lang="en-US" sz="4800" dirty="0" smtClean="0"/>
              <a:t> </a:t>
            </a:r>
            <a:r>
              <a:rPr lang="en-US" sz="4800" dirty="0" err="1"/>
              <a:t>tích</a:t>
            </a:r>
            <a:r>
              <a:rPr lang="en-US" sz="4800" dirty="0"/>
              <a:t> </a:t>
            </a:r>
            <a:r>
              <a:rPr lang="en-US" sz="4800" dirty="0" err="1"/>
              <a:t>mỗi</a:t>
            </a:r>
            <a:r>
              <a:rPr lang="en-US" sz="4800" dirty="0"/>
              <a:t> </a:t>
            </a:r>
            <a:r>
              <a:rPr lang="en-US" sz="4800" dirty="0" err="1"/>
              <a:t>viên</a:t>
            </a:r>
            <a:r>
              <a:rPr lang="en-US" sz="4800" dirty="0"/>
              <a:t> </a:t>
            </a:r>
            <a:r>
              <a:rPr lang="en-US" sz="4800" dirty="0" err="1"/>
              <a:t>gạch</a:t>
            </a:r>
            <a:r>
              <a:rPr lang="en-US" sz="4800" dirty="0"/>
              <a:t>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vuông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 smtClean="0"/>
              <a:t>:</a:t>
            </a:r>
          </a:p>
          <a:p>
            <a:pPr algn="ctr"/>
            <a:r>
              <a:rPr lang="en-US" sz="4800" dirty="0" smtClean="0"/>
              <a:t>50 </a:t>
            </a:r>
            <a:r>
              <a:rPr lang="en-US" sz="4800" dirty="0"/>
              <a:t>x 50 = 2 500 (cm</a:t>
            </a:r>
            <a:r>
              <a:rPr lang="en-US" sz="4800" baseline="30000" dirty="0"/>
              <a:t>2</a:t>
            </a:r>
            <a:r>
              <a:rPr lang="en-US" sz="4800" dirty="0" smtClean="0"/>
              <a:t>)</a:t>
            </a:r>
          </a:p>
          <a:p>
            <a:pPr algn="ctr"/>
            <a:r>
              <a:rPr lang="en-US" sz="4800" dirty="0" err="1" smtClean="0"/>
              <a:t>Diện</a:t>
            </a:r>
            <a:r>
              <a:rPr lang="en-US" sz="4800" dirty="0" smtClean="0"/>
              <a:t> </a:t>
            </a:r>
            <a:r>
              <a:rPr lang="en-US" sz="4800" dirty="0" err="1"/>
              <a:t>tích</a:t>
            </a:r>
            <a:r>
              <a:rPr lang="en-US" sz="4800" dirty="0"/>
              <a:t> </a:t>
            </a:r>
            <a:r>
              <a:rPr lang="en-US" sz="4800" dirty="0" err="1"/>
              <a:t>nền</a:t>
            </a:r>
            <a:r>
              <a:rPr lang="en-US" sz="4800" dirty="0"/>
              <a:t> </a:t>
            </a:r>
            <a:r>
              <a:rPr lang="en-US" sz="4800" dirty="0" err="1"/>
              <a:t>phòng</a:t>
            </a:r>
            <a:r>
              <a:rPr lang="en-US" sz="4800" dirty="0"/>
              <a:t> </a:t>
            </a:r>
            <a:r>
              <a:rPr lang="en-US" sz="4800" dirty="0" err="1"/>
              <a:t>học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 smtClean="0"/>
              <a:t>:</a:t>
            </a:r>
          </a:p>
          <a:p>
            <a:pPr algn="ctr"/>
            <a:r>
              <a:rPr lang="en-US" sz="4800" dirty="0" smtClean="0"/>
              <a:t>8 </a:t>
            </a:r>
            <a:r>
              <a:rPr lang="en-US" sz="4800" dirty="0"/>
              <a:t>x 6 = 48 (m</a:t>
            </a:r>
            <a:r>
              <a:rPr lang="en-US" sz="4800" baseline="30000" dirty="0"/>
              <a:t>2</a:t>
            </a:r>
            <a:r>
              <a:rPr lang="en-US" sz="4800" dirty="0" smtClean="0"/>
              <a:t>)</a:t>
            </a:r>
          </a:p>
          <a:p>
            <a:pPr algn="ctr"/>
            <a:r>
              <a:rPr lang="en-US" sz="4800" dirty="0" err="1" smtClean="0"/>
              <a:t>Đổi</a:t>
            </a:r>
            <a:r>
              <a:rPr lang="en-US" sz="4800" dirty="0" smtClean="0"/>
              <a:t> </a:t>
            </a:r>
            <a:r>
              <a:rPr lang="en-US" sz="4800" dirty="0"/>
              <a:t>48 m</a:t>
            </a:r>
            <a:r>
              <a:rPr lang="en-US" sz="4800" baseline="30000" dirty="0"/>
              <a:t>2</a:t>
            </a:r>
            <a:r>
              <a:rPr lang="en-US" sz="4800" dirty="0"/>
              <a:t> = 480 000 </a:t>
            </a:r>
            <a:r>
              <a:rPr lang="en-US" sz="4800" dirty="0" smtClean="0"/>
              <a:t>cm</a:t>
            </a:r>
            <a:r>
              <a:rPr lang="en-US" sz="4800" baseline="30000" dirty="0" smtClean="0"/>
              <a:t>2</a:t>
            </a:r>
          </a:p>
          <a:p>
            <a:pPr algn="ctr"/>
            <a:r>
              <a:rPr lang="en-US" sz="4800" dirty="0" err="1" smtClean="0"/>
              <a:t>Số</a:t>
            </a:r>
            <a:r>
              <a:rPr lang="en-US" sz="4800" dirty="0" smtClean="0"/>
              <a:t> </a:t>
            </a:r>
            <a:r>
              <a:rPr lang="en-US" sz="4800" dirty="0" err="1"/>
              <a:t>viên</a:t>
            </a:r>
            <a:r>
              <a:rPr lang="en-US" sz="4800" dirty="0"/>
              <a:t> </a:t>
            </a:r>
            <a:r>
              <a:rPr lang="en-US" sz="4800" dirty="0" err="1"/>
              <a:t>gạch</a:t>
            </a:r>
            <a:r>
              <a:rPr lang="en-US" sz="4800" dirty="0"/>
              <a:t> </a:t>
            </a:r>
            <a:r>
              <a:rPr lang="en-US" sz="4800" dirty="0" err="1"/>
              <a:t>dùng</a:t>
            </a:r>
            <a:r>
              <a:rPr lang="en-US" sz="4800" dirty="0"/>
              <a:t> </a:t>
            </a:r>
            <a:r>
              <a:rPr lang="en-US" sz="4800" dirty="0" err="1"/>
              <a:t>để</a:t>
            </a:r>
            <a:r>
              <a:rPr lang="en-US" sz="4800" dirty="0"/>
              <a:t> </a:t>
            </a:r>
            <a:r>
              <a:rPr lang="en-US" sz="4800" dirty="0" err="1"/>
              <a:t>lát</a:t>
            </a:r>
            <a:r>
              <a:rPr lang="en-US" sz="4800" dirty="0"/>
              <a:t> </a:t>
            </a:r>
            <a:r>
              <a:rPr lang="en-US" sz="4800" dirty="0" err="1"/>
              <a:t>kín</a:t>
            </a:r>
            <a:r>
              <a:rPr lang="en-US" sz="4800" dirty="0"/>
              <a:t> </a:t>
            </a:r>
            <a:r>
              <a:rPr lang="en-US" sz="4800" dirty="0" err="1"/>
              <a:t>nền</a:t>
            </a:r>
            <a:r>
              <a:rPr lang="en-US" sz="4800" dirty="0"/>
              <a:t> </a:t>
            </a:r>
            <a:r>
              <a:rPr lang="en-US" sz="4800" dirty="0" err="1"/>
              <a:t>phòng</a:t>
            </a:r>
            <a:r>
              <a:rPr lang="en-US" sz="4800" dirty="0"/>
              <a:t> </a:t>
            </a:r>
            <a:r>
              <a:rPr lang="en-US" sz="4800" dirty="0" err="1"/>
              <a:t>học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 smtClean="0"/>
              <a:t>:</a:t>
            </a:r>
          </a:p>
          <a:p>
            <a:pPr algn="ctr"/>
            <a:r>
              <a:rPr lang="en-US" sz="4800" dirty="0" smtClean="0"/>
              <a:t>480 </a:t>
            </a:r>
            <a:r>
              <a:rPr lang="en-US" sz="4800" dirty="0"/>
              <a:t>000 : 2 500 = 192 (</a:t>
            </a:r>
            <a:r>
              <a:rPr lang="en-US" sz="4800" dirty="0" err="1"/>
              <a:t>viên</a:t>
            </a:r>
            <a:r>
              <a:rPr lang="en-US" sz="4800" dirty="0"/>
              <a:t> </a:t>
            </a:r>
            <a:r>
              <a:rPr lang="en-US" sz="4800" dirty="0" err="1"/>
              <a:t>gạch</a:t>
            </a:r>
            <a:r>
              <a:rPr lang="en-US" sz="4800" dirty="0" smtClean="0"/>
              <a:t>)</a:t>
            </a:r>
          </a:p>
          <a:p>
            <a:pPr algn="ctr"/>
            <a:r>
              <a:rPr lang="en-US" sz="4800" b="1" i="1" u="sng" dirty="0" err="1" smtClean="0"/>
              <a:t>Đáp</a:t>
            </a:r>
            <a:r>
              <a:rPr lang="en-US" sz="4800" b="1" i="1" u="sng" dirty="0" smtClean="0"/>
              <a:t> </a:t>
            </a:r>
            <a:r>
              <a:rPr lang="en-US" sz="4800" b="1" i="1" u="sng" dirty="0" err="1"/>
              <a:t>số</a:t>
            </a:r>
            <a:r>
              <a:rPr lang="en-US" sz="4800" b="1" i="1" u="sng" dirty="0"/>
              <a:t>:</a:t>
            </a:r>
            <a:r>
              <a:rPr lang="en-US" sz="4800" b="1" i="1" dirty="0"/>
              <a:t> </a:t>
            </a:r>
            <a:r>
              <a:rPr lang="en-US" sz="4800" dirty="0"/>
              <a:t>192 </a:t>
            </a:r>
            <a:r>
              <a:rPr lang="en-US" sz="4800" dirty="0" err="1"/>
              <a:t>viên</a:t>
            </a:r>
            <a:r>
              <a:rPr lang="en-US" sz="4800" dirty="0"/>
              <a:t> </a:t>
            </a:r>
            <a:r>
              <a:rPr lang="en-US" sz="4800" dirty="0" err="1" smtClean="0"/>
              <a:t>gạch</a:t>
            </a:r>
            <a:endParaRPr lang="en-US" sz="4800" dirty="0"/>
          </a:p>
        </p:txBody>
      </p:sp>
      <p:pic>
        <p:nvPicPr>
          <p:cNvPr id="1026" name="Picture 2" descr="Roof construction worker repair home build Vector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15" b="784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6702425" cy="72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05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848100"/>
            <a:ext cx="4572000" cy="309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6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 rot="-10627">
            <a:off x="2908683" y="2232886"/>
            <a:ext cx="10909963" cy="158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28"/>
              </a:lnSpc>
            </a:pPr>
            <a:endParaRPr lang="en-US" sz="13100" dirty="0">
              <a:solidFill>
                <a:srgbClr val="5B4A3B"/>
              </a:solidFill>
              <a:latin typeface="เอฟซี โอนิกิริ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" t="49020" r="257" b="8822"/>
          <a:stretch/>
        </p:blipFill>
        <p:spPr>
          <a:xfrm>
            <a:off x="8153399" y="4404875"/>
            <a:ext cx="9550467" cy="524026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66800" y="857891"/>
            <a:ext cx="15544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 smtClean="0">
                <a:solidFill>
                  <a:srgbClr val="333333"/>
                </a:solidFill>
              </a:rPr>
              <a:t>	</a:t>
            </a:r>
            <a:r>
              <a:rPr lang="en-US" altLang="en-US" sz="5400" dirty="0" err="1" smtClean="0">
                <a:solidFill>
                  <a:srgbClr val="333333"/>
                </a:solidFill>
              </a:rPr>
              <a:t>Người</a:t>
            </a:r>
            <a:r>
              <a:rPr lang="en-US" altLang="en-US" sz="5400" dirty="0" smtClean="0">
                <a:solidFill>
                  <a:srgbClr val="333333"/>
                </a:solidFill>
              </a:rPr>
              <a:t> </a:t>
            </a:r>
            <a:r>
              <a:rPr lang="en-US" altLang="en-US" sz="5400" dirty="0">
                <a:solidFill>
                  <a:srgbClr val="333333"/>
                </a:solidFill>
              </a:rPr>
              <a:t>ta </a:t>
            </a:r>
            <a:r>
              <a:rPr lang="en-US" altLang="en-US" sz="5400" dirty="0" err="1">
                <a:solidFill>
                  <a:srgbClr val="333333"/>
                </a:solidFill>
              </a:rPr>
              <a:t>trồng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ngô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trên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một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thửa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ruộng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hình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chữ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nhật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có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chiều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rộng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bằng</a:t>
            </a:r>
            <a:r>
              <a:rPr lang="en-US" altLang="en-US" sz="5400" dirty="0">
                <a:solidFill>
                  <a:srgbClr val="333333"/>
                </a:solidFill>
              </a:rPr>
              <a:t> 40 m, </a:t>
            </a:r>
            <a:r>
              <a:rPr lang="en-US" altLang="en-US" sz="5400" dirty="0" err="1">
                <a:solidFill>
                  <a:srgbClr val="333333"/>
                </a:solidFill>
              </a:rPr>
              <a:t>chiều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dài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gấp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đôi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chiều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rộng</a:t>
            </a:r>
            <a:r>
              <a:rPr lang="en-US" altLang="en-US" sz="5400" dirty="0">
                <a:solidFill>
                  <a:srgbClr val="333333"/>
                </a:solidFill>
              </a:rPr>
              <a:t>. </a:t>
            </a:r>
            <a:r>
              <a:rPr lang="en-US" altLang="en-US" sz="5400" dirty="0" err="1">
                <a:solidFill>
                  <a:srgbClr val="333333"/>
                </a:solidFill>
              </a:rPr>
              <a:t>Trung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bình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cứ</a:t>
            </a:r>
            <a:r>
              <a:rPr lang="en-US" altLang="en-US" sz="5400" dirty="0">
                <a:solidFill>
                  <a:srgbClr val="333333"/>
                </a:solidFill>
              </a:rPr>
              <a:t> </a:t>
            </a:r>
            <a:r>
              <a:rPr lang="en-US" altLang="en-US" sz="6000" dirty="0" smtClean="0">
                <a:solidFill>
                  <a:srgbClr val="333333"/>
                </a:solidFill>
                <a:ea typeface="MathJax_Main"/>
              </a:rPr>
              <a:t>100 </a:t>
            </a:r>
            <a:r>
              <a:rPr lang="en-US" altLang="en-US" sz="6000" dirty="0" smtClean="0">
                <a:solidFill>
                  <a:srgbClr val="333333"/>
                </a:solidFill>
                <a:ea typeface="MathJax_Math-italic"/>
              </a:rPr>
              <a:t>m</a:t>
            </a:r>
            <a:r>
              <a:rPr lang="en-US" altLang="en-US" sz="6600" baseline="30000" dirty="0" smtClean="0">
                <a:solidFill>
                  <a:srgbClr val="333333"/>
                </a:solidFill>
                <a:ea typeface="MathJax_Main"/>
              </a:rPr>
              <a:t>2</a:t>
            </a:r>
            <a:r>
              <a:rPr lang="en-US" altLang="en-US" sz="5400" dirty="0">
                <a:solidFill>
                  <a:srgbClr val="333333"/>
                </a:solidFill>
              </a:rPr>
              <a:t> </a:t>
            </a:r>
            <a:r>
              <a:rPr lang="en-US" altLang="en-US" sz="5400" dirty="0" err="1">
                <a:solidFill>
                  <a:srgbClr val="333333"/>
                </a:solidFill>
              </a:rPr>
              <a:t>thu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được</a:t>
            </a:r>
            <a:r>
              <a:rPr lang="en-US" altLang="en-US" sz="5400" dirty="0">
                <a:solidFill>
                  <a:srgbClr val="333333"/>
                </a:solidFill>
              </a:rPr>
              <a:t> 50 kg </a:t>
            </a:r>
            <a:r>
              <a:rPr lang="en-US" altLang="en-US" sz="5400" dirty="0" err="1">
                <a:solidFill>
                  <a:srgbClr val="333333"/>
                </a:solidFill>
              </a:rPr>
              <a:t>ngô</a:t>
            </a:r>
            <a:r>
              <a:rPr lang="en-US" altLang="en-US" sz="5400" dirty="0">
                <a:solidFill>
                  <a:srgbClr val="333333"/>
                </a:solidFill>
              </a:rPr>
              <a:t>. </a:t>
            </a:r>
            <a:r>
              <a:rPr lang="en-US" altLang="en-US" sz="5400" dirty="0" err="1">
                <a:solidFill>
                  <a:srgbClr val="333333"/>
                </a:solidFill>
              </a:rPr>
              <a:t>Hỏi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trên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cả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thửa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ruộng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đó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người</a:t>
            </a:r>
            <a:r>
              <a:rPr lang="en-US" altLang="en-US" sz="5400" dirty="0">
                <a:solidFill>
                  <a:srgbClr val="333333"/>
                </a:solidFill>
              </a:rPr>
              <a:t> ta </a:t>
            </a:r>
            <a:r>
              <a:rPr lang="en-US" altLang="en-US" sz="5400" dirty="0" err="1">
                <a:solidFill>
                  <a:srgbClr val="333333"/>
                </a:solidFill>
              </a:rPr>
              <a:t>thu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hoạch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được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bao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nhiêu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tạ</a:t>
            </a:r>
            <a:r>
              <a:rPr lang="en-US" altLang="en-US" sz="5400" dirty="0">
                <a:solidFill>
                  <a:srgbClr val="333333"/>
                </a:solidFill>
              </a:rPr>
              <a:t> </a:t>
            </a:r>
            <a:r>
              <a:rPr lang="en-US" altLang="en-US" sz="5400" dirty="0" err="1">
                <a:solidFill>
                  <a:srgbClr val="333333"/>
                </a:solidFill>
              </a:rPr>
              <a:t>ngô</a:t>
            </a:r>
            <a:r>
              <a:rPr lang="en-US" altLang="en-US" sz="5400" dirty="0">
                <a:solidFill>
                  <a:srgbClr val="333333"/>
                </a:solidFill>
              </a:rPr>
              <a:t>?</a:t>
            </a:r>
            <a:r>
              <a:rPr lang="en-US" altLang="en-US" sz="4800" dirty="0"/>
              <a:t> </a:t>
            </a:r>
            <a:endParaRPr lang="en-US" altLang="en-US" sz="6600" dirty="0"/>
          </a:p>
        </p:txBody>
      </p:sp>
      <p:sp>
        <p:nvSpPr>
          <p:cNvPr id="29" name="Rounded Rectangle 28"/>
          <p:cNvSpPr/>
          <p:nvPr/>
        </p:nvSpPr>
        <p:spPr>
          <a:xfrm>
            <a:off x="2119951" y="7545282"/>
            <a:ext cx="5486399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Đáp</a:t>
            </a:r>
            <a:r>
              <a:rPr lang="en-US" sz="6000" dirty="0" smtClean="0"/>
              <a:t> </a:t>
            </a:r>
            <a:r>
              <a:rPr lang="en-US" sz="6000" dirty="0" err="1" smtClean="0"/>
              <a:t>số</a:t>
            </a:r>
            <a:r>
              <a:rPr lang="en-US" sz="6000" dirty="0" smtClean="0"/>
              <a:t>: 16 </a:t>
            </a:r>
            <a:r>
              <a:rPr lang="en-US" sz="6000" dirty="0" err="1" smtClean="0"/>
              <a:t>tạ</a:t>
            </a:r>
            <a:endParaRPr lang="en-US" sz="6000" dirty="0"/>
          </a:p>
        </p:txBody>
      </p:sp>
      <p:sp>
        <p:nvSpPr>
          <p:cNvPr id="30" name="TextBox 29"/>
          <p:cNvSpPr txBox="1"/>
          <p:nvPr/>
        </p:nvSpPr>
        <p:spPr>
          <a:xfrm>
            <a:off x="1362639" y="5755851"/>
            <a:ext cx="7001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err="1" smtClean="0">
                <a:solidFill>
                  <a:srgbClr val="C00000"/>
                </a:solidFill>
              </a:rPr>
              <a:t>Em</a:t>
            </a:r>
            <a:r>
              <a:rPr lang="en-US" sz="4800" i="1" dirty="0" smtClean="0">
                <a:solidFill>
                  <a:srgbClr val="C00000"/>
                </a:solidFill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</a:rPr>
              <a:t>hãy</a:t>
            </a:r>
            <a:r>
              <a:rPr lang="en-US" sz="4800" i="1" dirty="0" smtClean="0">
                <a:solidFill>
                  <a:srgbClr val="C00000"/>
                </a:solidFill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</a:rPr>
              <a:t>tính</a:t>
            </a:r>
            <a:r>
              <a:rPr lang="en-US" sz="4800" i="1" dirty="0" smtClean="0">
                <a:solidFill>
                  <a:srgbClr val="C00000"/>
                </a:solidFill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</a:rPr>
              <a:t>nháp</a:t>
            </a:r>
            <a:r>
              <a:rPr lang="en-US" sz="4800" i="1" dirty="0" smtClean="0">
                <a:solidFill>
                  <a:srgbClr val="C00000"/>
                </a:solidFill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</a:rPr>
              <a:t>và</a:t>
            </a:r>
            <a:r>
              <a:rPr lang="en-US" sz="4800" i="1" dirty="0" smtClean="0">
                <a:solidFill>
                  <a:srgbClr val="C00000"/>
                </a:solidFill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</a:rPr>
              <a:t>tìm</a:t>
            </a:r>
            <a:r>
              <a:rPr lang="en-US" sz="4800" i="1" dirty="0" smtClean="0">
                <a:solidFill>
                  <a:srgbClr val="C00000"/>
                </a:solidFill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</a:rPr>
              <a:t>đáp</a:t>
            </a:r>
            <a:r>
              <a:rPr lang="en-US" sz="4800" i="1" dirty="0" smtClean="0">
                <a:solidFill>
                  <a:srgbClr val="C00000"/>
                </a:solidFill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</a:rPr>
              <a:t>án</a:t>
            </a:r>
            <a:r>
              <a:rPr lang="en-US" sz="4800" i="1" dirty="0" smtClean="0">
                <a:solidFill>
                  <a:srgbClr val="C00000"/>
                </a:solidFill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</a:rPr>
              <a:t>cho</a:t>
            </a:r>
            <a:r>
              <a:rPr lang="en-US" sz="4800" i="1" dirty="0" smtClean="0">
                <a:solidFill>
                  <a:srgbClr val="C00000"/>
                </a:solidFill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</a:rPr>
              <a:t>bài</a:t>
            </a:r>
            <a:r>
              <a:rPr lang="en-US" sz="4800" i="1" dirty="0" smtClean="0">
                <a:solidFill>
                  <a:srgbClr val="C00000"/>
                </a:solidFill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</a:rPr>
              <a:t>giải</a:t>
            </a:r>
            <a:r>
              <a:rPr lang="en-US" sz="4800" i="1" dirty="0" smtClean="0">
                <a:solidFill>
                  <a:srgbClr val="C00000"/>
                </a:solidFill>
              </a:rPr>
              <a:t> </a:t>
            </a:r>
            <a:r>
              <a:rPr lang="en-US" sz="4800" i="1" dirty="0" err="1" smtClean="0">
                <a:solidFill>
                  <a:srgbClr val="C00000"/>
                </a:solidFill>
              </a:rPr>
              <a:t>trên</a:t>
            </a:r>
            <a:endParaRPr lang="en-US" sz="4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239464" y="6006044"/>
            <a:ext cx="3736242" cy="3855409"/>
          </a:xfrm>
          <a:custGeom>
            <a:avLst/>
            <a:gdLst/>
            <a:ahLst/>
            <a:cxnLst/>
            <a:rect l="l" t="t" r="r" b="b"/>
            <a:pathLst>
              <a:path w="3736242" h="3855409">
                <a:moveTo>
                  <a:pt x="3736242" y="0"/>
                </a:moveTo>
                <a:lnTo>
                  <a:pt x="0" y="0"/>
                </a:lnTo>
                <a:lnTo>
                  <a:pt x="0" y="3855409"/>
                </a:lnTo>
                <a:lnTo>
                  <a:pt x="3736242" y="3855409"/>
                </a:lnTo>
                <a:lnTo>
                  <a:pt x="37362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23146">
            <a:off x="16664516" y="18828"/>
            <a:ext cx="2886688" cy="2993402"/>
          </a:xfrm>
          <a:custGeom>
            <a:avLst/>
            <a:gdLst/>
            <a:ahLst/>
            <a:cxnLst/>
            <a:rect l="l" t="t" r="r" b="b"/>
            <a:pathLst>
              <a:path w="2886688" h="2993402">
                <a:moveTo>
                  <a:pt x="0" y="0"/>
                </a:moveTo>
                <a:lnTo>
                  <a:pt x="2886688" y="0"/>
                </a:lnTo>
                <a:lnTo>
                  <a:pt x="2886688" y="2993402"/>
                </a:lnTo>
                <a:lnTo>
                  <a:pt x="0" y="2993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0939"/>
            </a:stretch>
          </a:blipFill>
        </p:spPr>
      </p:sp>
      <p:sp>
        <p:nvSpPr>
          <p:cNvPr id="11" name="Freeform 11"/>
          <p:cNvSpPr/>
          <p:nvPr/>
        </p:nvSpPr>
        <p:spPr>
          <a:xfrm rot="-2891178">
            <a:off x="710143" y="1507422"/>
            <a:ext cx="1423568" cy="152865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2" name="Freeform 12"/>
          <p:cNvSpPr/>
          <p:nvPr/>
        </p:nvSpPr>
        <p:spPr>
          <a:xfrm rot="2508821">
            <a:off x="2426956" y="689407"/>
            <a:ext cx="1095319" cy="1176171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3" name="Freeform 13"/>
          <p:cNvSpPr/>
          <p:nvPr/>
        </p:nvSpPr>
        <p:spPr>
          <a:xfrm rot="9091394">
            <a:off x="14150804" y="-994023"/>
            <a:ext cx="2396390" cy="3595097"/>
          </a:xfrm>
          <a:custGeom>
            <a:avLst/>
            <a:gdLst/>
            <a:ahLst/>
            <a:cxnLst/>
            <a:rect l="l" t="t" r="r" b="b"/>
            <a:pathLst>
              <a:path w="2396390" h="3595097">
                <a:moveTo>
                  <a:pt x="0" y="0"/>
                </a:moveTo>
                <a:lnTo>
                  <a:pt x="2396390" y="0"/>
                </a:lnTo>
                <a:lnTo>
                  <a:pt x="2396390" y="3595097"/>
                </a:lnTo>
                <a:lnTo>
                  <a:pt x="0" y="3595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44760" r="-4467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792063" y="4083544"/>
            <a:ext cx="8118229" cy="6303408"/>
          </a:xfrm>
          <a:custGeom>
            <a:avLst/>
            <a:gdLst/>
            <a:ahLst/>
            <a:cxnLst/>
            <a:rect l="l" t="t" r="r" b="b"/>
            <a:pathLst>
              <a:path w="10483567" h="8229600">
                <a:moveTo>
                  <a:pt x="0" y="0"/>
                </a:moveTo>
                <a:lnTo>
                  <a:pt x="10483566" y="0"/>
                </a:lnTo>
                <a:lnTo>
                  <a:pt x="1048356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0306" y="2537416"/>
            <a:ext cx="9431329" cy="4907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71" y="3848100"/>
            <a:ext cx="4529417" cy="3127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14300"/>
            <a:ext cx="10618690" cy="4218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7886" y="4457700"/>
            <a:ext cx="11277600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Hãy</a:t>
            </a:r>
            <a:r>
              <a:rPr lang="en-US" sz="4400" dirty="0" smtClean="0"/>
              <a:t> </a:t>
            </a:r>
            <a:r>
              <a:rPr lang="en-US" sz="4400" dirty="0" err="1" smtClean="0"/>
              <a:t>cùng</a:t>
            </a:r>
            <a:r>
              <a:rPr lang="en-US" sz="4400" dirty="0" smtClean="0"/>
              <a:t> </a:t>
            </a:r>
            <a:r>
              <a:rPr lang="en-US" sz="4400" dirty="0" err="1" smtClean="0"/>
              <a:t>nhau</a:t>
            </a:r>
            <a:r>
              <a:rPr lang="en-US" sz="4400" dirty="0" smtClean="0"/>
              <a:t> </a:t>
            </a:r>
            <a:r>
              <a:rPr lang="en-US" sz="4400" dirty="0" err="1" smtClean="0"/>
              <a:t>vỗ</a:t>
            </a:r>
            <a:r>
              <a:rPr lang="en-US" sz="4400" dirty="0" smtClean="0"/>
              <a:t> </a:t>
            </a:r>
            <a:r>
              <a:rPr lang="en-US" sz="4400" dirty="0" err="1" smtClean="0"/>
              <a:t>tay</a:t>
            </a:r>
            <a:r>
              <a:rPr lang="en-US" sz="4400" dirty="0" smtClean="0"/>
              <a:t> </a:t>
            </a:r>
            <a:r>
              <a:rPr lang="en-US" sz="4400" dirty="0" err="1" smtClean="0"/>
              <a:t>với</a:t>
            </a:r>
            <a:r>
              <a:rPr lang="en-US" sz="4400" dirty="0" smtClean="0"/>
              <a:t> Moji </a:t>
            </a:r>
            <a:r>
              <a:rPr lang="en-US" sz="4400" dirty="0" err="1" smtClean="0"/>
              <a:t>để</a:t>
            </a:r>
            <a:r>
              <a:rPr lang="en-US" sz="4400" dirty="0" smtClean="0"/>
              <a:t> </a:t>
            </a:r>
            <a:r>
              <a:rPr lang="en-US" sz="4400" dirty="0" err="1" smtClean="0"/>
              <a:t>hoàn</a:t>
            </a:r>
            <a:r>
              <a:rPr lang="en-US" sz="4400" dirty="0" smtClean="0"/>
              <a:t> </a:t>
            </a:r>
            <a:r>
              <a:rPr lang="en-US" sz="4400" dirty="0" err="1" smtClean="0"/>
              <a:t>thành</a:t>
            </a:r>
            <a:r>
              <a:rPr lang="en-US" sz="4400" dirty="0" smtClean="0"/>
              <a:t> </a:t>
            </a:r>
            <a:r>
              <a:rPr lang="en-US" sz="4400" dirty="0" err="1" smtClean="0"/>
              <a:t>bản</a:t>
            </a:r>
            <a:r>
              <a:rPr lang="en-US" sz="4400" dirty="0" smtClean="0"/>
              <a:t> </a:t>
            </a:r>
            <a:r>
              <a:rPr lang="en-US" sz="4400" dirty="0" err="1" smtClean="0"/>
              <a:t>nhạc</a:t>
            </a:r>
            <a:r>
              <a:rPr lang="en-US" sz="4400" dirty="0" smtClean="0"/>
              <a:t> </a:t>
            </a:r>
            <a:r>
              <a:rPr lang="en-US" sz="4400" dirty="0" err="1" smtClean="0"/>
              <a:t>thật</a:t>
            </a:r>
            <a:r>
              <a:rPr lang="en-US" sz="4400" dirty="0" smtClean="0"/>
              <a:t> hay </a:t>
            </a:r>
            <a:r>
              <a:rPr lang="en-US" sz="4400" dirty="0" err="1" smtClean="0"/>
              <a:t>nhé</a:t>
            </a:r>
            <a:r>
              <a:rPr lang="en-US" sz="4400" dirty="0" smtClean="0"/>
              <a:t> </a:t>
            </a:r>
            <a:r>
              <a:rPr lang="en-US" sz="4400" dirty="0" err="1" smtClean="0"/>
              <a:t>các</a:t>
            </a:r>
            <a:r>
              <a:rPr lang="en-US" sz="4400" dirty="0" smtClean="0"/>
              <a:t> </a:t>
            </a:r>
            <a:r>
              <a:rPr lang="en-US" sz="4400" dirty="0" err="1" smtClean="0"/>
              <a:t>bạn</a:t>
            </a:r>
            <a:r>
              <a:rPr lang="en-US" sz="4400" dirty="0" smtClean="0"/>
              <a:t>!</a:t>
            </a:r>
          </a:p>
          <a:p>
            <a:pPr algn="ctr"/>
            <a:r>
              <a:rPr lang="en-US" sz="4400" dirty="0" err="1" smtClean="0"/>
              <a:t>Mình</a:t>
            </a:r>
            <a:r>
              <a:rPr lang="en-US" sz="4400" dirty="0" smtClean="0"/>
              <a:t> </a:t>
            </a:r>
            <a:r>
              <a:rPr lang="en-US" sz="4400" dirty="0" err="1" smtClean="0"/>
              <a:t>đã</a:t>
            </a:r>
            <a:r>
              <a:rPr lang="en-US" sz="4400" dirty="0" smtClean="0"/>
              <a:t> </a:t>
            </a:r>
            <a:r>
              <a:rPr lang="en-US" sz="4400" dirty="0" err="1" smtClean="0"/>
              <a:t>thu</a:t>
            </a:r>
            <a:r>
              <a:rPr lang="en-US" sz="4400" dirty="0" smtClean="0"/>
              <a:t> </a:t>
            </a:r>
            <a:r>
              <a:rPr lang="en-US" sz="4400" dirty="0" err="1" smtClean="0"/>
              <a:t>sẵn</a:t>
            </a:r>
            <a:r>
              <a:rPr lang="en-US" sz="4400" dirty="0" smtClean="0"/>
              <a:t> </a:t>
            </a:r>
            <a:r>
              <a:rPr lang="en-US" sz="4400" dirty="0" err="1" smtClean="0"/>
              <a:t>bản</a:t>
            </a:r>
            <a:r>
              <a:rPr lang="en-US" sz="4400" dirty="0" smtClean="0"/>
              <a:t> </a:t>
            </a:r>
            <a:r>
              <a:rPr lang="en-US" sz="4400" dirty="0" err="1" smtClean="0"/>
              <a:t>nhạc</a:t>
            </a:r>
            <a:r>
              <a:rPr lang="en-US" sz="4400" dirty="0" smtClean="0"/>
              <a:t> </a:t>
            </a:r>
            <a:r>
              <a:rPr lang="en-US" sz="4400" dirty="0" err="1" smtClean="0"/>
              <a:t>này</a:t>
            </a:r>
            <a:r>
              <a:rPr lang="en-US" sz="4400" dirty="0" smtClean="0"/>
              <a:t>, </a:t>
            </a:r>
            <a:r>
              <a:rPr lang="en-US" sz="4400" dirty="0" err="1" smtClean="0"/>
              <a:t>tuy</a:t>
            </a:r>
            <a:r>
              <a:rPr lang="en-US" sz="4400" dirty="0" smtClean="0"/>
              <a:t> </a:t>
            </a:r>
            <a:r>
              <a:rPr lang="en-US" sz="4400" dirty="0" err="1" smtClean="0"/>
              <a:t>nhiên</a:t>
            </a:r>
            <a:r>
              <a:rPr lang="en-US" sz="4400" dirty="0" smtClean="0"/>
              <a:t> </a:t>
            </a:r>
            <a:r>
              <a:rPr lang="en-US" sz="4400" dirty="0" err="1" smtClean="0"/>
              <a:t>để</a:t>
            </a:r>
            <a:r>
              <a:rPr lang="en-US" sz="4400" dirty="0" smtClean="0"/>
              <a:t> </a:t>
            </a:r>
            <a:r>
              <a:rPr lang="en-US" sz="4400" dirty="0" err="1" smtClean="0"/>
              <a:t>nó</a:t>
            </a:r>
            <a:r>
              <a:rPr lang="en-US" sz="4400" dirty="0" smtClean="0"/>
              <a:t> hay </a:t>
            </a:r>
            <a:r>
              <a:rPr lang="en-US" sz="4400" dirty="0" err="1" smtClean="0"/>
              <a:t>hơn</a:t>
            </a:r>
            <a:r>
              <a:rPr lang="en-US" sz="4400" dirty="0" smtClean="0"/>
              <a:t>, </a:t>
            </a:r>
            <a:r>
              <a:rPr lang="en-US" sz="4400" dirty="0" err="1" smtClean="0"/>
              <a:t>mình</a:t>
            </a:r>
            <a:r>
              <a:rPr lang="en-US" sz="4400" dirty="0" smtClean="0"/>
              <a:t> </a:t>
            </a:r>
            <a:r>
              <a:rPr lang="en-US" sz="4400" dirty="0" err="1" smtClean="0"/>
              <a:t>muốn</a:t>
            </a:r>
            <a:r>
              <a:rPr lang="en-US" sz="4400" dirty="0" smtClean="0"/>
              <a:t> </a:t>
            </a:r>
            <a:r>
              <a:rPr lang="en-US" sz="4400" dirty="0" err="1" smtClean="0"/>
              <a:t>các</a:t>
            </a:r>
            <a:r>
              <a:rPr lang="en-US" sz="4400" dirty="0" smtClean="0"/>
              <a:t> </a:t>
            </a:r>
            <a:r>
              <a:rPr lang="en-US" sz="4400" dirty="0" err="1" smtClean="0"/>
              <a:t>bạn</a:t>
            </a:r>
            <a:r>
              <a:rPr lang="en-US" sz="4400" dirty="0" smtClean="0"/>
              <a:t> </a:t>
            </a:r>
            <a:r>
              <a:rPr lang="en-US" sz="4400" dirty="0" err="1" smtClean="0"/>
              <a:t>chung</a:t>
            </a:r>
            <a:r>
              <a:rPr lang="en-US" sz="4400" dirty="0" smtClean="0"/>
              <a:t> </a:t>
            </a:r>
            <a:r>
              <a:rPr lang="en-US" sz="4400" dirty="0" err="1" smtClean="0"/>
              <a:t>sức</a:t>
            </a:r>
            <a:r>
              <a:rPr lang="en-US" sz="4400" dirty="0" smtClean="0"/>
              <a:t>, </a:t>
            </a:r>
            <a:r>
              <a:rPr lang="en-US" sz="4400" dirty="0" err="1" smtClean="0"/>
              <a:t>vỗ</a:t>
            </a:r>
            <a:r>
              <a:rPr lang="en-US" sz="4400" dirty="0" smtClean="0"/>
              <a:t> </a:t>
            </a:r>
            <a:r>
              <a:rPr lang="en-US" sz="4400" dirty="0" err="1" smtClean="0"/>
              <a:t>tay</a:t>
            </a:r>
            <a:r>
              <a:rPr lang="en-US" sz="4400" dirty="0" smtClean="0"/>
              <a:t> </a:t>
            </a:r>
            <a:r>
              <a:rPr lang="en-US" sz="4400" dirty="0" err="1" smtClean="0"/>
              <a:t>thật</a:t>
            </a:r>
            <a:r>
              <a:rPr lang="en-US" sz="4400" dirty="0" smtClean="0"/>
              <a:t> to ở </a:t>
            </a:r>
            <a:r>
              <a:rPr lang="en-US" sz="4400" dirty="0" err="1" smtClean="0"/>
              <a:t>những</a:t>
            </a:r>
            <a:r>
              <a:rPr lang="en-US" sz="4400" dirty="0" smtClean="0"/>
              <a:t> </a:t>
            </a:r>
            <a:r>
              <a:rPr lang="en-US" sz="4400" dirty="0" err="1" smtClean="0"/>
              <a:t>chấm</a:t>
            </a:r>
            <a:r>
              <a:rPr lang="en-US" sz="4400" dirty="0" smtClean="0"/>
              <a:t> </a:t>
            </a:r>
            <a:r>
              <a:rPr lang="en-US" sz="4400" dirty="0" err="1" smtClean="0"/>
              <a:t>tròn</a:t>
            </a:r>
            <a:r>
              <a:rPr lang="en-US" sz="4400" dirty="0" smtClean="0"/>
              <a:t> </a:t>
            </a:r>
            <a:r>
              <a:rPr lang="en-US" sz="4400" b="1" i="1" dirty="0" err="1" smtClean="0"/>
              <a:t>màu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xanh</a:t>
            </a:r>
            <a:r>
              <a:rPr lang="en-US" sz="4400" dirty="0" smtClean="0"/>
              <a:t>. </a:t>
            </a:r>
            <a:r>
              <a:rPr lang="en-US" sz="4400" dirty="0" err="1" smtClean="0"/>
              <a:t>Các</a:t>
            </a:r>
            <a:r>
              <a:rPr lang="en-US" sz="4400" dirty="0" smtClean="0"/>
              <a:t> </a:t>
            </a:r>
            <a:r>
              <a:rPr lang="en-US" sz="4400" dirty="0" err="1" smtClean="0"/>
              <a:t>bạn</a:t>
            </a:r>
            <a:r>
              <a:rPr lang="en-US" sz="4400" dirty="0" smtClean="0"/>
              <a:t> </a:t>
            </a:r>
            <a:r>
              <a:rPr lang="en-US" sz="4400" dirty="0" err="1" smtClean="0"/>
              <a:t>nhớ</a:t>
            </a:r>
            <a:r>
              <a:rPr lang="en-US" sz="4400" dirty="0" smtClean="0"/>
              <a:t> </a:t>
            </a:r>
            <a:r>
              <a:rPr lang="en-US" sz="4400" dirty="0" err="1" smtClean="0"/>
              <a:t>nhé</a:t>
            </a:r>
            <a:r>
              <a:rPr lang="en-US" sz="4400" dirty="0" smtClean="0"/>
              <a:t>! </a:t>
            </a:r>
            <a:r>
              <a:rPr lang="en-US" sz="4400" dirty="0" err="1" smtClean="0"/>
              <a:t>Chỉ</a:t>
            </a:r>
            <a:r>
              <a:rPr lang="en-US" sz="4400" dirty="0" smtClean="0"/>
              <a:t> </a:t>
            </a:r>
            <a:r>
              <a:rPr lang="en-US" sz="4400" dirty="0" err="1" smtClean="0"/>
              <a:t>vỗ</a:t>
            </a:r>
            <a:r>
              <a:rPr lang="en-US" sz="4400" dirty="0" smtClean="0"/>
              <a:t> </a:t>
            </a:r>
            <a:r>
              <a:rPr lang="en-US" sz="4400" dirty="0" err="1" smtClean="0"/>
              <a:t>tay</a:t>
            </a:r>
            <a:r>
              <a:rPr lang="en-US" sz="4400" dirty="0" smtClean="0"/>
              <a:t> ở </a:t>
            </a:r>
            <a:r>
              <a:rPr lang="en-US" sz="4400" dirty="0" err="1" smtClean="0"/>
              <a:t>chấm</a:t>
            </a:r>
            <a:r>
              <a:rPr lang="en-US" sz="4400" dirty="0" smtClean="0"/>
              <a:t> </a:t>
            </a:r>
            <a:r>
              <a:rPr lang="en-US" sz="4400" dirty="0" err="1" smtClean="0"/>
              <a:t>tròn</a:t>
            </a:r>
            <a:r>
              <a:rPr lang="en-US" sz="4400" dirty="0" smtClean="0"/>
              <a:t> </a:t>
            </a:r>
            <a:r>
              <a:rPr lang="en-US" sz="4400" dirty="0" err="1" smtClean="0"/>
              <a:t>màu</a:t>
            </a:r>
            <a:r>
              <a:rPr lang="en-US" sz="4400" dirty="0" smtClean="0"/>
              <a:t> </a:t>
            </a:r>
            <a:r>
              <a:rPr lang="en-US" sz="4400" dirty="0" err="1" smtClean="0"/>
              <a:t>xanh</a:t>
            </a:r>
            <a:r>
              <a:rPr lang="en-US" sz="4400" dirty="0" smtClean="0"/>
              <a:t>, </a:t>
            </a:r>
            <a:r>
              <a:rPr lang="en-US" sz="4400" dirty="0" err="1" smtClean="0"/>
              <a:t>bạn</a:t>
            </a:r>
            <a:r>
              <a:rPr lang="en-US" sz="4400" dirty="0" smtClean="0"/>
              <a:t> </a:t>
            </a:r>
            <a:r>
              <a:rPr lang="en-US" sz="4400" dirty="0" err="1" smtClean="0"/>
              <a:t>nào</a:t>
            </a:r>
            <a:r>
              <a:rPr lang="en-US" sz="4400" dirty="0" smtClean="0"/>
              <a:t> </a:t>
            </a:r>
            <a:r>
              <a:rPr lang="en-US" sz="4400" dirty="0" err="1" smtClean="0"/>
              <a:t>vỗ</a:t>
            </a:r>
            <a:r>
              <a:rPr lang="en-US" sz="4400" dirty="0" smtClean="0"/>
              <a:t> </a:t>
            </a:r>
            <a:r>
              <a:rPr lang="en-US" sz="4400" dirty="0" err="1" smtClean="0"/>
              <a:t>sai</a:t>
            </a:r>
            <a:r>
              <a:rPr lang="en-US" sz="4400" dirty="0" smtClean="0"/>
              <a:t> </a:t>
            </a:r>
            <a:r>
              <a:rPr lang="en-US" sz="4400" dirty="0" err="1" smtClean="0"/>
              <a:t>sẽ</a:t>
            </a:r>
            <a:r>
              <a:rPr lang="en-US" sz="4400" dirty="0" smtClean="0"/>
              <a:t> </a:t>
            </a:r>
            <a:r>
              <a:rPr lang="en-US" sz="4400" dirty="0" err="1" smtClean="0"/>
              <a:t>bị</a:t>
            </a:r>
            <a:r>
              <a:rPr lang="en-US" sz="4400" dirty="0" smtClean="0"/>
              <a:t> </a:t>
            </a:r>
            <a:r>
              <a:rPr lang="en-US" sz="4400" dirty="0" err="1" smtClean="0"/>
              <a:t>phạt</a:t>
            </a:r>
            <a:r>
              <a:rPr lang="en-US" sz="4400" dirty="0" smtClean="0"/>
              <a:t> </a:t>
            </a:r>
            <a:r>
              <a:rPr lang="en-US" sz="4400" dirty="0" err="1" smtClean="0"/>
              <a:t>đấy</a:t>
            </a:r>
            <a:r>
              <a:rPr lang="en-US" sz="4400" dirty="0" smtClean="0"/>
              <a:t>! </a:t>
            </a:r>
            <a:r>
              <a:rPr lang="en-US" sz="4400" dirty="0" err="1" smtClean="0"/>
              <a:t>Thật</a:t>
            </a:r>
            <a:r>
              <a:rPr lang="en-US" sz="4400" dirty="0" smtClean="0"/>
              <a:t> </a:t>
            </a:r>
            <a:r>
              <a:rPr lang="en-US" sz="4400" dirty="0" err="1" smtClean="0"/>
              <a:t>đơn</a:t>
            </a:r>
            <a:r>
              <a:rPr lang="en-US" sz="4400" dirty="0" smtClean="0"/>
              <a:t> </a:t>
            </a:r>
            <a:r>
              <a:rPr lang="en-US" sz="4400" dirty="0" err="1" smtClean="0"/>
              <a:t>giản</a:t>
            </a:r>
            <a:r>
              <a:rPr lang="en-US" sz="4400" dirty="0" smtClean="0"/>
              <a:t> </a:t>
            </a:r>
            <a:r>
              <a:rPr lang="en-US" sz="4400" dirty="0" err="1" smtClean="0"/>
              <a:t>phải</a:t>
            </a:r>
            <a:r>
              <a:rPr lang="en-US" sz="4400" dirty="0" smtClean="0"/>
              <a:t> </a:t>
            </a:r>
            <a:r>
              <a:rPr lang="en-US" sz="4400" dirty="0" err="1" smtClean="0"/>
              <a:t>không</a:t>
            </a:r>
            <a:r>
              <a:rPr lang="en-US" sz="4400" dirty="0" smtClean="0"/>
              <a:t> </a:t>
            </a:r>
            <a:r>
              <a:rPr lang="en-US" sz="4400" dirty="0" err="1" smtClean="0"/>
              <a:t>nào</a:t>
            </a:r>
            <a:r>
              <a:rPr lang="en-US" sz="4400" dirty="0" smtClean="0"/>
              <a:t>! </a:t>
            </a:r>
            <a:r>
              <a:rPr lang="en-US" sz="4400" dirty="0" err="1" smtClean="0"/>
              <a:t>Chúng</a:t>
            </a:r>
            <a:r>
              <a:rPr lang="en-US" sz="4400" dirty="0" smtClean="0"/>
              <a:t> ta </a:t>
            </a:r>
            <a:r>
              <a:rPr lang="en-US" sz="4400" dirty="0" err="1" smtClean="0"/>
              <a:t>cùng</a:t>
            </a:r>
            <a:r>
              <a:rPr lang="en-US" sz="4400" dirty="0" smtClean="0"/>
              <a:t> </a:t>
            </a:r>
            <a:r>
              <a:rPr lang="en-US" sz="4400" dirty="0" err="1" smtClean="0"/>
              <a:t>nhau</a:t>
            </a:r>
            <a:r>
              <a:rPr lang="en-US" sz="4400" dirty="0" smtClean="0"/>
              <a:t> </a:t>
            </a:r>
            <a:r>
              <a:rPr lang="en-US" sz="4400" dirty="0" err="1" smtClean="0"/>
              <a:t>khởi</a:t>
            </a:r>
            <a:r>
              <a:rPr lang="en-US" sz="4400" dirty="0" smtClean="0"/>
              <a:t> </a:t>
            </a:r>
            <a:r>
              <a:rPr lang="en-US" sz="4400" dirty="0" err="1" smtClean="0"/>
              <a:t>động</a:t>
            </a:r>
            <a:r>
              <a:rPr lang="en-US" sz="4400" dirty="0" smtClean="0"/>
              <a:t> </a:t>
            </a:r>
            <a:r>
              <a:rPr lang="en-US" sz="4400" dirty="0" err="1" smtClean="0"/>
              <a:t>nhé</a:t>
            </a:r>
            <a:r>
              <a:rPr lang="en-US" sz="4400" dirty="0" smtClean="0"/>
              <a:t>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0928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65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924300"/>
            <a:ext cx="5018786" cy="33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2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7787" y="7620"/>
            <a:ext cx="1805190" cy="1922552"/>
            <a:chOff x="22924" y="-47625"/>
            <a:chExt cx="812800" cy="865643"/>
          </a:xfrm>
        </p:grpSpPr>
        <p:sp>
          <p:nvSpPr>
            <p:cNvPr id="6" name="Freeform 6"/>
            <p:cNvSpPr/>
            <p:nvPr/>
          </p:nvSpPr>
          <p:spPr>
            <a:xfrm>
              <a:off x="22924" y="5218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8B54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-47625"/>
              <a:ext cx="660400" cy="7842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11500" dirty="0">
                  <a:solidFill>
                    <a:srgbClr val="FFFFFF"/>
                  </a:solidFill>
                  <a:latin typeface="เอฟซี โอนิกิริ"/>
                </a:rPr>
                <a:t>1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2319359" y="1333500"/>
            <a:ext cx="7437773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Viết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các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bình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hành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trong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bên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rồi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cho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biết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cạnh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AD song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song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bằng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những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cạnh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accent2">
                    <a:lumMod val="75000"/>
                  </a:schemeClr>
                </a:solidFill>
              </a:rPr>
              <a:t>nào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0320606" y="1137363"/>
            <a:ext cx="7327314" cy="4977501"/>
            <a:chOff x="10320606" y="1355882"/>
            <a:chExt cx="7327314" cy="4977501"/>
          </a:xfrm>
        </p:grpSpPr>
        <p:sp>
          <p:nvSpPr>
            <p:cNvPr id="14" name="Flowchart: Predefined Process 13"/>
            <p:cNvSpPr/>
            <p:nvPr/>
          </p:nvSpPr>
          <p:spPr>
            <a:xfrm>
              <a:off x="10803254" y="2087590"/>
              <a:ext cx="6341746" cy="3543488"/>
            </a:xfrm>
            <a:prstGeom prst="flowChartInputOutpu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12954000" y="2087590"/>
              <a:ext cx="1219201" cy="35434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1734800" y="1355883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A</a:t>
              </a:r>
              <a:endParaRPr lang="en-US" sz="32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114520" y="1355882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B</a:t>
              </a:r>
              <a:endParaRPr lang="en-US" sz="32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320606" y="5748608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D</a:t>
              </a:r>
              <a:endParaRPr lang="en-US" sz="32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700326" y="5748607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C</a:t>
              </a:r>
              <a:endParaRPr lang="en-US" sz="32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012236" y="1355882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M</a:t>
              </a:r>
              <a:endParaRPr lang="en-US" sz="32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598042" y="5748607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N</a:t>
              </a:r>
              <a:endParaRPr lang="en-US" sz="32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827623" y="6450911"/>
            <a:ext cx="10632423" cy="2762437"/>
            <a:chOff x="2092977" y="6114863"/>
            <a:chExt cx="10632423" cy="2762437"/>
          </a:xfrm>
        </p:grpSpPr>
        <p:sp>
          <p:nvSpPr>
            <p:cNvPr id="52" name="Rounded Rectangle 51"/>
            <p:cNvSpPr/>
            <p:nvPr/>
          </p:nvSpPr>
          <p:spPr>
            <a:xfrm>
              <a:off x="4495800" y="6823174"/>
              <a:ext cx="8229600" cy="20541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</a:rPr>
                <a:t>Hai </a:t>
              </a:r>
              <a:r>
                <a:rPr lang="en-US" sz="4400" b="1" dirty="0" err="1" smtClean="0">
                  <a:solidFill>
                    <a:schemeClr val="tx1"/>
                  </a:solidFill>
                </a:rPr>
                <a:t>đoan</a:t>
              </a:r>
              <a:r>
                <a:rPr lang="en-US" sz="4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</a:rPr>
                <a:t>thẳng</a:t>
              </a:r>
              <a:r>
                <a:rPr lang="en-US" sz="4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</a:rPr>
                <a:t>như</a:t>
              </a:r>
              <a:r>
                <a:rPr lang="en-US" sz="4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</a:rPr>
                <a:t>thế</a:t>
              </a:r>
              <a:r>
                <a:rPr lang="en-US" sz="4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</a:rPr>
                <a:t>nào</a:t>
              </a:r>
              <a:r>
                <a:rPr lang="en-US" sz="4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</a:rPr>
                <a:t>gọi</a:t>
              </a:r>
              <a:r>
                <a:rPr lang="en-US" sz="4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</a:rPr>
                <a:t>là</a:t>
              </a:r>
              <a:r>
                <a:rPr lang="en-US" sz="4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</a:rPr>
                <a:t>hai</a:t>
              </a:r>
              <a:r>
                <a:rPr lang="en-US" sz="4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</a:rPr>
                <a:t>đoạn</a:t>
              </a:r>
              <a:r>
                <a:rPr lang="en-US" sz="4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</a:rPr>
                <a:t>thẳng</a:t>
              </a:r>
              <a:r>
                <a:rPr lang="en-US" sz="4400" b="1" dirty="0" smtClean="0">
                  <a:solidFill>
                    <a:schemeClr val="tx1"/>
                  </a:solidFill>
                </a:rPr>
                <a:t> song </a:t>
              </a:r>
              <a:r>
                <a:rPr lang="en-US" sz="4400" b="1" dirty="0" err="1" smtClean="0">
                  <a:solidFill>
                    <a:schemeClr val="tx1"/>
                  </a:solidFill>
                </a:rPr>
                <a:t>song</a:t>
              </a:r>
              <a:r>
                <a:rPr lang="en-US" sz="4400" b="1" dirty="0" smtClean="0">
                  <a:solidFill>
                    <a:schemeClr val="tx1"/>
                  </a:solidFill>
                </a:rPr>
                <a:t>?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Freeform 6"/>
            <p:cNvSpPr/>
            <p:nvPr/>
          </p:nvSpPr>
          <p:spPr>
            <a:xfrm>
              <a:off x="2092977" y="6114863"/>
              <a:ext cx="3518128" cy="1948944"/>
            </a:xfrm>
            <a:custGeom>
              <a:avLst/>
              <a:gdLst/>
              <a:ahLst/>
              <a:cxnLst/>
              <a:rect l="l" t="t" r="r" b="b"/>
              <a:pathLst>
                <a:path w="4679573" h="2987909">
                  <a:moveTo>
                    <a:pt x="0" y="0"/>
                  </a:moveTo>
                  <a:lnTo>
                    <a:pt x="4679573" y="0"/>
                  </a:lnTo>
                  <a:lnTo>
                    <a:pt x="4679573" y="2987909"/>
                  </a:lnTo>
                  <a:lnTo>
                    <a:pt x="0" y="2987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21972" t="-1538"/>
              </a:stretch>
            </a:blipFill>
          </p:spPr>
        </p:sp>
      </p:grpSp>
      <p:cxnSp>
        <p:nvCxnSpPr>
          <p:cNvPr id="54" name="Straight Connector 53"/>
          <p:cNvCxnSpPr/>
          <p:nvPr/>
        </p:nvCxnSpPr>
        <p:spPr>
          <a:xfrm flipH="1">
            <a:off x="10832642" y="1869071"/>
            <a:ext cx="1254508" cy="3507423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29"/>
          <p:cNvSpPr txBox="1"/>
          <p:nvPr/>
        </p:nvSpPr>
        <p:spPr>
          <a:xfrm>
            <a:off x="2325145" y="7443235"/>
            <a:ext cx="743777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Cạnh</a:t>
            </a:r>
            <a:r>
              <a:rPr 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AD song </a:t>
            </a:r>
            <a:r>
              <a:rPr lang="en-US" sz="6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song</a:t>
            </a:r>
            <a:r>
              <a:rPr 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với</a:t>
            </a:r>
            <a:r>
              <a:rPr 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TextBox 29"/>
          <p:cNvSpPr txBox="1"/>
          <p:nvPr/>
        </p:nvSpPr>
        <p:spPr>
          <a:xfrm>
            <a:off x="10192111" y="7476525"/>
            <a:ext cx="32374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b="1" dirty="0" err="1" smtClean="0">
                <a:solidFill>
                  <a:srgbClr val="FF0000"/>
                </a:solidFill>
              </a:rPr>
              <a:t>Cạnh</a:t>
            </a:r>
            <a:r>
              <a:rPr lang="en-US" sz="6000" b="1" dirty="0" smtClean="0">
                <a:solidFill>
                  <a:srgbClr val="FF0000"/>
                </a:solidFill>
              </a:rPr>
              <a:t> MN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12918693" y="1907312"/>
            <a:ext cx="1254508" cy="3507423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5847472" y="1907312"/>
            <a:ext cx="1254508" cy="3507423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29"/>
          <p:cNvSpPr txBox="1"/>
          <p:nvPr/>
        </p:nvSpPr>
        <p:spPr>
          <a:xfrm>
            <a:off x="13182600" y="7476525"/>
            <a:ext cx="32374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FF0000"/>
                </a:solidFill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</a:rPr>
              <a:t>cạnh</a:t>
            </a:r>
            <a:r>
              <a:rPr lang="en-US" sz="6000" b="1" dirty="0" smtClean="0">
                <a:solidFill>
                  <a:srgbClr val="FF0000"/>
                </a:solidFill>
              </a:rPr>
              <a:t> BC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2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8" grpId="0"/>
      <p:bldP spid="59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342900"/>
            <a:ext cx="17119732" cy="9302244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03479" y="153289"/>
            <a:ext cx="1805190" cy="1976285"/>
            <a:chOff x="0" y="0"/>
            <a:chExt cx="812800" cy="88983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7C7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05612"/>
              <a:ext cx="660400" cy="784225"/>
            </a:xfrm>
            <a:prstGeom prst="rect">
              <a:avLst/>
            </a:prstGeom>
          </p:spPr>
          <p:txBody>
            <a:bodyPr lIns="20451" tIns="20451" rIns="20451" bIns="20451" rtlCol="0" anchor="ctr"/>
            <a:lstStyle/>
            <a:p>
              <a:pPr algn="ctr">
                <a:lnSpc>
                  <a:spcPts val="9240"/>
                </a:lnSpc>
                <a:spcBef>
                  <a:spcPct val="0"/>
                </a:spcBef>
              </a:pPr>
              <a:r>
                <a:rPr lang="en-US" sz="13800" dirty="0">
                  <a:solidFill>
                    <a:srgbClr val="FFFFFF"/>
                  </a:solidFill>
                  <a:latin typeface="เอฟซี โอนิกิริ"/>
                </a:rPr>
                <a:t>2</a:t>
              </a:r>
            </a:p>
          </p:txBody>
        </p:sp>
      </p:grpSp>
      <p:sp>
        <p:nvSpPr>
          <p:cNvPr id="39" name="Freeform 39"/>
          <p:cNvSpPr/>
          <p:nvPr/>
        </p:nvSpPr>
        <p:spPr>
          <a:xfrm rot="-823146" flipH="1">
            <a:off x="-1577861" y="6723344"/>
            <a:ext cx="3265018" cy="3385717"/>
          </a:xfrm>
          <a:custGeom>
            <a:avLst/>
            <a:gdLst/>
            <a:ahLst/>
            <a:cxnLst/>
            <a:rect l="l" t="t" r="r" b="b"/>
            <a:pathLst>
              <a:path w="3265018" h="3385717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30939"/>
            </a:stretch>
          </a:blipFill>
        </p:spPr>
      </p:sp>
      <p:sp>
        <p:nvSpPr>
          <p:cNvPr id="42" name="Rounded Rectangle 41"/>
          <p:cNvSpPr/>
          <p:nvPr/>
        </p:nvSpPr>
        <p:spPr>
          <a:xfrm>
            <a:off x="1329702" y="2129574"/>
            <a:ext cx="7391400" cy="321081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5858628" y="5625864"/>
            <a:ext cx="7857371" cy="37338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355427" y="518894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61979" y="1994743"/>
            <a:ext cx="7645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a)    4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giờ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= 		    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phút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	12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phút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= 		     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giây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3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thế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kỉ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= 	           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năm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319519" y="2129574"/>
            <a:ext cx="8160719" cy="321081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9575739" y="2045329"/>
            <a:ext cx="87885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b) 3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giờ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25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phút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 = 	     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phút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   10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giờ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4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phút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= 	        	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phút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15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phút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20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giây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= 		     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</a:rPr>
              <a:t>giây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713801" y="2263530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025402" y="3314700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959469" y="4365870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4433691" y="2247900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4249399" y="3321804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4249400" y="4388730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858629" y="5941951"/>
                <a:ext cx="7645512" cy="3289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c)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48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giờ</a:t>
                </a:r>
                <a:r>
                  <a:rPr lang="en-US" sz="4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= 		     </a:t>
                </a:r>
                <a:r>
                  <a:rPr lang="en-US" sz="48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phút</a:t>
                </a:r>
                <a:endParaRPr lang="en-US" sz="4800" b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sz="4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phút = 		      </a:t>
                </a:r>
                <a:r>
                  <a:rPr lang="en-US" sz="48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giây</a:t>
                </a:r>
                <a:endParaRPr lang="en-US" sz="4800" b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sz="4800" b="1" dirty="0">
                    <a:solidFill>
                      <a:schemeClr val="accent2">
                        <a:lumMod val="75000"/>
                      </a:schemeClr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48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thế</a:t>
                </a:r>
                <a:r>
                  <a:rPr lang="en-US" sz="4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48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kỉ</a:t>
                </a:r>
                <a:r>
                  <a:rPr lang="en-US" sz="4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= 	            </a:t>
                </a:r>
                <a:r>
                  <a:rPr lang="en-US" sz="4800" b="1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năm</a:t>
                </a:r>
                <a:endParaRPr lang="en-US" sz="4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629" y="5941951"/>
                <a:ext cx="7645512" cy="3289555"/>
              </a:xfrm>
              <a:prstGeom prst="rect">
                <a:avLst/>
              </a:prstGeom>
              <a:blipFill>
                <a:blip r:embed="rId5"/>
                <a:stretch>
                  <a:fillRect l="-3589" b="-4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9240457" y="6055937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391447" y="7167766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391448" y="8234692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724400" y="2274131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240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025727" y="3321804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720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61266" y="4372974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300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4433690" y="2247899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205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4249398" y="3340314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604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4249398" y="4407240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920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240457" y="6055937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20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391446" y="7167766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12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391446" y="8234692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25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81000" y="207266"/>
            <a:ext cx="1805190" cy="1976285"/>
            <a:chOff x="0" y="0"/>
            <a:chExt cx="812800" cy="88983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05612"/>
              <a:ext cx="660400" cy="784225"/>
            </a:xfrm>
            <a:prstGeom prst="rect">
              <a:avLst/>
            </a:prstGeom>
          </p:spPr>
          <p:txBody>
            <a:bodyPr lIns="20451" tIns="20451" rIns="20451" bIns="20451" rtlCol="0" anchor="ctr"/>
            <a:lstStyle/>
            <a:p>
              <a:pPr algn="ctr">
                <a:lnSpc>
                  <a:spcPts val="9240"/>
                </a:lnSpc>
                <a:spcBef>
                  <a:spcPct val="0"/>
                </a:spcBef>
              </a:pPr>
              <a:r>
                <a:rPr lang="en-US" sz="13800" dirty="0" smtClean="0">
                  <a:solidFill>
                    <a:srgbClr val="FFFFFF"/>
                  </a:solidFill>
                  <a:latin typeface="เอฟซี โอนิกิริ"/>
                </a:rPr>
                <a:t>3</a:t>
              </a:r>
              <a:endParaRPr lang="en-US" sz="13800" dirty="0">
                <a:solidFill>
                  <a:srgbClr val="FFFFFF"/>
                </a:solidFill>
                <a:latin typeface="เอฟซี โอนิกิริ"/>
              </a:endParaRPr>
            </a:p>
          </p:txBody>
        </p:sp>
      </p:grpSp>
      <p:sp>
        <p:nvSpPr>
          <p:cNvPr id="39" name="Freeform 39"/>
          <p:cNvSpPr/>
          <p:nvPr/>
        </p:nvSpPr>
        <p:spPr>
          <a:xfrm rot="-823146" flipH="1">
            <a:off x="-1577861" y="6723344"/>
            <a:ext cx="3265018" cy="3385717"/>
          </a:xfrm>
          <a:custGeom>
            <a:avLst/>
            <a:gdLst/>
            <a:ahLst/>
            <a:cxnLst/>
            <a:rect l="l" t="t" r="r" b="b"/>
            <a:pathLst>
              <a:path w="3265018" h="3385717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30939"/>
            </a:stretch>
          </a:blipFill>
        </p:spPr>
      </p:sp>
      <p:sp>
        <p:nvSpPr>
          <p:cNvPr id="45" name="TextBox 44"/>
          <p:cNvSpPr txBox="1"/>
          <p:nvPr/>
        </p:nvSpPr>
        <p:spPr>
          <a:xfrm>
            <a:off x="2355427" y="613890"/>
            <a:ext cx="151705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Năm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 nay Nam 10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tuổi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, Nam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kém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mẹ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 30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tuổi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Hỏi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mẹ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của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 Nam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sinh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năm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nào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và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năm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đó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thuộc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thế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kỉ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bao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tx2">
                    <a:lumMod val="75000"/>
                  </a:schemeClr>
                </a:solidFill>
              </a:rPr>
              <a:t>nhiêu</a:t>
            </a:r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4029980"/>
            <a:ext cx="152804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Bài</a:t>
            </a:r>
            <a:r>
              <a:rPr lang="en-US" sz="6000" b="1" i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60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giải</a:t>
            </a:r>
            <a:r>
              <a:rPr lang="en-US" sz="6000" b="1" i="1" u="sng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en-US" sz="6000" dirty="0" err="1" smtClean="0">
                <a:solidFill>
                  <a:srgbClr val="000000"/>
                </a:solidFill>
              </a:rPr>
              <a:t>Tuổi</a:t>
            </a:r>
            <a:r>
              <a:rPr lang="en-US" sz="6000" dirty="0" smtClean="0">
                <a:solidFill>
                  <a:srgbClr val="000000"/>
                </a:solidFill>
              </a:rPr>
              <a:t> </a:t>
            </a:r>
            <a:r>
              <a:rPr lang="en-US" sz="6000" dirty="0" err="1">
                <a:solidFill>
                  <a:srgbClr val="000000"/>
                </a:solidFill>
              </a:rPr>
              <a:t>mẹ</a:t>
            </a:r>
            <a:r>
              <a:rPr lang="en-US" sz="6000" dirty="0">
                <a:solidFill>
                  <a:srgbClr val="000000"/>
                </a:solidFill>
              </a:rPr>
              <a:t> </a:t>
            </a:r>
            <a:r>
              <a:rPr lang="en-US" sz="6000" dirty="0" err="1">
                <a:solidFill>
                  <a:srgbClr val="000000"/>
                </a:solidFill>
              </a:rPr>
              <a:t>hiện</a:t>
            </a:r>
            <a:r>
              <a:rPr lang="en-US" sz="6000" dirty="0">
                <a:solidFill>
                  <a:srgbClr val="000000"/>
                </a:solidFill>
              </a:rPr>
              <a:t> nay </a:t>
            </a:r>
            <a:r>
              <a:rPr lang="en-US" sz="6000" dirty="0" err="1">
                <a:solidFill>
                  <a:srgbClr val="000000"/>
                </a:solidFill>
              </a:rPr>
              <a:t>là</a:t>
            </a:r>
            <a:r>
              <a:rPr lang="en-US" sz="6000" dirty="0">
                <a:solidFill>
                  <a:srgbClr val="000000"/>
                </a:solidFill>
              </a:rPr>
              <a:t>: 10 + 30 = 40 (</a:t>
            </a:r>
            <a:r>
              <a:rPr lang="en-US" sz="6000" dirty="0" err="1">
                <a:solidFill>
                  <a:srgbClr val="000000"/>
                </a:solidFill>
              </a:rPr>
              <a:t>tuổi</a:t>
            </a:r>
            <a:r>
              <a:rPr lang="en-US" sz="6000" dirty="0">
                <a:solidFill>
                  <a:srgbClr val="000000"/>
                </a:solidFill>
              </a:rPr>
              <a:t>)</a:t>
            </a:r>
          </a:p>
          <a:p>
            <a:pPr algn="ctr"/>
            <a:r>
              <a:rPr lang="en-US" sz="6000" dirty="0" err="1">
                <a:solidFill>
                  <a:srgbClr val="000000"/>
                </a:solidFill>
              </a:rPr>
              <a:t>Năm</a:t>
            </a:r>
            <a:r>
              <a:rPr lang="en-US" sz="6000" dirty="0">
                <a:solidFill>
                  <a:srgbClr val="000000"/>
                </a:solidFill>
              </a:rPr>
              <a:t> nay </a:t>
            </a:r>
            <a:r>
              <a:rPr lang="en-US" sz="6000" dirty="0" err="1">
                <a:solidFill>
                  <a:srgbClr val="000000"/>
                </a:solidFill>
              </a:rPr>
              <a:t>là</a:t>
            </a:r>
            <a:r>
              <a:rPr lang="en-US" sz="6000" dirty="0">
                <a:solidFill>
                  <a:srgbClr val="000000"/>
                </a:solidFill>
              </a:rPr>
              <a:t> </a:t>
            </a:r>
            <a:r>
              <a:rPr lang="en-US" sz="6000" dirty="0" err="1">
                <a:solidFill>
                  <a:srgbClr val="000000"/>
                </a:solidFill>
              </a:rPr>
              <a:t>năm</a:t>
            </a:r>
            <a:r>
              <a:rPr lang="en-US" sz="6000" dirty="0">
                <a:solidFill>
                  <a:srgbClr val="000000"/>
                </a:solidFill>
              </a:rPr>
              <a:t> 2024, </a:t>
            </a:r>
            <a:r>
              <a:rPr lang="en-US" sz="6000" dirty="0" err="1">
                <a:solidFill>
                  <a:srgbClr val="000000"/>
                </a:solidFill>
              </a:rPr>
              <a:t>năm</a:t>
            </a:r>
            <a:r>
              <a:rPr lang="en-US" sz="6000" dirty="0">
                <a:solidFill>
                  <a:srgbClr val="000000"/>
                </a:solidFill>
              </a:rPr>
              <a:t> </a:t>
            </a:r>
            <a:r>
              <a:rPr lang="en-US" sz="6000" dirty="0" err="1">
                <a:solidFill>
                  <a:srgbClr val="000000"/>
                </a:solidFill>
              </a:rPr>
              <a:t>sinh</a:t>
            </a:r>
            <a:r>
              <a:rPr lang="en-US" sz="6000" dirty="0">
                <a:solidFill>
                  <a:srgbClr val="000000"/>
                </a:solidFill>
              </a:rPr>
              <a:t> </a:t>
            </a:r>
            <a:r>
              <a:rPr lang="en-US" sz="6000" dirty="0" err="1">
                <a:solidFill>
                  <a:srgbClr val="000000"/>
                </a:solidFill>
              </a:rPr>
              <a:t>của</a:t>
            </a:r>
            <a:r>
              <a:rPr lang="en-US" sz="6000" dirty="0">
                <a:solidFill>
                  <a:srgbClr val="000000"/>
                </a:solidFill>
              </a:rPr>
              <a:t> </a:t>
            </a:r>
            <a:r>
              <a:rPr lang="en-US" sz="6000" dirty="0" err="1">
                <a:solidFill>
                  <a:srgbClr val="000000"/>
                </a:solidFill>
              </a:rPr>
              <a:t>mẹ</a:t>
            </a:r>
            <a:r>
              <a:rPr lang="en-US" sz="6000" dirty="0">
                <a:solidFill>
                  <a:srgbClr val="000000"/>
                </a:solidFill>
              </a:rPr>
              <a:t> Nam </a:t>
            </a:r>
            <a:r>
              <a:rPr lang="en-US" sz="6000" dirty="0" err="1" smtClean="0">
                <a:solidFill>
                  <a:srgbClr val="000000"/>
                </a:solidFill>
              </a:rPr>
              <a:t>là</a:t>
            </a:r>
            <a:r>
              <a:rPr lang="en-US" sz="6000" dirty="0" smtClean="0">
                <a:solidFill>
                  <a:srgbClr val="000000"/>
                </a:solidFill>
              </a:rPr>
              <a:t>:</a:t>
            </a:r>
          </a:p>
          <a:p>
            <a:pPr algn="ctr"/>
            <a:r>
              <a:rPr lang="en-US" sz="6000" dirty="0" smtClean="0">
                <a:solidFill>
                  <a:srgbClr val="000000"/>
                </a:solidFill>
              </a:rPr>
              <a:t> </a:t>
            </a:r>
            <a:r>
              <a:rPr lang="en-US" sz="6000" dirty="0">
                <a:solidFill>
                  <a:srgbClr val="000000"/>
                </a:solidFill>
              </a:rPr>
              <a:t>2024 – 40 = 1984</a:t>
            </a:r>
          </a:p>
          <a:p>
            <a:pPr algn="ctr"/>
            <a:r>
              <a:rPr lang="en-US" sz="6000" dirty="0" err="1">
                <a:solidFill>
                  <a:srgbClr val="000000"/>
                </a:solidFill>
              </a:rPr>
              <a:t>Năm</a:t>
            </a:r>
            <a:r>
              <a:rPr lang="en-US" sz="6000" dirty="0">
                <a:solidFill>
                  <a:srgbClr val="000000"/>
                </a:solidFill>
              </a:rPr>
              <a:t> 1984 </a:t>
            </a:r>
            <a:r>
              <a:rPr lang="en-US" sz="6000" dirty="0" err="1">
                <a:solidFill>
                  <a:srgbClr val="000000"/>
                </a:solidFill>
              </a:rPr>
              <a:t>thuộc</a:t>
            </a:r>
            <a:r>
              <a:rPr lang="en-US" sz="6000" dirty="0">
                <a:solidFill>
                  <a:srgbClr val="000000"/>
                </a:solidFill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</a:rPr>
              <a:t>thế</a:t>
            </a:r>
            <a:r>
              <a:rPr lang="en-US" sz="6000" b="1" i="1" dirty="0">
                <a:solidFill>
                  <a:srgbClr val="FF0000"/>
                </a:solidFill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</a:rPr>
              <a:t>kỉ</a:t>
            </a:r>
            <a:r>
              <a:rPr lang="en-US" sz="6000" b="1" i="1" dirty="0">
                <a:solidFill>
                  <a:srgbClr val="FF0000"/>
                </a:solidFill>
              </a:rPr>
              <a:t> XX</a:t>
            </a:r>
            <a:r>
              <a:rPr lang="en-US" sz="6000" dirty="0">
                <a:solidFill>
                  <a:srgbClr val="000000"/>
                </a:solidFill>
              </a:rPr>
              <a:t>.</a:t>
            </a:r>
            <a:endParaRPr lang="en-US" sz="60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830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9" name="Rounded Rectangle 58"/>
          <p:cNvSpPr/>
          <p:nvPr/>
        </p:nvSpPr>
        <p:spPr>
          <a:xfrm>
            <a:off x="9319519" y="2129574"/>
            <a:ext cx="8160719" cy="321081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9575739" y="2045329"/>
            <a:ext cx="87885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b)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200 cm</a:t>
            </a:r>
            <a:r>
              <a:rPr lang="en-US" sz="4800" b="1" baseline="30000" dirty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= 	      		dm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   80 000 cm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= 	        	dm</a:t>
            </a:r>
            <a:r>
              <a:rPr lang="en-US" sz="4800" b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    3 400 mm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= 		      cm</a:t>
            </a:r>
            <a:r>
              <a:rPr lang="en-US" sz="4800" b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381000" y="207266"/>
            <a:ext cx="1805190" cy="1976285"/>
            <a:chOff x="0" y="0"/>
            <a:chExt cx="812800" cy="88983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05612"/>
              <a:ext cx="660400" cy="784225"/>
            </a:xfrm>
            <a:prstGeom prst="rect">
              <a:avLst/>
            </a:prstGeom>
          </p:spPr>
          <p:txBody>
            <a:bodyPr lIns="20451" tIns="20451" rIns="20451" bIns="20451" rtlCol="0" anchor="ctr"/>
            <a:lstStyle/>
            <a:p>
              <a:pPr algn="ctr">
                <a:lnSpc>
                  <a:spcPts val="9240"/>
                </a:lnSpc>
                <a:spcBef>
                  <a:spcPct val="0"/>
                </a:spcBef>
              </a:pPr>
              <a:r>
                <a:rPr lang="en-US" sz="13800" dirty="0" smtClean="0">
                  <a:solidFill>
                    <a:srgbClr val="FFFFFF"/>
                  </a:solidFill>
                  <a:latin typeface="เอฟซี โอนิกิริ"/>
                </a:rPr>
                <a:t>4</a:t>
              </a:r>
              <a:endParaRPr lang="en-US" sz="13800" dirty="0">
                <a:solidFill>
                  <a:srgbClr val="FFFFFF"/>
                </a:solidFill>
                <a:latin typeface="เอฟซี โอนิกิริ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355426" y="518894"/>
            <a:ext cx="14865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329702" y="2129574"/>
            <a:ext cx="7391400" cy="321081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5858628" y="5625864"/>
            <a:ext cx="7857371" cy="37338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361979" y="1994743"/>
            <a:ext cx="7645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a)    4 m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= 		     dm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	25 cm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= 		      mm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	12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dm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=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			cm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713801" y="2263530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025402" y="3314700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959469" y="4365870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3268612" y="2263529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4249399" y="3321804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4249400" y="4388730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58628" y="5819943"/>
            <a:ext cx="7645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c)  5 m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</a:rPr>
              <a:t>2 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52 dm</a:t>
            </a:r>
            <a:r>
              <a:rPr lang="en-US" sz="4800" b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= 		     dm</a:t>
            </a:r>
            <a:r>
              <a:rPr lang="en-US" sz="4800" b="1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	7 cm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6 mm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=            mm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6 dm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15 cm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= 	       cm</a:t>
            </a:r>
            <a:r>
              <a:rPr lang="en-US" sz="48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0439399" y="5983123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0449947" y="7123584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0820400" y="8234692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724400" y="2274131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400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959469" y="3321804"/>
            <a:ext cx="1522829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2 500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961266" y="4372974"/>
            <a:ext cx="1710994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1 200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3258800" y="2247900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2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4249398" y="3340314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8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4249398" y="4381500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34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0439400" y="5983123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552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0449947" y="7145231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706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10820400" y="8234692"/>
            <a:ext cx="1456571" cy="826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615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9" grpId="0"/>
      <p:bldP spid="56" grpId="0" animBg="1"/>
      <p:bldP spid="57" grpId="0" animBg="1"/>
      <p:bldP spid="58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471</Words>
  <Application>Microsoft Office PowerPoint</Application>
  <PresentationFormat>Custom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Times New Roman</vt:lpstr>
      <vt:lpstr>MathJax_Main</vt:lpstr>
      <vt:lpstr>SVN-Newton</vt:lpstr>
      <vt:lpstr>MathJax_Math-italic</vt:lpstr>
      <vt:lpstr>เอฟซี โอนิกิริ</vt:lpstr>
      <vt:lpstr>Calibri Light</vt:lpstr>
      <vt:lpstr>Calibri</vt:lpstr>
      <vt:lpstr>#9Slide07 HoneyCream</vt:lpstr>
      <vt:lpstr>#9Slide05 Dancing Script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T35_LuyenTap(tr113)_MNT</dc:title>
  <dc:creator>ADMIN</dc:creator>
  <cp:lastModifiedBy>Admin</cp:lastModifiedBy>
  <cp:revision>19</cp:revision>
  <dcterms:created xsi:type="dcterms:W3CDTF">2006-08-16T00:00:00Z</dcterms:created>
  <dcterms:modified xsi:type="dcterms:W3CDTF">2024-05-18T09:12:20Z</dcterms:modified>
  <dc:identifier>DAGDD5HTabI</dc:identifier>
</cp:coreProperties>
</file>