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Lst>
  <p:notesMasterIdLst>
    <p:notesMasterId r:id="rId20"/>
  </p:notesMasterIdLst>
  <p:handoutMasterIdLst>
    <p:handoutMasterId r:id="rId21"/>
  </p:handoutMasterIdLst>
  <p:sldIdLst>
    <p:sldId id="256" r:id="rId2"/>
    <p:sldId id="258" r:id="rId3"/>
    <p:sldId id="301" r:id="rId4"/>
    <p:sldId id="288" r:id="rId5"/>
    <p:sldId id="283" r:id="rId6"/>
    <p:sldId id="289" r:id="rId7"/>
    <p:sldId id="286" r:id="rId8"/>
    <p:sldId id="297" r:id="rId9"/>
    <p:sldId id="299" r:id="rId10"/>
    <p:sldId id="291" r:id="rId11"/>
    <p:sldId id="292" r:id="rId12"/>
    <p:sldId id="298" r:id="rId13"/>
    <p:sldId id="293" r:id="rId14"/>
    <p:sldId id="296" r:id="rId15"/>
    <p:sldId id="282" r:id="rId16"/>
    <p:sldId id="302" r:id="rId17"/>
    <p:sldId id="294" r:id="rId18"/>
    <p:sldId id="28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Author" initials="A" lastIdx="0" clrIdx="1"/>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349"/>
    <a:srgbClr val="419375"/>
    <a:srgbClr val="FFFF99"/>
    <a:srgbClr val="F5BD5A"/>
    <a:srgbClr val="93D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Bold" panose="020B0800000000000000" pitchFamily="34" charset="-122"/>
              </a:rPr>
              <a:t>2024/5/18</a:t>
            </a:fld>
            <a:endParaRPr lang="zh-CN" altLang="en-US">
              <a:cs typeface="思源黑体 CN Bold" panose="020B0800000000000000"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Bold" panose="020B0800000000000000" pitchFamily="34" charset="-122"/>
              </a:rPr>
              <a:t>‹#›</a:t>
            </a:fld>
            <a:endParaRPr lang="zh-CN" altLang="en-US">
              <a:cs typeface="思源黑体 CN Bold" panose="020B0800000000000000"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D2A48B96-639E-45A3-A0BA-2464DFDB1FAA}" type="datetimeFigureOut">
              <a:rPr lang="zh-CN" altLang="en-US" smtClean="0"/>
              <a:t>2024/5/18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EDAFF3-EF0E-429D-8EAF-DD926CB1510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426150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AFF3-EF0E-429D-8EAF-DD926CB1510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5773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AFF3-EF0E-429D-8EAF-DD926CB1510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1043123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18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0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AFF3-EF0E-429D-8EAF-DD926CB1510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332118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EDAFF3-EF0E-429D-8EAF-DD926CB15105}"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397703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DAFF3-EF0E-429D-8EAF-DD926CB1510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37829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DAFF3-EF0E-429D-8EAF-DD926CB15105}"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304764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EDAFF3-EF0E-429D-8EAF-DD926CB15105}"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239142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DAFF3-EF0E-429D-8EAF-DD926CB15105}"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85323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EDAFF3-EF0E-429D-8EAF-DD926CB1510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373259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EDAFF3-EF0E-429D-8EAF-DD926CB15105}"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4E38-8790-45D3-B8F1-DB16FB448F9B}" type="slidenum">
              <a:rPr lang="en-US" smtClean="0"/>
              <a:t>‹#›</a:t>
            </a:fld>
            <a:endParaRPr lang="en-US"/>
          </a:p>
        </p:txBody>
      </p:sp>
    </p:spTree>
    <p:extLst>
      <p:ext uri="{BB962C8B-B14F-4D97-AF65-F5344CB8AC3E}">
        <p14:creationId xmlns:p14="http://schemas.microsoft.com/office/powerpoint/2010/main" val="234636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DAFF3-EF0E-429D-8EAF-DD926CB15105}"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84E38-8790-45D3-B8F1-DB16FB448F9B}" type="slidenum">
              <a:rPr lang="en-US" smtClean="0"/>
              <a:t>‹#›</a:t>
            </a:fld>
            <a:endParaRPr lang="en-US"/>
          </a:p>
        </p:txBody>
      </p:sp>
    </p:spTree>
    <p:extLst>
      <p:ext uri="{BB962C8B-B14F-4D97-AF65-F5344CB8AC3E}">
        <p14:creationId xmlns:p14="http://schemas.microsoft.com/office/powerpoint/2010/main" val="153940508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CA3B24-5FF8-F80C-AC40-64D129A0B4DA}"/>
              </a:ext>
            </a:extLst>
          </p:cNvPr>
          <p:cNvPicPr>
            <a:picLocks noChangeAspect="1"/>
          </p:cNvPicPr>
          <p:nvPr/>
        </p:nvPicPr>
        <p:blipFill>
          <a:blip r:embed="rId2"/>
          <a:stretch>
            <a:fillRect/>
          </a:stretch>
        </p:blipFill>
        <p:spPr>
          <a:xfrm>
            <a:off x="5884660" y="1056813"/>
            <a:ext cx="4411194" cy="1010494"/>
          </a:xfrm>
          <a:prstGeom prst="rect">
            <a:avLst/>
          </a:prstGeom>
        </p:spPr>
      </p:pic>
      <p:pic>
        <p:nvPicPr>
          <p:cNvPr id="14" name="Picture 13">
            <a:extLst>
              <a:ext uri="{FF2B5EF4-FFF2-40B4-BE49-F238E27FC236}">
                <a16:creationId xmlns:a16="http://schemas.microsoft.com/office/drawing/2014/main" id="{257AD19D-A544-0143-A99E-07F9DE5A4EAA}"/>
              </a:ext>
            </a:extLst>
          </p:cNvPr>
          <p:cNvPicPr>
            <a:picLocks noChangeAspect="1"/>
          </p:cNvPicPr>
          <p:nvPr/>
        </p:nvPicPr>
        <p:blipFill>
          <a:blip r:embed="rId3"/>
          <a:stretch>
            <a:fillRect/>
          </a:stretch>
        </p:blipFill>
        <p:spPr>
          <a:xfrm>
            <a:off x="3100998" y="2407375"/>
            <a:ext cx="9091002" cy="2464047"/>
          </a:xfrm>
          <a:prstGeom prst="rect">
            <a:avLst/>
          </a:prstGeom>
        </p:spPr>
      </p:pic>
      <p:pic>
        <p:nvPicPr>
          <p:cNvPr id="15" name="Picture 14"/>
          <p:cNvPicPr>
            <a:picLocks noChangeAspect="1"/>
          </p:cNvPicPr>
          <p:nvPr/>
        </p:nvPicPr>
        <p:blipFill>
          <a:blip r:embed="rId4"/>
          <a:stretch>
            <a:fillRect/>
          </a:stretch>
        </p:blipFill>
        <p:spPr>
          <a:xfrm>
            <a:off x="9081247" y="4153872"/>
            <a:ext cx="3002848" cy="1304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23D4-BB52-49C8-EBA6-77F25900618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F8D35EF-F89A-F69B-3970-F96238FC2AEC}"/>
              </a:ext>
            </a:extLst>
          </p:cNvPr>
          <p:cNvGrpSpPr/>
          <p:nvPr/>
        </p:nvGrpSpPr>
        <p:grpSpPr>
          <a:xfrm>
            <a:off x="4152900" y="199994"/>
            <a:ext cx="3281525" cy="861774"/>
            <a:chOff x="879151" y="340677"/>
            <a:chExt cx="3281525" cy="861774"/>
          </a:xfrm>
        </p:grpSpPr>
        <p:sp>
          <p:nvSpPr>
            <p:cNvPr id="3" name="矩形: 圆角 28">
              <a:extLst>
                <a:ext uri="{FF2B5EF4-FFF2-40B4-BE49-F238E27FC236}">
                  <a16:creationId xmlns:a16="http://schemas.microsoft.com/office/drawing/2014/main" id="{22EB380B-3026-67C9-565B-C17F8660F58E}"/>
                </a:ext>
              </a:extLst>
            </p:cNvPr>
            <p:cNvSpPr/>
            <p:nvPr/>
          </p:nvSpPr>
          <p:spPr>
            <a:xfrm>
              <a:off x="879151" y="415383"/>
              <a:ext cx="2151406" cy="714375"/>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a:cs typeface="思源黑体 CN Bold" panose="020B0800000000000000" pitchFamily="34" charset="-122"/>
              </a:endParaRPr>
            </a:p>
          </p:txBody>
        </p:sp>
        <p:sp>
          <p:nvSpPr>
            <p:cNvPr id="4" name="TextBox 3">
              <a:extLst>
                <a:ext uri="{FF2B5EF4-FFF2-40B4-BE49-F238E27FC236}">
                  <a16:creationId xmlns:a16="http://schemas.microsoft.com/office/drawing/2014/main" id="{ED192C0E-B9EF-E8CE-989C-5242526CD596}"/>
                </a:ext>
              </a:extLst>
            </p:cNvPr>
            <p:cNvSpPr txBox="1"/>
            <p:nvPr/>
          </p:nvSpPr>
          <p:spPr>
            <a:xfrm>
              <a:off x="1044251" y="340677"/>
              <a:ext cx="3116425" cy="861774"/>
            </a:xfrm>
            <a:prstGeom prst="rect">
              <a:avLst/>
            </a:prstGeom>
            <a:noFill/>
          </p:spPr>
          <p:txBody>
            <a:bodyPr wrap="square" rtlCol="0">
              <a:spAutoFit/>
            </a:bodyPr>
            <a:lstStyle/>
            <a:p>
              <a:r>
                <a:rPr lang="vi-VN" sz="5000" b="1" dirty="0">
                  <a:solidFill>
                    <a:schemeClr val="bg1"/>
                  </a:solidFill>
                  <a:latin typeface="Cambria" panose="02040503050406030204" pitchFamily="18" charset="0"/>
                  <a:ea typeface="Cambria" panose="02040503050406030204" pitchFamily="18" charset="0"/>
                </a:rPr>
                <a:t>2. Kể</a:t>
              </a:r>
              <a:endParaRPr lang="en-US" sz="5000" b="1" dirty="0">
                <a:solidFill>
                  <a:schemeClr val="bg1"/>
                </a:solidFill>
                <a:latin typeface="Cambria" panose="02040503050406030204" pitchFamily="18" charset="0"/>
                <a:ea typeface="Cambria" panose="02040503050406030204" pitchFamily="18" charset="0"/>
              </a:endParaRPr>
            </a:p>
          </p:txBody>
        </p:sp>
      </p:grpSp>
      <p:sp>
        <p:nvSpPr>
          <p:cNvPr id="5" name="TextBox 4">
            <a:extLst>
              <a:ext uri="{FF2B5EF4-FFF2-40B4-BE49-F238E27FC236}">
                <a16:creationId xmlns:a16="http://schemas.microsoft.com/office/drawing/2014/main" id="{14EA4B43-8DC5-B4EB-B83E-0C8CEAA6C625}"/>
              </a:ext>
            </a:extLst>
          </p:cNvPr>
          <p:cNvSpPr txBox="1"/>
          <p:nvPr/>
        </p:nvSpPr>
        <p:spPr>
          <a:xfrm>
            <a:off x="593742" y="1478328"/>
            <a:ext cx="7156697" cy="4324261"/>
          </a:xfrm>
          <a:prstGeom prst="rect">
            <a:avLst/>
          </a:prstGeom>
          <a:noFill/>
        </p:spPr>
        <p:txBody>
          <a:bodyPr wrap="square" rtlCol="0">
            <a:spAutoFit/>
          </a:bodyPr>
          <a:lstStyle/>
          <a:p>
            <a:pPr algn="just"/>
            <a:r>
              <a:rPr lang="vi-VN" sz="5500" b="1" dirty="0">
                <a:solidFill>
                  <a:srgbClr val="002060"/>
                </a:solidFill>
                <a:latin typeface="Cambria" panose="02040503050406030204" pitchFamily="18" charset="0"/>
                <a:ea typeface="Cambria" panose="02040503050406030204" pitchFamily="18" charset="0"/>
              </a:rPr>
              <a:t>-Dựa vào các ý đã chuẩn bị, kể lại việc đã tham gia. </a:t>
            </a:r>
          </a:p>
          <a:p>
            <a:pPr algn="just"/>
            <a:r>
              <a:rPr lang="vi-VN" sz="5500" b="1" dirty="0">
                <a:solidFill>
                  <a:srgbClr val="002060"/>
                </a:solidFill>
                <a:latin typeface="Cambria" panose="02040503050406030204" pitchFamily="18" charset="0"/>
                <a:ea typeface="Cambria" panose="02040503050406030204" pitchFamily="18" charset="0"/>
              </a:rPr>
              <a:t>-Chú ý nói rõ ràng, có cử chỉ, điệu bộ.</a:t>
            </a:r>
          </a:p>
        </p:txBody>
      </p:sp>
      <p:pic>
        <p:nvPicPr>
          <p:cNvPr id="7" name="Picture 6" descr="A cartoon of a child writing on a book at a desk&#10;&#10;Description automatically generated">
            <a:extLst>
              <a:ext uri="{FF2B5EF4-FFF2-40B4-BE49-F238E27FC236}">
                <a16:creationId xmlns:a16="http://schemas.microsoft.com/office/drawing/2014/main" id="{47B16686-5885-2725-37DF-C753F7518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820" y="2564159"/>
            <a:ext cx="4238361" cy="4268696"/>
          </a:xfrm>
          <a:prstGeom prst="rect">
            <a:avLst/>
          </a:prstGeom>
        </p:spPr>
      </p:pic>
    </p:spTree>
    <p:extLst>
      <p:ext uri="{BB962C8B-B14F-4D97-AF65-F5344CB8AC3E}">
        <p14:creationId xmlns:p14="http://schemas.microsoft.com/office/powerpoint/2010/main" val="499679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9BB13-ADB3-FEA7-D40C-7DAC41A9D28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C6CC33FF-4CCD-8AA5-EED1-F5C0DFE71979}"/>
              </a:ext>
            </a:extLst>
          </p:cNvPr>
          <p:cNvGrpSpPr/>
          <p:nvPr/>
        </p:nvGrpSpPr>
        <p:grpSpPr>
          <a:xfrm>
            <a:off x="4693299" y="590514"/>
            <a:ext cx="7146470" cy="4738461"/>
            <a:chOff x="4693299" y="590514"/>
            <a:chExt cx="7146470" cy="4738461"/>
          </a:xfrm>
        </p:grpSpPr>
        <p:pic>
          <p:nvPicPr>
            <p:cNvPr id="4" name="图片 55">
              <a:extLst>
                <a:ext uri="{FF2B5EF4-FFF2-40B4-BE49-F238E27FC236}">
                  <a16:creationId xmlns:a16="http://schemas.microsoft.com/office/drawing/2014/main" id="{BA608215-38B0-5880-0E52-E108792312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3299" y="590514"/>
              <a:ext cx="7146470" cy="4738461"/>
            </a:xfrm>
            <a:prstGeom prst="rect">
              <a:avLst/>
            </a:prstGeom>
          </p:spPr>
        </p:pic>
        <p:sp>
          <p:nvSpPr>
            <p:cNvPr id="5" name="TextBox 4">
              <a:extLst>
                <a:ext uri="{FF2B5EF4-FFF2-40B4-BE49-F238E27FC236}">
                  <a16:creationId xmlns:a16="http://schemas.microsoft.com/office/drawing/2014/main" id="{ABD74D93-3EA0-C986-C6CC-849267D834CF}"/>
                </a:ext>
              </a:extLst>
            </p:cNvPr>
            <p:cNvSpPr txBox="1"/>
            <p:nvPr/>
          </p:nvSpPr>
          <p:spPr>
            <a:xfrm>
              <a:off x="5361992" y="1967865"/>
              <a:ext cx="6017208" cy="1785104"/>
            </a:xfrm>
            <a:prstGeom prst="rect">
              <a:avLst/>
            </a:prstGeom>
            <a:noFill/>
          </p:spPr>
          <p:txBody>
            <a:bodyPr wrap="square" rtlCol="0">
              <a:spAutoFit/>
            </a:bodyPr>
            <a:lstStyle/>
            <a:p>
              <a:pPr algn="ctr"/>
              <a:r>
                <a:rPr lang="vi-VN" sz="5500" b="1" dirty="0">
                  <a:solidFill>
                    <a:srgbClr val="0C8349"/>
                  </a:solidFill>
                  <a:effectLst/>
                  <a:latin typeface="Cambria" panose="02040503050406030204" pitchFamily="18" charset="0"/>
                  <a:ea typeface="Cambria" panose="02040503050406030204" pitchFamily="18" charset="0"/>
                </a:rPr>
                <a:t>Học sinh </a:t>
              </a:r>
            </a:p>
            <a:p>
              <a:pPr algn="ctr"/>
              <a:r>
                <a:rPr lang="vi-VN" sz="5500" b="1" dirty="0">
                  <a:solidFill>
                    <a:srgbClr val="0C8349"/>
                  </a:solidFill>
                  <a:effectLst/>
                  <a:latin typeface="Cambria" panose="02040503050406030204" pitchFamily="18" charset="0"/>
                  <a:ea typeface="Cambria" panose="02040503050406030204" pitchFamily="18" charset="0"/>
                </a:rPr>
                <a:t>chia sẻ trước lớp</a:t>
              </a:r>
              <a:endParaRPr lang="en-US" sz="5500" b="1" dirty="0">
                <a:solidFill>
                  <a:srgbClr val="0C8349"/>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3188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5934125-59F5-8DF5-602E-4E95432D9035}"/>
              </a:ext>
            </a:extLst>
          </p:cNvPr>
          <p:cNvSpPr txBox="1"/>
          <p:nvPr/>
        </p:nvSpPr>
        <p:spPr>
          <a:xfrm>
            <a:off x="517542" y="361612"/>
            <a:ext cx="11471257" cy="5693866"/>
          </a:xfrm>
          <a:prstGeom prst="rect">
            <a:avLst/>
          </a:prstGeom>
          <a:noFill/>
        </p:spPr>
        <p:txBody>
          <a:bodyPr wrap="square" rtlCol="0">
            <a:spAutoFit/>
          </a:bodyPr>
          <a:lstStyle/>
          <a:p>
            <a:pPr algn="just"/>
            <a:r>
              <a:rPr lang="vi-VN" sz="2600" b="1" dirty="0">
                <a:solidFill>
                  <a:srgbClr val="002060"/>
                </a:solidFill>
                <a:latin typeface="Cambria" panose="02040503050406030204" pitchFamily="18" charset="0"/>
                <a:ea typeface="Cambria" panose="02040503050406030204" pitchFamily="18" charset="0"/>
              </a:rPr>
              <a:t>             Lớp em mỗi ngày đều dọn vệ sinh lớp học, thực hiện phong trào thi đua “Xây dựng trường học an toàn, lành mạnh, xanh - sạch - đẹp”. </a:t>
            </a:r>
          </a:p>
          <a:p>
            <a:pPr algn="just"/>
            <a:r>
              <a:rPr lang="vi-VN" sz="2600" b="1" dirty="0">
                <a:solidFill>
                  <a:srgbClr val="002060"/>
                </a:solidFill>
                <a:latin typeface="Cambria" panose="02040503050406030204" pitchFamily="18" charset="0"/>
                <a:ea typeface="Cambria" panose="02040503050406030204" pitchFamily="18" charset="0"/>
              </a:rPr>
              <a:t>	Sáng nay, đến phiên tổ em trực nhật. Các bạn trong tổ đến từ rất sớm, mỗi người theo sự phân công hôm trước. Bạn Lan, Mai được phân quét lớp, Huy sắp xếp lại bàn ghế. Minh lau bảng, Hoa lau chùi sàn. Tuấn và em cao nhất được phân nhiệm vụ lau lại các cánh cửa lớp học. Em nhanh chóng đi giặt lại khăn và cẩn thận lau từng cánh cửa một, những chỗ cao em dùng ghế bắc lên rồi lau từ từ. Cuối cùng cánh nào cũng sáng bóng, soi được mình như trong gương. Vừa lau xong thì các bạn trong tổ ai cũng hoàn thành nhiệm vụ được giao. Sau khoảng ba mươi phút tiếng, lớp học trở nên sạch sẽ, sáng bóng, bàn ghế được xếp ngay ngắn, gọn gàng. Bảng đen được lau sạch sẽ, lớp học trông thật rộng rãi và thoáng mát. </a:t>
            </a:r>
          </a:p>
          <a:p>
            <a:pPr algn="just"/>
            <a:r>
              <a:rPr lang="vi-VN" sz="2600" b="1" dirty="0">
                <a:solidFill>
                  <a:srgbClr val="002060"/>
                </a:solidFill>
                <a:latin typeface="Cambria" panose="02040503050406030204" pitchFamily="18" charset="0"/>
                <a:ea typeface="Cambria" panose="02040503050406030204" pitchFamily="18" charset="0"/>
              </a:rPr>
              <a:t>	Mọi người dù có hơi mệt nhưng rất vui, vì đã góp phần nhỏ bé của mình để lớp học được sạch sẽ hơn.</a:t>
            </a:r>
          </a:p>
        </p:txBody>
      </p:sp>
    </p:spTree>
    <p:extLst>
      <p:ext uri="{BB962C8B-B14F-4D97-AF65-F5344CB8AC3E}">
        <p14:creationId xmlns:p14="http://schemas.microsoft.com/office/powerpoint/2010/main" val="601426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50F8-B938-6B39-950C-9287EAB0B73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0362633-A6E8-3B78-5108-AF7ADBF8666F}"/>
              </a:ext>
            </a:extLst>
          </p:cNvPr>
          <p:cNvGrpSpPr/>
          <p:nvPr/>
        </p:nvGrpSpPr>
        <p:grpSpPr>
          <a:xfrm>
            <a:off x="3195813" y="481379"/>
            <a:ext cx="4959143" cy="714375"/>
            <a:chOff x="797845" y="378777"/>
            <a:chExt cx="3666931" cy="714375"/>
          </a:xfrm>
        </p:grpSpPr>
        <p:sp>
          <p:nvSpPr>
            <p:cNvPr id="3" name="矩形: 圆角 28">
              <a:extLst>
                <a:ext uri="{FF2B5EF4-FFF2-40B4-BE49-F238E27FC236}">
                  <a16:creationId xmlns:a16="http://schemas.microsoft.com/office/drawing/2014/main" id="{86F2985A-F363-2E14-9640-18D9087375AF}"/>
                </a:ext>
              </a:extLst>
            </p:cNvPr>
            <p:cNvSpPr/>
            <p:nvPr/>
          </p:nvSpPr>
          <p:spPr>
            <a:xfrm>
              <a:off x="797845" y="378777"/>
              <a:ext cx="3666931" cy="714375"/>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a:cs typeface="思源黑体 CN Bold" panose="020B0800000000000000" pitchFamily="34" charset="-122"/>
              </a:endParaRPr>
            </a:p>
          </p:txBody>
        </p:sp>
        <p:sp>
          <p:nvSpPr>
            <p:cNvPr id="4" name="TextBox 3">
              <a:extLst>
                <a:ext uri="{FF2B5EF4-FFF2-40B4-BE49-F238E27FC236}">
                  <a16:creationId xmlns:a16="http://schemas.microsoft.com/office/drawing/2014/main" id="{10A67E67-916D-A051-4E5D-DC0C6D0F2E16}"/>
                </a:ext>
              </a:extLst>
            </p:cNvPr>
            <p:cNvSpPr txBox="1"/>
            <p:nvPr/>
          </p:nvSpPr>
          <p:spPr>
            <a:xfrm>
              <a:off x="895144" y="378777"/>
              <a:ext cx="3303632" cy="646331"/>
            </a:xfrm>
            <a:prstGeom prst="rect">
              <a:avLst/>
            </a:prstGeom>
            <a:noFill/>
          </p:spPr>
          <p:txBody>
            <a:bodyPr wrap="square" rtlCol="0">
              <a:spAutoFit/>
            </a:bodyPr>
            <a:lstStyle/>
            <a:p>
              <a:r>
                <a:rPr lang="vi-VN" sz="3600" b="1" dirty="0">
                  <a:solidFill>
                    <a:schemeClr val="bg1"/>
                  </a:solidFill>
                  <a:latin typeface="Cambria" panose="02040503050406030204" pitchFamily="18" charset="0"/>
                  <a:ea typeface="Cambria" panose="02040503050406030204" pitchFamily="18" charset="0"/>
                </a:rPr>
                <a:t>3. Trao đổi, góp ý</a:t>
              </a:r>
              <a:endParaRPr lang="en-US" sz="3600" b="1" dirty="0">
                <a:solidFill>
                  <a:schemeClr val="bg1"/>
                </a:solidFill>
                <a:latin typeface="Cambria" panose="02040503050406030204" pitchFamily="18" charset="0"/>
                <a:ea typeface="Cambria" panose="02040503050406030204" pitchFamily="18" charset="0"/>
              </a:endParaRPr>
            </a:p>
          </p:txBody>
        </p:sp>
      </p:grpSp>
      <p:sp>
        <p:nvSpPr>
          <p:cNvPr id="5" name="TextBox 4">
            <a:extLst>
              <a:ext uri="{FF2B5EF4-FFF2-40B4-BE49-F238E27FC236}">
                <a16:creationId xmlns:a16="http://schemas.microsoft.com/office/drawing/2014/main" id="{B9F7CD01-E09F-FE49-6D22-2F3702B73F37}"/>
              </a:ext>
            </a:extLst>
          </p:cNvPr>
          <p:cNvSpPr txBox="1"/>
          <p:nvPr/>
        </p:nvSpPr>
        <p:spPr>
          <a:xfrm>
            <a:off x="201295" y="1451073"/>
            <a:ext cx="11506835" cy="2015936"/>
          </a:xfrm>
          <a:prstGeom prst="rect">
            <a:avLst/>
          </a:prstGeom>
          <a:noFill/>
        </p:spPr>
        <p:txBody>
          <a:bodyPr wrap="square" rtlCol="0">
            <a:spAutoFit/>
          </a:bodyPr>
          <a:lstStyle/>
          <a:p>
            <a:pPr algn="ctr">
              <a:spcBef>
                <a:spcPts val="600"/>
              </a:spcBef>
            </a:pPr>
            <a:r>
              <a:rPr lang="vi-VN" sz="6000" b="1" dirty="0">
                <a:solidFill>
                  <a:srgbClr val="002060"/>
                </a:solidFill>
                <a:latin typeface="Cambria" panose="02040503050406030204" pitchFamily="18" charset="0"/>
                <a:ea typeface="Cambria" panose="02040503050406030204" pitchFamily="18" charset="0"/>
              </a:rPr>
              <a:t>Em có thể nêu câu hỏi để </a:t>
            </a:r>
          </a:p>
          <a:p>
            <a:pPr algn="ctr">
              <a:spcBef>
                <a:spcPts val="600"/>
              </a:spcBef>
            </a:pPr>
            <a:r>
              <a:rPr lang="vi-VN" sz="6000" b="1" dirty="0">
                <a:solidFill>
                  <a:srgbClr val="002060"/>
                </a:solidFill>
                <a:latin typeface="Cambria" panose="02040503050406030204" pitchFamily="18" charset="0"/>
                <a:ea typeface="Cambria" panose="02040503050406030204" pitchFamily="18" charset="0"/>
              </a:rPr>
              <a:t>hiểu hơn câu chuyện bạn kể.</a:t>
            </a:r>
            <a:endParaRPr lang="en-US" sz="6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57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50F8-B938-6B39-950C-9287EAB0B73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0362633-A6E8-3B78-5108-AF7ADBF8666F}"/>
              </a:ext>
            </a:extLst>
          </p:cNvPr>
          <p:cNvGrpSpPr/>
          <p:nvPr/>
        </p:nvGrpSpPr>
        <p:grpSpPr>
          <a:xfrm>
            <a:off x="4083543" y="226060"/>
            <a:ext cx="4588765" cy="861774"/>
            <a:chOff x="755007" y="289684"/>
            <a:chExt cx="4992953" cy="861774"/>
          </a:xfrm>
        </p:grpSpPr>
        <p:sp>
          <p:nvSpPr>
            <p:cNvPr id="3" name="矩形: 圆角 28">
              <a:extLst>
                <a:ext uri="{FF2B5EF4-FFF2-40B4-BE49-F238E27FC236}">
                  <a16:creationId xmlns:a16="http://schemas.microsoft.com/office/drawing/2014/main" id="{86F2985A-F363-2E14-9640-18D9087375AF}"/>
                </a:ext>
              </a:extLst>
            </p:cNvPr>
            <p:cNvSpPr/>
            <p:nvPr/>
          </p:nvSpPr>
          <p:spPr>
            <a:xfrm>
              <a:off x="797845" y="378777"/>
              <a:ext cx="3666931" cy="714375"/>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思源黑体 CN Bold"/>
                <a:cs typeface="思源黑体 CN Bold" panose="020B0800000000000000" pitchFamily="34" charset="-122"/>
              </a:endParaRPr>
            </a:p>
          </p:txBody>
        </p:sp>
        <p:sp>
          <p:nvSpPr>
            <p:cNvPr id="4" name="TextBox 3">
              <a:extLst>
                <a:ext uri="{FF2B5EF4-FFF2-40B4-BE49-F238E27FC236}">
                  <a16:creationId xmlns:a16="http://schemas.microsoft.com/office/drawing/2014/main" id="{10A67E67-916D-A051-4E5D-DC0C6D0F2E16}"/>
                </a:ext>
              </a:extLst>
            </p:cNvPr>
            <p:cNvSpPr txBox="1"/>
            <p:nvPr/>
          </p:nvSpPr>
          <p:spPr>
            <a:xfrm>
              <a:off x="755007" y="289684"/>
              <a:ext cx="49929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4. Ghi chép</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TextBox 4">
            <a:extLst>
              <a:ext uri="{FF2B5EF4-FFF2-40B4-BE49-F238E27FC236}">
                <a16:creationId xmlns:a16="http://schemas.microsoft.com/office/drawing/2014/main" id="{B9F7CD01-E09F-FE49-6D22-2F3702B73F37}"/>
              </a:ext>
            </a:extLst>
          </p:cNvPr>
          <p:cNvSpPr txBox="1"/>
          <p:nvPr/>
        </p:nvSpPr>
        <p:spPr>
          <a:xfrm>
            <a:off x="201295" y="1451073"/>
            <a:ext cx="1150683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Ghi lại những việc em và các bạn dự kiến sẽ làm.</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65523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6E49-F065-16A6-23E4-635FD26F4AB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64D2A81-F7B8-7AA3-9B94-51E58673B127}"/>
              </a:ext>
            </a:extLst>
          </p:cNvPr>
          <p:cNvPicPr>
            <a:picLocks noChangeAspect="1"/>
          </p:cNvPicPr>
          <p:nvPr/>
        </p:nvPicPr>
        <p:blipFill>
          <a:blip r:embed="rId2"/>
          <a:stretch>
            <a:fillRect/>
          </a:stretch>
        </p:blipFill>
        <p:spPr>
          <a:xfrm>
            <a:off x="300247" y="1285962"/>
            <a:ext cx="8364437" cy="2402032"/>
          </a:xfrm>
          <a:prstGeom prst="rect">
            <a:avLst/>
          </a:prstGeom>
        </p:spPr>
      </p:pic>
    </p:spTree>
    <p:extLst>
      <p:ext uri="{BB962C8B-B14F-4D97-AF65-F5344CB8AC3E}">
        <p14:creationId xmlns:p14="http://schemas.microsoft.com/office/powerpoint/2010/main" val="412872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22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463BE-42C1-F4EC-C0FD-30803F8F09A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6C7F2E5-EAC9-FAFF-5353-4DA596C42666}"/>
              </a:ext>
            </a:extLst>
          </p:cNvPr>
          <p:cNvGrpSpPr/>
          <p:nvPr/>
        </p:nvGrpSpPr>
        <p:grpSpPr>
          <a:xfrm>
            <a:off x="657990" y="17951"/>
            <a:ext cx="10874750" cy="1401316"/>
            <a:chOff x="797845" y="378777"/>
            <a:chExt cx="3666931" cy="854433"/>
          </a:xfrm>
        </p:grpSpPr>
        <p:sp>
          <p:nvSpPr>
            <p:cNvPr id="3" name="矩形: 圆角 28">
              <a:extLst>
                <a:ext uri="{FF2B5EF4-FFF2-40B4-BE49-F238E27FC236}">
                  <a16:creationId xmlns:a16="http://schemas.microsoft.com/office/drawing/2014/main" id="{A223A1F3-E3E9-8344-22A9-79D1EAA3B3C7}"/>
                </a:ext>
              </a:extLst>
            </p:cNvPr>
            <p:cNvSpPr/>
            <p:nvPr/>
          </p:nvSpPr>
          <p:spPr>
            <a:xfrm>
              <a:off x="797845" y="378777"/>
              <a:ext cx="3666931" cy="854002"/>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a:cs typeface="思源黑体 CN Bold" panose="020B0800000000000000" pitchFamily="34" charset="-122"/>
              </a:endParaRPr>
            </a:p>
          </p:txBody>
        </p:sp>
        <p:sp>
          <p:nvSpPr>
            <p:cNvPr id="4" name="TextBox 3">
              <a:extLst>
                <a:ext uri="{FF2B5EF4-FFF2-40B4-BE49-F238E27FC236}">
                  <a16:creationId xmlns:a16="http://schemas.microsoft.com/office/drawing/2014/main" id="{D73D715A-4CA8-7985-B157-45D3A4D6969B}"/>
                </a:ext>
              </a:extLst>
            </p:cNvPr>
            <p:cNvSpPr txBox="1"/>
            <p:nvPr/>
          </p:nvSpPr>
          <p:spPr>
            <a:xfrm>
              <a:off x="907164" y="426261"/>
              <a:ext cx="3448293" cy="806949"/>
            </a:xfrm>
            <a:prstGeom prst="rect">
              <a:avLst/>
            </a:prstGeom>
            <a:noFill/>
          </p:spPr>
          <p:txBody>
            <a:bodyPr wrap="squar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Trao đổi với người thân những việc </a:t>
              </a:r>
            </a:p>
            <a:p>
              <a:pPr algn="ctr"/>
              <a:r>
                <a:rPr lang="vi-VN" sz="4000" b="1" dirty="0">
                  <a:solidFill>
                    <a:schemeClr val="bg1"/>
                  </a:solidFill>
                  <a:latin typeface="Cambria" panose="02040503050406030204" pitchFamily="18" charset="0"/>
                  <a:ea typeface="Cambria" panose="02040503050406030204" pitchFamily="18" charset="0"/>
                </a:rPr>
                <a:t>gia đình em cần làm để bảo vệ môi trường.</a:t>
              </a:r>
              <a:endParaRPr lang="en-US" sz="4000" b="1" dirty="0">
                <a:solidFill>
                  <a:schemeClr val="bg1"/>
                </a:solidFill>
                <a:latin typeface="Cambria" panose="02040503050406030204" pitchFamily="18" charset="0"/>
                <a:ea typeface="Cambria" panose="02040503050406030204" pitchFamily="18" charset="0"/>
              </a:endParaRPr>
            </a:p>
          </p:txBody>
        </p:sp>
      </p:grpSp>
      <p:pic>
        <p:nvPicPr>
          <p:cNvPr id="9" name="Picture 8" descr="A cartoon of a family sitting on a couch&#10;&#10;Description automatically generated">
            <a:extLst>
              <a:ext uri="{FF2B5EF4-FFF2-40B4-BE49-F238E27FC236}">
                <a16:creationId xmlns:a16="http://schemas.microsoft.com/office/drawing/2014/main" id="{88CB9C69-97B3-4C9A-8C2D-5AA2E6EFC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285" y="2393432"/>
            <a:ext cx="4346243" cy="4346243"/>
          </a:xfrm>
          <a:prstGeom prst="rect">
            <a:avLst/>
          </a:prstGeom>
        </p:spPr>
      </p:pic>
      <p:sp>
        <p:nvSpPr>
          <p:cNvPr id="5" name="TextBox 4">
            <a:extLst>
              <a:ext uri="{FF2B5EF4-FFF2-40B4-BE49-F238E27FC236}">
                <a16:creationId xmlns:a16="http://schemas.microsoft.com/office/drawing/2014/main" id="{A73898A5-74FA-0178-4D46-C727DD85F1CC}"/>
              </a:ext>
            </a:extLst>
          </p:cNvPr>
          <p:cNvSpPr txBox="1"/>
          <p:nvPr/>
        </p:nvSpPr>
        <p:spPr>
          <a:xfrm>
            <a:off x="201930" y="1513144"/>
            <a:ext cx="8588881" cy="5078313"/>
          </a:xfrm>
          <a:prstGeom prst="rect">
            <a:avLst/>
          </a:prstGeom>
          <a:noFill/>
        </p:spPr>
        <p:txBody>
          <a:bodyPr wrap="square" rtlCol="0">
            <a:spAutoFit/>
          </a:bodyPr>
          <a:lstStyle/>
          <a:p>
            <a:pPr rtl="0" latinLnBrk="0"/>
            <a:r>
              <a:rPr lang="vi-VN" sz="3400" b="1" i="0" dirty="0" smtClean="0">
                <a:solidFill>
                  <a:srgbClr val="002060"/>
                </a:solidFill>
                <a:effectLst/>
                <a:highlight>
                  <a:srgbClr val="FFFFFF"/>
                </a:highlight>
                <a:latin typeface="Cambria" panose="02040503050406030204" pitchFamily="18" charset="0"/>
                <a:ea typeface="Cambria" panose="02040503050406030204" pitchFamily="18" charset="0"/>
              </a:rPr>
              <a:t>-</a:t>
            </a:r>
            <a:r>
              <a:rPr lang="en-US" sz="3400" b="1" i="0" dirty="0" smtClean="0">
                <a:solidFill>
                  <a:srgbClr val="002060"/>
                </a:solidFill>
                <a:effectLst/>
                <a:highlight>
                  <a:srgbClr val="FFFFFF"/>
                </a:highlight>
                <a:latin typeface="Cambria" panose="02040503050406030204" pitchFamily="18" charset="0"/>
                <a:ea typeface="Cambria" panose="02040503050406030204" pitchFamily="18" charset="0"/>
              </a:rPr>
              <a:t> </a:t>
            </a:r>
            <a:r>
              <a:rPr lang="vi-VN" sz="3600" b="1" i="0" dirty="0" smtClean="0">
                <a:solidFill>
                  <a:srgbClr val="002060"/>
                </a:solidFill>
                <a:effectLst/>
                <a:highlight>
                  <a:srgbClr val="FFFFFF"/>
                </a:highlight>
                <a:latin typeface="Cambria" panose="02040503050406030204" pitchFamily="18" charset="0"/>
                <a:ea typeface="Cambria" panose="02040503050406030204" pitchFamily="18" charset="0"/>
              </a:rPr>
              <a:t>Thường </a:t>
            </a:r>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xuyên vệ sinh nhà cửa sạch sẽ.</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Không xả rác bừa bãi.</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Phân loại rác.</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a:t>
            </a:r>
            <a:r>
              <a:rPr lang="vi-VN" sz="3600" b="1" i="0" dirty="0" smtClean="0">
                <a:solidFill>
                  <a:srgbClr val="002060"/>
                </a:solidFill>
                <a:effectLst/>
                <a:highlight>
                  <a:srgbClr val="FFFFFF"/>
                </a:highlight>
                <a:latin typeface="Cambria" panose="02040503050406030204" pitchFamily="18" charset="0"/>
                <a:ea typeface="Cambria" panose="02040503050406030204" pitchFamily="18" charset="0"/>
              </a:rPr>
              <a:t>Trồng </a:t>
            </a:r>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nhiều cây xanh.</a:t>
            </a:r>
          </a:p>
          <a:p>
            <a:pPr rtl="0" latinLnBrk="0"/>
            <a:r>
              <a:rPr lang="vi-VN" sz="3600" b="1" i="0" dirty="0" smtClean="0">
                <a:solidFill>
                  <a:srgbClr val="002060"/>
                </a:solidFill>
                <a:effectLst/>
                <a:highlight>
                  <a:srgbClr val="FFFFFF"/>
                </a:highlight>
                <a:latin typeface="Cambria" panose="02040503050406030204" pitchFamily="18" charset="0"/>
                <a:ea typeface="Cambria" panose="02040503050406030204" pitchFamily="18" charset="0"/>
              </a:rPr>
              <a:t>-</a:t>
            </a:r>
            <a:r>
              <a:rPr lang="en-US" sz="3600" b="1" i="0" dirty="0" smtClean="0">
                <a:solidFill>
                  <a:srgbClr val="002060"/>
                </a:solidFill>
                <a:effectLst/>
                <a:highlight>
                  <a:srgbClr val="FFFFFF"/>
                </a:highlight>
                <a:latin typeface="Cambria" panose="02040503050406030204" pitchFamily="18" charset="0"/>
                <a:ea typeface="Cambria" panose="02040503050406030204" pitchFamily="18" charset="0"/>
              </a:rPr>
              <a:t> </a:t>
            </a:r>
            <a:r>
              <a:rPr lang="vi-VN" sz="3600" b="1" i="0" dirty="0" smtClean="0">
                <a:solidFill>
                  <a:srgbClr val="002060"/>
                </a:solidFill>
                <a:effectLst/>
                <a:highlight>
                  <a:srgbClr val="FFFFFF"/>
                </a:highlight>
                <a:latin typeface="Cambria" panose="02040503050406030204" pitchFamily="18" charset="0"/>
                <a:ea typeface="Cambria" panose="02040503050406030204" pitchFamily="18" charset="0"/>
              </a:rPr>
              <a:t>Thường </a:t>
            </a:r>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xuyên vệ sinh đường làng ngõ xóm.</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Hạn chế sử dụng túi ni-lông.</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Tiết kiệm điện.</a:t>
            </a:r>
          </a:p>
          <a:p>
            <a:pPr rtl="0" latinLnBrk="0"/>
            <a:r>
              <a:rPr lang="vi-VN" sz="3600" b="1" i="0" dirty="0">
                <a:solidFill>
                  <a:srgbClr val="002060"/>
                </a:solidFill>
                <a:effectLst/>
                <a:highlight>
                  <a:srgbClr val="FFFFFF"/>
                </a:highlight>
                <a:latin typeface="Cambria" panose="02040503050406030204" pitchFamily="18" charset="0"/>
                <a:ea typeface="Cambria" panose="02040503050406030204" pitchFamily="18" charset="0"/>
              </a:rPr>
              <a:t>- Tiết kiệm nước</a:t>
            </a:r>
            <a:r>
              <a:rPr lang="vi-VN" sz="3600" b="1" i="0" dirty="0" smtClean="0">
                <a:solidFill>
                  <a:srgbClr val="002060"/>
                </a:solidFill>
                <a:effectLst/>
                <a:highlight>
                  <a:srgbClr val="FFFFFF"/>
                </a:highlight>
                <a:latin typeface="Cambria" panose="02040503050406030204" pitchFamily="18" charset="0"/>
                <a:ea typeface="Cambria" panose="02040503050406030204" pitchFamily="18" charset="0"/>
              </a:rPr>
              <a:t>.</a:t>
            </a:r>
            <a:endParaRPr lang="vi-VN" sz="3600" b="1" i="0" dirty="0">
              <a:solidFill>
                <a:srgbClr val="002060"/>
              </a:solidFill>
              <a:effectLst/>
              <a:highlight>
                <a:srgbClr val="FFFFFF"/>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09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51CC26-49F4-2EAE-FC9E-7D1CF7719D07}"/>
              </a:ext>
            </a:extLst>
          </p:cNvPr>
          <p:cNvPicPr>
            <a:picLocks noChangeAspect="1"/>
          </p:cNvPicPr>
          <p:nvPr/>
        </p:nvPicPr>
        <p:blipFill>
          <a:blip r:embed="rId2"/>
          <a:stretch>
            <a:fillRect/>
          </a:stretch>
        </p:blipFill>
        <p:spPr>
          <a:xfrm>
            <a:off x="2579784" y="2173876"/>
            <a:ext cx="10259502" cy="3901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4D09A-26A1-95D2-63CC-9BB27F6C8608}"/>
              </a:ext>
            </a:extLst>
          </p:cNvPr>
          <p:cNvPicPr>
            <a:picLocks noChangeAspect="1"/>
          </p:cNvPicPr>
          <p:nvPr/>
        </p:nvPicPr>
        <p:blipFill>
          <a:blip r:embed="rId2"/>
          <a:stretch>
            <a:fillRect/>
          </a:stretch>
        </p:blipFill>
        <p:spPr>
          <a:xfrm>
            <a:off x="3827563" y="1869808"/>
            <a:ext cx="8364437" cy="2402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26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F025B-1A16-5759-48E9-61B2E11044B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F4FF0375-F9B4-DFFD-DBAB-5795942B679C}"/>
              </a:ext>
            </a:extLst>
          </p:cNvPr>
          <p:cNvGrpSpPr/>
          <p:nvPr/>
        </p:nvGrpSpPr>
        <p:grpSpPr>
          <a:xfrm>
            <a:off x="4177030" y="786129"/>
            <a:ext cx="7799070" cy="2858407"/>
            <a:chOff x="5154930" y="123508"/>
            <a:chExt cx="7799070" cy="2418010"/>
          </a:xfrm>
        </p:grpSpPr>
        <p:sp>
          <p:nvSpPr>
            <p:cNvPr id="14" name="圆角矩形 18">
              <a:extLst>
                <a:ext uri="{FF2B5EF4-FFF2-40B4-BE49-F238E27FC236}">
                  <a16:creationId xmlns:a16="http://schemas.microsoft.com/office/drawing/2014/main" id="{D952ABC5-35D1-1559-736B-21B747A6D9CD}"/>
                </a:ext>
              </a:extLst>
            </p:cNvPr>
            <p:cNvSpPr/>
            <p:nvPr/>
          </p:nvSpPr>
          <p:spPr>
            <a:xfrm>
              <a:off x="5154930" y="123508"/>
              <a:ext cx="7799070" cy="2158365"/>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sp>
          <p:nvSpPr>
            <p:cNvPr id="17" name="TextBox 16">
              <a:extLst>
                <a:ext uri="{FF2B5EF4-FFF2-40B4-BE49-F238E27FC236}">
                  <a16:creationId xmlns:a16="http://schemas.microsoft.com/office/drawing/2014/main" id="{68FB18DF-945C-1EC5-AB03-AFF7268DF573}"/>
                </a:ext>
              </a:extLst>
            </p:cNvPr>
            <p:cNvSpPr txBox="1"/>
            <p:nvPr/>
          </p:nvSpPr>
          <p:spPr>
            <a:xfrm>
              <a:off x="5320406" y="233194"/>
              <a:ext cx="7137918" cy="2308324"/>
            </a:xfrm>
            <a:prstGeom prst="rect">
              <a:avLst/>
            </a:prstGeom>
            <a:noFill/>
          </p:spPr>
          <p:txBody>
            <a:bodyPr wrap="square" rtlCol="0">
              <a:spAutoFit/>
            </a:bodyPr>
            <a:lstStyle/>
            <a:p>
              <a:pPr algn="ctr"/>
              <a:r>
                <a:rPr lang="vi-VN" sz="4800" b="1">
                  <a:solidFill>
                    <a:srgbClr val="002060"/>
                  </a:solidFill>
                  <a:latin typeface="Cambria" panose="02040503050406030204" pitchFamily="18" charset="0"/>
                  <a:ea typeface="Cambria" panose="02040503050406030204" pitchFamily="18" charset="0"/>
                </a:rPr>
                <a:t>Em đã tham gia những việc làm nào để giữ gìn và bảo vệ môi trường ?</a:t>
              </a:r>
              <a:endParaRPr lang="en-US" sz="4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0445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8574-86F5-6398-6C41-DBE2F20F101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40534EF-9661-27A9-0ECB-84D12C615E31}"/>
              </a:ext>
            </a:extLst>
          </p:cNvPr>
          <p:cNvPicPr>
            <a:picLocks noChangeAspect="1"/>
          </p:cNvPicPr>
          <p:nvPr/>
        </p:nvPicPr>
        <p:blipFill>
          <a:blip r:embed="rId2"/>
          <a:stretch>
            <a:fillRect/>
          </a:stretch>
        </p:blipFill>
        <p:spPr>
          <a:xfrm>
            <a:off x="2787433" y="1520825"/>
            <a:ext cx="8364437" cy="2395936"/>
          </a:xfrm>
          <a:prstGeom prst="rect">
            <a:avLst/>
          </a:prstGeom>
        </p:spPr>
      </p:pic>
    </p:spTree>
    <p:extLst>
      <p:ext uri="{BB962C8B-B14F-4D97-AF65-F5344CB8AC3E}">
        <p14:creationId xmlns:p14="http://schemas.microsoft.com/office/powerpoint/2010/main" val="168912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4957-0990-C044-4BEA-F0E4E60F9554}"/>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8F668E4-50BA-7D00-2C9E-8F17B6D1FED9}"/>
              </a:ext>
            </a:extLst>
          </p:cNvPr>
          <p:cNvGrpSpPr/>
          <p:nvPr/>
        </p:nvGrpSpPr>
        <p:grpSpPr>
          <a:xfrm>
            <a:off x="1793072" y="894121"/>
            <a:ext cx="10398928" cy="2406547"/>
            <a:chOff x="1793072" y="894121"/>
            <a:chExt cx="10398928" cy="2406547"/>
          </a:xfrm>
        </p:grpSpPr>
        <p:sp>
          <p:nvSpPr>
            <p:cNvPr id="4" name="矩形: 圆角 18">
              <a:extLst>
                <a:ext uri="{FF2B5EF4-FFF2-40B4-BE49-F238E27FC236}">
                  <a16:creationId xmlns:a16="http://schemas.microsoft.com/office/drawing/2014/main" id="{C2DFA14A-E742-6872-0C66-591EF4A31B42}"/>
                </a:ext>
              </a:extLst>
            </p:cNvPr>
            <p:cNvSpPr/>
            <p:nvPr/>
          </p:nvSpPr>
          <p:spPr>
            <a:xfrm>
              <a:off x="1793072" y="894121"/>
              <a:ext cx="10398928" cy="2406547"/>
            </a:xfrm>
            <a:prstGeom prst="roundRect">
              <a:avLst>
                <a:gd name="adj" fmla="val 50000"/>
              </a:avLst>
            </a:prstGeom>
            <a:solidFill>
              <a:srgbClr val="F5BD5A"/>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3200">
                <a:cs typeface="思源黑体 CN Bold" panose="020B0800000000000000" pitchFamily="34" charset="-122"/>
              </a:endParaRPr>
            </a:p>
          </p:txBody>
        </p:sp>
        <p:sp>
          <p:nvSpPr>
            <p:cNvPr id="5" name="TextBox 4">
              <a:extLst>
                <a:ext uri="{FF2B5EF4-FFF2-40B4-BE49-F238E27FC236}">
                  <a16:creationId xmlns:a16="http://schemas.microsoft.com/office/drawing/2014/main" id="{6C7B5515-D513-B2DE-B28C-E9E6C00C1372}"/>
                </a:ext>
              </a:extLst>
            </p:cNvPr>
            <p:cNvSpPr txBox="1"/>
            <p:nvPr/>
          </p:nvSpPr>
          <p:spPr>
            <a:xfrm>
              <a:off x="2617310" y="992344"/>
              <a:ext cx="8901404" cy="2308324"/>
            </a:xfrm>
            <a:prstGeom prst="rect">
              <a:avLst/>
            </a:prstGeom>
            <a:noFill/>
          </p:spPr>
          <p:txBody>
            <a:bodyPr wrap="square" rtlCol="0">
              <a:spAutoFit/>
            </a:bodyPr>
            <a:lstStyle/>
            <a:p>
              <a:pPr algn="just"/>
              <a:r>
                <a:rPr lang="en-US" sz="4800" b="1" dirty="0" err="1">
                  <a:latin typeface="Cambria" panose="02040503050406030204" pitchFamily="18" charset="0"/>
                  <a:ea typeface="Cambria" panose="02040503050406030204" pitchFamily="18" charset="0"/>
                </a:rPr>
                <a:t>Yêu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cầu</a:t>
              </a:r>
              <a:r>
                <a:rPr lang="en-US" sz="4800" b="1" dirty="0">
                  <a:latin typeface="Cambria" panose="02040503050406030204" pitchFamily="18" charset="0"/>
                  <a:ea typeface="Cambria" panose="02040503050406030204" pitchFamily="18" charset="0"/>
                </a:rPr>
                <a:t>: </a:t>
              </a:r>
              <a:r>
                <a:rPr lang="vi-VN" sz="4800" b="1" dirty="0">
                  <a:latin typeface="Cambria" panose="02040503050406030204" pitchFamily="18" charset="0"/>
                  <a:ea typeface="Cambria" panose="02040503050406030204" pitchFamily="18" charset="0"/>
                </a:rPr>
                <a:t>Kể lại một việc em đã tham gia góp phần giữ môi trường sống xanh, sạch, đẹp.</a:t>
              </a:r>
            </a:p>
          </p:txBody>
        </p:sp>
      </p:grpSp>
      <p:pic>
        <p:nvPicPr>
          <p:cNvPr id="7" name="Picture 6">
            <a:extLst>
              <a:ext uri="{FF2B5EF4-FFF2-40B4-BE49-F238E27FC236}">
                <a16:creationId xmlns:a16="http://schemas.microsoft.com/office/drawing/2014/main" id="{44FA8DC7-9880-1CC5-8EE3-DECB77E3A70E}"/>
              </a:ext>
            </a:extLst>
          </p:cNvPr>
          <p:cNvPicPr>
            <a:picLocks noChangeAspect="1"/>
          </p:cNvPicPr>
          <p:nvPr/>
        </p:nvPicPr>
        <p:blipFill>
          <a:blip r:embed="rId2"/>
          <a:stretch>
            <a:fillRect/>
          </a:stretch>
        </p:blipFill>
        <p:spPr>
          <a:xfrm>
            <a:off x="-421676" y="6117491"/>
            <a:ext cx="2188654" cy="951058"/>
          </a:xfrm>
          <a:prstGeom prst="rect">
            <a:avLst/>
          </a:prstGeom>
        </p:spPr>
      </p:pic>
      <p:pic>
        <p:nvPicPr>
          <p:cNvPr id="8" name="Picture 7">
            <a:extLst>
              <a:ext uri="{FF2B5EF4-FFF2-40B4-BE49-F238E27FC236}">
                <a16:creationId xmlns:a16="http://schemas.microsoft.com/office/drawing/2014/main" id="{4B8EA082-D04E-115F-DFA9-C561CC313AC5}"/>
              </a:ext>
            </a:extLst>
          </p:cNvPr>
          <p:cNvPicPr>
            <a:picLocks noChangeAspect="1"/>
          </p:cNvPicPr>
          <p:nvPr/>
        </p:nvPicPr>
        <p:blipFill>
          <a:blip r:embed="rId2"/>
          <a:stretch>
            <a:fillRect/>
          </a:stretch>
        </p:blipFill>
        <p:spPr>
          <a:xfrm>
            <a:off x="10424387" y="-338461"/>
            <a:ext cx="2188654" cy="951058"/>
          </a:xfrm>
          <a:prstGeom prst="rect">
            <a:avLst/>
          </a:prstGeom>
        </p:spPr>
      </p:pic>
    </p:spTree>
    <p:extLst>
      <p:ext uri="{BB962C8B-B14F-4D97-AF65-F5344CB8AC3E}">
        <p14:creationId xmlns:p14="http://schemas.microsoft.com/office/powerpoint/2010/main" val="169237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8419-607C-5AEF-C49D-DAF0EFD88E0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CC29DB9-6E06-21D7-9F7C-89024C304C81}"/>
              </a:ext>
            </a:extLst>
          </p:cNvPr>
          <p:cNvGrpSpPr/>
          <p:nvPr/>
        </p:nvGrpSpPr>
        <p:grpSpPr>
          <a:xfrm>
            <a:off x="3692283" y="112713"/>
            <a:ext cx="4663155" cy="784830"/>
            <a:chOff x="797845" y="378777"/>
            <a:chExt cx="3666931" cy="784830"/>
          </a:xfrm>
        </p:grpSpPr>
        <p:sp>
          <p:nvSpPr>
            <p:cNvPr id="2" name="矩形: 圆角 28">
              <a:extLst>
                <a:ext uri="{FF2B5EF4-FFF2-40B4-BE49-F238E27FC236}">
                  <a16:creationId xmlns:a16="http://schemas.microsoft.com/office/drawing/2014/main" id="{4CCD338F-02A5-A77F-E002-E3DB2E7F75A2}"/>
                </a:ext>
              </a:extLst>
            </p:cNvPr>
            <p:cNvSpPr/>
            <p:nvPr/>
          </p:nvSpPr>
          <p:spPr>
            <a:xfrm>
              <a:off x="797845" y="378777"/>
              <a:ext cx="3666931" cy="714375"/>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4500">
                <a:latin typeface="#9Slide03 AllRoundGothic" panose="020B0703020202020104" pitchFamily="34" charset="0"/>
                <a:cs typeface="思源黑体 CN Bold" panose="020B0800000000000000" pitchFamily="34" charset="-122"/>
              </a:endParaRPr>
            </a:p>
          </p:txBody>
        </p:sp>
        <p:sp>
          <p:nvSpPr>
            <p:cNvPr id="3" name="TextBox 2">
              <a:extLst>
                <a:ext uri="{FF2B5EF4-FFF2-40B4-BE49-F238E27FC236}">
                  <a16:creationId xmlns:a16="http://schemas.microsoft.com/office/drawing/2014/main" id="{1169F659-352B-DFFF-5438-4137D30696E8}"/>
                </a:ext>
              </a:extLst>
            </p:cNvPr>
            <p:cNvSpPr txBox="1"/>
            <p:nvPr/>
          </p:nvSpPr>
          <p:spPr>
            <a:xfrm>
              <a:off x="1082351" y="378777"/>
              <a:ext cx="3116425" cy="784830"/>
            </a:xfrm>
            <a:prstGeom prst="rect">
              <a:avLst/>
            </a:prstGeom>
            <a:noFill/>
          </p:spPr>
          <p:txBody>
            <a:bodyPr wrap="square" rtlCol="0">
              <a:spAutoFit/>
            </a:bodyPr>
            <a:lstStyle/>
            <a:p>
              <a:r>
                <a:rPr lang="vi-VN" sz="4500" b="1" dirty="0">
                  <a:solidFill>
                    <a:schemeClr val="bg1"/>
                  </a:solidFill>
                  <a:latin typeface="Cambria" panose="02040503050406030204" pitchFamily="18" charset="0"/>
                  <a:ea typeface="Cambria" panose="02040503050406030204" pitchFamily="18" charset="0"/>
                </a:rPr>
                <a:t>1. Chuẩn bị</a:t>
              </a:r>
              <a:endParaRPr lang="en-US" sz="4500" b="1" dirty="0">
                <a:solidFill>
                  <a:schemeClr val="bg1"/>
                </a:solidFill>
                <a:latin typeface="Cambria" panose="02040503050406030204" pitchFamily="18" charset="0"/>
                <a:ea typeface="Cambria" panose="02040503050406030204" pitchFamily="18" charset="0"/>
              </a:endParaRPr>
            </a:p>
          </p:txBody>
        </p:sp>
      </p:grpSp>
      <p:sp>
        <p:nvSpPr>
          <p:cNvPr id="5" name="TextBox 4">
            <a:extLst>
              <a:ext uri="{FF2B5EF4-FFF2-40B4-BE49-F238E27FC236}">
                <a16:creationId xmlns:a16="http://schemas.microsoft.com/office/drawing/2014/main" id="{6DB8E99A-84F7-7867-3B3E-A9D5E5116B65}"/>
              </a:ext>
            </a:extLst>
          </p:cNvPr>
          <p:cNvSpPr txBox="1"/>
          <p:nvPr/>
        </p:nvSpPr>
        <p:spPr>
          <a:xfrm>
            <a:off x="791402" y="827722"/>
            <a:ext cx="10609196" cy="5632311"/>
          </a:xfrm>
          <a:prstGeom prst="rect">
            <a:avLst/>
          </a:prstGeom>
          <a:noFill/>
        </p:spPr>
        <p:txBody>
          <a:bodyPr wrap="square" rtlCol="0">
            <a:spAutoFit/>
          </a:bodyPr>
          <a:lstStyle/>
          <a:p>
            <a:pPr algn="just"/>
            <a:r>
              <a:rPr lang="vi-VN" sz="4500" b="1" dirty="0" smtClean="0">
                <a:solidFill>
                  <a:srgbClr val="002060"/>
                </a:solidFill>
                <a:latin typeface="Cambria" panose="02040503050406030204" pitchFamily="18" charset="0"/>
                <a:ea typeface="Cambria" panose="02040503050406030204" pitchFamily="18" charset="0"/>
              </a:rPr>
              <a:t>-</a:t>
            </a:r>
            <a:r>
              <a:rPr lang="en-US" sz="4500" b="1" dirty="0" smtClean="0">
                <a:solidFill>
                  <a:srgbClr val="002060"/>
                </a:solidFill>
                <a:latin typeface="Cambria" panose="02040503050406030204" pitchFamily="18" charset="0"/>
                <a:ea typeface="Cambria" panose="02040503050406030204" pitchFamily="18" charset="0"/>
              </a:rPr>
              <a:t> </a:t>
            </a:r>
            <a:r>
              <a:rPr lang="vi-VN" sz="4500" b="1" dirty="0" smtClean="0">
                <a:solidFill>
                  <a:srgbClr val="002060"/>
                </a:solidFill>
                <a:latin typeface="Cambria" panose="02040503050406030204" pitchFamily="18" charset="0"/>
                <a:ea typeface="Cambria" panose="02040503050406030204" pitchFamily="18" charset="0"/>
              </a:rPr>
              <a:t>Em </a:t>
            </a:r>
            <a:r>
              <a:rPr lang="vi-VN" sz="4500" b="1" dirty="0">
                <a:solidFill>
                  <a:srgbClr val="002060"/>
                </a:solidFill>
                <a:latin typeface="Cambria" panose="02040503050406030204" pitchFamily="18" charset="0"/>
                <a:ea typeface="Cambria" panose="02040503050406030204" pitchFamily="18" charset="0"/>
              </a:rPr>
              <a:t>đã tham gia những việc gì (trồng cây xanh, quét dọn ngõ, phân loại rác,...)? Chọn một việc để kể lại.</a:t>
            </a:r>
          </a:p>
          <a:p>
            <a:pPr algn="just"/>
            <a:r>
              <a:rPr lang="vi-VN" sz="4500" b="1" dirty="0" smtClean="0">
                <a:solidFill>
                  <a:srgbClr val="002060"/>
                </a:solidFill>
                <a:latin typeface="Cambria" panose="02040503050406030204" pitchFamily="18" charset="0"/>
                <a:ea typeface="Cambria" panose="02040503050406030204" pitchFamily="18" charset="0"/>
              </a:rPr>
              <a:t>-</a:t>
            </a:r>
            <a:r>
              <a:rPr lang="en-US" sz="4500" b="1" dirty="0" smtClean="0">
                <a:solidFill>
                  <a:srgbClr val="002060"/>
                </a:solidFill>
                <a:latin typeface="Cambria" panose="02040503050406030204" pitchFamily="18" charset="0"/>
                <a:ea typeface="Cambria" panose="02040503050406030204" pitchFamily="18" charset="0"/>
              </a:rPr>
              <a:t> </a:t>
            </a:r>
            <a:r>
              <a:rPr lang="vi-VN" sz="4500" b="1" dirty="0" smtClean="0">
                <a:solidFill>
                  <a:srgbClr val="002060"/>
                </a:solidFill>
                <a:latin typeface="Cambria" panose="02040503050406030204" pitchFamily="18" charset="0"/>
                <a:ea typeface="Cambria" panose="02040503050406030204" pitchFamily="18" charset="0"/>
              </a:rPr>
              <a:t>Việc </a:t>
            </a:r>
            <a:r>
              <a:rPr lang="vi-VN" sz="4500" b="1" dirty="0">
                <a:solidFill>
                  <a:srgbClr val="002060"/>
                </a:solidFill>
                <a:latin typeface="Cambria" panose="02040503050406030204" pitchFamily="18" charset="0"/>
                <a:ea typeface="Cambria" panose="02040503050406030204" pitchFamily="18" charset="0"/>
              </a:rPr>
              <a:t>đó diễn ra ở đâu? Khi nào? Có những ai tham gia? Việc đó diễn ra và kết thúc như thế nào?</a:t>
            </a:r>
          </a:p>
          <a:p>
            <a:pPr algn="just"/>
            <a:r>
              <a:rPr lang="vi-VN" sz="4500" b="1" dirty="0" smtClean="0">
                <a:solidFill>
                  <a:srgbClr val="002060"/>
                </a:solidFill>
                <a:latin typeface="Cambria" panose="02040503050406030204" pitchFamily="18" charset="0"/>
                <a:ea typeface="Cambria" panose="02040503050406030204" pitchFamily="18" charset="0"/>
              </a:rPr>
              <a:t>-</a:t>
            </a:r>
            <a:r>
              <a:rPr lang="en-US" sz="4500" b="1" dirty="0" smtClean="0">
                <a:solidFill>
                  <a:srgbClr val="002060"/>
                </a:solidFill>
                <a:latin typeface="Cambria" panose="02040503050406030204" pitchFamily="18" charset="0"/>
                <a:ea typeface="Cambria" panose="02040503050406030204" pitchFamily="18" charset="0"/>
              </a:rPr>
              <a:t> </a:t>
            </a:r>
            <a:r>
              <a:rPr lang="vi-VN" sz="4500" b="1" dirty="0" smtClean="0">
                <a:solidFill>
                  <a:srgbClr val="002060"/>
                </a:solidFill>
                <a:latin typeface="Cambria" panose="02040503050406030204" pitchFamily="18" charset="0"/>
                <a:ea typeface="Cambria" panose="02040503050406030204" pitchFamily="18" charset="0"/>
              </a:rPr>
              <a:t>Em </a:t>
            </a:r>
            <a:r>
              <a:rPr lang="vi-VN" sz="4500" b="1" dirty="0">
                <a:solidFill>
                  <a:srgbClr val="002060"/>
                </a:solidFill>
                <a:latin typeface="Cambria" panose="02040503050406030204" pitchFamily="18" charset="0"/>
                <a:ea typeface="Cambria" panose="02040503050406030204" pitchFamily="18" charset="0"/>
              </a:rPr>
              <a:t>có cảm xúc, suy nghĩ gì khi tham gia việc đó?</a:t>
            </a:r>
          </a:p>
        </p:txBody>
      </p:sp>
    </p:spTree>
    <p:extLst>
      <p:ext uri="{BB962C8B-B14F-4D97-AF65-F5344CB8AC3E}">
        <p14:creationId xmlns:p14="http://schemas.microsoft.com/office/powerpoint/2010/main" val="20712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kids picking up trash in the park&#10;&#10;Description automatically generated">
            <a:extLst>
              <a:ext uri="{FF2B5EF4-FFF2-40B4-BE49-F238E27FC236}">
                <a16:creationId xmlns:a16="http://schemas.microsoft.com/office/drawing/2014/main" id="{1E1F0884-D551-436E-2312-BCF86C4FF3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33" r="19334" b="1"/>
          <a:stretch/>
        </p:blipFill>
        <p:spPr>
          <a:xfrm>
            <a:off x="20" y="10"/>
            <a:ext cx="6095980" cy="6857990"/>
          </a:xfrm>
          <a:prstGeom prst="rect">
            <a:avLst/>
          </a:prstGeom>
        </p:spPr>
      </p:pic>
      <p:pic>
        <p:nvPicPr>
          <p:cNvPr id="5" name="Picture 4" descr="A cartoon of a child watering a tree&#10;&#10;Description automatically generated">
            <a:extLst>
              <a:ext uri="{FF2B5EF4-FFF2-40B4-BE49-F238E27FC236}">
                <a16:creationId xmlns:a16="http://schemas.microsoft.com/office/drawing/2014/main" id="{52E3AEBF-BFBD-64A2-D4CB-F8F237D9D6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 r="10651"/>
          <a:stretch/>
        </p:blipFill>
        <p:spPr>
          <a:xfrm>
            <a:off x="6096000" y="10"/>
            <a:ext cx="6096000" cy="6857990"/>
          </a:xfrm>
          <a:prstGeom prst="rect">
            <a:avLst/>
          </a:prstGeom>
        </p:spPr>
      </p:pic>
    </p:spTree>
    <p:extLst>
      <p:ext uri="{BB962C8B-B14F-4D97-AF65-F5344CB8AC3E}">
        <p14:creationId xmlns:p14="http://schemas.microsoft.com/office/powerpoint/2010/main" val="258831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kids cleaning stairs&#10;&#10;Description automatically generated">
            <a:extLst>
              <a:ext uri="{FF2B5EF4-FFF2-40B4-BE49-F238E27FC236}">
                <a16:creationId xmlns:a16="http://schemas.microsoft.com/office/drawing/2014/main" id="{7D6C47FE-205C-7954-E22F-E69C72B55A58}"/>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84200" y="0"/>
            <a:ext cx="10795317" cy="6858000"/>
          </a:xfrm>
          <a:prstGeom prst="rect">
            <a:avLst/>
          </a:prstGeom>
        </p:spPr>
      </p:pic>
    </p:spTree>
    <p:extLst>
      <p:ext uri="{BB962C8B-B14F-4D97-AF65-F5344CB8AC3E}">
        <p14:creationId xmlns:p14="http://schemas.microsoft.com/office/powerpoint/2010/main" val="1332132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TotalTime>
  <Words>301</Words>
  <Application>Microsoft Office PowerPoint</Application>
  <PresentationFormat>Widescreen</PresentationFormat>
  <Paragraphs>29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#9Slide03 AllRoundGothic</vt:lpstr>
      <vt:lpstr>Arial</vt:lpstr>
      <vt:lpstr>Calibri</vt:lpstr>
      <vt:lpstr>Calibri Light</vt:lpstr>
      <vt:lpstr>Cambria</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 NON TEAM</cp:keywords>
  <cp:lastModifiedBy>Admin</cp:lastModifiedBy>
  <cp:revision>36</cp:revision>
  <dcterms:created xsi:type="dcterms:W3CDTF">2023-03-03T13:28:00Z</dcterms:created>
  <dcterms:modified xsi:type="dcterms:W3CDTF">2024-05-18T09:06:06Z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