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7" r:id="rId5"/>
    <p:sldId id="278" r:id="rId6"/>
    <p:sldId id="260" r:id="rId7"/>
    <p:sldId id="261" r:id="rId8"/>
    <p:sldId id="262" r:id="rId9"/>
    <p:sldId id="263" r:id="rId10"/>
    <p:sldId id="265" r:id="rId11"/>
    <p:sldId id="264" r:id="rId12"/>
    <p:sldId id="272" r:id="rId13"/>
    <p:sldId id="273" r:id="rId14"/>
    <p:sldId id="274" r:id="rId15"/>
    <p:sldId id="275" r:id="rId16"/>
    <p:sldId id="266" r:id="rId17"/>
    <p:sldId id="267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38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42C43-685E-4B6A-9D11-D4BF1B99292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A0D5D-9800-425A-BF07-3E33FDEB7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56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AE775-1FE3-4791-9094-BDC5C81944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54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97C6C-0060-FE76-8206-57F4C2614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C7F4A-F7F8-B5BC-5B57-5B77706E7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D26F5-D626-A49D-12C3-A77895389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2A50-A4AD-40D6-A4CF-25B695A2E802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E9139-C217-8CDE-DBC5-93AE8F780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26E99-18D7-6A33-3E5A-F4CA91526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F3B48-4B64-4F2E-8A4F-5BF12C6DB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583E7-6FCA-3AAF-D876-933BBA86A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A730B-62C1-327F-2DD0-666B0E1C84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9AA1C-3576-897F-3CB2-6E549C46D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2A50-A4AD-40D6-A4CF-25B695A2E802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1BE52-7A7E-E818-8179-FE4CD0D66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8ACE8-3A73-3214-5D52-863BC4F9F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F3B48-4B64-4F2E-8A4F-5BF12C6DB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51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60AEA2-3514-1CC7-639C-07735BCDBF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FB2955-579A-9178-35DC-F6652496FF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0EB47-0500-6264-896F-D4D0B6BA8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2A50-A4AD-40D6-A4CF-25B695A2E802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B0DEA-D59B-65BC-CA24-7501B49C8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407F7-3D5F-B576-7068-110DCA51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F3B48-4B64-4F2E-8A4F-5BF12C6DB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2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18929-E079-60EC-4B18-952176538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1887F-CA06-E1BD-40FE-3135A4707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2551E-F558-F15D-70F5-A791A8D33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2A50-A4AD-40D6-A4CF-25B695A2E802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56A7A-99A7-8611-078B-C9166C05C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8A7B1-ADB6-9ACC-D12B-038D09E6C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F3B48-4B64-4F2E-8A4F-5BF12C6DB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78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7CE38-8100-37C2-0E3D-66A1F26AA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5CF56-EEE5-C29A-73BD-363A613E3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40F4B-605D-71F0-79CB-BDE49B6B5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2A50-A4AD-40D6-A4CF-25B695A2E802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0E6D5-1C65-7545-BD47-3CF6EE77B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11CE7-CBF0-84C5-A8AD-8E3DBB149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F3B48-4B64-4F2E-8A4F-5BF12C6DB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422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22303-C645-40CB-BCED-F0527666B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FAB70-D46E-597D-3ED1-829EA1D13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033A93-DAB0-2E51-ACD1-BB05F65C0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9F1EE5-B8FD-65A0-2452-AE8ED405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2A50-A4AD-40D6-A4CF-25B695A2E802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A3B2C-8A5E-E046-7313-8B0995B09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5DD17A-0700-9D0C-6559-581BA102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F3B48-4B64-4F2E-8A4F-5BF12C6DB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90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A8890-BF92-177B-6EA3-987469DC2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8DE68-46EE-1331-2DC7-43249F45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75229-74C2-45B5-066C-47FFB66D5C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A21647-3592-242E-54C9-1CD0EE0B7A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26BEF0-8907-9E0A-364C-55B04A6709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682B7-1DE9-6A8F-5E03-28E7C3CFB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2A50-A4AD-40D6-A4CF-25B695A2E802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957B64-5A50-2030-34A7-D59E773CA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D176DC-BBB0-3A35-05E9-0D165A442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F3B48-4B64-4F2E-8A4F-5BF12C6DB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60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D764C-2F97-C08B-DF7A-3692E5520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989C74-3320-8887-775E-69D41CF85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2A50-A4AD-40D6-A4CF-25B695A2E802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38C7A-93C9-46D3-2C9E-36523E761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8CF660-389E-069B-68F9-BAC95921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F3B48-4B64-4F2E-8A4F-5BF12C6DB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44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B196E5-8160-A747-28E2-3B15AF60A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2A50-A4AD-40D6-A4CF-25B695A2E802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50F1F-05C7-F00B-B91C-FF44D68A2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67085-A904-F3B7-DD20-5AABD82EC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F3B48-4B64-4F2E-8A4F-5BF12C6DB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2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379F6-0CDD-48FA-7A8D-CD4CBC3A9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F119C-CD32-1461-7E32-86695C227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55B283-E504-845C-C1AF-8E571FD46B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DB9D7-4C0F-039C-B124-E6BEA5FC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2A50-A4AD-40D6-A4CF-25B695A2E802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D770A3-8512-163F-390A-D7401CA8A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ADB822-9EC9-1A8E-81B0-D25C7CCBA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F3B48-4B64-4F2E-8A4F-5BF12C6DB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48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F1B36-F6FA-B700-ADA4-32F1F08F1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EFC7A3-7137-5647-F88D-21D0258CC9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C8AA32-8F12-7A8B-6E80-ED818E806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C5EB9-A802-EF62-6FB1-7E8EC05CC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2A50-A4AD-40D6-A4CF-25B695A2E802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002F22-B9A7-828D-845C-21C5A62C1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B4FFA-A2C4-BD55-8EC8-69C1C332E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F3B48-4B64-4F2E-8A4F-5BF12C6DB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33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4684D3-912E-31D8-F542-C0F2D80DD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5D38C-3236-B580-1652-25B2F375C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73503-6AEB-9F03-E076-DA506FAE6F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22A50-A4AD-40D6-A4CF-25B695A2E802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9FD5C-054A-9222-4050-27ED6FF028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6C2E2-612E-6080-E6C8-1D09575C5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F3B48-4B64-4F2E-8A4F-5BF12C6DB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5021593-AE64-AD21-527A-AD1ADB186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431" y="1749045"/>
            <a:ext cx="4791871" cy="11766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713B19-B76A-0FD2-D0B8-0C93ACFA1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349" y="2886474"/>
            <a:ext cx="7846232" cy="23776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1612968" y="575496"/>
            <a:ext cx="911785" cy="933171"/>
          </a:xfrm>
          <a:custGeom>
            <a:avLst/>
            <a:gdLst/>
            <a:ahLst/>
            <a:cxnLst/>
            <a:rect l="l" t="t" r="r" b="b"/>
            <a:pathLst>
              <a:path w="1367678" h="1399756">
                <a:moveTo>
                  <a:pt x="0" y="0"/>
                </a:moveTo>
                <a:lnTo>
                  <a:pt x="1367678" y="0"/>
                </a:lnTo>
                <a:lnTo>
                  <a:pt x="1367678" y="1399756"/>
                </a:lnTo>
                <a:lnTo>
                  <a:pt x="0" y="1399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766950" y="529055"/>
            <a:ext cx="8167909" cy="95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36"/>
              </a:lnSpc>
              <a:spcBef>
                <a:spcPct val="0"/>
              </a:spcBef>
            </a:pPr>
            <a:r>
              <a:rPr lang="en-US" sz="2811" dirty="0">
                <a:solidFill>
                  <a:srgbClr val="000000"/>
                </a:solidFill>
                <a:latin typeface="Cambria Bold"/>
              </a:rPr>
              <a:t>Hoàn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thành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bảng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về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Duyên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hải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miền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Trung,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Tây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Nguyên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Nam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Bộ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vào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vở</a:t>
            </a:r>
            <a:endParaRPr lang="en-US" sz="2811" dirty="0">
              <a:solidFill>
                <a:srgbClr val="000000"/>
              </a:solidFill>
              <a:latin typeface="Cambria Bold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A11C471-3362-3CDE-A9DE-411E5826302B}"/>
              </a:ext>
            </a:extLst>
          </p:cNvPr>
          <p:cNvGraphicFramePr>
            <a:graphicFrameLocks noGrp="1"/>
          </p:cNvGraphicFramePr>
          <p:nvPr/>
        </p:nvGraphicFramePr>
        <p:xfrm>
          <a:off x="1193119" y="1733504"/>
          <a:ext cx="9532225" cy="4602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97">
                  <a:extLst>
                    <a:ext uri="{9D8B030D-6E8A-4147-A177-3AD203B41FA5}">
                      <a16:colId xmlns:a16="http://schemas.microsoft.com/office/drawing/2014/main" val="1727776957"/>
                    </a:ext>
                  </a:extLst>
                </a:gridCol>
                <a:gridCol w="2479816">
                  <a:extLst>
                    <a:ext uri="{9D8B030D-6E8A-4147-A177-3AD203B41FA5}">
                      <a16:colId xmlns:a16="http://schemas.microsoft.com/office/drawing/2014/main" val="2263407000"/>
                    </a:ext>
                  </a:extLst>
                </a:gridCol>
                <a:gridCol w="2383056">
                  <a:extLst>
                    <a:ext uri="{9D8B030D-6E8A-4147-A177-3AD203B41FA5}">
                      <a16:colId xmlns:a16="http://schemas.microsoft.com/office/drawing/2014/main" val="861046140"/>
                    </a:ext>
                  </a:extLst>
                </a:gridCol>
                <a:gridCol w="2383056">
                  <a:extLst>
                    <a:ext uri="{9D8B030D-6E8A-4147-A177-3AD203B41FA5}">
                      <a16:colId xmlns:a16="http://schemas.microsoft.com/office/drawing/2014/main" val="1876438767"/>
                    </a:ext>
                  </a:extLst>
                </a:gridCol>
              </a:tblGrid>
              <a:tr h="84813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Duyên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129443"/>
                  </a:ext>
                </a:extLst>
              </a:tr>
              <a:tr h="84813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197903"/>
                  </a:ext>
                </a:extLst>
              </a:tr>
              <a:tr h="84813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004204"/>
                  </a:ext>
                </a:extLst>
              </a:tr>
              <a:tr h="84813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616136"/>
                  </a:ext>
                </a:extLst>
              </a:tr>
              <a:tr h="1113444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nét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hoá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724653"/>
                  </a:ext>
                </a:extLst>
              </a:tr>
            </a:tbl>
          </a:graphicData>
        </a:graphic>
      </p:graphicFrame>
      <p:sp>
        <p:nvSpPr>
          <p:cNvPr id="16" name="TextBox 14">
            <a:extLst>
              <a:ext uri="{FF2B5EF4-FFF2-40B4-BE49-F238E27FC236}">
                <a16:creationId xmlns:a16="http://schemas.microsoft.com/office/drawing/2014/main" id="{0ED8BF6D-F6D6-79E8-BF99-8B3E785A003C}"/>
              </a:ext>
            </a:extLst>
          </p:cNvPr>
          <p:cNvSpPr txBox="1"/>
          <p:nvPr/>
        </p:nvSpPr>
        <p:spPr>
          <a:xfrm>
            <a:off x="992602" y="2179111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36"/>
              </a:lnSpc>
              <a:spcBef>
                <a:spcPct val="0"/>
              </a:spcBef>
            </a:pP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Đặc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điểm</a:t>
            </a:r>
            <a:endParaRPr lang="en-US" sz="2811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85D475E3-BD16-8412-3C0B-7950A670A3C5}"/>
              </a:ext>
            </a:extLst>
          </p:cNvPr>
          <p:cNvSpPr txBox="1"/>
          <p:nvPr/>
        </p:nvSpPr>
        <p:spPr>
          <a:xfrm>
            <a:off x="1893563" y="1692543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36"/>
              </a:lnSpc>
              <a:spcBef>
                <a:spcPct val="0"/>
              </a:spcBef>
            </a:pP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Vùng</a:t>
            </a:r>
            <a:endParaRPr lang="en-US" sz="2811" dirty="0">
              <a:solidFill>
                <a:srgbClr val="000000"/>
              </a:solidFill>
              <a:latin typeface="Cambria Bold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7277E9-8C56-CD4A-29E8-42CCB76A157C}"/>
              </a:ext>
            </a:extLst>
          </p:cNvPr>
          <p:cNvCxnSpPr/>
          <p:nvPr/>
        </p:nvCxnSpPr>
        <p:spPr>
          <a:xfrm>
            <a:off x="1193118" y="1722866"/>
            <a:ext cx="2258589" cy="91329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E23872E0-F98C-FE87-DA77-A4F37042C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380" y="2832524"/>
            <a:ext cx="602104" cy="5964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13872D-5791-2BC4-C11F-0C9852EE7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904" y="2832524"/>
            <a:ext cx="602104" cy="5964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0230C4-3998-73EE-437E-E4A639A29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981" y="2809477"/>
            <a:ext cx="602104" cy="5964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467DEE0-1039-EA9E-FC85-B1439CC10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138" y="3663317"/>
            <a:ext cx="602104" cy="5964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77C4948-EF8B-F01A-F18A-EFF17E237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662" y="3663317"/>
            <a:ext cx="602104" cy="5964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AE85424-2436-A78E-2968-61C970976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2739" y="3640270"/>
            <a:ext cx="602104" cy="5964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49C3F9-F987-68A3-1A28-565AA2363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414" y="4549800"/>
            <a:ext cx="602104" cy="5964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739A933-620E-875B-9C2D-1EF3DB4AD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9938" y="4549800"/>
            <a:ext cx="602104" cy="5964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F7C5B0-E797-0026-21C1-74F8691A0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8015" y="4526753"/>
            <a:ext cx="602104" cy="5964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DDD0C5E-A6A3-30F6-B48A-A5B441A21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303" y="5617832"/>
            <a:ext cx="602104" cy="5964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5A9BD81-213B-BED7-D2B6-B15585C0D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827" y="5617832"/>
            <a:ext cx="602104" cy="5964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A18749-9329-FCBE-0C4E-0CDCD658F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4904" y="5594785"/>
            <a:ext cx="602104" cy="596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E8D3A7DC-8AEB-B4C1-43C7-49A831370ACE}"/>
              </a:ext>
            </a:extLst>
          </p:cNvPr>
          <p:cNvSpPr/>
          <p:nvPr/>
        </p:nvSpPr>
        <p:spPr>
          <a:xfrm>
            <a:off x="1546698" y="2022764"/>
            <a:ext cx="9620655" cy="1220458"/>
          </a:xfrm>
          <a:prstGeom prst="wedgeRoundRectCallout">
            <a:avLst>
              <a:gd name="adj1" fmla="val -49195"/>
              <a:gd name="adj2" fmla="val 34880"/>
              <a:gd name="adj3" fmla="val 16667"/>
            </a:avLst>
          </a:prstGeom>
          <a:solidFill>
            <a:schemeClr val="bg1"/>
          </a:solidFill>
          <a:ln w="28575">
            <a:solidFill>
              <a:srgbClr val="AA39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3243F2C-6E8F-438A-D72A-5672286FB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974"/>
          <a:stretch/>
        </p:blipFill>
        <p:spPr>
          <a:xfrm>
            <a:off x="1546698" y="709415"/>
            <a:ext cx="9809314" cy="1220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1F3CBAB-3DDC-51A4-3D37-C9F622E6241F}"/>
              </a:ext>
            </a:extLst>
          </p:cNvPr>
          <p:cNvGraphicFramePr>
            <a:graphicFrameLocks noGrp="1"/>
          </p:cNvGraphicFramePr>
          <p:nvPr/>
        </p:nvGraphicFramePr>
        <p:xfrm>
          <a:off x="678873" y="678476"/>
          <a:ext cx="11124777" cy="583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0959">
                  <a:extLst>
                    <a:ext uri="{9D8B030D-6E8A-4147-A177-3AD203B41FA5}">
                      <a16:colId xmlns:a16="http://schemas.microsoft.com/office/drawing/2014/main" val="1727776957"/>
                    </a:ext>
                  </a:extLst>
                </a:gridCol>
                <a:gridCol w="3245433">
                  <a:extLst>
                    <a:ext uri="{9D8B030D-6E8A-4147-A177-3AD203B41FA5}">
                      <a16:colId xmlns:a16="http://schemas.microsoft.com/office/drawing/2014/main" val="2263407000"/>
                    </a:ext>
                  </a:extLst>
                </a:gridCol>
                <a:gridCol w="2944209">
                  <a:extLst>
                    <a:ext uri="{9D8B030D-6E8A-4147-A177-3AD203B41FA5}">
                      <a16:colId xmlns:a16="http://schemas.microsoft.com/office/drawing/2014/main" val="861046140"/>
                    </a:ext>
                  </a:extLst>
                </a:gridCol>
                <a:gridCol w="2914176">
                  <a:extLst>
                    <a:ext uri="{9D8B030D-6E8A-4147-A177-3AD203B41FA5}">
                      <a16:colId xmlns:a16="http://schemas.microsoft.com/office/drawing/2014/main" val="1876438767"/>
                    </a:ext>
                  </a:extLst>
                </a:gridCol>
              </a:tblGrid>
              <a:tr h="1076956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Duyên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129443"/>
                  </a:ext>
                </a:extLst>
              </a:tr>
              <a:tr h="4756204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19790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EBCEF46-D14F-0F0C-0981-0251F0735B50}"/>
              </a:ext>
            </a:extLst>
          </p:cNvPr>
          <p:cNvSpPr txBox="1"/>
          <p:nvPr/>
        </p:nvSpPr>
        <p:spPr>
          <a:xfrm>
            <a:off x="412976" y="1311658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36"/>
              </a:lnSpc>
              <a:spcBef>
                <a:spcPct val="0"/>
              </a:spcBef>
            </a:pP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Đặc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điểm</a:t>
            </a:r>
            <a:endParaRPr lang="en-US" sz="2811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68D73A3E-396A-BBB0-6962-27A3F34DD757}"/>
              </a:ext>
            </a:extLst>
          </p:cNvPr>
          <p:cNvSpPr txBox="1"/>
          <p:nvPr/>
        </p:nvSpPr>
        <p:spPr>
          <a:xfrm>
            <a:off x="1081980" y="693299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36"/>
              </a:lnSpc>
              <a:spcBef>
                <a:spcPct val="0"/>
              </a:spcBef>
            </a:pP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Vùng</a:t>
            </a:r>
            <a:endParaRPr lang="en-US" sz="2811" dirty="0">
              <a:solidFill>
                <a:srgbClr val="000000"/>
              </a:solidFill>
              <a:latin typeface="Cambria Bold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ACC3F3-E510-9C18-43A1-4498FFF64412}"/>
              </a:ext>
            </a:extLst>
          </p:cNvPr>
          <p:cNvCxnSpPr>
            <a:cxnSpLocks/>
          </p:cNvCxnSpPr>
          <p:nvPr/>
        </p:nvCxnSpPr>
        <p:spPr>
          <a:xfrm>
            <a:off x="691635" y="725418"/>
            <a:ext cx="1938443" cy="10432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4">
            <a:extLst>
              <a:ext uri="{FF2B5EF4-FFF2-40B4-BE49-F238E27FC236}">
                <a16:creationId xmlns:a16="http://schemas.microsoft.com/office/drawing/2014/main" id="{A7CBC9E7-2CFE-2E1A-2172-5EB249590C38}"/>
              </a:ext>
            </a:extLst>
          </p:cNvPr>
          <p:cNvSpPr txBox="1"/>
          <p:nvPr/>
        </p:nvSpPr>
        <p:spPr>
          <a:xfrm>
            <a:off x="2809043" y="1929414"/>
            <a:ext cx="3036705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936"/>
              </a:lnSpc>
              <a:spcBef>
                <a:spcPct val="0"/>
              </a:spcBef>
            </a:pP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-</a:t>
            </a:r>
            <a:r>
              <a:rPr lang="vi-VN" sz="2811" b="1" dirty="0">
                <a:solidFill>
                  <a:srgbClr val="000000"/>
                </a:solidFill>
                <a:latin typeface="Cambria Bold"/>
              </a:rPr>
              <a:t> Phía tây là địa hình đồi núi; phía đông là dải đồng bằng nhỏ, hẹp.</a:t>
            </a:r>
          </a:p>
          <a:p>
            <a:pPr defTabSz="609630">
              <a:lnSpc>
                <a:spcPts val="3936"/>
              </a:lnSpc>
              <a:spcBef>
                <a:spcPct val="0"/>
              </a:spcBef>
            </a:pP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- </a:t>
            </a:r>
            <a:r>
              <a:rPr lang="vi-VN" sz="2811" b="1" dirty="0">
                <a:solidFill>
                  <a:srgbClr val="000000"/>
                </a:solidFill>
                <a:latin typeface="Cambria Bold"/>
              </a:rPr>
              <a:t>Ven biển thường có các cồn cát và đầm phá.</a:t>
            </a:r>
            <a:endParaRPr lang="en-US" sz="2811" b="1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1425FFA6-6794-FAB1-3FCA-6DDF35A0B680}"/>
              </a:ext>
            </a:extLst>
          </p:cNvPr>
          <p:cNvSpPr txBox="1"/>
          <p:nvPr/>
        </p:nvSpPr>
        <p:spPr>
          <a:xfrm>
            <a:off x="6078641" y="1929414"/>
            <a:ext cx="2818594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936"/>
              </a:lnSpc>
              <a:spcBef>
                <a:spcPct val="0"/>
              </a:spcBef>
            </a:pP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-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Địa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hình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gồm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các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nguyên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xếp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tầng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ở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phía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đông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thấp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dần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về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phía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tây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4B9DD879-28B9-781D-6F12-4455BEBAE6A5}"/>
              </a:ext>
            </a:extLst>
          </p:cNvPr>
          <p:cNvSpPr txBox="1"/>
          <p:nvPr/>
        </p:nvSpPr>
        <p:spPr>
          <a:xfrm>
            <a:off x="8949299" y="2157252"/>
            <a:ext cx="2666925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936"/>
              </a:lnSpc>
              <a:spcBef>
                <a:spcPct val="0"/>
              </a:spcBef>
            </a:pP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-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Địa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hình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đồng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bằng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thấp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bằng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phẳng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.</a:t>
            </a:r>
          </a:p>
          <a:p>
            <a:pPr defTabSz="609630">
              <a:lnSpc>
                <a:spcPts val="3936"/>
              </a:lnSpc>
              <a:spcBef>
                <a:spcPct val="0"/>
              </a:spcBef>
            </a:pP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-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nhiều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vũng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trũng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ở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Đồng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bằng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sông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Cửu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Long.</a:t>
            </a:r>
          </a:p>
        </p:txBody>
      </p:sp>
    </p:spTree>
    <p:extLst>
      <p:ext uri="{BB962C8B-B14F-4D97-AF65-F5344CB8AC3E}">
        <p14:creationId xmlns:p14="http://schemas.microsoft.com/office/powerpoint/2010/main" val="3467696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1F3CBAB-3DDC-51A4-3D37-C9F622E6241F}"/>
              </a:ext>
            </a:extLst>
          </p:cNvPr>
          <p:cNvGraphicFramePr>
            <a:graphicFrameLocks noGrp="1"/>
          </p:cNvGraphicFramePr>
          <p:nvPr/>
        </p:nvGraphicFramePr>
        <p:xfrm>
          <a:off x="678874" y="678476"/>
          <a:ext cx="10792690" cy="583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453">
                  <a:extLst>
                    <a:ext uri="{9D8B030D-6E8A-4147-A177-3AD203B41FA5}">
                      <a16:colId xmlns:a16="http://schemas.microsoft.com/office/drawing/2014/main" val="1727776957"/>
                    </a:ext>
                  </a:extLst>
                </a:gridCol>
                <a:gridCol w="3231194">
                  <a:extLst>
                    <a:ext uri="{9D8B030D-6E8A-4147-A177-3AD203B41FA5}">
                      <a16:colId xmlns:a16="http://schemas.microsoft.com/office/drawing/2014/main" val="2263407000"/>
                    </a:ext>
                  </a:extLst>
                </a:gridCol>
                <a:gridCol w="2715871">
                  <a:extLst>
                    <a:ext uri="{9D8B030D-6E8A-4147-A177-3AD203B41FA5}">
                      <a16:colId xmlns:a16="http://schemas.microsoft.com/office/drawing/2014/main" val="861046140"/>
                    </a:ext>
                  </a:extLst>
                </a:gridCol>
                <a:gridCol w="2698172">
                  <a:extLst>
                    <a:ext uri="{9D8B030D-6E8A-4147-A177-3AD203B41FA5}">
                      <a16:colId xmlns:a16="http://schemas.microsoft.com/office/drawing/2014/main" val="1876438767"/>
                    </a:ext>
                  </a:extLst>
                </a:gridCol>
              </a:tblGrid>
              <a:tr h="1076956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Duyên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129443"/>
                  </a:ext>
                </a:extLst>
              </a:tr>
              <a:tr h="4756204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19790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EBCEF46-D14F-0F0C-0981-0251F0735B50}"/>
              </a:ext>
            </a:extLst>
          </p:cNvPr>
          <p:cNvSpPr txBox="1"/>
          <p:nvPr/>
        </p:nvSpPr>
        <p:spPr>
          <a:xfrm>
            <a:off x="412976" y="1311658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Đặc</a:t>
            </a:r>
            <a:r>
              <a:rPr kumimoji="0" lang="en-US" sz="28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điểm</a:t>
            </a:r>
            <a:endParaRPr kumimoji="0" lang="en-US" sz="28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68D73A3E-396A-BBB0-6962-27A3F34DD757}"/>
              </a:ext>
            </a:extLst>
          </p:cNvPr>
          <p:cNvSpPr txBox="1"/>
          <p:nvPr/>
        </p:nvSpPr>
        <p:spPr>
          <a:xfrm>
            <a:off x="1081980" y="693299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Vùng</a:t>
            </a:r>
            <a:endParaRPr kumimoji="0" lang="en-US" sz="28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ACC3F3-E510-9C18-43A1-4498FFF64412}"/>
              </a:ext>
            </a:extLst>
          </p:cNvPr>
          <p:cNvCxnSpPr>
            <a:cxnSpLocks/>
          </p:cNvCxnSpPr>
          <p:nvPr/>
        </p:nvCxnSpPr>
        <p:spPr>
          <a:xfrm>
            <a:off x="691635" y="725418"/>
            <a:ext cx="2090392" cy="10508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4">
            <a:extLst>
              <a:ext uri="{FF2B5EF4-FFF2-40B4-BE49-F238E27FC236}">
                <a16:creationId xmlns:a16="http://schemas.microsoft.com/office/drawing/2014/main" id="{A7CBC9E7-2CFE-2E1A-2172-5EB249590C38}"/>
              </a:ext>
            </a:extLst>
          </p:cNvPr>
          <p:cNvSpPr txBox="1"/>
          <p:nvPr/>
        </p:nvSpPr>
        <p:spPr>
          <a:xfrm>
            <a:off x="3100569" y="2110731"/>
            <a:ext cx="2796034" cy="2457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Có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sự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khác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biệt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giữa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khu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vực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phía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Bắc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và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phía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Nam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dãy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Bạch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Mã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1425FFA6-6794-FAB1-3FCA-6DDF35A0B680}"/>
              </a:ext>
            </a:extLst>
          </p:cNvPr>
          <p:cNvSpPr txBox="1"/>
          <p:nvPr/>
        </p:nvSpPr>
        <p:spPr>
          <a:xfrm>
            <a:off x="6228690" y="2049553"/>
            <a:ext cx="2372202" cy="3457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Nhiệt độ cao, trung bình trên 20°C.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Khí hậu chia hai mùa rõ rệt (mùa mưa và mùa khô).</a:t>
            </a:r>
            <a:endParaRPr kumimoji="0" lang="en-US" sz="28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4B9DD879-28B9-781D-6F12-4455BEBAE6A5}"/>
              </a:ext>
            </a:extLst>
          </p:cNvPr>
          <p:cNvSpPr txBox="1"/>
          <p:nvPr/>
        </p:nvSpPr>
        <p:spPr>
          <a:xfrm>
            <a:off x="8875766" y="1929414"/>
            <a:ext cx="2372202" cy="3457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Nhiệt độ cao, trung bình trên 27°C.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Khí hậu chia hai mùa rõ rệt (mùa mưa và mùa khô).</a:t>
            </a:r>
            <a:endParaRPr kumimoji="0" lang="en-US" sz="28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50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1F3CBAB-3DDC-51A4-3D37-C9F622E6241F}"/>
              </a:ext>
            </a:extLst>
          </p:cNvPr>
          <p:cNvGraphicFramePr>
            <a:graphicFrameLocks noGrp="1"/>
          </p:cNvGraphicFramePr>
          <p:nvPr/>
        </p:nvGraphicFramePr>
        <p:xfrm>
          <a:off x="678874" y="678476"/>
          <a:ext cx="10792690" cy="583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453">
                  <a:extLst>
                    <a:ext uri="{9D8B030D-6E8A-4147-A177-3AD203B41FA5}">
                      <a16:colId xmlns:a16="http://schemas.microsoft.com/office/drawing/2014/main" val="1727776957"/>
                    </a:ext>
                  </a:extLst>
                </a:gridCol>
                <a:gridCol w="3231194">
                  <a:extLst>
                    <a:ext uri="{9D8B030D-6E8A-4147-A177-3AD203B41FA5}">
                      <a16:colId xmlns:a16="http://schemas.microsoft.com/office/drawing/2014/main" val="2263407000"/>
                    </a:ext>
                  </a:extLst>
                </a:gridCol>
                <a:gridCol w="2715871">
                  <a:extLst>
                    <a:ext uri="{9D8B030D-6E8A-4147-A177-3AD203B41FA5}">
                      <a16:colId xmlns:a16="http://schemas.microsoft.com/office/drawing/2014/main" val="861046140"/>
                    </a:ext>
                  </a:extLst>
                </a:gridCol>
                <a:gridCol w="2698172">
                  <a:extLst>
                    <a:ext uri="{9D8B030D-6E8A-4147-A177-3AD203B41FA5}">
                      <a16:colId xmlns:a16="http://schemas.microsoft.com/office/drawing/2014/main" val="1876438767"/>
                    </a:ext>
                  </a:extLst>
                </a:gridCol>
              </a:tblGrid>
              <a:tr h="1076956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Duyên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129443"/>
                  </a:ext>
                </a:extLst>
              </a:tr>
              <a:tr h="4756204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19790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EBCEF46-D14F-0F0C-0981-0251F0735B50}"/>
              </a:ext>
            </a:extLst>
          </p:cNvPr>
          <p:cNvSpPr txBox="1"/>
          <p:nvPr/>
        </p:nvSpPr>
        <p:spPr>
          <a:xfrm>
            <a:off x="412976" y="1311658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Đặc</a:t>
            </a:r>
            <a:r>
              <a:rPr kumimoji="0" lang="en-US" sz="28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điểm</a:t>
            </a:r>
            <a:endParaRPr kumimoji="0" lang="en-US" sz="28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68D73A3E-396A-BBB0-6962-27A3F34DD757}"/>
              </a:ext>
            </a:extLst>
          </p:cNvPr>
          <p:cNvSpPr txBox="1"/>
          <p:nvPr/>
        </p:nvSpPr>
        <p:spPr>
          <a:xfrm>
            <a:off x="1081980" y="693299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Vùng</a:t>
            </a:r>
            <a:endParaRPr kumimoji="0" lang="en-US" sz="28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ACC3F3-E510-9C18-43A1-4498FFF64412}"/>
              </a:ext>
            </a:extLst>
          </p:cNvPr>
          <p:cNvCxnSpPr>
            <a:cxnSpLocks/>
          </p:cNvCxnSpPr>
          <p:nvPr/>
        </p:nvCxnSpPr>
        <p:spPr>
          <a:xfrm>
            <a:off x="691635" y="725418"/>
            <a:ext cx="2090392" cy="10508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4">
            <a:extLst>
              <a:ext uri="{FF2B5EF4-FFF2-40B4-BE49-F238E27FC236}">
                <a16:creationId xmlns:a16="http://schemas.microsoft.com/office/drawing/2014/main" id="{A7CBC9E7-2CFE-2E1A-2172-5EB249590C38}"/>
              </a:ext>
            </a:extLst>
          </p:cNvPr>
          <p:cNvSpPr txBox="1"/>
          <p:nvPr/>
        </p:nvSpPr>
        <p:spPr>
          <a:xfrm>
            <a:off x="2992504" y="2116189"/>
            <a:ext cx="2796034" cy="2957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Là nơi sinh sống của dân tộc: Kinh, Chăm, Thái, Mường,…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Vùng có mật độ dân cư đông đúc.</a:t>
            </a:r>
            <a:endParaRPr kumimoji="0" lang="en-US" sz="28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1425FFA6-6794-FAB1-3FCA-6DDF35A0B680}"/>
              </a:ext>
            </a:extLst>
          </p:cNvPr>
          <p:cNvSpPr txBox="1"/>
          <p:nvPr/>
        </p:nvSpPr>
        <p:spPr>
          <a:xfrm>
            <a:off x="6228690" y="1966084"/>
            <a:ext cx="2372202" cy="3958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Là nơi sinh sống của dân tộc: Gia Rai, Ê Đê, Ba Na, Ma Xơ Đăng…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Vùng có mật độ dân cư thưa thớt.</a:t>
            </a:r>
            <a:endParaRPr kumimoji="0" lang="en-US" sz="28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4B9DD879-28B9-781D-6F12-4455BEBAE6A5}"/>
              </a:ext>
            </a:extLst>
          </p:cNvPr>
          <p:cNvSpPr txBox="1"/>
          <p:nvPr/>
        </p:nvSpPr>
        <p:spPr>
          <a:xfrm>
            <a:off x="8875766" y="1929414"/>
            <a:ext cx="2372202" cy="3958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Là nơi sinh sống của dân tộc: Kinh, Khơme, Hoa, Chăm,...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Vùng có mật độ dân cư đông đúc.</a:t>
            </a:r>
            <a:endParaRPr kumimoji="0" lang="en-US" sz="28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403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1F3CBAB-3DDC-51A4-3D37-C9F622E6241F}"/>
              </a:ext>
            </a:extLst>
          </p:cNvPr>
          <p:cNvGraphicFramePr>
            <a:graphicFrameLocks noGrp="1"/>
          </p:cNvGraphicFramePr>
          <p:nvPr/>
        </p:nvGraphicFramePr>
        <p:xfrm>
          <a:off x="678874" y="678476"/>
          <a:ext cx="10792690" cy="583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453">
                  <a:extLst>
                    <a:ext uri="{9D8B030D-6E8A-4147-A177-3AD203B41FA5}">
                      <a16:colId xmlns:a16="http://schemas.microsoft.com/office/drawing/2014/main" val="1727776957"/>
                    </a:ext>
                  </a:extLst>
                </a:gridCol>
                <a:gridCol w="3231194">
                  <a:extLst>
                    <a:ext uri="{9D8B030D-6E8A-4147-A177-3AD203B41FA5}">
                      <a16:colId xmlns:a16="http://schemas.microsoft.com/office/drawing/2014/main" val="2263407000"/>
                    </a:ext>
                  </a:extLst>
                </a:gridCol>
                <a:gridCol w="2715871">
                  <a:extLst>
                    <a:ext uri="{9D8B030D-6E8A-4147-A177-3AD203B41FA5}">
                      <a16:colId xmlns:a16="http://schemas.microsoft.com/office/drawing/2014/main" val="861046140"/>
                    </a:ext>
                  </a:extLst>
                </a:gridCol>
                <a:gridCol w="2698172">
                  <a:extLst>
                    <a:ext uri="{9D8B030D-6E8A-4147-A177-3AD203B41FA5}">
                      <a16:colId xmlns:a16="http://schemas.microsoft.com/office/drawing/2014/main" val="1876438767"/>
                    </a:ext>
                  </a:extLst>
                </a:gridCol>
              </a:tblGrid>
              <a:tr h="1076956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Duyên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129443"/>
                  </a:ext>
                </a:extLst>
              </a:tr>
              <a:tr h="4756204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nét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hoá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AC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19790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EBCEF46-D14F-0F0C-0981-0251F0735B50}"/>
              </a:ext>
            </a:extLst>
          </p:cNvPr>
          <p:cNvSpPr txBox="1"/>
          <p:nvPr/>
        </p:nvSpPr>
        <p:spPr>
          <a:xfrm>
            <a:off x="412976" y="1311658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Đặc</a:t>
            </a:r>
            <a:r>
              <a:rPr kumimoji="0" lang="en-US" sz="28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điểm</a:t>
            </a:r>
            <a:endParaRPr kumimoji="0" lang="en-US" sz="28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68D73A3E-396A-BBB0-6962-27A3F34DD757}"/>
              </a:ext>
            </a:extLst>
          </p:cNvPr>
          <p:cNvSpPr txBox="1"/>
          <p:nvPr/>
        </p:nvSpPr>
        <p:spPr>
          <a:xfrm>
            <a:off x="1081980" y="693299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Vùng</a:t>
            </a:r>
            <a:endParaRPr kumimoji="0" lang="en-US" sz="28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ACC3F3-E510-9C18-43A1-4498FFF64412}"/>
              </a:ext>
            </a:extLst>
          </p:cNvPr>
          <p:cNvCxnSpPr>
            <a:cxnSpLocks/>
          </p:cNvCxnSpPr>
          <p:nvPr/>
        </p:nvCxnSpPr>
        <p:spPr>
          <a:xfrm>
            <a:off x="691635" y="725418"/>
            <a:ext cx="2090392" cy="10508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4">
            <a:extLst>
              <a:ext uri="{FF2B5EF4-FFF2-40B4-BE49-F238E27FC236}">
                <a16:creationId xmlns:a16="http://schemas.microsoft.com/office/drawing/2014/main" id="{A7CBC9E7-2CFE-2E1A-2172-5EB249590C38}"/>
              </a:ext>
            </a:extLst>
          </p:cNvPr>
          <p:cNvSpPr txBox="1"/>
          <p:nvPr/>
        </p:nvSpPr>
        <p:spPr>
          <a:xfrm>
            <a:off x="3100569" y="2438167"/>
            <a:ext cx="2796034" cy="2457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Vùng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đất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hội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tụ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nhiều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di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sản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thế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giới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Vùng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đất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của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lễ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hội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1425FFA6-6794-FAB1-3FCA-6DDF35A0B680}"/>
              </a:ext>
            </a:extLst>
          </p:cNvPr>
          <p:cNvSpPr txBox="1"/>
          <p:nvPr/>
        </p:nvSpPr>
        <p:spPr>
          <a:xfrm>
            <a:off x="6228690" y="1966084"/>
            <a:ext cx="2372202" cy="3958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Dựng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nhà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sàn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.</a:t>
            </a:r>
            <a:endParaRPr kumimoji="0" lang="en-US" sz="28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Trang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phục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may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từ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vải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thổ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cẩm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,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hoa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văn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sặc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sỡ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Nhiều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lễ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hội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độc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đáo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4B9DD879-28B9-781D-6F12-4455BEBAE6A5}"/>
              </a:ext>
            </a:extLst>
          </p:cNvPr>
          <p:cNvSpPr txBox="1"/>
          <p:nvPr/>
        </p:nvSpPr>
        <p:spPr>
          <a:xfrm>
            <a:off x="8875766" y="1929414"/>
            <a:ext cx="2372202" cy="3958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Có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nhiều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loại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hình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nhà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ở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khác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nhau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Chợ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nổi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Trang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phục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truyền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thống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là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áo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bà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ba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và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khăn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rằn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1867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1108073" y="514616"/>
            <a:ext cx="849784" cy="955261"/>
          </a:xfrm>
          <a:custGeom>
            <a:avLst/>
            <a:gdLst/>
            <a:ahLst/>
            <a:cxnLst/>
            <a:rect l="l" t="t" r="r" b="b"/>
            <a:pathLst>
              <a:path w="1274676" h="1432891">
                <a:moveTo>
                  <a:pt x="0" y="0"/>
                </a:moveTo>
                <a:lnTo>
                  <a:pt x="1274676" y="0"/>
                </a:lnTo>
                <a:lnTo>
                  <a:pt x="1274676" y="1432892"/>
                </a:lnTo>
                <a:lnTo>
                  <a:pt x="0" y="14328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092680" y="1061965"/>
            <a:ext cx="8991247" cy="105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33"/>
              </a:lnSpc>
              <a:spcBef>
                <a:spcPct val="0"/>
              </a:spcBef>
            </a:pPr>
            <a:r>
              <a:rPr lang="en-US" sz="3095">
                <a:solidFill>
                  <a:srgbClr val="000000"/>
                </a:solidFill>
                <a:latin typeface="Cambria Bold"/>
              </a:rPr>
              <a:t>Đóng vai hướng dẫn viên du lịch, giới thiệu về một vùng mà em yêu thích (theo gợi ý dưới đây):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73441D-E362-FF95-9795-6CB243328443}"/>
              </a:ext>
            </a:extLst>
          </p:cNvPr>
          <p:cNvGrpSpPr/>
          <p:nvPr/>
        </p:nvGrpSpPr>
        <p:grpSpPr>
          <a:xfrm>
            <a:off x="2676233" y="2134086"/>
            <a:ext cx="8542517" cy="4802292"/>
            <a:chOff x="3757209" y="1906190"/>
            <a:chExt cx="6817608" cy="4898672"/>
          </a:xfrm>
        </p:grpSpPr>
        <p:sp>
          <p:nvSpPr>
            <p:cNvPr id="15" name="Freeform 15"/>
            <p:cNvSpPr/>
            <p:nvPr/>
          </p:nvSpPr>
          <p:spPr>
            <a:xfrm>
              <a:off x="3757209" y="1906190"/>
              <a:ext cx="6817608" cy="4468374"/>
            </a:xfrm>
            <a:custGeom>
              <a:avLst/>
              <a:gdLst/>
              <a:ahLst/>
              <a:cxnLst/>
              <a:rect l="l" t="t" r="r" b="b"/>
              <a:pathLst>
                <a:path w="10226412" h="6702561">
                  <a:moveTo>
                    <a:pt x="0" y="0"/>
                  </a:moveTo>
                  <a:lnTo>
                    <a:pt x="10226412" y="0"/>
                  </a:lnTo>
                  <a:lnTo>
                    <a:pt x="10226412" y="6702561"/>
                  </a:lnTo>
                  <a:lnTo>
                    <a:pt x="0" y="67025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4332190" y="2441039"/>
              <a:ext cx="5835045" cy="4363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333"/>
                </a:lnSpc>
              </a:pP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vùng</a:t>
              </a:r>
              <a:endParaRPr lang="en-US" sz="3095" dirty="0">
                <a:solidFill>
                  <a:srgbClr val="000000"/>
                </a:solidFill>
                <a:latin typeface="Cambria Bold"/>
              </a:endParaRPr>
            </a:p>
            <a:p>
              <a:pPr algn="just" defTabSz="609630">
                <a:lnSpc>
                  <a:spcPts val="4333"/>
                </a:lnSpc>
              </a:pP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- Danh lam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thắng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cảnh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, di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tích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lịch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sử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văn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hóa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tiêu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biểu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  <a:p>
              <a:pPr algn="just" defTabSz="609630">
                <a:lnSpc>
                  <a:spcPts val="4333"/>
                </a:lnSpc>
              </a:pP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chuyện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lịch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sử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liên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quan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mà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thích</a:t>
              </a:r>
              <a:endParaRPr lang="en-US" sz="3095" dirty="0">
                <a:solidFill>
                  <a:srgbClr val="000000"/>
                </a:solidFill>
                <a:latin typeface="Cambria Bold"/>
              </a:endParaRPr>
            </a:p>
            <a:p>
              <a:pPr algn="just" defTabSz="609630">
                <a:lnSpc>
                  <a:spcPts val="4333"/>
                </a:lnSpc>
              </a:pP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- Chia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sẻ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cảm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nghĩ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về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vùng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đó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  <a:p>
              <a:pPr algn="just" defTabSz="609630">
                <a:lnSpc>
                  <a:spcPts val="4333"/>
                </a:lnSpc>
                <a:spcBef>
                  <a:spcPct val="0"/>
                </a:spcBef>
              </a:pPr>
              <a:endParaRPr lang="en-US" sz="3095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90E18F7-C676-CFDC-2D2C-48FF768A03B0}"/>
              </a:ext>
            </a:extLst>
          </p:cNvPr>
          <p:cNvSpPr txBox="1"/>
          <p:nvPr/>
        </p:nvSpPr>
        <p:spPr>
          <a:xfrm>
            <a:off x="2290465" y="495093"/>
            <a:ext cx="32185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 Bold"/>
              </a:rPr>
              <a:t>Vận dụng:</a:t>
            </a:r>
            <a:endParaRPr lang="en-US" sz="40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92F0C89C-6FEE-D899-3D2C-C2F336246334}"/>
              </a:ext>
            </a:extLst>
          </p:cNvPr>
          <p:cNvSpPr/>
          <p:nvPr/>
        </p:nvSpPr>
        <p:spPr>
          <a:xfrm>
            <a:off x="2217966" y="2420498"/>
            <a:ext cx="4010724" cy="1334084"/>
          </a:xfrm>
          <a:prstGeom prst="wedgeRoundRectCallout">
            <a:avLst>
              <a:gd name="adj1" fmla="val 64490"/>
              <a:gd name="adj2" fmla="val 14729"/>
              <a:gd name="adj3" fmla="val 16667"/>
            </a:avLst>
          </a:prstGeom>
          <a:solidFill>
            <a:srgbClr val="FFE5F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 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331E0F-248A-2D8C-4B8D-431709CDD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6" t="30492" r="14325"/>
          <a:stretch/>
        </p:blipFill>
        <p:spPr>
          <a:xfrm>
            <a:off x="2878667" y="491067"/>
            <a:ext cx="7095367" cy="1453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00F7BED-1CE5-A19A-9BAF-92423A084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799" y="1342686"/>
            <a:ext cx="7840136" cy="4846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7760F59-5014-F223-95AF-64930DF34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385" y="827793"/>
            <a:ext cx="7065876" cy="14570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502FE2E-1AE9-88D7-C664-D5A20E400E00}"/>
              </a:ext>
            </a:extLst>
          </p:cNvPr>
          <p:cNvSpPr txBox="1"/>
          <p:nvPr/>
        </p:nvSpPr>
        <p:spPr>
          <a:xfrm>
            <a:off x="1484604" y="1766842"/>
            <a:ext cx="981102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Xác định được vị trí địa lí của 3 vùng: Duyên hải miền Trung, Tây Nguyên và Nam Bộ trên bản đồ hoặc lược đồ.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Hệ thống được nội dung lịch sử và địa lí đã học về 3 vùng của Việt Nam.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Sưu tầm tư liệu, giới thiệu được những nét tiêu biểu về vùng em sống.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Xây dựng kế hoạch tham quan di tích lịch sử.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Rèn luyện kĩ năng quan sát và sử dụng bản đồ, các tư liệu có liên quan, qua đó góp phần phát triển năng lực khoa học.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CF0268E-018C-DAF3-1B47-D380EAF94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487" y="975147"/>
            <a:ext cx="7876715" cy="4907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918598B-0F1E-C506-0537-0C1B88B9D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894" y="1336129"/>
            <a:ext cx="7353332" cy="456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9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1436012" y="525316"/>
            <a:ext cx="593191" cy="1015449"/>
          </a:xfrm>
          <a:custGeom>
            <a:avLst/>
            <a:gdLst/>
            <a:ahLst/>
            <a:cxnLst/>
            <a:rect l="l" t="t" r="r" b="b"/>
            <a:pathLst>
              <a:path w="889787" h="1523173">
                <a:moveTo>
                  <a:pt x="0" y="0"/>
                </a:moveTo>
                <a:lnTo>
                  <a:pt x="889787" y="0"/>
                </a:lnTo>
                <a:lnTo>
                  <a:pt x="889787" y="1523173"/>
                </a:lnTo>
                <a:lnTo>
                  <a:pt x="0" y="15231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788832" y="468166"/>
            <a:ext cx="7354302" cy="105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33"/>
              </a:lnSpc>
              <a:spcBef>
                <a:spcPct val="0"/>
              </a:spcBef>
            </a:pPr>
            <a:r>
              <a:rPr lang="en-US" sz="3095">
                <a:solidFill>
                  <a:srgbClr val="000000"/>
                </a:solidFill>
                <a:latin typeface="Cambria Bold"/>
              </a:rPr>
              <a:t>Lựa chọn thông tin phù hợp với ba vùng và ghi kết quả vào vở</a:t>
            </a:r>
          </a:p>
        </p:txBody>
      </p:sp>
      <p:sp>
        <p:nvSpPr>
          <p:cNvPr id="15" name="Freeform 15"/>
          <p:cNvSpPr/>
          <p:nvPr/>
        </p:nvSpPr>
        <p:spPr>
          <a:xfrm>
            <a:off x="900545" y="1540765"/>
            <a:ext cx="3344249" cy="4944789"/>
          </a:xfrm>
          <a:custGeom>
            <a:avLst/>
            <a:gdLst/>
            <a:ahLst/>
            <a:cxnLst/>
            <a:rect l="l" t="t" r="r" b="b"/>
            <a:pathLst>
              <a:path w="4797652" h="7048179">
                <a:moveTo>
                  <a:pt x="0" y="0"/>
                </a:moveTo>
                <a:lnTo>
                  <a:pt x="4797652" y="0"/>
                </a:lnTo>
                <a:lnTo>
                  <a:pt x="4797652" y="7048179"/>
                </a:lnTo>
                <a:lnTo>
                  <a:pt x="0" y="70481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66919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076431" y="1786768"/>
            <a:ext cx="2258270" cy="4698786"/>
          </a:xfrm>
          <a:custGeom>
            <a:avLst/>
            <a:gdLst/>
            <a:ahLst/>
            <a:cxnLst/>
            <a:rect l="l" t="t" r="r" b="b"/>
            <a:pathLst>
              <a:path w="3387405" h="7048179">
                <a:moveTo>
                  <a:pt x="0" y="0"/>
                </a:moveTo>
                <a:lnTo>
                  <a:pt x="3387405" y="0"/>
                </a:lnTo>
                <a:lnTo>
                  <a:pt x="3387405" y="7048179"/>
                </a:lnTo>
                <a:lnTo>
                  <a:pt x="0" y="70481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3018" r="-135024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347902" y="1433336"/>
            <a:ext cx="2913705" cy="5102479"/>
          </a:xfrm>
          <a:custGeom>
            <a:avLst/>
            <a:gdLst/>
            <a:ahLst/>
            <a:cxnLst/>
            <a:rect l="l" t="t" r="r" b="b"/>
            <a:pathLst>
              <a:path w="4197080" h="7029181">
                <a:moveTo>
                  <a:pt x="0" y="0"/>
                </a:moveTo>
                <a:lnTo>
                  <a:pt x="4197080" y="0"/>
                </a:lnTo>
                <a:lnTo>
                  <a:pt x="4197080" y="7029181"/>
                </a:lnTo>
                <a:lnTo>
                  <a:pt x="0" y="70291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9377" r="-5735" b="-270"/>
            </a:stretch>
          </a:blipFill>
        </p:spPr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BC2DBF8-39AD-52C4-CA3A-4DC20AA0C227}"/>
              </a:ext>
            </a:extLst>
          </p:cNvPr>
          <p:cNvCxnSpPr>
            <a:cxnSpLocks/>
          </p:cNvCxnSpPr>
          <p:nvPr/>
        </p:nvCxnSpPr>
        <p:spPr>
          <a:xfrm>
            <a:off x="4063230" y="2202873"/>
            <a:ext cx="1194765" cy="37545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007EC6-A84E-68FF-A448-B079FB1201A5}"/>
              </a:ext>
            </a:extLst>
          </p:cNvPr>
          <p:cNvCxnSpPr>
            <a:cxnSpLocks/>
          </p:cNvCxnSpPr>
          <p:nvPr/>
        </p:nvCxnSpPr>
        <p:spPr>
          <a:xfrm flipV="1">
            <a:off x="4109481" y="2327363"/>
            <a:ext cx="1106009" cy="83826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6EC5B7-137E-2170-118B-B59F7BFB61A7}"/>
              </a:ext>
            </a:extLst>
          </p:cNvPr>
          <p:cNvCxnSpPr>
            <a:cxnSpLocks/>
          </p:cNvCxnSpPr>
          <p:nvPr/>
        </p:nvCxnSpPr>
        <p:spPr>
          <a:xfrm>
            <a:off x="4063229" y="4391750"/>
            <a:ext cx="1194766" cy="169019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E8A050A-10A7-51FC-30A3-D8AFD35898EB}"/>
              </a:ext>
            </a:extLst>
          </p:cNvPr>
          <p:cNvCxnSpPr>
            <a:cxnSpLocks/>
          </p:cNvCxnSpPr>
          <p:nvPr/>
        </p:nvCxnSpPr>
        <p:spPr>
          <a:xfrm>
            <a:off x="4154012" y="5343277"/>
            <a:ext cx="1061478" cy="87755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ADFA33B-7AC0-FC10-128B-838EA1B6B20B}"/>
              </a:ext>
            </a:extLst>
          </p:cNvPr>
          <p:cNvCxnSpPr>
            <a:cxnSpLocks/>
          </p:cNvCxnSpPr>
          <p:nvPr/>
        </p:nvCxnSpPr>
        <p:spPr>
          <a:xfrm flipV="1">
            <a:off x="4049554" y="4506643"/>
            <a:ext cx="1208441" cy="165261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90A61C7-49D2-4546-E72B-7B24ECAEB63D}"/>
              </a:ext>
            </a:extLst>
          </p:cNvPr>
          <p:cNvCxnSpPr>
            <a:cxnSpLocks/>
          </p:cNvCxnSpPr>
          <p:nvPr/>
        </p:nvCxnSpPr>
        <p:spPr>
          <a:xfrm flipH="1" flipV="1">
            <a:off x="7241893" y="4391750"/>
            <a:ext cx="1306826" cy="84509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2478278-0F50-3C89-E7CD-466AF5F657BE}"/>
              </a:ext>
            </a:extLst>
          </p:cNvPr>
          <p:cNvCxnSpPr>
            <a:cxnSpLocks/>
          </p:cNvCxnSpPr>
          <p:nvPr/>
        </p:nvCxnSpPr>
        <p:spPr>
          <a:xfrm flipH="1" flipV="1">
            <a:off x="7060328" y="2746493"/>
            <a:ext cx="1287574" cy="54087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0707E43-89E5-AA0B-C702-039A1B0EE6B2}"/>
              </a:ext>
            </a:extLst>
          </p:cNvPr>
          <p:cNvCxnSpPr>
            <a:cxnSpLocks/>
          </p:cNvCxnSpPr>
          <p:nvPr/>
        </p:nvCxnSpPr>
        <p:spPr>
          <a:xfrm flipH="1" flipV="1">
            <a:off x="7060329" y="2756982"/>
            <a:ext cx="1380653" cy="161487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DF3A9AB-D116-0E59-095B-E15EE37A8844}"/>
              </a:ext>
            </a:extLst>
          </p:cNvPr>
          <p:cNvCxnSpPr>
            <a:cxnSpLocks/>
          </p:cNvCxnSpPr>
          <p:nvPr/>
        </p:nvCxnSpPr>
        <p:spPr>
          <a:xfrm flipH="1">
            <a:off x="7241892" y="1989628"/>
            <a:ext cx="1106010" cy="238223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75469A3-BDB0-9785-C482-6F254BBDBDAD}"/>
              </a:ext>
            </a:extLst>
          </p:cNvPr>
          <p:cNvCxnSpPr>
            <a:cxnSpLocks/>
          </p:cNvCxnSpPr>
          <p:nvPr/>
        </p:nvCxnSpPr>
        <p:spPr>
          <a:xfrm flipH="1">
            <a:off x="7241892" y="6081945"/>
            <a:ext cx="1199090" cy="2791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2781530" y="859577"/>
            <a:ext cx="6567399" cy="745061"/>
            <a:chOff x="0" y="100811"/>
            <a:chExt cx="1519243" cy="512924"/>
          </a:xfrm>
        </p:grpSpPr>
        <p:sp>
          <p:nvSpPr>
            <p:cNvPr id="14" name="Freeform 14"/>
            <p:cNvSpPr/>
            <p:nvPr/>
          </p:nvSpPr>
          <p:spPr>
            <a:xfrm>
              <a:off x="0" y="100811"/>
              <a:ext cx="1519243" cy="460435"/>
            </a:xfrm>
            <a:custGeom>
              <a:avLst/>
              <a:gdLst/>
              <a:ahLst/>
              <a:cxnLst/>
              <a:rect l="l" t="t" r="r" b="b"/>
              <a:pathLst>
                <a:path w="1519243" h="613735">
                  <a:moveTo>
                    <a:pt x="68449" y="0"/>
                  </a:moveTo>
                  <a:lnTo>
                    <a:pt x="1450795" y="0"/>
                  </a:lnTo>
                  <a:cubicBezTo>
                    <a:pt x="1488598" y="0"/>
                    <a:pt x="1519243" y="30646"/>
                    <a:pt x="1519243" y="68449"/>
                  </a:cubicBezTo>
                  <a:lnTo>
                    <a:pt x="1519243" y="545287"/>
                  </a:lnTo>
                  <a:cubicBezTo>
                    <a:pt x="1519243" y="583090"/>
                    <a:pt x="1488598" y="613735"/>
                    <a:pt x="1450795" y="613735"/>
                  </a:cubicBezTo>
                  <a:lnTo>
                    <a:pt x="68449" y="613735"/>
                  </a:lnTo>
                  <a:cubicBezTo>
                    <a:pt x="50295" y="613735"/>
                    <a:pt x="32885" y="606524"/>
                    <a:pt x="20048" y="593687"/>
                  </a:cubicBezTo>
                  <a:cubicBezTo>
                    <a:pt x="7212" y="580851"/>
                    <a:pt x="0" y="563440"/>
                    <a:pt x="0" y="545287"/>
                  </a:cubicBezTo>
                  <a:lnTo>
                    <a:pt x="0" y="68449"/>
                  </a:lnTo>
                  <a:cubicBezTo>
                    <a:pt x="0" y="50295"/>
                    <a:pt x="7212" y="32885"/>
                    <a:pt x="20048" y="20048"/>
                  </a:cubicBezTo>
                  <a:cubicBezTo>
                    <a:pt x="32885" y="7212"/>
                    <a:pt x="50295" y="0"/>
                    <a:pt x="68449" y="0"/>
                  </a:cubicBezTo>
                  <a:close/>
                </a:path>
              </a:pathLst>
            </a:custGeom>
            <a:solidFill>
              <a:srgbClr val="FBAC0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190500"/>
              <a:ext cx="1519243" cy="4232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025"/>
                </a:lnSpc>
              </a:pP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Vùng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Duyên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hải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miền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Trung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3607487" y="1870372"/>
            <a:ext cx="4055763" cy="3196674"/>
          </a:xfrm>
          <a:custGeom>
            <a:avLst/>
            <a:gdLst/>
            <a:ahLst/>
            <a:cxnLst/>
            <a:rect l="l" t="t" r="r" b="b"/>
            <a:pathLst>
              <a:path w="6423563" h="5062928">
                <a:moveTo>
                  <a:pt x="0" y="0"/>
                </a:moveTo>
                <a:lnTo>
                  <a:pt x="6423563" y="0"/>
                </a:lnTo>
                <a:lnTo>
                  <a:pt x="6423563" y="5062928"/>
                </a:lnTo>
                <a:lnTo>
                  <a:pt x="0" y="5062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025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397761" y="5217518"/>
            <a:ext cx="260887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Cambria"/>
              </a:rPr>
              <a:t>Cố đô Huế</a:t>
            </a:r>
          </a:p>
        </p:txBody>
      </p:sp>
      <p:sp>
        <p:nvSpPr>
          <p:cNvPr id="17" name="Freeform 17"/>
          <p:cNvSpPr/>
          <p:nvPr/>
        </p:nvSpPr>
        <p:spPr>
          <a:xfrm>
            <a:off x="7726495" y="2832829"/>
            <a:ext cx="4055764" cy="3196674"/>
          </a:xfrm>
          <a:custGeom>
            <a:avLst/>
            <a:gdLst/>
            <a:ahLst/>
            <a:cxnLst/>
            <a:rect l="l" t="t" r="r" b="b"/>
            <a:pathLst>
              <a:path w="6532557" h="5062928">
                <a:moveTo>
                  <a:pt x="0" y="0"/>
                </a:moveTo>
                <a:lnTo>
                  <a:pt x="6532557" y="0"/>
                </a:lnTo>
                <a:lnTo>
                  <a:pt x="6532557" y="5062928"/>
                </a:lnTo>
                <a:lnTo>
                  <a:pt x="0" y="50629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171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495437" y="6239627"/>
            <a:ext cx="260887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Phố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cổ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An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4463934" y="4494351"/>
            <a:ext cx="2557543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Vùng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trồng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nghiệp</a:t>
            </a:r>
            <a:endParaRPr lang="en-US" sz="2800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120688" y="5660743"/>
            <a:ext cx="3682787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chăn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nuôi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súc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thuỷ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điện</a:t>
            </a:r>
            <a:endParaRPr lang="en-US" sz="2800" dirty="0">
              <a:solidFill>
                <a:srgbClr val="000000"/>
              </a:solidFill>
              <a:latin typeface="Cambria"/>
            </a:endParaRPr>
          </a:p>
        </p:txBody>
      </p:sp>
      <p:grpSp>
        <p:nvGrpSpPr>
          <p:cNvPr id="16" name="Group 13">
            <a:extLst>
              <a:ext uri="{FF2B5EF4-FFF2-40B4-BE49-F238E27FC236}">
                <a16:creationId xmlns:a16="http://schemas.microsoft.com/office/drawing/2014/main" id="{EF179705-966F-0E51-0310-2E3FD3217493}"/>
              </a:ext>
            </a:extLst>
          </p:cNvPr>
          <p:cNvGrpSpPr/>
          <p:nvPr/>
        </p:nvGrpSpPr>
        <p:grpSpPr>
          <a:xfrm>
            <a:off x="4312965" y="509524"/>
            <a:ext cx="3913138" cy="765259"/>
            <a:chOff x="0" y="86906"/>
            <a:chExt cx="1534591" cy="526829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61B283EE-95F5-EC56-F59C-98A0EF8238A1}"/>
                </a:ext>
              </a:extLst>
            </p:cNvPr>
            <p:cNvSpPr/>
            <p:nvPr/>
          </p:nvSpPr>
          <p:spPr>
            <a:xfrm>
              <a:off x="15348" y="86906"/>
              <a:ext cx="1519243" cy="460435"/>
            </a:xfrm>
            <a:custGeom>
              <a:avLst/>
              <a:gdLst/>
              <a:ahLst/>
              <a:cxnLst/>
              <a:rect l="l" t="t" r="r" b="b"/>
              <a:pathLst>
                <a:path w="1519243" h="613735">
                  <a:moveTo>
                    <a:pt x="68449" y="0"/>
                  </a:moveTo>
                  <a:lnTo>
                    <a:pt x="1450795" y="0"/>
                  </a:lnTo>
                  <a:cubicBezTo>
                    <a:pt x="1488598" y="0"/>
                    <a:pt x="1519243" y="30646"/>
                    <a:pt x="1519243" y="68449"/>
                  </a:cubicBezTo>
                  <a:lnTo>
                    <a:pt x="1519243" y="545287"/>
                  </a:lnTo>
                  <a:cubicBezTo>
                    <a:pt x="1519243" y="583090"/>
                    <a:pt x="1488598" y="613735"/>
                    <a:pt x="1450795" y="613735"/>
                  </a:cubicBezTo>
                  <a:lnTo>
                    <a:pt x="68449" y="613735"/>
                  </a:lnTo>
                  <a:cubicBezTo>
                    <a:pt x="50295" y="613735"/>
                    <a:pt x="32885" y="606524"/>
                    <a:pt x="20048" y="593687"/>
                  </a:cubicBezTo>
                  <a:cubicBezTo>
                    <a:pt x="7212" y="580851"/>
                    <a:pt x="0" y="563440"/>
                    <a:pt x="0" y="545287"/>
                  </a:cubicBezTo>
                  <a:lnTo>
                    <a:pt x="0" y="68449"/>
                  </a:lnTo>
                  <a:cubicBezTo>
                    <a:pt x="0" y="50295"/>
                    <a:pt x="7212" y="32885"/>
                    <a:pt x="20048" y="20048"/>
                  </a:cubicBezTo>
                  <a:cubicBezTo>
                    <a:pt x="32885" y="7212"/>
                    <a:pt x="50295" y="0"/>
                    <a:pt x="68449" y="0"/>
                  </a:cubicBezTo>
                  <a:close/>
                </a:path>
              </a:pathLst>
            </a:custGeom>
            <a:solidFill>
              <a:srgbClr val="FBAC0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36499378-25FA-9E56-DC04-A3E070C3891D}"/>
                </a:ext>
              </a:extLst>
            </p:cNvPr>
            <p:cNvSpPr txBox="1"/>
            <p:nvPr/>
          </p:nvSpPr>
          <p:spPr>
            <a:xfrm>
              <a:off x="0" y="190500"/>
              <a:ext cx="1519243" cy="4232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025"/>
                </a:lnSpc>
              </a:pP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Vùng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Tây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Nguyên</a:t>
              </a:r>
              <a:endParaRPr lang="en-US" sz="3600" dirty="0">
                <a:solidFill>
                  <a:srgbClr val="2A2A2A"/>
                </a:solidFill>
                <a:latin typeface="Cambria Bold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9081EDB-A57A-C40A-C208-F275CD0B2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16" t="-2509" b="1"/>
          <a:stretch/>
        </p:blipFill>
        <p:spPr>
          <a:xfrm>
            <a:off x="3982443" y="1735040"/>
            <a:ext cx="3772203" cy="26022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21F48E-4F25-BB7B-E940-213ADA87A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333"/>
          <a:stretch/>
        </p:blipFill>
        <p:spPr>
          <a:xfrm>
            <a:off x="7950039" y="2655277"/>
            <a:ext cx="4027983" cy="2825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1569257" y="5356690"/>
            <a:ext cx="425553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Trồng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lúa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trồng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ăn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quả</a:t>
            </a:r>
            <a:endParaRPr lang="en-US" sz="2800" dirty="0">
              <a:solidFill>
                <a:srgbClr val="000000"/>
              </a:solidFill>
              <a:latin typeface="Cambria"/>
            </a:endParaRP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D4261C9A-152A-625C-546A-B8543CCFE8F8}"/>
              </a:ext>
            </a:extLst>
          </p:cNvPr>
          <p:cNvGrpSpPr/>
          <p:nvPr/>
        </p:nvGrpSpPr>
        <p:grpSpPr>
          <a:xfrm>
            <a:off x="4312965" y="868606"/>
            <a:ext cx="3913138" cy="765259"/>
            <a:chOff x="0" y="86906"/>
            <a:chExt cx="1534591" cy="526829"/>
          </a:xfrm>
        </p:grpSpPr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03E58E46-E09C-A222-94B2-2D4779B6FF9F}"/>
                </a:ext>
              </a:extLst>
            </p:cNvPr>
            <p:cNvSpPr/>
            <p:nvPr/>
          </p:nvSpPr>
          <p:spPr>
            <a:xfrm>
              <a:off x="15348" y="86906"/>
              <a:ext cx="1519243" cy="460435"/>
            </a:xfrm>
            <a:custGeom>
              <a:avLst/>
              <a:gdLst/>
              <a:ahLst/>
              <a:cxnLst/>
              <a:rect l="l" t="t" r="r" b="b"/>
              <a:pathLst>
                <a:path w="1519243" h="613735">
                  <a:moveTo>
                    <a:pt x="68449" y="0"/>
                  </a:moveTo>
                  <a:lnTo>
                    <a:pt x="1450795" y="0"/>
                  </a:lnTo>
                  <a:cubicBezTo>
                    <a:pt x="1488598" y="0"/>
                    <a:pt x="1519243" y="30646"/>
                    <a:pt x="1519243" y="68449"/>
                  </a:cubicBezTo>
                  <a:lnTo>
                    <a:pt x="1519243" y="545287"/>
                  </a:lnTo>
                  <a:cubicBezTo>
                    <a:pt x="1519243" y="583090"/>
                    <a:pt x="1488598" y="613735"/>
                    <a:pt x="1450795" y="613735"/>
                  </a:cubicBezTo>
                  <a:lnTo>
                    <a:pt x="68449" y="613735"/>
                  </a:lnTo>
                  <a:cubicBezTo>
                    <a:pt x="50295" y="613735"/>
                    <a:pt x="32885" y="606524"/>
                    <a:pt x="20048" y="593687"/>
                  </a:cubicBezTo>
                  <a:cubicBezTo>
                    <a:pt x="7212" y="580851"/>
                    <a:pt x="0" y="563440"/>
                    <a:pt x="0" y="545287"/>
                  </a:cubicBezTo>
                  <a:lnTo>
                    <a:pt x="0" y="68449"/>
                  </a:lnTo>
                  <a:cubicBezTo>
                    <a:pt x="0" y="50295"/>
                    <a:pt x="7212" y="32885"/>
                    <a:pt x="20048" y="20048"/>
                  </a:cubicBezTo>
                  <a:cubicBezTo>
                    <a:pt x="32885" y="7212"/>
                    <a:pt x="50295" y="0"/>
                    <a:pt x="68449" y="0"/>
                  </a:cubicBezTo>
                  <a:close/>
                </a:path>
              </a:pathLst>
            </a:custGeom>
            <a:solidFill>
              <a:srgbClr val="FBAC0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B209A89D-84CD-90D2-F3B1-E97EA6DB51CA}"/>
                </a:ext>
              </a:extLst>
            </p:cNvPr>
            <p:cNvSpPr txBox="1"/>
            <p:nvPr/>
          </p:nvSpPr>
          <p:spPr>
            <a:xfrm>
              <a:off x="0" y="190500"/>
              <a:ext cx="1519243" cy="4232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025"/>
                </a:lnSpc>
              </a:pP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Vùng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Nam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Bộ</a:t>
              </a:r>
              <a:endParaRPr lang="en-US" sz="3600" dirty="0">
                <a:solidFill>
                  <a:srgbClr val="2A2A2A"/>
                </a:solidFill>
                <a:latin typeface="Cambria Bold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1C018F6-F53C-87C8-D624-354D93694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02" y="2023768"/>
            <a:ext cx="5763491" cy="3162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1854857" y="5339143"/>
            <a:ext cx="315958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nghành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nghiệp</a:t>
            </a:r>
            <a:endParaRPr lang="en-US" sz="2800" dirty="0">
              <a:solidFill>
                <a:srgbClr val="000000"/>
              </a:solidFill>
              <a:latin typeface="Cambria"/>
            </a:endParaRP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E8004C6F-431D-3C00-BBAF-B2AEF36D0DCC}"/>
              </a:ext>
            </a:extLst>
          </p:cNvPr>
          <p:cNvGrpSpPr/>
          <p:nvPr/>
        </p:nvGrpSpPr>
        <p:grpSpPr>
          <a:xfrm>
            <a:off x="4312965" y="509524"/>
            <a:ext cx="3913138" cy="765259"/>
            <a:chOff x="0" y="86906"/>
            <a:chExt cx="1534591" cy="526829"/>
          </a:xfrm>
        </p:grpSpPr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FD87E9FD-AAC2-A349-EFDF-A56BE881EB9F}"/>
                </a:ext>
              </a:extLst>
            </p:cNvPr>
            <p:cNvSpPr/>
            <p:nvPr/>
          </p:nvSpPr>
          <p:spPr>
            <a:xfrm>
              <a:off x="15348" y="86906"/>
              <a:ext cx="1519243" cy="460435"/>
            </a:xfrm>
            <a:custGeom>
              <a:avLst/>
              <a:gdLst/>
              <a:ahLst/>
              <a:cxnLst/>
              <a:rect l="l" t="t" r="r" b="b"/>
              <a:pathLst>
                <a:path w="1519243" h="613735">
                  <a:moveTo>
                    <a:pt x="68449" y="0"/>
                  </a:moveTo>
                  <a:lnTo>
                    <a:pt x="1450795" y="0"/>
                  </a:lnTo>
                  <a:cubicBezTo>
                    <a:pt x="1488598" y="0"/>
                    <a:pt x="1519243" y="30646"/>
                    <a:pt x="1519243" y="68449"/>
                  </a:cubicBezTo>
                  <a:lnTo>
                    <a:pt x="1519243" y="545287"/>
                  </a:lnTo>
                  <a:cubicBezTo>
                    <a:pt x="1519243" y="583090"/>
                    <a:pt x="1488598" y="613735"/>
                    <a:pt x="1450795" y="613735"/>
                  </a:cubicBezTo>
                  <a:lnTo>
                    <a:pt x="68449" y="613735"/>
                  </a:lnTo>
                  <a:cubicBezTo>
                    <a:pt x="50295" y="613735"/>
                    <a:pt x="32885" y="606524"/>
                    <a:pt x="20048" y="593687"/>
                  </a:cubicBezTo>
                  <a:cubicBezTo>
                    <a:pt x="7212" y="580851"/>
                    <a:pt x="0" y="563440"/>
                    <a:pt x="0" y="545287"/>
                  </a:cubicBezTo>
                  <a:lnTo>
                    <a:pt x="0" y="68449"/>
                  </a:lnTo>
                  <a:cubicBezTo>
                    <a:pt x="0" y="50295"/>
                    <a:pt x="7212" y="32885"/>
                    <a:pt x="20048" y="20048"/>
                  </a:cubicBezTo>
                  <a:cubicBezTo>
                    <a:pt x="32885" y="7212"/>
                    <a:pt x="50295" y="0"/>
                    <a:pt x="68449" y="0"/>
                  </a:cubicBezTo>
                  <a:close/>
                </a:path>
              </a:pathLst>
            </a:custGeom>
            <a:solidFill>
              <a:srgbClr val="FBAC0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CA6DE935-C0ED-B5EA-69E3-FCB3D1510724}"/>
                </a:ext>
              </a:extLst>
            </p:cNvPr>
            <p:cNvSpPr txBox="1"/>
            <p:nvPr/>
          </p:nvSpPr>
          <p:spPr>
            <a:xfrm>
              <a:off x="0" y="190500"/>
              <a:ext cx="1519243" cy="4232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025"/>
                </a:lnSpc>
              </a:pP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Vùng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Nam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Bộ</a:t>
              </a:r>
              <a:endParaRPr lang="en-US" sz="3600" dirty="0">
                <a:solidFill>
                  <a:srgbClr val="2A2A2A"/>
                </a:solidFill>
                <a:latin typeface="Cambria Bold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0DC2C93-3632-D3BB-6DBD-5EDE8D96F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99" y="1709721"/>
            <a:ext cx="5625705" cy="35254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672</Words>
  <Application>Microsoft Office PowerPoint</Application>
  <PresentationFormat>Widescreen</PresentationFormat>
  <Paragraphs>99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Cambria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ngọc nguyễn</dc:creator>
  <cp:lastModifiedBy>ngọc nguyễn</cp:lastModifiedBy>
  <cp:revision>4</cp:revision>
  <dcterms:created xsi:type="dcterms:W3CDTF">2024-05-09T05:55:29Z</dcterms:created>
  <dcterms:modified xsi:type="dcterms:W3CDTF">2024-05-09T05:58:47Z</dcterms:modified>
</cp:coreProperties>
</file>