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5" r:id="rId2"/>
    <p:sldId id="307" r:id="rId3"/>
    <p:sldId id="286" r:id="rId4"/>
    <p:sldId id="316" r:id="rId5"/>
    <p:sldId id="306" r:id="rId6"/>
    <p:sldId id="287" r:id="rId7"/>
    <p:sldId id="289" r:id="rId8"/>
    <p:sldId id="313" r:id="rId9"/>
    <p:sldId id="317" r:id="rId10"/>
    <p:sldId id="314" r:id="rId11"/>
    <p:sldId id="318" r:id="rId12"/>
    <p:sldId id="319" r:id="rId13"/>
    <p:sldId id="321" r:id="rId14"/>
    <p:sldId id="315" r:id="rId15"/>
    <p:sldId id="322" r:id="rId16"/>
    <p:sldId id="291" r:id="rId17"/>
    <p:sldId id="292" r:id="rId18"/>
    <p:sldId id="323" r:id="rId19"/>
    <p:sldId id="325" r:id="rId20"/>
    <p:sldId id="324" r:id="rId21"/>
    <p:sldId id="326" r:id="rId22"/>
    <p:sldId id="32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3" d="100"/>
          <a:sy n="63"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775A4-6ADE-480F-9092-80B892BC8509}"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E8165-E4C0-4571-B8DC-0BED13752813}" type="slidenum">
              <a:rPr lang="en-US" smtClean="0"/>
              <a:t>‹#›</a:t>
            </a:fld>
            <a:endParaRPr lang="en-US"/>
          </a:p>
        </p:txBody>
      </p:sp>
    </p:spTree>
    <p:extLst>
      <p:ext uri="{BB962C8B-B14F-4D97-AF65-F5344CB8AC3E}">
        <p14:creationId xmlns:p14="http://schemas.microsoft.com/office/powerpoint/2010/main" val="328591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268CB5-EA0E-483D-9BE4-13A88CD50486}" type="slidenum">
              <a:rPr lang="zh-CN" altLang="en-US" smtClean="0"/>
              <a:t>1</a:t>
            </a:fld>
            <a:endParaRPr lang="zh-CN" altLang="en-US"/>
          </a:p>
        </p:txBody>
      </p:sp>
    </p:spTree>
    <p:extLst>
      <p:ext uri="{BB962C8B-B14F-4D97-AF65-F5344CB8AC3E}">
        <p14:creationId xmlns:p14="http://schemas.microsoft.com/office/powerpoint/2010/main" val="120903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268CB5-EA0E-483D-9BE4-13A88CD50486}" type="slidenum">
              <a:rPr lang="zh-CN" altLang="en-US" smtClean="0"/>
              <a:t>14</a:t>
            </a:fld>
            <a:endParaRPr lang="zh-CN" altLang="en-US"/>
          </a:p>
        </p:txBody>
      </p:sp>
    </p:spTree>
    <p:extLst>
      <p:ext uri="{BB962C8B-B14F-4D97-AF65-F5344CB8AC3E}">
        <p14:creationId xmlns:p14="http://schemas.microsoft.com/office/powerpoint/2010/main" val="75401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268CB5-EA0E-483D-9BE4-13A88CD50486}" type="slidenum">
              <a:rPr lang="zh-CN" altLang="en-US" smtClean="0"/>
              <a:t>16</a:t>
            </a:fld>
            <a:endParaRPr lang="zh-CN" altLang="en-US"/>
          </a:p>
        </p:txBody>
      </p:sp>
    </p:spTree>
    <p:extLst>
      <p:ext uri="{BB962C8B-B14F-4D97-AF65-F5344CB8AC3E}">
        <p14:creationId xmlns:p14="http://schemas.microsoft.com/office/powerpoint/2010/main" val="72625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268CB5-EA0E-483D-9BE4-13A88CD50486}" type="slidenum">
              <a:rPr lang="zh-CN" altLang="en-US" smtClean="0"/>
              <a:t>17</a:t>
            </a:fld>
            <a:endParaRPr lang="zh-CN" altLang="en-US"/>
          </a:p>
        </p:txBody>
      </p:sp>
    </p:spTree>
    <p:extLst>
      <p:ext uri="{BB962C8B-B14F-4D97-AF65-F5344CB8AC3E}">
        <p14:creationId xmlns:p14="http://schemas.microsoft.com/office/powerpoint/2010/main" val="407459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268CB5-EA0E-483D-9BE4-13A88CD50486}" type="slidenum">
              <a:rPr lang="zh-CN" altLang="en-US" smtClean="0"/>
              <a:t>21</a:t>
            </a:fld>
            <a:endParaRPr lang="zh-CN" altLang="en-US"/>
          </a:p>
        </p:txBody>
      </p:sp>
    </p:spTree>
    <p:extLst>
      <p:ext uri="{BB962C8B-B14F-4D97-AF65-F5344CB8AC3E}">
        <p14:creationId xmlns:p14="http://schemas.microsoft.com/office/powerpoint/2010/main" val="191149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268CB5-EA0E-483D-9BE4-13A88CD50486}" type="slidenum">
              <a:rPr lang="zh-CN" altLang="en-US" smtClean="0"/>
              <a:t>2</a:t>
            </a:fld>
            <a:endParaRPr lang="zh-CN" altLang="en-US"/>
          </a:p>
        </p:txBody>
      </p:sp>
    </p:spTree>
    <p:extLst>
      <p:ext uri="{BB962C8B-B14F-4D97-AF65-F5344CB8AC3E}">
        <p14:creationId xmlns:p14="http://schemas.microsoft.com/office/powerpoint/2010/main" val="227053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268CB5-EA0E-483D-9BE4-13A88CD50486}" type="slidenum">
              <a:rPr lang="zh-CN" altLang="en-US" smtClean="0"/>
              <a:t>3</a:t>
            </a:fld>
            <a:endParaRPr lang="zh-CN" altLang="en-US"/>
          </a:p>
        </p:txBody>
      </p:sp>
    </p:spTree>
    <p:extLst>
      <p:ext uri="{BB962C8B-B14F-4D97-AF65-F5344CB8AC3E}">
        <p14:creationId xmlns:p14="http://schemas.microsoft.com/office/powerpoint/2010/main" val="122102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268CB5-EA0E-483D-9BE4-13A88CD50486}" type="slidenum">
              <a:rPr lang="zh-CN" altLang="en-US" smtClean="0"/>
              <a:t>5</a:t>
            </a:fld>
            <a:endParaRPr lang="zh-CN" altLang="en-US"/>
          </a:p>
        </p:txBody>
      </p:sp>
    </p:spTree>
    <p:extLst>
      <p:ext uri="{BB962C8B-B14F-4D97-AF65-F5344CB8AC3E}">
        <p14:creationId xmlns:p14="http://schemas.microsoft.com/office/powerpoint/2010/main" val="198099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268CB5-EA0E-483D-9BE4-13A88CD50486}" type="slidenum">
              <a:rPr lang="zh-CN" altLang="en-US" smtClean="0"/>
              <a:t>6</a:t>
            </a:fld>
            <a:endParaRPr lang="zh-CN" altLang="en-US"/>
          </a:p>
        </p:txBody>
      </p:sp>
    </p:spTree>
    <p:extLst>
      <p:ext uri="{BB962C8B-B14F-4D97-AF65-F5344CB8AC3E}">
        <p14:creationId xmlns:p14="http://schemas.microsoft.com/office/powerpoint/2010/main" val="129198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268CB5-EA0E-483D-9BE4-13A88CD50486}" type="slidenum">
              <a:rPr lang="zh-CN" altLang="en-US" smtClean="0"/>
              <a:t>7</a:t>
            </a:fld>
            <a:endParaRPr lang="zh-CN" altLang="en-US"/>
          </a:p>
        </p:txBody>
      </p:sp>
    </p:spTree>
    <p:extLst>
      <p:ext uri="{BB962C8B-B14F-4D97-AF65-F5344CB8AC3E}">
        <p14:creationId xmlns:p14="http://schemas.microsoft.com/office/powerpoint/2010/main" val="1545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268CB5-EA0E-483D-9BE4-13A88CD50486}" type="slidenum">
              <a:rPr lang="zh-CN" altLang="en-US" smtClean="0"/>
              <a:t>8</a:t>
            </a:fld>
            <a:endParaRPr lang="zh-CN" altLang="en-US"/>
          </a:p>
        </p:txBody>
      </p:sp>
    </p:spTree>
    <p:extLst>
      <p:ext uri="{BB962C8B-B14F-4D97-AF65-F5344CB8AC3E}">
        <p14:creationId xmlns:p14="http://schemas.microsoft.com/office/powerpoint/2010/main" val="370638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268CB5-EA0E-483D-9BE4-13A88CD50486}" type="slidenum">
              <a:rPr lang="zh-CN" altLang="en-US" smtClean="0"/>
              <a:t>10</a:t>
            </a:fld>
            <a:endParaRPr lang="zh-CN" altLang="en-US"/>
          </a:p>
        </p:txBody>
      </p:sp>
    </p:spTree>
    <p:extLst>
      <p:ext uri="{BB962C8B-B14F-4D97-AF65-F5344CB8AC3E}">
        <p14:creationId xmlns:p14="http://schemas.microsoft.com/office/powerpoint/2010/main" val="124344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68CB5-EA0E-483D-9BE4-13A88CD5048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5828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2A5A-66A1-3F7F-F3D8-610850D356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711AD-755F-9935-E3D4-9208B9133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6C996B-F02E-5A35-9372-9EC73479A303}"/>
              </a:ext>
            </a:extLst>
          </p:cNvPr>
          <p:cNvSpPr>
            <a:spLocks noGrp="1"/>
          </p:cNvSpPr>
          <p:nvPr>
            <p:ph type="dt" sz="half" idx="10"/>
          </p:nvPr>
        </p:nvSpPr>
        <p:spPr/>
        <p:txBody>
          <a:bodyPr/>
          <a:lstStyle/>
          <a:p>
            <a:fld id="{E31306FE-CEB0-4FFF-A15E-5E369E8F4275}" type="datetimeFigureOut">
              <a:rPr lang="en-US" smtClean="0"/>
              <a:t>5/9/2024</a:t>
            </a:fld>
            <a:endParaRPr lang="en-US"/>
          </a:p>
        </p:txBody>
      </p:sp>
      <p:sp>
        <p:nvSpPr>
          <p:cNvPr id="5" name="Footer Placeholder 4">
            <a:extLst>
              <a:ext uri="{FF2B5EF4-FFF2-40B4-BE49-F238E27FC236}">
                <a16:creationId xmlns:a16="http://schemas.microsoft.com/office/drawing/2014/main" id="{25AFB32F-A666-1BBA-55EB-654BA36A2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BEC8C-6ADA-E563-C637-488FBC10D24A}"/>
              </a:ext>
            </a:extLst>
          </p:cNvPr>
          <p:cNvSpPr>
            <a:spLocks noGrp="1"/>
          </p:cNvSpPr>
          <p:nvPr>
            <p:ph type="sldNum" sz="quarter" idx="12"/>
          </p:nvPr>
        </p:nvSpPr>
        <p:spPr/>
        <p:txBody>
          <a:bodyPr/>
          <a:lstStyle/>
          <a:p>
            <a:fld id="{8E513D7D-DC60-4835-9419-D7655E8B6211}" type="slidenum">
              <a:rPr lang="en-US" smtClean="0"/>
              <a:t>‹#›</a:t>
            </a:fld>
            <a:endParaRPr lang="en-US"/>
          </a:p>
        </p:txBody>
      </p:sp>
    </p:spTree>
    <p:extLst>
      <p:ext uri="{BB962C8B-B14F-4D97-AF65-F5344CB8AC3E}">
        <p14:creationId xmlns:p14="http://schemas.microsoft.com/office/powerpoint/2010/main" val="353243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54307-67D5-F7BD-41C6-7138A9E391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D4C70-B5AD-B021-0F2A-9BC038B0D3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EBA79-4CC6-56CC-B905-22FC98CCD847}"/>
              </a:ext>
            </a:extLst>
          </p:cNvPr>
          <p:cNvSpPr>
            <a:spLocks noGrp="1"/>
          </p:cNvSpPr>
          <p:nvPr>
            <p:ph type="dt" sz="half" idx="10"/>
          </p:nvPr>
        </p:nvSpPr>
        <p:spPr/>
        <p:txBody>
          <a:bodyPr/>
          <a:lstStyle/>
          <a:p>
            <a:fld id="{E31306FE-CEB0-4FFF-A15E-5E369E8F4275}" type="datetimeFigureOut">
              <a:rPr lang="en-US" smtClean="0"/>
              <a:t>5/9/2024</a:t>
            </a:fld>
            <a:endParaRPr lang="en-US"/>
          </a:p>
        </p:txBody>
      </p:sp>
      <p:sp>
        <p:nvSpPr>
          <p:cNvPr id="5" name="Footer Placeholder 4">
            <a:extLst>
              <a:ext uri="{FF2B5EF4-FFF2-40B4-BE49-F238E27FC236}">
                <a16:creationId xmlns:a16="http://schemas.microsoft.com/office/drawing/2014/main" id="{5084C305-A82A-3838-4E4A-2699A3A61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97F3D-B86C-51A7-2E4C-7388C81E2FB6}"/>
              </a:ext>
            </a:extLst>
          </p:cNvPr>
          <p:cNvSpPr>
            <a:spLocks noGrp="1"/>
          </p:cNvSpPr>
          <p:nvPr>
            <p:ph type="sldNum" sz="quarter" idx="12"/>
          </p:nvPr>
        </p:nvSpPr>
        <p:spPr/>
        <p:txBody>
          <a:bodyPr/>
          <a:lstStyle/>
          <a:p>
            <a:fld id="{8E513D7D-DC60-4835-9419-D7655E8B6211}" type="slidenum">
              <a:rPr lang="en-US" smtClean="0"/>
              <a:t>‹#›</a:t>
            </a:fld>
            <a:endParaRPr lang="en-US"/>
          </a:p>
        </p:txBody>
      </p:sp>
    </p:spTree>
    <p:extLst>
      <p:ext uri="{BB962C8B-B14F-4D97-AF65-F5344CB8AC3E}">
        <p14:creationId xmlns:p14="http://schemas.microsoft.com/office/powerpoint/2010/main" val="131453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9D8E12-9D9E-0C60-90B5-F9CD13CED5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413B4-68C2-8226-F375-80F80BCB1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8077D-7A28-914C-5E7B-4545F7B64A91}"/>
              </a:ext>
            </a:extLst>
          </p:cNvPr>
          <p:cNvSpPr>
            <a:spLocks noGrp="1"/>
          </p:cNvSpPr>
          <p:nvPr>
            <p:ph type="dt" sz="half" idx="10"/>
          </p:nvPr>
        </p:nvSpPr>
        <p:spPr/>
        <p:txBody>
          <a:bodyPr/>
          <a:lstStyle/>
          <a:p>
            <a:fld id="{E31306FE-CEB0-4FFF-A15E-5E369E8F4275}" type="datetimeFigureOut">
              <a:rPr lang="en-US" smtClean="0"/>
              <a:t>5/9/2024</a:t>
            </a:fld>
            <a:endParaRPr lang="en-US"/>
          </a:p>
        </p:txBody>
      </p:sp>
      <p:sp>
        <p:nvSpPr>
          <p:cNvPr id="5" name="Footer Placeholder 4">
            <a:extLst>
              <a:ext uri="{FF2B5EF4-FFF2-40B4-BE49-F238E27FC236}">
                <a16:creationId xmlns:a16="http://schemas.microsoft.com/office/drawing/2014/main" id="{9636853A-CBF4-FBE9-2665-5F6248523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D9DFE-DBCA-D3C0-04FD-2E7185389E53}"/>
              </a:ext>
            </a:extLst>
          </p:cNvPr>
          <p:cNvSpPr>
            <a:spLocks noGrp="1"/>
          </p:cNvSpPr>
          <p:nvPr>
            <p:ph type="sldNum" sz="quarter" idx="12"/>
          </p:nvPr>
        </p:nvSpPr>
        <p:spPr/>
        <p:txBody>
          <a:bodyPr/>
          <a:lstStyle/>
          <a:p>
            <a:fld id="{8E513D7D-DC60-4835-9419-D7655E8B6211}" type="slidenum">
              <a:rPr lang="en-US" smtClean="0"/>
              <a:t>‹#›</a:t>
            </a:fld>
            <a:endParaRPr lang="en-US"/>
          </a:p>
        </p:txBody>
      </p:sp>
    </p:spTree>
    <p:extLst>
      <p:ext uri="{BB962C8B-B14F-4D97-AF65-F5344CB8AC3E}">
        <p14:creationId xmlns:p14="http://schemas.microsoft.com/office/powerpoint/2010/main" val="103514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C715-B99D-A044-3CBD-784609F37D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F384DB-59EB-A814-0A43-69CC7BC050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8FB63-1C2C-F8A3-1243-3B5D34CE97A2}"/>
              </a:ext>
            </a:extLst>
          </p:cNvPr>
          <p:cNvSpPr>
            <a:spLocks noGrp="1"/>
          </p:cNvSpPr>
          <p:nvPr>
            <p:ph type="dt" sz="half" idx="10"/>
          </p:nvPr>
        </p:nvSpPr>
        <p:spPr/>
        <p:txBody>
          <a:bodyPr/>
          <a:lstStyle/>
          <a:p>
            <a:fld id="{E31306FE-CEB0-4FFF-A15E-5E369E8F4275}" type="datetimeFigureOut">
              <a:rPr lang="en-US" smtClean="0"/>
              <a:t>5/9/2024</a:t>
            </a:fld>
            <a:endParaRPr lang="en-US"/>
          </a:p>
        </p:txBody>
      </p:sp>
      <p:sp>
        <p:nvSpPr>
          <p:cNvPr id="5" name="Footer Placeholder 4">
            <a:extLst>
              <a:ext uri="{FF2B5EF4-FFF2-40B4-BE49-F238E27FC236}">
                <a16:creationId xmlns:a16="http://schemas.microsoft.com/office/drawing/2014/main" id="{46D8508E-D788-C011-2277-84477F5C1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00D48-AE4B-4932-29F4-84F0EA235E98}"/>
              </a:ext>
            </a:extLst>
          </p:cNvPr>
          <p:cNvSpPr>
            <a:spLocks noGrp="1"/>
          </p:cNvSpPr>
          <p:nvPr>
            <p:ph type="sldNum" sz="quarter" idx="12"/>
          </p:nvPr>
        </p:nvSpPr>
        <p:spPr/>
        <p:txBody>
          <a:bodyPr/>
          <a:lstStyle/>
          <a:p>
            <a:fld id="{8E513D7D-DC60-4835-9419-D7655E8B6211}" type="slidenum">
              <a:rPr lang="en-US" smtClean="0"/>
              <a:t>‹#›</a:t>
            </a:fld>
            <a:endParaRPr lang="en-US"/>
          </a:p>
        </p:txBody>
      </p:sp>
    </p:spTree>
    <p:extLst>
      <p:ext uri="{BB962C8B-B14F-4D97-AF65-F5344CB8AC3E}">
        <p14:creationId xmlns:p14="http://schemas.microsoft.com/office/powerpoint/2010/main" val="151382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8FC1-629E-A7BA-E1EE-BFCC872DC4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5C5884-FF2E-1002-4C74-7A25CBEA7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95AF13-ACBB-9EE0-0596-4AA808CE869B}"/>
              </a:ext>
            </a:extLst>
          </p:cNvPr>
          <p:cNvSpPr>
            <a:spLocks noGrp="1"/>
          </p:cNvSpPr>
          <p:nvPr>
            <p:ph type="dt" sz="half" idx="10"/>
          </p:nvPr>
        </p:nvSpPr>
        <p:spPr/>
        <p:txBody>
          <a:bodyPr/>
          <a:lstStyle/>
          <a:p>
            <a:fld id="{E31306FE-CEB0-4FFF-A15E-5E369E8F4275}" type="datetimeFigureOut">
              <a:rPr lang="en-US" smtClean="0"/>
              <a:t>5/9/2024</a:t>
            </a:fld>
            <a:endParaRPr lang="en-US"/>
          </a:p>
        </p:txBody>
      </p:sp>
      <p:sp>
        <p:nvSpPr>
          <p:cNvPr id="5" name="Footer Placeholder 4">
            <a:extLst>
              <a:ext uri="{FF2B5EF4-FFF2-40B4-BE49-F238E27FC236}">
                <a16:creationId xmlns:a16="http://schemas.microsoft.com/office/drawing/2014/main" id="{CC5A81B9-6981-1077-2286-BDCEA788A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9D750-161F-8630-ED1D-9CE23B47F2BF}"/>
              </a:ext>
            </a:extLst>
          </p:cNvPr>
          <p:cNvSpPr>
            <a:spLocks noGrp="1"/>
          </p:cNvSpPr>
          <p:nvPr>
            <p:ph type="sldNum" sz="quarter" idx="12"/>
          </p:nvPr>
        </p:nvSpPr>
        <p:spPr/>
        <p:txBody>
          <a:bodyPr/>
          <a:lstStyle/>
          <a:p>
            <a:fld id="{8E513D7D-DC60-4835-9419-D7655E8B6211}" type="slidenum">
              <a:rPr lang="en-US" smtClean="0"/>
              <a:t>‹#›</a:t>
            </a:fld>
            <a:endParaRPr lang="en-US"/>
          </a:p>
        </p:txBody>
      </p:sp>
    </p:spTree>
    <p:extLst>
      <p:ext uri="{BB962C8B-B14F-4D97-AF65-F5344CB8AC3E}">
        <p14:creationId xmlns:p14="http://schemas.microsoft.com/office/powerpoint/2010/main" val="32614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9209-104F-81D1-189A-14B20D9A4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8250A-3072-30DD-DF14-C8425AB029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6075BE-7641-9E52-7EA5-F59D4F8D8D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5FD0DE-8EB3-F0FC-FABF-32714DB60F37}"/>
              </a:ext>
            </a:extLst>
          </p:cNvPr>
          <p:cNvSpPr>
            <a:spLocks noGrp="1"/>
          </p:cNvSpPr>
          <p:nvPr>
            <p:ph type="dt" sz="half" idx="10"/>
          </p:nvPr>
        </p:nvSpPr>
        <p:spPr/>
        <p:txBody>
          <a:bodyPr/>
          <a:lstStyle/>
          <a:p>
            <a:fld id="{E31306FE-CEB0-4FFF-A15E-5E369E8F4275}" type="datetimeFigureOut">
              <a:rPr lang="en-US" smtClean="0"/>
              <a:t>5/9/2024</a:t>
            </a:fld>
            <a:endParaRPr lang="en-US"/>
          </a:p>
        </p:txBody>
      </p:sp>
      <p:sp>
        <p:nvSpPr>
          <p:cNvPr id="6" name="Footer Placeholder 5">
            <a:extLst>
              <a:ext uri="{FF2B5EF4-FFF2-40B4-BE49-F238E27FC236}">
                <a16:creationId xmlns:a16="http://schemas.microsoft.com/office/drawing/2014/main" id="{128106CC-7C3B-5431-322D-727331AD6D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9F808-AA13-0663-D33F-C40771BE4A1F}"/>
              </a:ext>
            </a:extLst>
          </p:cNvPr>
          <p:cNvSpPr>
            <a:spLocks noGrp="1"/>
          </p:cNvSpPr>
          <p:nvPr>
            <p:ph type="sldNum" sz="quarter" idx="12"/>
          </p:nvPr>
        </p:nvSpPr>
        <p:spPr/>
        <p:txBody>
          <a:bodyPr/>
          <a:lstStyle/>
          <a:p>
            <a:fld id="{8E513D7D-DC60-4835-9419-D7655E8B6211}" type="slidenum">
              <a:rPr lang="en-US" smtClean="0"/>
              <a:t>‹#›</a:t>
            </a:fld>
            <a:endParaRPr lang="en-US"/>
          </a:p>
        </p:txBody>
      </p:sp>
    </p:spTree>
    <p:extLst>
      <p:ext uri="{BB962C8B-B14F-4D97-AF65-F5344CB8AC3E}">
        <p14:creationId xmlns:p14="http://schemas.microsoft.com/office/powerpoint/2010/main" val="315906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7DCA-6E90-8DAC-62C9-490DB0815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BB6864-BDA6-44C8-0F1D-06E9184EC5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61C1F7-3A1F-4F9A-29A5-14D989F1E3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985140-4F76-5E4F-2611-ADF08713C6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A16272-E0A3-808F-9DF4-12593367B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D8B2A0-CBF4-6AA0-8FF7-02440AB07972}"/>
              </a:ext>
            </a:extLst>
          </p:cNvPr>
          <p:cNvSpPr>
            <a:spLocks noGrp="1"/>
          </p:cNvSpPr>
          <p:nvPr>
            <p:ph type="dt" sz="half" idx="10"/>
          </p:nvPr>
        </p:nvSpPr>
        <p:spPr/>
        <p:txBody>
          <a:bodyPr/>
          <a:lstStyle/>
          <a:p>
            <a:fld id="{E31306FE-CEB0-4FFF-A15E-5E369E8F4275}" type="datetimeFigureOut">
              <a:rPr lang="en-US" smtClean="0"/>
              <a:t>5/9/2024</a:t>
            </a:fld>
            <a:endParaRPr lang="en-US"/>
          </a:p>
        </p:txBody>
      </p:sp>
      <p:sp>
        <p:nvSpPr>
          <p:cNvPr id="8" name="Footer Placeholder 7">
            <a:extLst>
              <a:ext uri="{FF2B5EF4-FFF2-40B4-BE49-F238E27FC236}">
                <a16:creationId xmlns:a16="http://schemas.microsoft.com/office/drawing/2014/main" id="{C5E4F8C9-4F50-2055-ADB0-2B803F355A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44FDC2-7D0F-4F80-03B0-140E181307BF}"/>
              </a:ext>
            </a:extLst>
          </p:cNvPr>
          <p:cNvSpPr>
            <a:spLocks noGrp="1"/>
          </p:cNvSpPr>
          <p:nvPr>
            <p:ph type="sldNum" sz="quarter" idx="12"/>
          </p:nvPr>
        </p:nvSpPr>
        <p:spPr/>
        <p:txBody>
          <a:bodyPr/>
          <a:lstStyle/>
          <a:p>
            <a:fld id="{8E513D7D-DC60-4835-9419-D7655E8B6211}" type="slidenum">
              <a:rPr lang="en-US" smtClean="0"/>
              <a:t>‹#›</a:t>
            </a:fld>
            <a:endParaRPr lang="en-US"/>
          </a:p>
        </p:txBody>
      </p:sp>
    </p:spTree>
    <p:extLst>
      <p:ext uri="{BB962C8B-B14F-4D97-AF65-F5344CB8AC3E}">
        <p14:creationId xmlns:p14="http://schemas.microsoft.com/office/powerpoint/2010/main" val="413941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8D90-1247-8B33-DF34-3C0997963C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0D4067-B946-E7AB-1455-11F72C0727E6}"/>
              </a:ext>
            </a:extLst>
          </p:cNvPr>
          <p:cNvSpPr>
            <a:spLocks noGrp="1"/>
          </p:cNvSpPr>
          <p:nvPr>
            <p:ph type="dt" sz="half" idx="10"/>
          </p:nvPr>
        </p:nvSpPr>
        <p:spPr/>
        <p:txBody>
          <a:bodyPr/>
          <a:lstStyle/>
          <a:p>
            <a:fld id="{E31306FE-CEB0-4FFF-A15E-5E369E8F4275}" type="datetimeFigureOut">
              <a:rPr lang="en-US" smtClean="0"/>
              <a:t>5/9/2024</a:t>
            </a:fld>
            <a:endParaRPr lang="en-US"/>
          </a:p>
        </p:txBody>
      </p:sp>
      <p:sp>
        <p:nvSpPr>
          <p:cNvPr id="4" name="Footer Placeholder 3">
            <a:extLst>
              <a:ext uri="{FF2B5EF4-FFF2-40B4-BE49-F238E27FC236}">
                <a16:creationId xmlns:a16="http://schemas.microsoft.com/office/drawing/2014/main" id="{4F3A8355-E05B-01B6-18B7-EC4F499756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06747A-578D-5D2D-FBFD-1EEBF53A4488}"/>
              </a:ext>
            </a:extLst>
          </p:cNvPr>
          <p:cNvSpPr>
            <a:spLocks noGrp="1"/>
          </p:cNvSpPr>
          <p:nvPr>
            <p:ph type="sldNum" sz="quarter" idx="12"/>
          </p:nvPr>
        </p:nvSpPr>
        <p:spPr/>
        <p:txBody>
          <a:bodyPr/>
          <a:lstStyle/>
          <a:p>
            <a:fld id="{8E513D7D-DC60-4835-9419-D7655E8B6211}" type="slidenum">
              <a:rPr lang="en-US" smtClean="0"/>
              <a:t>‹#›</a:t>
            </a:fld>
            <a:endParaRPr lang="en-US"/>
          </a:p>
        </p:txBody>
      </p:sp>
    </p:spTree>
    <p:extLst>
      <p:ext uri="{BB962C8B-B14F-4D97-AF65-F5344CB8AC3E}">
        <p14:creationId xmlns:p14="http://schemas.microsoft.com/office/powerpoint/2010/main" val="207993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0F9D5-3872-7F57-68E9-78A47E7071C6}"/>
              </a:ext>
            </a:extLst>
          </p:cNvPr>
          <p:cNvSpPr>
            <a:spLocks noGrp="1"/>
          </p:cNvSpPr>
          <p:nvPr>
            <p:ph type="dt" sz="half" idx="10"/>
          </p:nvPr>
        </p:nvSpPr>
        <p:spPr/>
        <p:txBody>
          <a:bodyPr/>
          <a:lstStyle/>
          <a:p>
            <a:fld id="{E31306FE-CEB0-4FFF-A15E-5E369E8F4275}" type="datetimeFigureOut">
              <a:rPr lang="en-US" smtClean="0"/>
              <a:t>5/9/2024</a:t>
            </a:fld>
            <a:endParaRPr lang="en-US"/>
          </a:p>
        </p:txBody>
      </p:sp>
      <p:sp>
        <p:nvSpPr>
          <p:cNvPr id="3" name="Footer Placeholder 2">
            <a:extLst>
              <a:ext uri="{FF2B5EF4-FFF2-40B4-BE49-F238E27FC236}">
                <a16:creationId xmlns:a16="http://schemas.microsoft.com/office/drawing/2014/main" id="{159E32CE-92EF-1347-11AB-AFC4D6901F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21200C-865C-BE05-907E-EECEEDA04B58}"/>
              </a:ext>
            </a:extLst>
          </p:cNvPr>
          <p:cNvSpPr>
            <a:spLocks noGrp="1"/>
          </p:cNvSpPr>
          <p:nvPr>
            <p:ph type="sldNum" sz="quarter" idx="12"/>
          </p:nvPr>
        </p:nvSpPr>
        <p:spPr/>
        <p:txBody>
          <a:bodyPr/>
          <a:lstStyle/>
          <a:p>
            <a:fld id="{8E513D7D-DC60-4835-9419-D7655E8B6211}" type="slidenum">
              <a:rPr lang="en-US" smtClean="0"/>
              <a:t>‹#›</a:t>
            </a:fld>
            <a:endParaRPr lang="en-US"/>
          </a:p>
        </p:txBody>
      </p:sp>
    </p:spTree>
    <p:extLst>
      <p:ext uri="{BB962C8B-B14F-4D97-AF65-F5344CB8AC3E}">
        <p14:creationId xmlns:p14="http://schemas.microsoft.com/office/powerpoint/2010/main" val="3267190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A7D3-43D5-E894-3E9C-B53D3CA96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ECCE11-9A39-D3B1-EEA0-4BE2F1285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FCE87E-8E35-F258-AA5E-B8F3A10C6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6771D0-F592-A794-7B11-B8BBFBD706C0}"/>
              </a:ext>
            </a:extLst>
          </p:cNvPr>
          <p:cNvSpPr>
            <a:spLocks noGrp="1"/>
          </p:cNvSpPr>
          <p:nvPr>
            <p:ph type="dt" sz="half" idx="10"/>
          </p:nvPr>
        </p:nvSpPr>
        <p:spPr/>
        <p:txBody>
          <a:bodyPr/>
          <a:lstStyle/>
          <a:p>
            <a:fld id="{E31306FE-CEB0-4FFF-A15E-5E369E8F4275}" type="datetimeFigureOut">
              <a:rPr lang="en-US" smtClean="0"/>
              <a:t>5/9/2024</a:t>
            </a:fld>
            <a:endParaRPr lang="en-US"/>
          </a:p>
        </p:txBody>
      </p:sp>
      <p:sp>
        <p:nvSpPr>
          <p:cNvPr id="6" name="Footer Placeholder 5">
            <a:extLst>
              <a:ext uri="{FF2B5EF4-FFF2-40B4-BE49-F238E27FC236}">
                <a16:creationId xmlns:a16="http://schemas.microsoft.com/office/drawing/2014/main" id="{363E7CC2-F282-827B-735B-8B8B1186AE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052C97-359C-714D-E4B7-2BA804314591}"/>
              </a:ext>
            </a:extLst>
          </p:cNvPr>
          <p:cNvSpPr>
            <a:spLocks noGrp="1"/>
          </p:cNvSpPr>
          <p:nvPr>
            <p:ph type="sldNum" sz="quarter" idx="12"/>
          </p:nvPr>
        </p:nvSpPr>
        <p:spPr/>
        <p:txBody>
          <a:bodyPr/>
          <a:lstStyle/>
          <a:p>
            <a:fld id="{8E513D7D-DC60-4835-9419-D7655E8B6211}" type="slidenum">
              <a:rPr lang="en-US" smtClean="0"/>
              <a:t>‹#›</a:t>
            </a:fld>
            <a:endParaRPr lang="en-US"/>
          </a:p>
        </p:txBody>
      </p:sp>
    </p:spTree>
    <p:extLst>
      <p:ext uri="{BB962C8B-B14F-4D97-AF65-F5344CB8AC3E}">
        <p14:creationId xmlns:p14="http://schemas.microsoft.com/office/powerpoint/2010/main" val="210768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9E7E-1A3C-2AFA-7AC4-D9B7C5235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A9810-1A63-3F67-C878-30D596712C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EB5AA-70FF-C02C-BC1C-58EB08701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41A8C-8526-C894-F19F-8E288B4A9A99}"/>
              </a:ext>
            </a:extLst>
          </p:cNvPr>
          <p:cNvSpPr>
            <a:spLocks noGrp="1"/>
          </p:cNvSpPr>
          <p:nvPr>
            <p:ph type="dt" sz="half" idx="10"/>
          </p:nvPr>
        </p:nvSpPr>
        <p:spPr/>
        <p:txBody>
          <a:bodyPr/>
          <a:lstStyle/>
          <a:p>
            <a:fld id="{E31306FE-CEB0-4FFF-A15E-5E369E8F4275}" type="datetimeFigureOut">
              <a:rPr lang="en-US" smtClean="0"/>
              <a:t>5/9/2024</a:t>
            </a:fld>
            <a:endParaRPr lang="en-US"/>
          </a:p>
        </p:txBody>
      </p:sp>
      <p:sp>
        <p:nvSpPr>
          <p:cNvPr id="6" name="Footer Placeholder 5">
            <a:extLst>
              <a:ext uri="{FF2B5EF4-FFF2-40B4-BE49-F238E27FC236}">
                <a16:creationId xmlns:a16="http://schemas.microsoft.com/office/drawing/2014/main" id="{7C40A637-D0A1-4998-A6CF-1D49E182B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7F6BC-E9D0-6C31-9AF4-4C2178D5675A}"/>
              </a:ext>
            </a:extLst>
          </p:cNvPr>
          <p:cNvSpPr>
            <a:spLocks noGrp="1"/>
          </p:cNvSpPr>
          <p:nvPr>
            <p:ph type="sldNum" sz="quarter" idx="12"/>
          </p:nvPr>
        </p:nvSpPr>
        <p:spPr/>
        <p:txBody>
          <a:bodyPr/>
          <a:lstStyle/>
          <a:p>
            <a:fld id="{8E513D7D-DC60-4835-9419-D7655E8B6211}" type="slidenum">
              <a:rPr lang="en-US" smtClean="0"/>
              <a:t>‹#›</a:t>
            </a:fld>
            <a:endParaRPr lang="en-US"/>
          </a:p>
        </p:txBody>
      </p:sp>
    </p:spTree>
    <p:extLst>
      <p:ext uri="{BB962C8B-B14F-4D97-AF65-F5344CB8AC3E}">
        <p14:creationId xmlns:p14="http://schemas.microsoft.com/office/powerpoint/2010/main" val="86138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A27E7-3A96-E452-FD8D-45225124D9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658A80-5139-8AB3-8CD3-A07EFB33CD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FDF8D-D605-C23E-F099-FCAC4040A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306FE-CEB0-4FFF-A15E-5E369E8F4275}" type="datetimeFigureOut">
              <a:rPr lang="en-US" smtClean="0"/>
              <a:t>5/9/2024</a:t>
            </a:fld>
            <a:endParaRPr lang="en-US"/>
          </a:p>
        </p:txBody>
      </p:sp>
      <p:sp>
        <p:nvSpPr>
          <p:cNvPr id="5" name="Footer Placeholder 4">
            <a:extLst>
              <a:ext uri="{FF2B5EF4-FFF2-40B4-BE49-F238E27FC236}">
                <a16:creationId xmlns:a16="http://schemas.microsoft.com/office/drawing/2014/main" id="{6C2B336E-D8D1-DE4B-9A7B-21033B53A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C07E05-962A-A01D-D2E8-CD03FFDE3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13D7D-DC60-4835-9419-D7655E8B6211}" type="slidenum">
              <a:rPr lang="en-US" smtClean="0"/>
              <a:t>‹#›</a:t>
            </a:fld>
            <a:endParaRPr lang="en-US"/>
          </a:p>
        </p:txBody>
      </p:sp>
    </p:spTree>
    <p:extLst>
      <p:ext uri="{BB962C8B-B14F-4D97-AF65-F5344CB8AC3E}">
        <p14:creationId xmlns:p14="http://schemas.microsoft.com/office/powerpoint/2010/main" val="1670758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3242F1-470B-6CA7-B1E8-2279E083EE18}"/>
              </a:ext>
            </a:extLst>
          </p:cNvPr>
          <p:cNvPicPr>
            <a:picLocks noChangeAspect="1"/>
          </p:cNvPicPr>
          <p:nvPr/>
        </p:nvPicPr>
        <p:blipFill>
          <a:blip r:embed="rId3"/>
          <a:stretch>
            <a:fillRect/>
          </a:stretch>
        </p:blipFill>
        <p:spPr>
          <a:xfrm>
            <a:off x="1910749" y="1652194"/>
            <a:ext cx="10526151" cy="4900350"/>
          </a:xfrm>
          <a:prstGeom prst="rect">
            <a:avLst/>
          </a:prstGeom>
        </p:spPr>
      </p:pic>
      <p:pic>
        <p:nvPicPr>
          <p:cNvPr id="6" name="Picture 5"/>
          <p:cNvPicPr>
            <a:picLocks noChangeAspect="1"/>
          </p:cNvPicPr>
          <p:nvPr/>
        </p:nvPicPr>
        <p:blipFill>
          <a:blip r:embed="rId4"/>
          <a:stretch>
            <a:fillRect/>
          </a:stretch>
        </p:blipFill>
        <p:spPr>
          <a:xfrm>
            <a:off x="949022" y="153056"/>
            <a:ext cx="7895004" cy="6858594"/>
          </a:xfrm>
          <a:prstGeom prst="rect">
            <a:avLst/>
          </a:prstGeom>
        </p:spPr>
      </p:pic>
    </p:spTree>
    <p:extLst>
      <p:ext uri="{BB962C8B-B14F-4D97-AF65-F5344CB8AC3E}">
        <p14:creationId xmlns:p14="http://schemas.microsoft.com/office/powerpoint/2010/main" val="44191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E9B3E8-1E01-CEE7-83D0-82173B9B1F7C}"/>
              </a:ext>
            </a:extLst>
          </p:cNvPr>
          <p:cNvSpPr txBox="1"/>
          <p:nvPr/>
        </p:nvSpPr>
        <p:spPr>
          <a:xfrm>
            <a:off x="1219200" y="1528182"/>
            <a:ext cx="9591040" cy="4078039"/>
          </a:xfrm>
          <a:prstGeom prst="rect">
            <a:avLst/>
          </a:prstGeom>
          <a:noFill/>
        </p:spPr>
        <p:txBody>
          <a:bodyPr wrap="square">
            <a:spAutoFit/>
          </a:bodyPr>
          <a:lstStyle/>
          <a:p>
            <a:pPr algn="just"/>
            <a:r>
              <a:rPr lang="en-SG" sz="3700" b="1" dirty="0" err="1">
                <a:solidFill>
                  <a:srgbClr val="002060"/>
                </a:solidFill>
                <a:latin typeface="Cambria" panose="02040503050406030204" pitchFamily="18" charset="0"/>
                <a:ea typeface="Cambria" panose="02040503050406030204" pitchFamily="18" charset="0"/>
              </a:rPr>
              <a:t>Địa</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đạo</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gồm</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ba</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tầng</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từ</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đường</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chính</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toả</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ra</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các</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nhánh</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dài</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ngắn</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được</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thông</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với</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nhau</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Đường</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lên</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xuống</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giữa</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các</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tầng</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hầm</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được</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bố</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trí</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bằng</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các</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nắp</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hầm</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bí</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mật</a:t>
            </a:r>
            <a:r>
              <a:rPr lang="en-SG" sz="3700" b="1" dirty="0">
                <a:solidFill>
                  <a:srgbClr val="002060"/>
                </a:solidFill>
                <a:latin typeface="Cambria" panose="02040503050406030204" pitchFamily="18" charset="0"/>
                <a:ea typeface="Cambria" panose="02040503050406030204" pitchFamily="18" charset="0"/>
              </a:rPr>
              <a:t>. Trong </a:t>
            </a:r>
            <a:r>
              <a:rPr lang="en-SG" sz="3700" b="1" dirty="0" err="1">
                <a:solidFill>
                  <a:srgbClr val="002060"/>
                </a:solidFill>
                <a:latin typeface="Cambria" panose="02040503050406030204" pitchFamily="18" charset="0"/>
                <a:ea typeface="Cambria" panose="02040503050406030204" pitchFamily="18" charset="0"/>
              </a:rPr>
              <a:t>địa</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đạo</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có</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các</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hầm</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rộng</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để</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nghỉ</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ngơi</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cứu</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thương</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nơi</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dự</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trữ</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vũ</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khí</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lương</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thực</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giếng</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nước</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bếp</a:t>
            </a:r>
            <a:r>
              <a:rPr lang="en-SG" sz="3700" b="1" dirty="0">
                <a:solidFill>
                  <a:srgbClr val="002060"/>
                </a:solidFill>
                <a:latin typeface="Cambria" panose="02040503050406030204" pitchFamily="18" charset="0"/>
                <a:ea typeface="Cambria" panose="02040503050406030204" pitchFamily="18" charset="0"/>
              </a:rPr>
              <a:t> Hoàng </a:t>
            </a:r>
            <a:r>
              <a:rPr lang="en-SG" sz="3700" b="1" dirty="0" err="1">
                <a:solidFill>
                  <a:srgbClr val="002060"/>
                </a:solidFill>
                <a:latin typeface="Cambria" panose="02040503050406030204" pitchFamily="18" charset="0"/>
                <a:ea typeface="Cambria" panose="02040503050406030204" pitchFamily="18" charset="0"/>
              </a:rPr>
              <a:t>Cầm</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hầm</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chỉ</a:t>
            </a:r>
            <a:r>
              <a:rPr lang="en-SG" sz="3700" b="1" dirty="0">
                <a:solidFill>
                  <a:srgbClr val="002060"/>
                </a:solidFill>
                <a:latin typeface="Cambria" panose="02040503050406030204" pitchFamily="18" charset="0"/>
                <a:ea typeface="Cambria" panose="02040503050406030204" pitchFamily="18" charset="0"/>
              </a:rPr>
              <a:t> </a:t>
            </a:r>
            <a:r>
              <a:rPr lang="en-SG" sz="3700" b="1" dirty="0" err="1">
                <a:solidFill>
                  <a:srgbClr val="002060"/>
                </a:solidFill>
                <a:latin typeface="Cambria" panose="02040503050406030204" pitchFamily="18" charset="0"/>
                <a:ea typeface="Cambria" panose="02040503050406030204" pitchFamily="18" charset="0"/>
              </a:rPr>
              <a:t>huy</a:t>
            </a:r>
            <a:r>
              <a:rPr lang="en-SG" sz="3700" b="1" dirty="0">
                <a:solidFill>
                  <a:srgbClr val="002060"/>
                </a:solidFill>
                <a:latin typeface="Cambria" panose="02040503050406030204" pitchFamily="18" charset="0"/>
                <a:ea typeface="Cambria" panose="02040503050406030204" pitchFamily="18" charset="0"/>
              </a:rPr>
              <a:t>;...</a:t>
            </a:r>
          </a:p>
        </p:txBody>
      </p:sp>
      <p:pic>
        <p:nvPicPr>
          <p:cNvPr id="2" name="Picture 1"/>
          <p:cNvPicPr>
            <a:picLocks noChangeAspect="1"/>
          </p:cNvPicPr>
          <p:nvPr/>
        </p:nvPicPr>
        <p:blipFill>
          <a:blip r:embed="rId3"/>
          <a:stretch>
            <a:fillRect/>
          </a:stretch>
        </p:blipFill>
        <p:spPr>
          <a:xfrm>
            <a:off x="1460550" y="191947"/>
            <a:ext cx="8902650" cy="1499177"/>
          </a:xfrm>
          <a:prstGeom prst="rect">
            <a:avLst/>
          </a:prstGeom>
        </p:spPr>
      </p:pic>
    </p:spTree>
    <p:extLst>
      <p:ext uri="{BB962C8B-B14F-4D97-AF65-F5344CB8AC3E}">
        <p14:creationId xmlns:p14="http://schemas.microsoft.com/office/powerpoint/2010/main" val="1227327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oden table in a room&#10;&#10;Description automatically generated">
            <a:extLst>
              <a:ext uri="{FF2B5EF4-FFF2-40B4-BE49-F238E27FC236}">
                <a16:creationId xmlns:a16="http://schemas.microsoft.com/office/drawing/2014/main" id="{DD8DB32D-452F-6079-FBA1-1723EF5D9140}"/>
              </a:ext>
            </a:extLst>
          </p:cNvPr>
          <p:cNvPicPr>
            <a:picLocks noChangeAspect="1"/>
          </p:cNvPicPr>
          <p:nvPr/>
        </p:nvPicPr>
        <p:blipFill>
          <a:blip r:embed="rId2"/>
          <a:stretch>
            <a:fillRect/>
          </a:stretch>
        </p:blipFill>
        <p:spPr>
          <a:xfrm>
            <a:off x="6096000" y="1739507"/>
            <a:ext cx="5591313" cy="3187046"/>
          </a:xfrm>
          <a:prstGeom prst="rect">
            <a:avLst/>
          </a:prstGeom>
        </p:spPr>
      </p:pic>
      <p:pic>
        <p:nvPicPr>
          <p:cNvPr id="3" name="Picture 2" descr="A group of people in green uniforms&#10;&#10;Description automatically generated">
            <a:extLst>
              <a:ext uri="{FF2B5EF4-FFF2-40B4-BE49-F238E27FC236}">
                <a16:creationId xmlns:a16="http://schemas.microsoft.com/office/drawing/2014/main" id="{C1D74BBC-9676-2AE1-C52A-0CE24938B6D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r="2249"/>
          <a:stretch/>
        </p:blipFill>
        <p:spPr>
          <a:xfrm>
            <a:off x="536256" y="1628794"/>
            <a:ext cx="5484458" cy="3408473"/>
          </a:xfrm>
          <a:prstGeom prst="rect">
            <a:avLst/>
          </a:prstGeom>
        </p:spPr>
      </p:pic>
      <p:sp>
        <p:nvSpPr>
          <p:cNvPr id="6" name="TextBox 5">
            <a:extLst>
              <a:ext uri="{FF2B5EF4-FFF2-40B4-BE49-F238E27FC236}">
                <a16:creationId xmlns:a16="http://schemas.microsoft.com/office/drawing/2014/main" id="{160889C7-413D-396D-27C3-F7B2AC8E3D87}"/>
              </a:ext>
            </a:extLst>
          </p:cNvPr>
          <p:cNvSpPr txBox="1"/>
          <p:nvPr/>
        </p:nvSpPr>
        <p:spPr>
          <a:xfrm>
            <a:off x="1005838" y="5161002"/>
            <a:ext cx="5344157" cy="553998"/>
          </a:xfrm>
          <a:prstGeom prst="rect">
            <a:avLst/>
          </a:prstGeom>
          <a:noFill/>
        </p:spPr>
        <p:txBody>
          <a:bodyPr wrap="square" rtlCol="0">
            <a:spAutoFit/>
          </a:bodyPr>
          <a:lstStyle/>
          <a:p>
            <a:r>
              <a:rPr lang="vi-VN" sz="3000" b="1" dirty="0">
                <a:solidFill>
                  <a:srgbClr val="002060"/>
                </a:solidFill>
                <a:latin typeface="Cambria" panose="02040503050406030204" pitchFamily="18" charset="0"/>
                <a:ea typeface="Cambria" panose="02040503050406030204" pitchFamily="18" charset="0"/>
              </a:rPr>
              <a:t>Hình 2. Hầm cứu thương</a:t>
            </a:r>
            <a:endParaRPr lang="en-SG" sz="3000" b="1" dirty="0">
              <a:solidFill>
                <a:srgbClr val="00206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99919AB4-CC2B-3DBF-6EF9-BCBF7E18EE9B}"/>
              </a:ext>
            </a:extLst>
          </p:cNvPr>
          <p:cNvSpPr txBox="1"/>
          <p:nvPr/>
        </p:nvSpPr>
        <p:spPr>
          <a:xfrm>
            <a:off x="6750832" y="5161002"/>
            <a:ext cx="4563319" cy="553998"/>
          </a:xfrm>
          <a:prstGeom prst="rect">
            <a:avLst/>
          </a:prstGeom>
          <a:noFill/>
        </p:spPr>
        <p:txBody>
          <a:bodyPr wrap="square" rtlCol="0">
            <a:spAutoFit/>
          </a:bodyPr>
          <a:lstStyle/>
          <a:p>
            <a:r>
              <a:rPr lang="vi-VN" sz="3000" b="1" dirty="0">
                <a:solidFill>
                  <a:srgbClr val="002060"/>
                </a:solidFill>
                <a:latin typeface="Cambria" panose="02040503050406030204" pitchFamily="18" charset="0"/>
                <a:ea typeface="Cambria" panose="02040503050406030204" pitchFamily="18" charset="0"/>
              </a:rPr>
              <a:t>Hình 3. Bếp Hoàng Cầm</a:t>
            </a:r>
            <a:endParaRPr lang="en-SG"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7000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BABF619-04D0-FF63-87B0-CABBB20250C1}"/>
              </a:ext>
            </a:extLst>
          </p:cNvPr>
          <p:cNvSpPr/>
          <p:nvPr/>
        </p:nvSpPr>
        <p:spPr>
          <a:xfrm>
            <a:off x="187082" y="447040"/>
            <a:ext cx="11588358" cy="6045200"/>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630" rtl="0" eaLnBrk="1" fontAlgn="auto" latinLnBrk="0" hangingPunct="1">
              <a:lnSpc>
                <a:spcPct val="100000"/>
              </a:lnSpc>
              <a:spcBef>
                <a:spcPts val="0"/>
              </a:spcBef>
              <a:spcAft>
                <a:spcPts val="0"/>
              </a:spcAft>
              <a:buClr>
                <a:srgbClr val="000000"/>
              </a:buClr>
              <a:buSzTx/>
              <a:buFontTx/>
              <a:buNone/>
              <a:tabLst/>
              <a:defRPr/>
            </a:pPr>
            <a:endParaRPr kumimoji="0" lang="en-US" sz="2667"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endParaRPr>
          </a:p>
        </p:txBody>
      </p:sp>
      <p:pic>
        <p:nvPicPr>
          <p:cNvPr id="2" name="Picture 1" descr="A wooden table in a room&#10;&#10;Description automatically generated">
            <a:extLst>
              <a:ext uri="{FF2B5EF4-FFF2-40B4-BE49-F238E27FC236}">
                <a16:creationId xmlns:a16="http://schemas.microsoft.com/office/drawing/2014/main" id="{5B7E5019-3552-EF57-34F3-D3289F70DDC3}"/>
              </a:ext>
            </a:extLst>
          </p:cNvPr>
          <p:cNvPicPr>
            <a:picLocks noChangeAspect="1"/>
          </p:cNvPicPr>
          <p:nvPr/>
        </p:nvPicPr>
        <p:blipFill>
          <a:blip r:embed="rId2"/>
          <a:stretch>
            <a:fillRect/>
          </a:stretch>
        </p:blipFill>
        <p:spPr>
          <a:xfrm>
            <a:off x="6184129" y="1354477"/>
            <a:ext cx="5591313" cy="3187046"/>
          </a:xfrm>
          <a:prstGeom prst="rect">
            <a:avLst/>
          </a:prstGeom>
        </p:spPr>
      </p:pic>
      <p:sp>
        <p:nvSpPr>
          <p:cNvPr id="3" name="TextBox 2">
            <a:extLst>
              <a:ext uri="{FF2B5EF4-FFF2-40B4-BE49-F238E27FC236}">
                <a16:creationId xmlns:a16="http://schemas.microsoft.com/office/drawing/2014/main" id="{061F7C83-E909-9209-7FB7-A316094C2087}"/>
              </a:ext>
            </a:extLst>
          </p:cNvPr>
          <p:cNvSpPr txBox="1"/>
          <p:nvPr/>
        </p:nvSpPr>
        <p:spPr>
          <a:xfrm>
            <a:off x="6398618" y="4541523"/>
            <a:ext cx="4563319" cy="553998"/>
          </a:xfrm>
          <a:prstGeom prst="rect">
            <a:avLst/>
          </a:prstGeom>
          <a:noFill/>
        </p:spPr>
        <p:txBody>
          <a:bodyPr wrap="square" rtlCol="0">
            <a:spAutoFit/>
          </a:bodyPr>
          <a:lstStyle/>
          <a:p>
            <a:r>
              <a:rPr lang="vi-VN" sz="3000" b="1" dirty="0">
                <a:solidFill>
                  <a:srgbClr val="C00000"/>
                </a:solidFill>
                <a:latin typeface="Cambria" panose="02040503050406030204" pitchFamily="18" charset="0"/>
                <a:ea typeface="Cambria" panose="02040503050406030204" pitchFamily="18" charset="0"/>
              </a:rPr>
              <a:t>Hình 3. Bếp Hoàng Cầm</a:t>
            </a:r>
            <a:endParaRPr lang="en-SG" sz="3000" b="1" dirty="0">
              <a:solidFill>
                <a:srgbClr val="C0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F0BC568-2F22-80D1-B3E2-1CEF231AAB9D}"/>
              </a:ext>
            </a:extLst>
          </p:cNvPr>
          <p:cNvSpPr txBox="1"/>
          <p:nvPr/>
        </p:nvSpPr>
        <p:spPr>
          <a:xfrm>
            <a:off x="303505" y="1166842"/>
            <a:ext cx="5820791" cy="4524315"/>
          </a:xfrm>
          <a:prstGeom prst="rect">
            <a:avLst/>
          </a:prstGeom>
          <a:noFill/>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rPr>
              <a:t>Bếp Hoàng Cầm là loại bếp dã chiến, do Hoàng Cầm sáng tạo ra trong cuộc kháng chiến chống Pháp. Bếp được đào dưới đất, có hố đun và hệ thống rãnh dẫn khói, tản khói giúp cho việc nấu ăn dễ dàng hơn mà không bị kẻ địch phát hiện.</a:t>
            </a:r>
            <a:endParaRPr lang="en-SG"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458839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oon characters of a child and a child&#10;&#10;Description automatically generated">
            <a:extLst>
              <a:ext uri="{FF2B5EF4-FFF2-40B4-BE49-F238E27FC236}">
                <a16:creationId xmlns:a16="http://schemas.microsoft.com/office/drawing/2014/main" id="{26510B95-DF60-EBEF-C86D-AD60C68D0E21}"/>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0000" b="90000" l="8300" r="90000">
                        <a14:foregroundMark x1="24600" y1="36850" x2="30150" y2="46050"/>
                        <a14:foregroundMark x1="23800" y1="35800" x2="28050" y2="47100"/>
                        <a14:foregroundMark x1="27250" y1="59200" x2="31700" y2="66300"/>
                        <a14:foregroundMark x1="76700" y1="11300" x2="78300" y2="68400"/>
                        <a14:foregroundMark x1="62250" y1="18150" x2="65650" y2="25550"/>
                        <a14:foregroundMark x1="86200" y1="17650" x2="89350" y2="29450"/>
                        <a14:foregroundMark x1="8300" y1="23700" x2="11200" y2="23700"/>
                      </a14:backgroundRemoval>
                    </a14:imgEffect>
                    <a14:imgEffect>
                      <a14:saturation sat="200000"/>
                    </a14:imgEffect>
                  </a14:imgLayer>
                </a14:imgProps>
              </a:ext>
              <a:ext uri="{28A0092B-C50C-407E-A947-70E740481C1C}">
                <a14:useLocalDpi xmlns:a14="http://schemas.microsoft.com/office/drawing/2010/main" val="0"/>
              </a:ext>
            </a:extLst>
          </a:blip>
          <a:srcRect t="1036" r="49410" b="3863"/>
          <a:stretch/>
        </p:blipFill>
        <p:spPr>
          <a:xfrm>
            <a:off x="-279345" y="3616959"/>
            <a:ext cx="2382127" cy="4478019"/>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3" name="Picture 2"/>
          <p:cNvPicPr>
            <a:picLocks noChangeAspect="1"/>
          </p:cNvPicPr>
          <p:nvPr/>
        </p:nvPicPr>
        <p:blipFill>
          <a:blip r:embed="rId5"/>
          <a:stretch>
            <a:fillRect/>
          </a:stretch>
        </p:blipFill>
        <p:spPr>
          <a:xfrm>
            <a:off x="1895518" y="1199685"/>
            <a:ext cx="7791363" cy="4834547"/>
          </a:xfrm>
          <a:prstGeom prst="rect">
            <a:avLst/>
          </a:prstGeom>
        </p:spPr>
      </p:pic>
    </p:spTree>
    <p:extLst>
      <p:ext uri="{BB962C8B-B14F-4D97-AF65-F5344CB8AC3E}">
        <p14:creationId xmlns:p14="http://schemas.microsoft.com/office/powerpoint/2010/main" val="756513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DED695-86C9-13E6-8A1E-DD0A64A99C5D}"/>
              </a:ext>
            </a:extLst>
          </p:cNvPr>
          <p:cNvSpPr txBox="1"/>
          <p:nvPr/>
        </p:nvSpPr>
        <p:spPr>
          <a:xfrm>
            <a:off x="-103460" y="262951"/>
            <a:ext cx="12625660" cy="1077218"/>
          </a:xfrm>
          <a:prstGeom prst="rect">
            <a:avLst/>
          </a:prstGeom>
          <a:noFill/>
        </p:spPr>
        <p:txBody>
          <a:bodyPr wrap="square">
            <a:spAutoFit/>
          </a:bodyPr>
          <a:lstStyle/>
          <a:p>
            <a:pPr algn="ctr"/>
            <a:r>
              <a:rPr lang="vi-VN" sz="3200" b="1" i="0" dirty="0">
                <a:solidFill>
                  <a:srgbClr val="C00000"/>
                </a:solidFill>
                <a:effectLst/>
                <a:highlight>
                  <a:srgbClr val="FFFFFF"/>
                </a:highlight>
                <a:latin typeface="Cambria" panose="02040503050406030204" pitchFamily="18" charset="0"/>
                <a:ea typeface="Cambria" panose="02040503050406030204" pitchFamily="18" charset="0"/>
              </a:rPr>
              <a:t>Đọc thông tin và các câu chuyện dưới đây, em hãy kể lại một câu chuyện về Địa đạo Củ Chi. Nêu cảm nghĩ của em về câu chuyện đó.</a:t>
            </a:r>
            <a:endParaRPr lang="en-SG" sz="3200" b="1" dirty="0">
              <a:solidFill>
                <a:srgbClr val="C0000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31439" y="1340169"/>
            <a:ext cx="10517281" cy="5347483"/>
          </a:xfrm>
          <a:prstGeom prst="rect">
            <a:avLst/>
          </a:prstGeom>
        </p:spPr>
      </p:pic>
    </p:spTree>
    <p:extLst>
      <p:ext uri="{BB962C8B-B14F-4D97-AF65-F5344CB8AC3E}">
        <p14:creationId xmlns:p14="http://schemas.microsoft.com/office/powerpoint/2010/main" val="2999125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35280" y="298230"/>
            <a:ext cx="11358880" cy="6256294"/>
          </a:xfrm>
          <a:prstGeom prst="flowChartAlternateProcess">
            <a:avLst/>
          </a:prstGeom>
        </p:spPr>
      </p:pic>
    </p:spTree>
    <p:extLst>
      <p:ext uri="{BB962C8B-B14F-4D97-AF65-F5344CB8AC3E}">
        <p14:creationId xmlns:p14="http://schemas.microsoft.com/office/powerpoint/2010/main" val="3387818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2DD0EC-0835-4FBB-8D8F-EA5CD74344CA}"/>
              </a:ext>
            </a:extLst>
          </p:cNvPr>
          <p:cNvPicPr>
            <a:picLocks noChangeAspect="1"/>
          </p:cNvPicPr>
          <p:nvPr/>
        </p:nvPicPr>
        <p:blipFill>
          <a:blip r:embed="rId3"/>
          <a:stretch>
            <a:fillRect/>
          </a:stretch>
        </p:blipFill>
        <p:spPr>
          <a:xfrm>
            <a:off x="2030006" y="1075740"/>
            <a:ext cx="6761050" cy="4706520"/>
          </a:xfrm>
          <a:prstGeom prst="rect">
            <a:avLst/>
          </a:prstGeom>
        </p:spPr>
      </p:pic>
      <p:pic>
        <p:nvPicPr>
          <p:cNvPr id="3" name="Picture 2" descr="Cartoon characters of a child and a child&#10;&#10;Description automatically generated">
            <a:extLst>
              <a:ext uri="{FF2B5EF4-FFF2-40B4-BE49-F238E27FC236}">
                <a16:creationId xmlns:a16="http://schemas.microsoft.com/office/drawing/2014/main" id="{B59F9D63-E102-1D4E-090A-EDE909FFC4A0}"/>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0000" b="90000" l="8300" r="90000">
                        <a14:foregroundMark x1="24600" y1="36850" x2="30150" y2="46050"/>
                        <a14:foregroundMark x1="23800" y1="35800" x2="28050" y2="47100"/>
                        <a14:foregroundMark x1="27250" y1="59200" x2="31700" y2="66300"/>
                        <a14:foregroundMark x1="76700" y1="11300" x2="78300" y2="68400"/>
                        <a14:foregroundMark x1="62250" y1="18150" x2="65650" y2="25550"/>
                        <a14:foregroundMark x1="86200" y1="17650" x2="89350" y2="29450"/>
                        <a14:foregroundMark x1="8300" y1="23700" x2="11200" y2="23700"/>
                      </a14:backgroundRemoval>
                    </a14:imgEffect>
                    <a14:imgEffect>
                      <a14:saturation sat="200000"/>
                    </a14:imgEffect>
                  </a14:imgLayer>
                </a14:imgProps>
              </a:ext>
              <a:ext uri="{28A0092B-C50C-407E-A947-70E740481C1C}">
                <a14:useLocalDpi xmlns:a14="http://schemas.microsoft.com/office/drawing/2010/main" val="0"/>
              </a:ext>
            </a:extLst>
          </a:blip>
          <a:srcRect t="1036" r="49410" b="3863"/>
          <a:stretch/>
        </p:blipFill>
        <p:spPr>
          <a:xfrm>
            <a:off x="8791056" y="2905759"/>
            <a:ext cx="2382127" cy="4478019"/>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1677429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F7224CD6-3735-BF7E-7EBD-A50AA7B1E37F}"/>
              </a:ext>
            </a:extLst>
          </p:cNvPr>
          <p:cNvGraphicFramePr>
            <a:graphicFrameLocks noGrp="1"/>
          </p:cNvGraphicFramePr>
          <p:nvPr/>
        </p:nvGraphicFramePr>
        <p:xfrm>
          <a:off x="1198880" y="2359719"/>
          <a:ext cx="9398000" cy="2836335"/>
        </p:xfrm>
        <a:graphic>
          <a:graphicData uri="http://schemas.openxmlformats.org/drawingml/2006/table">
            <a:tbl>
              <a:tblPr firstRow="1" bandRow="1">
                <a:tableStyleId>{21E4AEA4-8DFA-4A89-87EB-49C32662AFE0}</a:tableStyleId>
              </a:tblPr>
              <a:tblGrid>
                <a:gridCol w="4297063">
                  <a:extLst>
                    <a:ext uri="{9D8B030D-6E8A-4147-A177-3AD203B41FA5}">
                      <a16:colId xmlns:a16="http://schemas.microsoft.com/office/drawing/2014/main" val="1615698143"/>
                    </a:ext>
                  </a:extLst>
                </a:gridCol>
                <a:gridCol w="5100937">
                  <a:extLst>
                    <a:ext uri="{9D8B030D-6E8A-4147-A177-3AD203B41FA5}">
                      <a16:colId xmlns:a16="http://schemas.microsoft.com/office/drawing/2014/main" val="3910146172"/>
                    </a:ext>
                  </a:extLst>
                </a:gridCol>
              </a:tblGrid>
              <a:tr h="945445">
                <a:tc>
                  <a:txBody>
                    <a:bodyPr/>
                    <a:lstStyle/>
                    <a:p>
                      <a:pPr algn="ctr"/>
                      <a:r>
                        <a:rPr lang="vi-VN" sz="4000" b="1" dirty="0">
                          <a:latin typeface="Cambria" panose="02040503050406030204" pitchFamily="18" charset="0"/>
                          <a:ea typeface="Cambria" panose="02040503050406030204" pitchFamily="18" charset="0"/>
                        </a:rPr>
                        <a:t>Tên công trình</a:t>
                      </a:r>
                      <a:endParaRPr lang="en-SG" sz="4000" b="1" dirty="0">
                        <a:latin typeface="Cambria" panose="02040503050406030204" pitchFamily="18" charset="0"/>
                        <a:ea typeface="Cambria" panose="02040503050406030204" pitchFamily="18" charset="0"/>
                      </a:endParaRPr>
                    </a:p>
                  </a:txBody>
                  <a:tcPr/>
                </a:tc>
                <a:tc>
                  <a:txBody>
                    <a:bodyPr/>
                    <a:lstStyle/>
                    <a:p>
                      <a:pPr algn="ctr"/>
                      <a:r>
                        <a:rPr lang="vi-VN" sz="4000" b="1" dirty="0">
                          <a:latin typeface="Cambria" panose="02040503050406030204" pitchFamily="18" charset="0"/>
                          <a:ea typeface="Cambria" panose="02040503050406030204" pitchFamily="18" charset="0"/>
                        </a:rPr>
                        <a:t>Chức năng</a:t>
                      </a:r>
                      <a:endParaRPr lang="en-SG" sz="40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092147451"/>
                  </a:ext>
                </a:extLst>
              </a:tr>
              <a:tr h="945445">
                <a:tc>
                  <a:txBody>
                    <a:bodyPr/>
                    <a:lstStyle/>
                    <a:p>
                      <a:pPr algn="ctr"/>
                      <a:r>
                        <a:rPr lang="vi-VN" sz="4000" b="1" dirty="0">
                          <a:latin typeface="Cambria" panose="02040503050406030204" pitchFamily="18" charset="0"/>
                          <a:ea typeface="Cambria" panose="02040503050406030204" pitchFamily="18" charset="0"/>
                        </a:rPr>
                        <a:t>?</a:t>
                      </a:r>
                      <a:endParaRPr lang="en-SG" sz="4000" b="1" dirty="0">
                        <a:latin typeface="Cambria" panose="02040503050406030204" pitchFamily="18" charset="0"/>
                        <a:ea typeface="Cambria" panose="02040503050406030204" pitchFamily="18" charset="0"/>
                      </a:endParaRPr>
                    </a:p>
                  </a:txBody>
                  <a:tcPr/>
                </a:tc>
                <a:tc>
                  <a:txBody>
                    <a:bodyPr/>
                    <a:lstStyle/>
                    <a:p>
                      <a:pPr algn="ctr"/>
                      <a:r>
                        <a:rPr lang="vi-VN" sz="4000" b="1" dirty="0">
                          <a:latin typeface="Cambria" panose="02040503050406030204" pitchFamily="18" charset="0"/>
                          <a:ea typeface="Cambria" panose="02040503050406030204" pitchFamily="18" charset="0"/>
                        </a:rPr>
                        <a:t>?</a:t>
                      </a:r>
                      <a:endParaRPr lang="en-SG" sz="40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096825410"/>
                  </a:ext>
                </a:extLst>
              </a:tr>
              <a:tr h="945445">
                <a:tc>
                  <a:txBody>
                    <a:bodyPr/>
                    <a:lstStyle/>
                    <a:p>
                      <a:pPr algn="ctr"/>
                      <a:r>
                        <a:rPr lang="vi-VN" sz="4000" b="1" dirty="0">
                          <a:latin typeface="Cambria" panose="02040503050406030204" pitchFamily="18" charset="0"/>
                          <a:ea typeface="Cambria" panose="02040503050406030204" pitchFamily="18" charset="0"/>
                        </a:rPr>
                        <a:t>?</a:t>
                      </a:r>
                      <a:endParaRPr lang="en-SG" sz="4000" b="1" dirty="0">
                        <a:latin typeface="Cambria" panose="02040503050406030204" pitchFamily="18" charset="0"/>
                        <a:ea typeface="Cambria" panose="02040503050406030204" pitchFamily="18" charset="0"/>
                      </a:endParaRPr>
                    </a:p>
                  </a:txBody>
                  <a:tcPr/>
                </a:tc>
                <a:tc>
                  <a:txBody>
                    <a:bodyPr/>
                    <a:lstStyle/>
                    <a:p>
                      <a:pPr algn="ctr"/>
                      <a:r>
                        <a:rPr lang="vi-VN" sz="4000" b="1" dirty="0">
                          <a:latin typeface="Cambria" panose="02040503050406030204" pitchFamily="18" charset="0"/>
                          <a:ea typeface="Cambria" panose="02040503050406030204" pitchFamily="18" charset="0"/>
                        </a:rPr>
                        <a:t>?</a:t>
                      </a:r>
                      <a:endParaRPr lang="en-SG" sz="40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69557523"/>
                  </a:ext>
                </a:extLst>
              </a:tr>
            </a:tbl>
          </a:graphicData>
        </a:graphic>
      </p:graphicFrame>
      <p:sp>
        <p:nvSpPr>
          <p:cNvPr id="17" name="TextBox 16">
            <a:extLst>
              <a:ext uri="{FF2B5EF4-FFF2-40B4-BE49-F238E27FC236}">
                <a16:creationId xmlns:a16="http://schemas.microsoft.com/office/drawing/2014/main" id="{3444429A-1060-86DB-1A48-23ECFCD797AB}"/>
              </a:ext>
            </a:extLst>
          </p:cNvPr>
          <p:cNvSpPr txBox="1"/>
          <p:nvPr/>
        </p:nvSpPr>
        <p:spPr>
          <a:xfrm>
            <a:off x="2306320" y="1015615"/>
            <a:ext cx="6096000" cy="369332"/>
          </a:xfrm>
          <a:prstGeom prst="rect">
            <a:avLst/>
          </a:prstGeom>
          <a:noFill/>
        </p:spPr>
        <p:txBody>
          <a:bodyPr wrap="square">
            <a:spAutoFit/>
          </a:bodyPr>
          <a:lstStyle/>
          <a:p>
            <a:pPr algn="ctr"/>
            <a:endParaRPr lang="pt-BR" sz="1800" b="1" dirty="0">
              <a:solidFill>
                <a:schemeClr val="tx1"/>
              </a:solidFill>
              <a:latin typeface="Cambria" panose="02040503050406030204" pitchFamily="18" charset="0"/>
              <a:ea typeface="Cambria" panose="02040503050406030204" pitchFamily="18" charset="0"/>
            </a:endParaRPr>
          </a:p>
        </p:txBody>
      </p:sp>
      <p:grpSp>
        <p:nvGrpSpPr>
          <p:cNvPr id="18" name="Group 17">
            <a:extLst>
              <a:ext uri="{FF2B5EF4-FFF2-40B4-BE49-F238E27FC236}">
                <a16:creationId xmlns:a16="http://schemas.microsoft.com/office/drawing/2014/main" id="{C97C82E3-5901-72ED-F1C4-7F4E9CD5FE9D}"/>
              </a:ext>
            </a:extLst>
          </p:cNvPr>
          <p:cNvGrpSpPr/>
          <p:nvPr/>
        </p:nvGrpSpPr>
        <p:grpSpPr>
          <a:xfrm>
            <a:off x="817880" y="678184"/>
            <a:ext cx="10556240" cy="1413525"/>
            <a:chOff x="442954" y="4604700"/>
            <a:chExt cx="3508718" cy="1413525"/>
          </a:xfrm>
        </p:grpSpPr>
        <p:sp>
          <p:nvSpPr>
            <p:cNvPr id="19" name="Rectangle: Rounded Corners 18">
              <a:extLst>
                <a:ext uri="{FF2B5EF4-FFF2-40B4-BE49-F238E27FC236}">
                  <a16:creationId xmlns:a16="http://schemas.microsoft.com/office/drawing/2014/main" id="{21C8161A-A530-42BE-084C-C2D74FD74F68}"/>
                </a:ext>
              </a:extLst>
            </p:cNvPr>
            <p:cNvSpPr/>
            <p:nvPr/>
          </p:nvSpPr>
          <p:spPr>
            <a:xfrm>
              <a:off x="755897" y="4604700"/>
              <a:ext cx="3195775" cy="1413525"/>
            </a:xfrm>
            <a:prstGeom prst="roundRect">
              <a:avLst/>
            </a:prstGeom>
            <a:solidFill>
              <a:schemeClr val="accent4">
                <a:lumMod val="20000"/>
                <a:lumOff val="80000"/>
              </a:schemeClr>
            </a:solidFill>
            <a:ln w="381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highlight>
                    <a:srgbClr val="FFFFFF"/>
                  </a:highlight>
                  <a:latin typeface="Cambria" panose="02040503050406030204" pitchFamily="18" charset="0"/>
                  <a:ea typeface="Cambria" panose="02040503050406030204" pitchFamily="18" charset="0"/>
                </a:rPr>
                <a:t>Lập và hoàn thiện bảng về một số công trình</a:t>
              </a:r>
            </a:p>
            <a:p>
              <a:pPr algn="ctr"/>
              <a:r>
                <a:rPr lang="vi-VN" sz="3000" b="1" dirty="0">
                  <a:solidFill>
                    <a:srgbClr val="002060"/>
                  </a:solidFill>
                  <a:highlight>
                    <a:srgbClr val="FFFFFF"/>
                  </a:highlight>
                  <a:latin typeface="Cambria" panose="02040503050406030204" pitchFamily="18" charset="0"/>
                  <a:ea typeface="Cambria" panose="02040503050406030204" pitchFamily="18" charset="0"/>
                </a:rPr>
                <a:t> tiêu biểu trong Địa đạo Củ Chi (theo gợi ý dưới đây).</a:t>
              </a:r>
              <a:endParaRPr lang="pt-BR" sz="3000" b="1" dirty="0">
                <a:solidFill>
                  <a:schemeClr val="tx1"/>
                </a:solidFill>
                <a:latin typeface="Cambria" panose="02040503050406030204" pitchFamily="18" charset="0"/>
                <a:ea typeface="Cambria" panose="02040503050406030204" pitchFamily="18" charset="0"/>
              </a:endParaRPr>
            </a:p>
          </p:txBody>
        </p:sp>
        <p:sp>
          <p:nvSpPr>
            <p:cNvPr id="20" name="Freeform 16">
              <a:extLst>
                <a:ext uri="{FF2B5EF4-FFF2-40B4-BE49-F238E27FC236}">
                  <a16:creationId xmlns:a16="http://schemas.microsoft.com/office/drawing/2014/main" id="{FD535D29-235F-6975-8725-DC0D9B49373D}"/>
                </a:ext>
              </a:extLst>
            </p:cNvPr>
            <p:cNvSpPr/>
            <p:nvPr/>
          </p:nvSpPr>
          <p:spPr>
            <a:xfrm>
              <a:off x="442954" y="4842416"/>
              <a:ext cx="402579" cy="938092"/>
            </a:xfrm>
            <a:custGeom>
              <a:avLst/>
              <a:gdLst/>
              <a:ahLst/>
              <a:cxnLst/>
              <a:rect l="l" t="t" r="r" b="b"/>
              <a:pathLst>
                <a:path w="958613" h="1407138">
                  <a:moveTo>
                    <a:pt x="0" y="0"/>
                  </a:moveTo>
                  <a:lnTo>
                    <a:pt x="958613" y="0"/>
                  </a:lnTo>
                  <a:lnTo>
                    <a:pt x="958613" y="1407138"/>
                  </a:lnTo>
                  <a:lnTo>
                    <a:pt x="0" y="14071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dirty="0">
                <a:latin typeface="Cambria" panose="02040503050406030204" pitchFamily="18" charset="0"/>
                <a:ea typeface="Cambria" panose="02040503050406030204" pitchFamily="18" charset="0"/>
              </a:endParaRPr>
            </a:p>
          </p:txBody>
        </p:sp>
      </p:grpSp>
      <p:pic>
        <p:nvPicPr>
          <p:cNvPr id="21" name="Picture 20">
            <a:extLst>
              <a:ext uri="{FF2B5EF4-FFF2-40B4-BE49-F238E27FC236}">
                <a16:creationId xmlns:a16="http://schemas.microsoft.com/office/drawing/2014/main" id="{6CA712E6-DAEF-A426-9E08-5CCE36FCE1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4426" y="4304702"/>
            <a:ext cx="3400563" cy="2553298"/>
          </a:xfrm>
          <a:prstGeom prst="rect">
            <a:avLst/>
          </a:prstGeom>
        </p:spPr>
      </p:pic>
    </p:spTree>
    <p:extLst>
      <p:ext uri="{BB962C8B-B14F-4D97-AF65-F5344CB8AC3E}">
        <p14:creationId xmlns:p14="http://schemas.microsoft.com/office/powerpoint/2010/main" val="2136295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4868AC1-D5A7-C970-9936-4D2A2C99F7C3}"/>
              </a:ext>
            </a:extLst>
          </p:cNvPr>
          <p:cNvGraphicFramePr>
            <a:graphicFrameLocks noGrp="1"/>
          </p:cNvGraphicFramePr>
          <p:nvPr/>
        </p:nvGraphicFramePr>
        <p:xfrm>
          <a:off x="690880" y="355600"/>
          <a:ext cx="10891520" cy="5814275"/>
        </p:xfrm>
        <a:graphic>
          <a:graphicData uri="http://schemas.openxmlformats.org/drawingml/2006/table">
            <a:tbl>
              <a:tblPr firstRow="1" bandRow="1">
                <a:tableStyleId>{21E4AEA4-8DFA-4A89-87EB-49C32662AFE0}</a:tableStyleId>
              </a:tblPr>
              <a:tblGrid>
                <a:gridCol w="2432946">
                  <a:extLst>
                    <a:ext uri="{9D8B030D-6E8A-4147-A177-3AD203B41FA5}">
                      <a16:colId xmlns:a16="http://schemas.microsoft.com/office/drawing/2014/main" val="1615698143"/>
                    </a:ext>
                  </a:extLst>
                </a:gridCol>
                <a:gridCol w="8458574">
                  <a:extLst>
                    <a:ext uri="{9D8B030D-6E8A-4147-A177-3AD203B41FA5}">
                      <a16:colId xmlns:a16="http://schemas.microsoft.com/office/drawing/2014/main" val="3910146172"/>
                    </a:ext>
                  </a:extLst>
                </a:gridCol>
              </a:tblGrid>
              <a:tr h="1241671">
                <a:tc>
                  <a:txBody>
                    <a:bodyPr/>
                    <a:lstStyle/>
                    <a:p>
                      <a:pPr algn="ctr"/>
                      <a:r>
                        <a:rPr lang="vi-VN" sz="3400" b="1" dirty="0">
                          <a:latin typeface="Cambria" panose="02040503050406030204" pitchFamily="18" charset="0"/>
                          <a:ea typeface="Cambria" panose="02040503050406030204" pitchFamily="18" charset="0"/>
                        </a:rPr>
                        <a:t>Tên </a:t>
                      </a:r>
                    </a:p>
                    <a:p>
                      <a:pPr algn="ctr"/>
                      <a:r>
                        <a:rPr lang="vi-VN" sz="3400" b="1" dirty="0">
                          <a:latin typeface="Cambria" panose="02040503050406030204" pitchFamily="18" charset="0"/>
                          <a:ea typeface="Cambria" panose="02040503050406030204" pitchFamily="18" charset="0"/>
                        </a:rPr>
                        <a:t>công trình</a:t>
                      </a:r>
                      <a:endParaRPr lang="en-SG" sz="3400" b="1" dirty="0">
                        <a:latin typeface="Cambria" panose="02040503050406030204" pitchFamily="18" charset="0"/>
                        <a:ea typeface="Cambria" panose="02040503050406030204" pitchFamily="18" charset="0"/>
                      </a:endParaRPr>
                    </a:p>
                  </a:txBody>
                  <a:tcPr>
                    <a:lnL w="76200" cap="flat" cmpd="sng" algn="ctr">
                      <a:solidFill>
                        <a:srgbClr val="D9B43E"/>
                      </a:solidFill>
                      <a:prstDash val="solid"/>
                      <a:round/>
                      <a:headEnd type="none" w="med" len="med"/>
                      <a:tailEnd type="none" w="med" len="med"/>
                    </a:lnL>
                    <a:lnR w="76200" cap="flat" cmpd="sng" algn="ctr">
                      <a:solidFill>
                        <a:srgbClr val="D9B43E"/>
                      </a:solidFill>
                      <a:prstDash val="solid"/>
                      <a:round/>
                      <a:headEnd type="none" w="med" len="med"/>
                      <a:tailEnd type="none" w="med" len="med"/>
                    </a:lnR>
                    <a:lnT w="76200" cap="flat" cmpd="sng" algn="ctr">
                      <a:solidFill>
                        <a:srgbClr val="D9B43E"/>
                      </a:solidFill>
                      <a:prstDash val="solid"/>
                      <a:round/>
                      <a:headEnd type="none" w="med" len="med"/>
                      <a:tailEnd type="none" w="med" len="med"/>
                    </a:lnT>
                    <a:lnB w="76200" cap="flat" cmpd="sng" algn="ctr">
                      <a:solidFill>
                        <a:srgbClr val="D9B43E"/>
                      </a:solidFill>
                      <a:prstDash val="solid"/>
                      <a:round/>
                      <a:headEnd type="none" w="med" len="med"/>
                      <a:tailEnd type="none" w="med" len="med"/>
                    </a:lnB>
                  </a:tcPr>
                </a:tc>
                <a:tc>
                  <a:txBody>
                    <a:bodyPr/>
                    <a:lstStyle/>
                    <a:p>
                      <a:pPr algn="ctr"/>
                      <a:r>
                        <a:rPr lang="vi-VN" sz="3400" b="1" dirty="0">
                          <a:latin typeface="Cambria" panose="02040503050406030204" pitchFamily="18" charset="0"/>
                          <a:ea typeface="Cambria" panose="02040503050406030204" pitchFamily="18" charset="0"/>
                        </a:rPr>
                        <a:t>Chức năng</a:t>
                      </a:r>
                      <a:endParaRPr lang="en-SG" sz="3400" b="1" dirty="0">
                        <a:latin typeface="Cambria" panose="02040503050406030204" pitchFamily="18" charset="0"/>
                        <a:ea typeface="Cambria" panose="02040503050406030204" pitchFamily="18" charset="0"/>
                      </a:endParaRPr>
                    </a:p>
                  </a:txBody>
                  <a:tcPr anchor="ctr">
                    <a:lnL w="76200" cap="flat" cmpd="sng" algn="ctr">
                      <a:solidFill>
                        <a:srgbClr val="D9B43E"/>
                      </a:solidFill>
                      <a:prstDash val="solid"/>
                      <a:round/>
                      <a:headEnd type="none" w="med" len="med"/>
                      <a:tailEnd type="none" w="med" len="med"/>
                    </a:lnL>
                    <a:lnR w="76200" cap="flat" cmpd="sng" algn="ctr">
                      <a:solidFill>
                        <a:srgbClr val="D9B43E"/>
                      </a:solidFill>
                      <a:prstDash val="solid"/>
                      <a:round/>
                      <a:headEnd type="none" w="med" len="med"/>
                      <a:tailEnd type="none" w="med" len="med"/>
                    </a:lnR>
                    <a:lnT w="76200" cap="flat" cmpd="sng" algn="ctr">
                      <a:solidFill>
                        <a:srgbClr val="D9B43E"/>
                      </a:solidFill>
                      <a:prstDash val="solid"/>
                      <a:round/>
                      <a:headEnd type="none" w="med" len="med"/>
                      <a:tailEnd type="none" w="med" len="med"/>
                    </a:lnT>
                    <a:lnB w="76200" cap="flat" cmpd="sng" algn="ctr">
                      <a:solidFill>
                        <a:srgbClr val="D9B43E"/>
                      </a:solidFill>
                      <a:prstDash val="solid"/>
                      <a:round/>
                      <a:headEnd type="none" w="med" len="med"/>
                      <a:tailEnd type="none" w="med" len="med"/>
                    </a:lnB>
                  </a:tcPr>
                </a:tc>
                <a:extLst>
                  <a:ext uri="{0D108BD9-81ED-4DB2-BD59-A6C34878D82A}">
                    <a16:rowId xmlns:a16="http://schemas.microsoft.com/office/drawing/2014/main" val="3092147451"/>
                  </a:ext>
                </a:extLst>
              </a:tr>
              <a:tr h="2382665">
                <a:tc>
                  <a:txBody>
                    <a:bodyPr/>
                    <a:lstStyle/>
                    <a:p>
                      <a:pPr algn="ctr"/>
                      <a:r>
                        <a:rPr lang="en-SG" sz="3400" b="1" i="0" kern="1200" dirty="0" err="1">
                          <a:solidFill>
                            <a:schemeClr val="tx1"/>
                          </a:solidFill>
                          <a:effectLst/>
                          <a:latin typeface="Cambria" panose="02040503050406030204" pitchFamily="18" charset="0"/>
                          <a:ea typeface="Cambria" panose="02040503050406030204" pitchFamily="18" charset="0"/>
                          <a:cs typeface="+mn-cs"/>
                        </a:rPr>
                        <a:t>Bếp</a:t>
                      </a:r>
                      <a:r>
                        <a:rPr lang="en-SG" sz="3400" b="1" i="0" kern="1200" dirty="0">
                          <a:solidFill>
                            <a:schemeClr val="tx1"/>
                          </a:solidFill>
                          <a:effectLst/>
                          <a:latin typeface="Cambria" panose="02040503050406030204" pitchFamily="18" charset="0"/>
                          <a:ea typeface="Cambria" panose="02040503050406030204" pitchFamily="18" charset="0"/>
                          <a:cs typeface="+mn-cs"/>
                        </a:rPr>
                        <a:t> </a:t>
                      </a:r>
                      <a:r>
                        <a:rPr lang="en-SG" sz="3400" b="1" i="0" kern="1200" dirty="0" err="1">
                          <a:solidFill>
                            <a:schemeClr val="tx1"/>
                          </a:solidFill>
                          <a:effectLst/>
                          <a:latin typeface="Cambria" panose="02040503050406030204" pitchFamily="18" charset="0"/>
                          <a:ea typeface="Cambria" panose="02040503050406030204" pitchFamily="18" charset="0"/>
                          <a:cs typeface="+mn-cs"/>
                        </a:rPr>
                        <a:t>hoàng</a:t>
                      </a:r>
                      <a:r>
                        <a:rPr lang="en-SG" sz="3400" b="1" i="0" kern="1200" dirty="0">
                          <a:solidFill>
                            <a:schemeClr val="tx1"/>
                          </a:solidFill>
                          <a:effectLst/>
                          <a:latin typeface="Cambria" panose="02040503050406030204" pitchFamily="18" charset="0"/>
                          <a:ea typeface="Cambria" panose="02040503050406030204" pitchFamily="18" charset="0"/>
                          <a:cs typeface="+mn-cs"/>
                        </a:rPr>
                        <a:t> </a:t>
                      </a:r>
                      <a:r>
                        <a:rPr lang="en-SG" sz="3400" b="1" i="0" kern="1200" dirty="0" err="1">
                          <a:solidFill>
                            <a:schemeClr val="tx1"/>
                          </a:solidFill>
                          <a:effectLst/>
                          <a:latin typeface="Cambria" panose="02040503050406030204" pitchFamily="18" charset="0"/>
                          <a:ea typeface="Cambria" panose="02040503050406030204" pitchFamily="18" charset="0"/>
                          <a:cs typeface="+mn-cs"/>
                        </a:rPr>
                        <a:t>cầm</a:t>
                      </a:r>
                      <a:r>
                        <a:rPr lang="en-SG" sz="3400" b="1" i="0" kern="1200" dirty="0">
                          <a:solidFill>
                            <a:schemeClr val="tx1"/>
                          </a:solidFill>
                          <a:effectLst/>
                          <a:latin typeface="Cambria" panose="02040503050406030204" pitchFamily="18" charset="0"/>
                          <a:ea typeface="Cambria" panose="02040503050406030204" pitchFamily="18" charset="0"/>
                          <a:cs typeface="+mn-cs"/>
                        </a:rPr>
                        <a:t> </a:t>
                      </a:r>
                      <a:endParaRPr lang="en-SG" sz="3400" b="1" dirty="0">
                        <a:solidFill>
                          <a:schemeClr val="tx1"/>
                        </a:solidFill>
                        <a:latin typeface="Cambria" panose="02040503050406030204" pitchFamily="18" charset="0"/>
                        <a:ea typeface="Cambria" panose="02040503050406030204" pitchFamily="18" charset="0"/>
                      </a:endParaRPr>
                    </a:p>
                  </a:txBody>
                  <a:tcPr>
                    <a:lnL w="76200" cap="flat" cmpd="sng" algn="ctr">
                      <a:solidFill>
                        <a:srgbClr val="D9B43E"/>
                      </a:solidFill>
                      <a:prstDash val="solid"/>
                      <a:round/>
                      <a:headEnd type="none" w="med" len="med"/>
                      <a:tailEnd type="none" w="med" len="med"/>
                    </a:lnL>
                    <a:lnR w="76200" cap="flat" cmpd="sng" algn="ctr">
                      <a:solidFill>
                        <a:srgbClr val="D9B43E"/>
                      </a:solidFill>
                      <a:prstDash val="solid"/>
                      <a:round/>
                      <a:headEnd type="none" w="med" len="med"/>
                      <a:tailEnd type="none" w="med" len="med"/>
                    </a:lnR>
                    <a:lnT w="76200" cap="flat" cmpd="sng" algn="ctr">
                      <a:solidFill>
                        <a:srgbClr val="D9B43E"/>
                      </a:solidFill>
                      <a:prstDash val="solid"/>
                      <a:round/>
                      <a:headEnd type="none" w="med" len="med"/>
                      <a:tailEnd type="none" w="med" len="med"/>
                    </a:lnT>
                    <a:lnB w="76200" cap="flat" cmpd="sng" algn="ctr">
                      <a:solidFill>
                        <a:srgbClr val="D9B43E"/>
                      </a:solidFill>
                      <a:prstDash val="solid"/>
                      <a:round/>
                      <a:headEnd type="none" w="med" len="med"/>
                      <a:tailEnd type="none" w="med" len="med"/>
                    </a:lnB>
                  </a:tcPr>
                </a:tc>
                <a:tc>
                  <a:txBody>
                    <a:bodyPr/>
                    <a:lstStyle/>
                    <a:p>
                      <a:pPr algn="just"/>
                      <a:r>
                        <a:rPr lang="vi-VN" sz="3400" b="1" i="0" kern="1200" dirty="0">
                          <a:solidFill>
                            <a:schemeClr val="tx1"/>
                          </a:solidFill>
                          <a:effectLst/>
                          <a:latin typeface="Cambria" panose="02040503050406030204" pitchFamily="18" charset="0"/>
                          <a:ea typeface="Cambria" panose="02040503050406030204" pitchFamily="18" charset="0"/>
                          <a:cs typeface="+mn-cs"/>
                        </a:rPr>
                        <a:t> Đây là một loại bếp dã chiến, có công dụng làm tan loãng khói bếp tỏa ra khi nấu ăn nhằm tránh bị máy bay phát hiện từ trên cao, cũng như ở gần.</a:t>
                      </a:r>
                      <a:endParaRPr lang="en-SG" sz="3400" b="1" dirty="0">
                        <a:solidFill>
                          <a:schemeClr val="tx1"/>
                        </a:solidFill>
                        <a:latin typeface="Cambria" panose="02040503050406030204" pitchFamily="18" charset="0"/>
                        <a:ea typeface="Cambria" panose="02040503050406030204" pitchFamily="18" charset="0"/>
                      </a:endParaRPr>
                    </a:p>
                  </a:txBody>
                  <a:tcPr>
                    <a:lnL w="76200" cap="flat" cmpd="sng" algn="ctr">
                      <a:solidFill>
                        <a:srgbClr val="D9B43E"/>
                      </a:solidFill>
                      <a:prstDash val="solid"/>
                      <a:round/>
                      <a:headEnd type="none" w="med" len="med"/>
                      <a:tailEnd type="none" w="med" len="med"/>
                    </a:lnL>
                    <a:lnR w="76200" cap="flat" cmpd="sng" algn="ctr">
                      <a:solidFill>
                        <a:srgbClr val="D9B43E"/>
                      </a:solidFill>
                      <a:prstDash val="solid"/>
                      <a:round/>
                      <a:headEnd type="none" w="med" len="med"/>
                      <a:tailEnd type="none" w="med" len="med"/>
                    </a:lnR>
                    <a:lnT w="76200" cap="flat" cmpd="sng" algn="ctr">
                      <a:solidFill>
                        <a:srgbClr val="D9B43E"/>
                      </a:solidFill>
                      <a:prstDash val="solid"/>
                      <a:round/>
                      <a:headEnd type="none" w="med" len="med"/>
                      <a:tailEnd type="none" w="med" len="med"/>
                    </a:lnT>
                    <a:lnB w="76200" cap="flat" cmpd="sng" algn="ctr">
                      <a:solidFill>
                        <a:srgbClr val="D9B43E"/>
                      </a:solidFill>
                      <a:prstDash val="solid"/>
                      <a:round/>
                      <a:headEnd type="none" w="med" len="med"/>
                      <a:tailEnd type="none" w="med" len="med"/>
                    </a:lnB>
                  </a:tcPr>
                </a:tc>
                <a:extLst>
                  <a:ext uri="{0D108BD9-81ED-4DB2-BD59-A6C34878D82A}">
                    <a16:rowId xmlns:a16="http://schemas.microsoft.com/office/drawing/2014/main" val="2096825410"/>
                  </a:ext>
                </a:extLst>
              </a:tr>
              <a:tr h="2189939">
                <a:tc>
                  <a:txBody>
                    <a:bodyPr/>
                    <a:lstStyle/>
                    <a:p>
                      <a:pPr algn="ctr"/>
                      <a:r>
                        <a:rPr lang="vi-VN" sz="3400" b="1" i="0" kern="1200" dirty="0">
                          <a:solidFill>
                            <a:schemeClr val="tx1"/>
                          </a:solidFill>
                          <a:effectLst/>
                          <a:latin typeface="Cambria" panose="02040503050406030204" pitchFamily="18" charset="0"/>
                          <a:ea typeface="Cambria" panose="02040503050406030204" pitchFamily="18" charset="0"/>
                          <a:cs typeface="+mn-cs"/>
                        </a:rPr>
                        <a:t>Kho cất dấu lương thực</a:t>
                      </a:r>
                      <a:endParaRPr lang="en-SG" sz="3400" b="1" dirty="0">
                        <a:solidFill>
                          <a:schemeClr val="tx1"/>
                        </a:solidFill>
                        <a:latin typeface="Cambria" panose="02040503050406030204" pitchFamily="18" charset="0"/>
                        <a:ea typeface="Cambria" panose="02040503050406030204" pitchFamily="18" charset="0"/>
                      </a:endParaRPr>
                    </a:p>
                  </a:txBody>
                  <a:tcPr>
                    <a:lnL w="76200" cap="flat" cmpd="sng" algn="ctr">
                      <a:solidFill>
                        <a:srgbClr val="D9B43E"/>
                      </a:solidFill>
                      <a:prstDash val="solid"/>
                      <a:round/>
                      <a:headEnd type="none" w="med" len="med"/>
                      <a:tailEnd type="none" w="med" len="med"/>
                    </a:lnL>
                    <a:lnR w="76200" cap="flat" cmpd="sng" algn="ctr">
                      <a:solidFill>
                        <a:srgbClr val="D9B43E"/>
                      </a:solidFill>
                      <a:prstDash val="solid"/>
                      <a:round/>
                      <a:headEnd type="none" w="med" len="med"/>
                      <a:tailEnd type="none" w="med" len="med"/>
                    </a:lnR>
                    <a:lnT w="76200" cap="flat" cmpd="sng" algn="ctr">
                      <a:solidFill>
                        <a:srgbClr val="D9B43E"/>
                      </a:solidFill>
                      <a:prstDash val="solid"/>
                      <a:round/>
                      <a:headEnd type="none" w="med" len="med"/>
                      <a:tailEnd type="none" w="med" len="med"/>
                    </a:lnT>
                    <a:lnB w="76200" cap="flat" cmpd="sng" algn="ctr">
                      <a:solidFill>
                        <a:srgbClr val="D9B43E"/>
                      </a:solidFill>
                      <a:prstDash val="solid"/>
                      <a:round/>
                      <a:headEnd type="none" w="med" len="med"/>
                      <a:tailEnd type="none" w="med" len="med"/>
                    </a:lnB>
                  </a:tcPr>
                </a:tc>
                <a:tc>
                  <a:txBody>
                    <a:bodyPr/>
                    <a:lstStyle/>
                    <a:p>
                      <a:pPr algn="just" fontAlgn="t"/>
                      <a:r>
                        <a:rPr lang="vi-VN" sz="3400" b="1" dirty="0">
                          <a:solidFill>
                            <a:schemeClr val="tx1"/>
                          </a:solidFill>
                          <a:effectLst/>
                          <a:latin typeface="Cambria" panose="02040503050406030204" pitchFamily="18" charset="0"/>
                          <a:ea typeface="Cambria" panose="02040503050406030204" pitchFamily="18" charset="0"/>
                        </a:rPr>
                        <a:t>Dự trữ, cất giấu lương thực đảm bảo dự trữ an toàn lương thực cung cấp cho người dân, chiến sĩ.</a:t>
                      </a:r>
                    </a:p>
                  </a:txBody>
                  <a:tcPr marL="31750" marR="31750" marT="31750" marB="31750">
                    <a:lnL w="76200" cap="flat" cmpd="sng" algn="ctr">
                      <a:solidFill>
                        <a:srgbClr val="D9B43E"/>
                      </a:solidFill>
                      <a:prstDash val="solid"/>
                      <a:round/>
                      <a:headEnd type="none" w="med" len="med"/>
                      <a:tailEnd type="none" w="med" len="med"/>
                    </a:lnL>
                    <a:lnR w="76200" cap="flat" cmpd="sng" algn="ctr">
                      <a:solidFill>
                        <a:srgbClr val="D9B43E"/>
                      </a:solidFill>
                      <a:prstDash val="solid"/>
                      <a:round/>
                      <a:headEnd type="none" w="med" len="med"/>
                      <a:tailEnd type="none" w="med" len="med"/>
                    </a:lnR>
                    <a:lnT w="76200" cap="flat" cmpd="sng" algn="ctr">
                      <a:solidFill>
                        <a:srgbClr val="D9B43E"/>
                      </a:solidFill>
                      <a:prstDash val="solid"/>
                      <a:round/>
                      <a:headEnd type="none" w="med" len="med"/>
                      <a:tailEnd type="none" w="med" len="med"/>
                    </a:lnT>
                    <a:lnB w="76200" cap="flat" cmpd="sng" algn="ctr">
                      <a:solidFill>
                        <a:srgbClr val="D9B43E"/>
                      </a:solidFill>
                      <a:prstDash val="solid"/>
                      <a:round/>
                      <a:headEnd type="none" w="med" len="med"/>
                      <a:tailEnd type="none" w="med" len="med"/>
                    </a:lnB>
                  </a:tcPr>
                </a:tc>
                <a:extLst>
                  <a:ext uri="{0D108BD9-81ED-4DB2-BD59-A6C34878D82A}">
                    <a16:rowId xmlns:a16="http://schemas.microsoft.com/office/drawing/2014/main" val="1069557523"/>
                  </a:ext>
                </a:extLst>
              </a:tr>
            </a:tbl>
          </a:graphicData>
        </a:graphic>
      </p:graphicFrame>
      <p:pic>
        <p:nvPicPr>
          <p:cNvPr id="4" name="Picture 3" descr="A cartoon of a child raising his hand and holding a pencil and a book&#10;&#10;Description automatically generated">
            <a:extLst>
              <a:ext uri="{FF2B5EF4-FFF2-40B4-BE49-F238E27FC236}">
                <a16:creationId xmlns:a16="http://schemas.microsoft.com/office/drawing/2014/main" id="{DC2A6FB7-ACF6-DBC7-75A9-C0213E7073DB}"/>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9215120" y="4998720"/>
            <a:ext cx="1879600" cy="1784152"/>
          </a:xfrm>
          <a:prstGeom prst="rect">
            <a:avLst/>
          </a:prstGeom>
        </p:spPr>
      </p:pic>
    </p:spTree>
    <p:extLst>
      <p:ext uri="{BB962C8B-B14F-4D97-AF65-F5344CB8AC3E}">
        <p14:creationId xmlns:p14="http://schemas.microsoft.com/office/powerpoint/2010/main" val="1658047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DA81ED-53F9-4102-A71B-42550E81429C}"/>
              </a:ext>
            </a:extLst>
          </p:cNvPr>
          <p:cNvPicPr>
            <a:picLocks noChangeAspect="1"/>
          </p:cNvPicPr>
          <p:nvPr/>
        </p:nvPicPr>
        <p:blipFill>
          <a:blip r:embed="rId2"/>
          <a:stretch>
            <a:fillRect/>
          </a:stretch>
        </p:blipFill>
        <p:spPr>
          <a:xfrm>
            <a:off x="1509885" y="525702"/>
            <a:ext cx="8847110" cy="2096409"/>
          </a:xfrm>
          <a:prstGeom prst="rect">
            <a:avLst/>
          </a:prstGeom>
        </p:spPr>
      </p:pic>
      <p:sp>
        <p:nvSpPr>
          <p:cNvPr id="3" name="TextBox 2">
            <a:extLst>
              <a:ext uri="{FF2B5EF4-FFF2-40B4-BE49-F238E27FC236}">
                <a16:creationId xmlns:a16="http://schemas.microsoft.com/office/drawing/2014/main" id="{1241C8C8-2345-DA3D-8A6D-03CB453E29E5}"/>
              </a:ext>
            </a:extLst>
          </p:cNvPr>
          <p:cNvSpPr txBox="1"/>
          <p:nvPr/>
        </p:nvSpPr>
        <p:spPr>
          <a:xfrm>
            <a:off x="473564" y="2286000"/>
            <a:ext cx="11454276" cy="3046988"/>
          </a:xfrm>
          <a:prstGeom prst="rect">
            <a:avLst/>
          </a:prstGeom>
          <a:noFill/>
        </p:spPr>
        <p:txBody>
          <a:bodyPr wrap="square" rtlCol="0">
            <a:spAutoFit/>
          </a:bodyPr>
          <a:lstStyle/>
          <a:p>
            <a:pPr algn="ctr"/>
            <a:r>
              <a:rPr lang="vi-VN" sz="6400" b="1" dirty="0">
                <a:solidFill>
                  <a:srgbClr val="002060"/>
                </a:solidFill>
                <a:latin typeface="Cambria" panose="02040503050406030204" pitchFamily="18" charset="0"/>
                <a:ea typeface="Cambria" panose="02040503050406030204" pitchFamily="18" charset="0"/>
              </a:rPr>
              <a:t>Sưu tầm tranh ảnh, </a:t>
            </a:r>
          </a:p>
          <a:p>
            <a:pPr algn="ctr"/>
            <a:r>
              <a:rPr lang="vi-VN" sz="6400" b="1" dirty="0">
                <a:solidFill>
                  <a:srgbClr val="002060"/>
                </a:solidFill>
                <a:latin typeface="Cambria" panose="02040503050406030204" pitchFamily="18" charset="0"/>
                <a:ea typeface="Cambria" panose="02040503050406030204" pitchFamily="18" charset="0"/>
              </a:rPr>
              <a:t>tìm hiểu đọc thêm </a:t>
            </a:r>
          </a:p>
          <a:p>
            <a:pPr algn="ctr"/>
            <a:r>
              <a:rPr lang="vi-VN" sz="6400" b="1" dirty="0">
                <a:solidFill>
                  <a:srgbClr val="002060"/>
                </a:solidFill>
                <a:latin typeface="Cambria" panose="02040503050406030204" pitchFamily="18" charset="0"/>
                <a:ea typeface="Cambria" panose="02040503050406030204" pitchFamily="18" charset="0"/>
              </a:rPr>
              <a:t>thông tin về Địa đạo Củ Chi.</a:t>
            </a:r>
            <a:endParaRPr lang="en-SG" sz="6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2354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025681-7007-4D77-A313-01B06B63A7AB}"/>
              </a:ext>
            </a:extLst>
          </p:cNvPr>
          <p:cNvPicPr>
            <a:picLocks noChangeAspect="1"/>
          </p:cNvPicPr>
          <p:nvPr/>
        </p:nvPicPr>
        <p:blipFill>
          <a:blip r:embed="rId3"/>
          <a:stretch>
            <a:fillRect/>
          </a:stretch>
        </p:blipFill>
        <p:spPr>
          <a:xfrm>
            <a:off x="3358306" y="1509516"/>
            <a:ext cx="6761050" cy="4712616"/>
          </a:xfrm>
          <a:prstGeom prst="rect">
            <a:avLst/>
          </a:prstGeom>
        </p:spPr>
      </p:pic>
    </p:spTree>
    <p:extLst>
      <p:ext uri="{BB962C8B-B14F-4D97-AF65-F5344CB8AC3E}">
        <p14:creationId xmlns:p14="http://schemas.microsoft.com/office/powerpoint/2010/main" val="490013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872E68B-33D0-1EE8-EF53-6260557B4FC4}"/>
              </a:ext>
            </a:extLst>
          </p:cNvPr>
          <p:cNvSpPr txBox="1"/>
          <p:nvPr/>
        </p:nvSpPr>
        <p:spPr>
          <a:xfrm>
            <a:off x="256577" y="1123280"/>
            <a:ext cx="11084578" cy="784830"/>
          </a:xfrm>
          <a:prstGeom prst="rect">
            <a:avLst/>
          </a:prstGeom>
          <a:noFill/>
        </p:spPr>
        <p:txBody>
          <a:bodyPr wrap="square">
            <a:spAutoFit/>
          </a:bodyPr>
          <a:lstStyle/>
          <a:p>
            <a:pPr algn="just"/>
            <a:r>
              <a:rPr lang="vi-VN" sz="4500" b="1" i="0" dirty="0">
                <a:solidFill>
                  <a:srgbClr val="002060"/>
                </a:solidFill>
                <a:effectLst/>
                <a:highlight>
                  <a:srgbClr val="FFFFFF"/>
                </a:highlight>
                <a:latin typeface="Cambria" panose="02040503050406030204" pitchFamily="18" charset="0"/>
                <a:ea typeface="Cambria" panose="02040503050406030204" pitchFamily="18" charset="0"/>
              </a:rPr>
              <a:t> </a:t>
            </a:r>
            <a:endParaRPr lang="en-SG" sz="4500" b="1" dirty="0">
              <a:solidFill>
                <a:srgbClr val="00206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stretch>
            <a:fillRect/>
          </a:stretch>
        </p:blipFill>
        <p:spPr>
          <a:xfrm>
            <a:off x="1452586" y="160702"/>
            <a:ext cx="9888569" cy="1182727"/>
          </a:xfrm>
          <a:prstGeom prst="rect">
            <a:avLst/>
          </a:prstGeom>
        </p:spPr>
      </p:pic>
      <p:sp>
        <p:nvSpPr>
          <p:cNvPr id="11" name="Freeform 17">
            <a:extLst>
              <a:ext uri="{FF2B5EF4-FFF2-40B4-BE49-F238E27FC236}">
                <a16:creationId xmlns:a16="http://schemas.microsoft.com/office/drawing/2014/main" id="{2FA09226-C2F7-5CFD-9BD9-0E421F3ACEC8}"/>
              </a:ext>
            </a:extLst>
          </p:cNvPr>
          <p:cNvSpPr/>
          <p:nvPr/>
        </p:nvSpPr>
        <p:spPr>
          <a:xfrm>
            <a:off x="1117288" y="34969"/>
            <a:ext cx="670596" cy="962578"/>
          </a:xfrm>
          <a:custGeom>
            <a:avLst/>
            <a:gdLst/>
            <a:ahLst/>
            <a:cxnLst/>
            <a:rect l="l" t="t" r="r" b="b"/>
            <a:pathLst>
              <a:path w="1323915" h="1900356">
                <a:moveTo>
                  <a:pt x="0" y="0"/>
                </a:moveTo>
                <a:lnTo>
                  <a:pt x="1323915" y="0"/>
                </a:lnTo>
                <a:lnTo>
                  <a:pt x="1323915" y="1900356"/>
                </a:lnTo>
                <a:lnTo>
                  <a:pt x="0" y="1900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3" name="Rectangle 2"/>
          <p:cNvSpPr/>
          <p:nvPr/>
        </p:nvSpPr>
        <p:spPr>
          <a:xfrm>
            <a:off x="1008435" y="1469162"/>
            <a:ext cx="10251440" cy="4185761"/>
          </a:xfrm>
          <a:prstGeom prst="rect">
            <a:avLst/>
          </a:prstGeom>
        </p:spPr>
        <p:txBody>
          <a:bodyPr wrap="square">
            <a:spAutoFit/>
          </a:bodyPr>
          <a:lstStyle/>
          <a:p>
            <a:pPr algn="just"/>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Những di tích địa đạo đã góp phần khơi lại, hun đúc lòng yêu nước trong mỗi đoàn viên thanh niên, ý thức tinh thần dân tộc sâu sắc. Khâm phục những khó khăn, gian lao, vất vả và sự hy sinh cống hiến của những vị anh hùng đất thép. Tự hào về tinh thần dân tộc không ngại đấu tranh gian khổ của các vị anh hùng liệt sĩ.</a:t>
            </a:r>
            <a:endParaRPr lang="en-US" sz="3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2072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65CD7-FAF7-4CBE-9F68-D887FED275A5}"/>
              </a:ext>
            </a:extLst>
          </p:cNvPr>
          <p:cNvPicPr>
            <a:picLocks noChangeAspect="1"/>
          </p:cNvPicPr>
          <p:nvPr/>
        </p:nvPicPr>
        <p:blipFill>
          <a:blip r:embed="rId3"/>
          <a:stretch>
            <a:fillRect/>
          </a:stretch>
        </p:blipFill>
        <p:spPr>
          <a:xfrm>
            <a:off x="1261401" y="1979282"/>
            <a:ext cx="9908281" cy="3839275"/>
          </a:xfrm>
          <a:prstGeom prst="rect">
            <a:avLst/>
          </a:prstGeom>
        </p:spPr>
      </p:pic>
    </p:spTree>
    <p:extLst>
      <p:ext uri="{BB962C8B-B14F-4D97-AF65-F5344CB8AC3E}">
        <p14:creationId xmlns:p14="http://schemas.microsoft.com/office/powerpoint/2010/main" val="1180962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9AA0A1-4BE2-C111-021B-FA0794618591}"/>
              </a:ext>
            </a:extLst>
          </p:cNvPr>
          <p:cNvSpPr txBox="1"/>
          <p:nvPr/>
        </p:nvSpPr>
        <p:spPr>
          <a:xfrm>
            <a:off x="545432" y="808889"/>
            <a:ext cx="9448799" cy="707886"/>
          </a:xfrm>
          <a:prstGeom prst="rect">
            <a:avLst/>
          </a:prstGeom>
          <a:noFill/>
        </p:spPr>
        <p:txBody>
          <a:bodyPr wrap="square">
            <a:spAutoFit/>
          </a:bodyPr>
          <a:lstStyle/>
          <a:p>
            <a:pPr marL="0" marR="0" algn="just">
              <a:spcBef>
                <a:spcPts val="0"/>
              </a:spcBef>
              <a:spcAft>
                <a:spcPts val="0"/>
              </a:spcAft>
            </a:pPr>
            <a:r>
              <a:rPr lang="nl-NL" sz="4000" b="1">
                <a:solidFill>
                  <a:srgbClr val="000000"/>
                </a:solidFill>
                <a:effectLst/>
                <a:highlight>
                  <a:srgbClr val="FFFFFF"/>
                </a:highlight>
                <a:latin typeface="Times New Roman" panose="02020603050405020304" pitchFamily="18" charset="0"/>
                <a:ea typeface="Times New Roman" panose="02020603050405020304" pitchFamily="18" charset="0"/>
              </a:rPr>
              <a:t>1. </a:t>
            </a:r>
            <a:r>
              <a:rPr lang="nl-NL" sz="4000" b="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Vị trí địa lí và cấu trúc của địa đạo</a:t>
            </a:r>
            <a:endParaRPr lang="en-US" sz="4000">
              <a:effectLst/>
              <a:highlight>
                <a:srgbClr val="FFFFFF"/>
              </a:highligh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10E8E00-8B67-ECB0-AD57-4F3431CEAA62}"/>
              </a:ext>
            </a:extLst>
          </p:cNvPr>
          <p:cNvSpPr txBox="1"/>
          <p:nvPr/>
        </p:nvSpPr>
        <p:spPr>
          <a:xfrm>
            <a:off x="545432" y="1424442"/>
            <a:ext cx="11277600" cy="1938992"/>
          </a:xfrm>
          <a:prstGeom prst="rect">
            <a:avLst/>
          </a:prstGeom>
          <a:noFill/>
        </p:spPr>
        <p:txBody>
          <a:bodyPr wrap="square">
            <a:spAutoFit/>
          </a:bodyPr>
          <a:lstStyle/>
          <a:p>
            <a:pPr algn="just"/>
            <a:r>
              <a:rPr lang="vi-VN" sz="4000" b="1" i="0">
                <a:solidFill>
                  <a:srgbClr val="002060"/>
                </a:solidFill>
                <a:effectLst/>
                <a:highlight>
                  <a:srgbClr val="FFFFFF"/>
                </a:highlight>
                <a:latin typeface="Cambria" panose="02040503050406030204" pitchFamily="18" charset="0"/>
                <a:ea typeface="Cambria" panose="02040503050406030204" pitchFamily="18" charset="0"/>
              </a:rPr>
              <a:t>- Vị trí địa đạo nằm sâu dưới lòng đất khoảng 3-10m dài khoảng 250km. thuộc huyện Củ Chi, Thành phố Hồ Chí Minh. </a:t>
            </a:r>
            <a:endParaRPr lang="en-SG" sz="4000" b="1" dirty="0">
              <a:solidFill>
                <a:srgbClr val="00206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04B20E3-DBDB-C2AC-0BE0-DFAD11CD14D9}"/>
              </a:ext>
            </a:extLst>
          </p:cNvPr>
          <p:cNvSpPr txBox="1"/>
          <p:nvPr/>
        </p:nvSpPr>
        <p:spPr>
          <a:xfrm>
            <a:off x="545432" y="3280306"/>
            <a:ext cx="11101136" cy="3170099"/>
          </a:xfrm>
          <a:prstGeom prst="rect">
            <a:avLst/>
          </a:prstGeom>
          <a:solidFill>
            <a:schemeClr val="bg1"/>
          </a:solidFill>
          <a:ln>
            <a:solidFill>
              <a:schemeClr val="bg1"/>
            </a:solidFill>
          </a:ln>
        </p:spPr>
        <p:txBody>
          <a:bodyPr wrap="square">
            <a:spAutoFit/>
          </a:bodyPr>
          <a:lstStyle/>
          <a:p>
            <a:pPr marL="0" marR="0" algn="just">
              <a:spcBef>
                <a:spcPts val="0"/>
              </a:spcBef>
              <a:spcAft>
                <a:spcPts val="0"/>
              </a:spcAft>
            </a:pPr>
            <a:r>
              <a:rPr lang="nl-NL" sz="4000" b="1">
                <a:effectLst/>
                <a:latin typeface="Times New Roman" panose="02020603050405020304" pitchFamily="18" charset="0"/>
                <a:ea typeface="Times New Roman" panose="02020603050405020304" pitchFamily="18" charset="0"/>
              </a:rPr>
              <a:t>+ Thuận lợi : gần cơ quan đầu não của địch ở Sài Gòn , trong khu rừng rậm nên địch khó phát hiện </a:t>
            </a:r>
            <a:endParaRPr lang="en-US" sz="4000" b="1">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4000" b="1">
                <a:effectLst/>
                <a:latin typeface="Times New Roman" panose="02020603050405020304" pitchFamily="18" charset="0"/>
                <a:ea typeface="Times New Roman" panose="02020603050405020304" pitchFamily="18" charset="0"/>
              </a:rPr>
              <a:t>+ Khó khăn : Do ở sâu trong lòng đất nên việc đi lại , sinh hoạt khó khăn .</a:t>
            </a:r>
            <a:endParaRPr lang="en-US" sz="4000" b="1">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4000" b="1">
                <a:effectLst/>
                <a:latin typeface="Times New Roman" panose="02020603050405020304" pitchFamily="18" charset="0"/>
                <a:ea typeface="Times New Roman" panose="02020603050405020304" pitchFamily="18" charset="0"/>
              </a:rPr>
              <a:t> </a:t>
            </a:r>
            <a:endParaRPr lang="en-US" sz="4000" b="1">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2B7B9720-605F-DA0F-BF3B-E10B423EA0FE}"/>
              </a:ext>
            </a:extLst>
          </p:cNvPr>
          <p:cNvSpPr txBox="1"/>
          <p:nvPr/>
        </p:nvSpPr>
        <p:spPr>
          <a:xfrm>
            <a:off x="4645891" y="101003"/>
            <a:ext cx="2900218" cy="707886"/>
          </a:xfrm>
          <a:prstGeom prst="rect">
            <a:avLst/>
          </a:prstGeom>
          <a:noFill/>
        </p:spPr>
        <p:txBody>
          <a:bodyPr wrap="square">
            <a:spAutoFit/>
          </a:bodyPr>
          <a:lstStyle/>
          <a:p>
            <a:r>
              <a:rPr lang="nl-NL" sz="4000" b="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GHI VỞ </a:t>
            </a:r>
            <a:endParaRPr lang="en-US" sz="40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054BD3C8-1D0B-0913-1899-FDBB26C9342F}"/>
              </a:ext>
            </a:extLst>
          </p:cNvPr>
          <p:cNvSpPr txBox="1"/>
          <p:nvPr/>
        </p:nvSpPr>
        <p:spPr>
          <a:xfrm>
            <a:off x="1028700" y="612844"/>
            <a:ext cx="9956800" cy="5632311"/>
          </a:xfrm>
          <a:prstGeom prst="rect">
            <a:avLst/>
          </a:prstGeom>
          <a:noFill/>
        </p:spPr>
        <p:txBody>
          <a:bodyPr wrap="square">
            <a:spAutoFit/>
          </a:bodyPr>
          <a:lstStyle/>
          <a:p>
            <a:pPr algn="just"/>
            <a:r>
              <a:rPr lang="vi-VN" sz="4500" b="1" i="0" dirty="0">
                <a:solidFill>
                  <a:srgbClr val="002060"/>
                </a:solidFill>
                <a:effectLst/>
                <a:highlight>
                  <a:srgbClr val="FFFFFF"/>
                </a:highlight>
                <a:latin typeface="Cambria" panose="02040503050406030204" pitchFamily="18" charset="0"/>
                <a:ea typeface="Cambria" panose="02040503050406030204" pitchFamily="18" charset="0"/>
              </a:rPr>
              <a:t>Trong cuộc kháng chiến chống Mỹ, cứu nước, quân và dân Củ Chi đã đào hệ thống đường hầm ngầm trong lòng đất. Theo em, hệ thống đường hầm ngầm trong Địa đạo Củ Chi được đào để làm gì? Công trình này gắn liền với những câu chuyện lịch sử nào?</a:t>
            </a:r>
            <a:endParaRPr lang="en-SG" sz="4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09953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child raising his hand and holding a pencil and a book&#10;&#10;Description automatically generated">
            <a:extLst>
              <a:ext uri="{FF2B5EF4-FFF2-40B4-BE49-F238E27FC236}">
                <a16:creationId xmlns:a16="http://schemas.microsoft.com/office/drawing/2014/main" id="{EF9F5430-6A1D-B7DA-894A-978CAE070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177" y="643466"/>
            <a:ext cx="5459646" cy="5571067"/>
          </a:xfrm>
          <a:prstGeom prst="rect">
            <a:avLst/>
          </a:prstGeom>
        </p:spPr>
      </p:pic>
    </p:spTree>
    <p:extLst>
      <p:ext uri="{BB962C8B-B14F-4D97-AF65-F5344CB8AC3E}">
        <p14:creationId xmlns:p14="http://schemas.microsoft.com/office/powerpoint/2010/main" val="759569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4464A8-D38D-4D84-BDE9-2CA995D069C1}"/>
              </a:ext>
            </a:extLst>
          </p:cNvPr>
          <p:cNvPicPr>
            <a:picLocks noChangeAspect="1"/>
          </p:cNvPicPr>
          <p:nvPr/>
        </p:nvPicPr>
        <p:blipFill>
          <a:blip r:embed="rId3"/>
          <a:stretch>
            <a:fillRect/>
          </a:stretch>
        </p:blipFill>
        <p:spPr>
          <a:xfrm>
            <a:off x="1067848" y="1457711"/>
            <a:ext cx="7038495" cy="4899656"/>
          </a:xfrm>
          <a:prstGeom prst="rect">
            <a:avLst/>
          </a:prstGeom>
        </p:spPr>
      </p:pic>
    </p:spTree>
    <p:extLst>
      <p:ext uri="{BB962C8B-B14F-4D97-AF65-F5344CB8AC3E}">
        <p14:creationId xmlns:p14="http://schemas.microsoft.com/office/powerpoint/2010/main" val="446669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oon characters of a child and a child&#10;&#10;Description automatically generated">
            <a:extLst>
              <a:ext uri="{FF2B5EF4-FFF2-40B4-BE49-F238E27FC236}">
                <a16:creationId xmlns:a16="http://schemas.microsoft.com/office/drawing/2014/main" id="{C5B4C3E2-198B-D81F-16CE-A72FBAFE7D7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0000" b="90000" l="8300" r="90000">
                        <a14:foregroundMark x1="24600" y1="36850" x2="30150" y2="46050"/>
                        <a14:foregroundMark x1="23800" y1="35800" x2="28050" y2="47100"/>
                        <a14:foregroundMark x1="27250" y1="59200" x2="31700" y2="66300"/>
                        <a14:foregroundMark x1="76700" y1="11300" x2="78300" y2="68400"/>
                        <a14:foregroundMark x1="62250" y1="18150" x2="65650" y2="25550"/>
                        <a14:foregroundMark x1="86200" y1="17650" x2="89350" y2="29450"/>
                        <a14:foregroundMark x1="8300" y1="23700" x2="11200" y2="23700"/>
                      </a14:backgroundRemoval>
                    </a14:imgEffect>
                    <a14:imgEffect>
                      <a14:saturation sat="200000"/>
                    </a14:imgEffect>
                  </a14:imgLayer>
                </a14:imgProps>
              </a:ext>
              <a:ext uri="{28A0092B-C50C-407E-A947-70E740481C1C}">
                <a14:useLocalDpi xmlns:a14="http://schemas.microsoft.com/office/drawing/2010/main" val="0"/>
              </a:ext>
            </a:extLst>
          </a:blip>
          <a:srcRect t="1036" r="49410" b="3863"/>
          <a:stretch/>
        </p:blipFill>
        <p:spPr>
          <a:xfrm>
            <a:off x="9885540" y="3820160"/>
            <a:ext cx="2306460" cy="4335778"/>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3" name="Picture 2"/>
          <p:cNvPicPr>
            <a:picLocks noChangeAspect="1"/>
          </p:cNvPicPr>
          <p:nvPr/>
        </p:nvPicPr>
        <p:blipFill>
          <a:blip r:embed="rId5"/>
          <a:stretch>
            <a:fillRect/>
          </a:stretch>
        </p:blipFill>
        <p:spPr>
          <a:xfrm>
            <a:off x="1481481" y="1360309"/>
            <a:ext cx="8870449" cy="4029805"/>
          </a:xfrm>
          <a:prstGeom prst="rect">
            <a:avLst/>
          </a:prstGeom>
        </p:spPr>
      </p:pic>
    </p:spTree>
    <p:extLst>
      <p:ext uri="{BB962C8B-B14F-4D97-AF65-F5344CB8AC3E}">
        <p14:creationId xmlns:p14="http://schemas.microsoft.com/office/powerpoint/2010/main" val="1329393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417FD39-1DEE-0F4A-C721-2E7645477FFD}"/>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429523" y="821647"/>
            <a:ext cx="5762477" cy="5214705"/>
          </a:xfrm>
          <a:prstGeom prst="rect">
            <a:avLst/>
          </a:prstGeom>
        </p:spPr>
      </p:pic>
      <p:sp>
        <p:nvSpPr>
          <p:cNvPr id="15" name="TextBox 14">
            <a:extLst>
              <a:ext uri="{FF2B5EF4-FFF2-40B4-BE49-F238E27FC236}">
                <a16:creationId xmlns:a16="http://schemas.microsoft.com/office/drawing/2014/main" id="{72FC474A-F1C7-05BE-48A1-F29764668E5A}"/>
              </a:ext>
            </a:extLst>
          </p:cNvPr>
          <p:cNvSpPr txBox="1"/>
          <p:nvPr/>
        </p:nvSpPr>
        <p:spPr>
          <a:xfrm>
            <a:off x="1004505" y="840654"/>
            <a:ext cx="5242138" cy="3970318"/>
          </a:xfrm>
          <a:prstGeom prst="rect">
            <a:avLst/>
          </a:prstGeom>
          <a:noFill/>
        </p:spPr>
        <p:txBody>
          <a:bodyPr wrap="square">
            <a:spAutoFit/>
          </a:bodyPr>
          <a:lstStyle/>
          <a:p>
            <a:pPr marL="342900" indent="-342900" algn="just">
              <a:buAutoNum type="arabicPeriod"/>
            </a:pPr>
            <a:r>
              <a:rPr lang="vi-VN"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Quan sát lược đồ hình 1, em hãy xác định vị trí địa lí của Địa đạo Củ Chi.</a:t>
            </a:r>
          </a:p>
          <a:p>
            <a:pPr marL="342900" indent="-342900" algn="just">
              <a:buAutoNum type="arabicPeriod" startAt="2"/>
            </a:pPr>
            <a:r>
              <a:rPr lang="en-SG" sz="2800" b="1" i="0" dirty="0" err="1">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Đọc</a:t>
            </a:r>
            <a:r>
              <a:rPr lang="en-SG"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SG" sz="2800" b="1" i="0" dirty="0" err="1">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thông</a:t>
            </a:r>
            <a:r>
              <a:rPr lang="en-SG"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 tin </a:t>
            </a:r>
            <a:r>
              <a:rPr lang="en-SG" sz="2800" b="1" i="0" dirty="0" err="1">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và</a:t>
            </a:r>
            <a:r>
              <a:rPr lang="en-SG"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SG" sz="2800" b="1" i="0" dirty="0" err="1">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quan</a:t>
            </a:r>
            <a:r>
              <a:rPr lang="en-SG"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SG" sz="2800" b="1" i="0" dirty="0" err="1">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sát</a:t>
            </a:r>
            <a:r>
              <a:rPr lang="en-SG"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SG" sz="2800" b="1" i="0" dirty="0" err="1">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các</a:t>
            </a:r>
            <a:r>
              <a:rPr lang="en-SG"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SG" sz="2800" b="1" i="0" dirty="0" err="1">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hình</a:t>
            </a:r>
            <a:r>
              <a:rPr lang="en-SG"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 2,3, </a:t>
            </a:r>
            <a:r>
              <a:rPr lang="en-SG" sz="2800" b="1" i="0" dirty="0" err="1">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em</a:t>
            </a:r>
            <a:r>
              <a:rPr lang="en-SG"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SG" sz="2800" b="1" i="0" dirty="0" err="1">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hãy</a:t>
            </a:r>
            <a:r>
              <a:rPr lang="en-SG"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a:t>
            </a:r>
            <a:endParaRPr lang="vi-VN"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endParaRPr>
          </a:p>
          <a:p>
            <a:pPr algn="just"/>
            <a:r>
              <a:rPr lang="vi-VN"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 Kể tên một số công trình tiêu biểu trong Địa đạo Củ Chi.</a:t>
            </a:r>
          </a:p>
          <a:p>
            <a:pPr algn="just"/>
            <a:r>
              <a:rPr lang="vi-VN" sz="2800" b="1" i="0" dirty="0">
                <a:solidFill>
                  <a:srgbClr val="002060"/>
                </a:solidFill>
                <a:effectLst/>
                <a:highlight>
                  <a:srgbClr val="FFFFFF"/>
                </a:highlight>
                <a:latin typeface="Cambria" panose="02040503050406030204" pitchFamily="18" charset="0"/>
                <a:ea typeface="Cambria" panose="02040503050406030204" pitchFamily="18" charset="0"/>
                <a:cs typeface="Calibri" panose="020F0502020204030204" pitchFamily="34" charset="0"/>
              </a:rPr>
              <a:t>- Mô tả một công trình mà em ấn tượng nhất.</a:t>
            </a:r>
          </a:p>
        </p:txBody>
      </p:sp>
      <p:pic>
        <p:nvPicPr>
          <p:cNvPr id="18" name="Picture 17">
            <a:extLst>
              <a:ext uri="{FF2B5EF4-FFF2-40B4-BE49-F238E27FC236}">
                <a16:creationId xmlns:a16="http://schemas.microsoft.com/office/drawing/2014/main" id="{C3A400FE-DE84-9202-AB06-16AF36F721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5786" y="4304702"/>
            <a:ext cx="3400563" cy="2553298"/>
          </a:xfrm>
          <a:prstGeom prst="rect">
            <a:avLst/>
          </a:prstGeom>
        </p:spPr>
      </p:pic>
    </p:spTree>
    <p:extLst>
      <p:ext uri="{BB962C8B-B14F-4D97-AF65-F5344CB8AC3E}">
        <p14:creationId xmlns:p14="http://schemas.microsoft.com/office/powerpoint/2010/main" val="2365710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3C9B8EF8-8470-72B7-C6FC-E8BEBFF60627}"/>
              </a:ext>
            </a:extLst>
          </p:cNvPr>
          <p:cNvSpPr/>
          <p:nvPr/>
        </p:nvSpPr>
        <p:spPr>
          <a:xfrm>
            <a:off x="187082" y="760686"/>
            <a:ext cx="6055359" cy="5214705"/>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630" rtl="0" eaLnBrk="1" fontAlgn="auto" latinLnBrk="0" hangingPunct="1">
              <a:lnSpc>
                <a:spcPct val="100000"/>
              </a:lnSpc>
              <a:spcBef>
                <a:spcPts val="0"/>
              </a:spcBef>
              <a:spcAft>
                <a:spcPts val="0"/>
              </a:spcAft>
              <a:buClr>
                <a:srgbClr val="000000"/>
              </a:buClr>
              <a:buSzTx/>
              <a:buFontTx/>
              <a:buNone/>
              <a:tabLst/>
              <a:defRPr/>
            </a:pPr>
            <a:endParaRPr kumimoji="0" lang="en-US" sz="2667"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endParaRPr>
          </a:p>
        </p:txBody>
      </p:sp>
      <p:pic>
        <p:nvPicPr>
          <p:cNvPr id="3" name="Picture 2">
            <a:extLst>
              <a:ext uri="{FF2B5EF4-FFF2-40B4-BE49-F238E27FC236}">
                <a16:creationId xmlns:a16="http://schemas.microsoft.com/office/drawing/2014/main" id="{45E631C8-BB2C-F0E5-7A40-81ECAFCE2E7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242441" y="821647"/>
            <a:ext cx="5762477" cy="5214705"/>
          </a:xfrm>
          <a:prstGeom prst="rect">
            <a:avLst/>
          </a:prstGeom>
        </p:spPr>
      </p:pic>
      <p:sp>
        <p:nvSpPr>
          <p:cNvPr id="6" name="TextBox 5">
            <a:extLst>
              <a:ext uri="{FF2B5EF4-FFF2-40B4-BE49-F238E27FC236}">
                <a16:creationId xmlns:a16="http://schemas.microsoft.com/office/drawing/2014/main" id="{7EA0D841-E6CC-A03E-EEE9-09B0ACC242F0}"/>
              </a:ext>
            </a:extLst>
          </p:cNvPr>
          <p:cNvSpPr txBox="1"/>
          <p:nvPr/>
        </p:nvSpPr>
        <p:spPr>
          <a:xfrm>
            <a:off x="443011" y="1245215"/>
            <a:ext cx="5543502" cy="3970318"/>
          </a:xfrm>
          <a:prstGeom prst="rect">
            <a:avLst/>
          </a:prstGeom>
          <a:noFill/>
        </p:spPr>
        <p:txBody>
          <a:bodyPr wrap="square">
            <a:spAutoFit/>
          </a:bodyPr>
          <a:lstStyle/>
          <a:p>
            <a:pPr algn="just"/>
            <a:r>
              <a:rPr lang="vi-VN" sz="4200" b="1" i="0" dirty="0">
                <a:solidFill>
                  <a:srgbClr val="002060"/>
                </a:solidFill>
                <a:effectLst/>
                <a:highlight>
                  <a:srgbClr val="FFFFFF"/>
                </a:highlight>
                <a:latin typeface="Cambria" panose="02040503050406030204" pitchFamily="18" charset="0"/>
                <a:ea typeface="Cambria" panose="02040503050406030204" pitchFamily="18" charset="0"/>
              </a:rPr>
              <a:t>- Vị trí địa đạo nằm sâu dưới lòng đất khoảng 3-10m dài khoảng 250km. thuộc huyện Củ Chi, Thành phố Hồ Chí Minh. </a:t>
            </a:r>
            <a:endParaRPr lang="en-SG" sz="4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5801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A544F-48EE-D913-D562-E691C6E175A6}"/>
              </a:ext>
            </a:extLst>
          </p:cNvPr>
          <p:cNvSpPr txBox="1"/>
          <p:nvPr/>
        </p:nvSpPr>
        <p:spPr>
          <a:xfrm>
            <a:off x="1452880" y="1305341"/>
            <a:ext cx="9022080" cy="4247317"/>
          </a:xfrm>
          <a:prstGeom prst="rect">
            <a:avLst/>
          </a:prstGeom>
          <a:noFill/>
        </p:spPr>
        <p:txBody>
          <a:bodyPr wrap="square">
            <a:spAutoFit/>
          </a:bodyPr>
          <a:lstStyle/>
          <a:p>
            <a:pPr algn="just"/>
            <a:r>
              <a:rPr lang="vi-VN" sz="4500" b="0" i="0" dirty="0">
                <a:solidFill>
                  <a:srgbClr val="333333"/>
                </a:solidFill>
                <a:effectLst/>
                <a:highlight>
                  <a:srgbClr val="FFFFFF"/>
                </a:highlight>
                <a:latin typeface="Roboto" panose="02000000000000000000" pitchFamily="2" charset="0"/>
              </a:rPr>
              <a:t> </a:t>
            </a:r>
            <a:r>
              <a:rPr lang="vi-VN" sz="4500" b="1" i="0" dirty="0">
                <a:solidFill>
                  <a:srgbClr val="002060"/>
                </a:solidFill>
                <a:effectLst/>
                <a:highlight>
                  <a:srgbClr val="FFFFFF"/>
                </a:highlight>
                <a:latin typeface="Cambria" panose="02040503050406030204" pitchFamily="18" charset="0"/>
                <a:ea typeface="Cambria" panose="02040503050406030204" pitchFamily="18" charset="0"/>
              </a:rPr>
              <a:t>Một số công trình tiêu biểu như:  Địa đạo Bến Dược (Căn cứ Quân khu Sài Gòn - Gia Định (Khu A), Căn cứ Khu ủy Sài Gòn - Gia Định (Khu B) và Địa đạo Bến Đình (Căn cứ Huyện ủy Củ Chi)</a:t>
            </a:r>
            <a:endParaRPr lang="en-SG" sz="4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5900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683</Words>
  <Application>Microsoft Office PowerPoint</Application>
  <PresentationFormat>Widescreen</PresentationFormat>
  <Paragraphs>52</Paragraphs>
  <Slides>22</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等线</vt:lpstr>
      <vt:lpstr>Arial</vt:lpstr>
      <vt:lpstr>Calibri</vt:lpstr>
      <vt:lpstr>Calibri Light</vt:lpstr>
      <vt:lpstr>Cambria</vt:lpstr>
      <vt:lpstr>Roboto</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ngọc nguyễn</cp:lastModifiedBy>
  <cp:revision>2</cp:revision>
  <dcterms:created xsi:type="dcterms:W3CDTF">2024-05-09T05:54:06Z</dcterms:created>
  <dcterms:modified xsi:type="dcterms:W3CDTF">2024-05-09T05:54:57Z</dcterms:modified>
</cp:coreProperties>
</file>