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8" r:id="rId3"/>
    <p:sldId id="275" r:id="rId4"/>
    <p:sldId id="262" r:id="rId5"/>
    <p:sldId id="263" r:id="rId6"/>
    <p:sldId id="261" r:id="rId7"/>
    <p:sldId id="264" r:id="rId8"/>
    <p:sldId id="265" r:id="rId9"/>
    <p:sldId id="276" r:id="rId10"/>
    <p:sldId id="277" r:id="rId11"/>
    <p:sldId id="278" r:id="rId12"/>
    <p:sldId id="268" r:id="rId13"/>
    <p:sldId id="259" r:id="rId14"/>
    <p:sldId id="270" r:id="rId15"/>
    <p:sldId id="271" r:id="rId16"/>
    <p:sldId id="272" r:id="rId17"/>
    <p:sldId id="269"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F40"/>
    <a:srgbClr val="C94B3C"/>
    <a:srgbClr val="33CC33"/>
    <a:srgbClr val="9999FF"/>
    <a:srgbClr val="000000"/>
    <a:srgbClr val="CC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49930"/>
          <a:stretch/>
        </p:blipFill>
        <p:spPr>
          <a:xfrm>
            <a:off x="-16934" y="2113848"/>
            <a:ext cx="4228739" cy="4744152"/>
          </a:xfrm>
          <a:prstGeom prst="rect">
            <a:avLst/>
          </a:prstGeom>
        </p:spPr>
      </p:pic>
      <p:pic>
        <p:nvPicPr>
          <p:cNvPr id="5" name="图片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49651" r="279"/>
          <a:stretch/>
        </p:blipFill>
        <p:spPr>
          <a:xfrm>
            <a:off x="7583939" y="1397000"/>
            <a:ext cx="4624995" cy="5461000"/>
          </a:xfrm>
          <a:custGeom>
            <a:avLst/>
            <a:gdLst>
              <a:gd name="connsiteX0" fmla="*/ 0 w 3597816"/>
              <a:gd name="connsiteY0" fmla="*/ 0 h 4248150"/>
              <a:gd name="connsiteX1" fmla="*/ 2672994 w 3597816"/>
              <a:gd name="connsiteY1" fmla="*/ 0 h 4248150"/>
              <a:gd name="connsiteX2" fmla="*/ 2675241 w 3597816"/>
              <a:gd name="connsiteY2" fmla="*/ 73595 h 4248150"/>
              <a:gd name="connsiteX3" fmla="*/ 3547016 w 3597816"/>
              <a:gd name="connsiteY3" fmla="*/ 1374804 h 4248150"/>
              <a:gd name="connsiteX4" fmla="*/ 3597816 w 3597816"/>
              <a:gd name="connsiteY4" fmla="*/ 1370561 h 4248150"/>
              <a:gd name="connsiteX5" fmla="*/ 3597816 w 3597816"/>
              <a:gd name="connsiteY5" fmla="*/ 4248150 h 4248150"/>
              <a:gd name="connsiteX6" fmla="*/ 0 w 3597816"/>
              <a:gd name="connsiteY6" fmla="*/ 424815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816" h="4248150">
                <a:moveTo>
                  <a:pt x="0" y="0"/>
                </a:moveTo>
                <a:lnTo>
                  <a:pt x="2672994" y="0"/>
                </a:lnTo>
                <a:lnTo>
                  <a:pt x="2675241" y="73595"/>
                </a:lnTo>
                <a:cubicBezTo>
                  <a:pt x="2720116" y="804465"/>
                  <a:pt x="3093297" y="1374804"/>
                  <a:pt x="3547016" y="1374804"/>
                </a:cubicBezTo>
                <a:lnTo>
                  <a:pt x="3597816" y="1370561"/>
                </a:lnTo>
                <a:lnTo>
                  <a:pt x="3597816" y="4248150"/>
                </a:lnTo>
                <a:lnTo>
                  <a:pt x="0" y="4248150"/>
                </a:lnTo>
                <a:close/>
              </a:path>
            </a:pathLst>
          </a:custGeom>
        </p:spPr>
      </p:pic>
      <p:pic>
        <p:nvPicPr>
          <p:cNvPr id="6" name="图片 28"/>
          <p:cNvPicPr>
            <a:picLocks noChangeAspect="1"/>
          </p:cNvPicPr>
          <p:nvPr userDrawn="1"/>
        </p:nvPicPr>
        <p:blipFill rotWithShape="1">
          <a:blip r:embed="rId3" cstate="print">
            <a:extLst>
              <a:ext uri="{28A0092B-C50C-407E-A947-70E740481C1C}">
                <a14:useLocalDpi xmlns:a14="http://schemas.microsoft.com/office/drawing/2010/main" val="0"/>
              </a:ext>
            </a:extLst>
          </a:blip>
          <a:srcRect l="37791" t="72875" r="-1"/>
          <a:stretch/>
        </p:blipFill>
        <p:spPr>
          <a:xfrm>
            <a:off x="4012226" y="5283200"/>
            <a:ext cx="7584498" cy="1574800"/>
          </a:xfrm>
          <a:prstGeom prst="rect">
            <a:avLst/>
          </a:prstGeom>
        </p:spPr>
      </p:pic>
      <p:sp>
        <p:nvSpPr>
          <p:cNvPr id="2" name="圆角矩形 24"/>
          <p:cNvSpPr/>
          <p:nvPr userDrawn="1"/>
        </p:nvSpPr>
        <p:spPr>
          <a:xfrm>
            <a:off x="315172" y="361173"/>
            <a:ext cx="11572027" cy="6207052"/>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cs typeface="+mn-cs"/>
            </a:endParaRPr>
          </a:p>
        </p:txBody>
      </p:sp>
      <p:sp>
        <p:nvSpPr>
          <p:cNvPr id="3" name="圆角矩形 26"/>
          <p:cNvSpPr/>
          <p:nvPr userDrawn="1"/>
        </p:nvSpPr>
        <p:spPr>
          <a:xfrm>
            <a:off x="467572" y="488173"/>
            <a:ext cx="11297126" cy="5949764"/>
          </a:xfrm>
          <a:prstGeom prst="roundRect">
            <a:avLst/>
          </a:prstGeom>
          <a:solidFill>
            <a:schemeClr val="bg1"/>
          </a:solidFill>
          <a:ln w="28575">
            <a:solidFill>
              <a:srgbClr val="32A7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cs typeface="+mn-cs"/>
            </a:endParaRPr>
          </a:p>
        </p:txBody>
      </p:sp>
    </p:spTree>
    <p:extLst>
      <p:ext uri="{BB962C8B-B14F-4D97-AF65-F5344CB8AC3E}">
        <p14:creationId xmlns:p14="http://schemas.microsoft.com/office/powerpoint/2010/main" val="259162280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49930"/>
          <a:stretch/>
        </p:blipFill>
        <p:spPr>
          <a:xfrm>
            <a:off x="-16934" y="2113848"/>
            <a:ext cx="4228739" cy="4744152"/>
          </a:xfrm>
          <a:prstGeom prst="rect">
            <a:avLst/>
          </a:prstGeom>
        </p:spPr>
      </p:pic>
      <p:pic>
        <p:nvPicPr>
          <p:cNvPr id="3" name="图片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49651" r="279"/>
          <a:stretch/>
        </p:blipFill>
        <p:spPr>
          <a:xfrm>
            <a:off x="7583939" y="1397000"/>
            <a:ext cx="4624995" cy="5461000"/>
          </a:xfrm>
          <a:custGeom>
            <a:avLst/>
            <a:gdLst>
              <a:gd name="connsiteX0" fmla="*/ 0 w 3597816"/>
              <a:gd name="connsiteY0" fmla="*/ 0 h 4248150"/>
              <a:gd name="connsiteX1" fmla="*/ 2672994 w 3597816"/>
              <a:gd name="connsiteY1" fmla="*/ 0 h 4248150"/>
              <a:gd name="connsiteX2" fmla="*/ 2675241 w 3597816"/>
              <a:gd name="connsiteY2" fmla="*/ 73595 h 4248150"/>
              <a:gd name="connsiteX3" fmla="*/ 3547016 w 3597816"/>
              <a:gd name="connsiteY3" fmla="*/ 1374804 h 4248150"/>
              <a:gd name="connsiteX4" fmla="*/ 3597816 w 3597816"/>
              <a:gd name="connsiteY4" fmla="*/ 1370561 h 4248150"/>
              <a:gd name="connsiteX5" fmla="*/ 3597816 w 3597816"/>
              <a:gd name="connsiteY5" fmla="*/ 4248150 h 4248150"/>
              <a:gd name="connsiteX6" fmla="*/ 0 w 3597816"/>
              <a:gd name="connsiteY6" fmla="*/ 424815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816" h="4248150">
                <a:moveTo>
                  <a:pt x="0" y="0"/>
                </a:moveTo>
                <a:lnTo>
                  <a:pt x="2672994" y="0"/>
                </a:lnTo>
                <a:lnTo>
                  <a:pt x="2675241" y="73595"/>
                </a:lnTo>
                <a:cubicBezTo>
                  <a:pt x="2720116" y="804465"/>
                  <a:pt x="3093297" y="1374804"/>
                  <a:pt x="3547016" y="1374804"/>
                </a:cubicBezTo>
                <a:lnTo>
                  <a:pt x="3597816" y="1370561"/>
                </a:lnTo>
                <a:lnTo>
                  <a:pt x="3597816" y="4248150"/>
                </a:lnTo>
                <a:lnTo>
                  <a:pt x="0" y="4248150"/>
                </a:lnTo>
                <a:close/>
              </a:path>
            </a:pathLst>
          </a:custGeom>
        </p:spPr>
      </p:pic>
      <p:pic>
        <p:nvPicPr>
          <p:cNvPr id="4" name="图片 28"/>
          <p:cNvPicPr>
            <a:picLocks noChangeAspect="1"/>
          </p:cNvPicPr>
          <p:nvPr userDrawn="1"/>
        </p:nvPicPr>
        <p:blipFill rotWithShape="1">
          <a:blip r:embed="rId3" cstate="print">
            <a:extLst>
              <a:ext uri="{28A0092B-C50C-407E-A947-70E740481C1C}">
                <a14:useLocalDpi xmlns:a14="http://schemas.microsoft.com/office/drawing/2010/main" val="0"/>
              </a:ext>
            </a:extLst>
          </a:blip>
          <a:srcRect l="37791" t="72875" r="-1"/>
          <a:stretch/>
        </p:blipFill>
        <p:spPr>
          <a:xfrm>
            <a:off x="4012226" y="5283200"/>
            <a:ext cx="7584498" cy="1574800"/>
          </a:xfrm>
          <a:prstGeom prst="rect">
            <a:avLst/>
          </a:prstGeom>
        </p:spPr>
      </p:pic>
      <p:sp>
        <p:nvSpPr>
          <p:cNvPr id="7" name="Rectangle 6"/>
          <p:cNvSpPr/>
          <p:nvPr userDrawn="1"/>
        </p:nvSpPr>
        <p:spPr>
          <a:xfrm>
            <a:off x="196948" y="140677"/>
            <a:ext cx="11816861" cy="6583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userDrawn="1"/>
        </p:nvSpPr>
        <p:spPr>
          <a:xfrm>
            <a:off x="295422" y="225085"/>
            <a:ext cx="11605846" cy="6414868"/>
          </a:xfrm>
          <a:prstGeom prst="rect">
            <a:avLst/>
          </a:prstGeom>
          <a:noFill/>
          <a:ln w="28575">
            <a:solidFill>
              <a:srgbClr val="33CC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0900833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2F27E7D-F50D-9239-B688-65A8152854D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D8049B-C9F5-4724-B94E-68DF2ABA7F8C}"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6FF394A5-E285-406A-03EE-CFFA3558414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2F1EC931-26E2-1060-1A71-62B77061CDB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FE8C8-DC34-4D7E-A38E-C93E67A967E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75416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77783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306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515" y="785221"/>
            <a:ext cx="9457116" cy="5093064"/>
          </a:xfrm>
          <a:prstGeom prst="rect">
            <a:avLst/>
          </a:prstGeom>
        </p:spPr>
      </p:pic>
      <p:pic>
        <p:nvPicPr>
          <p:cNvPr id="15" name="Picture 14">
            <a:extLst>
              <a:ext uri="{FF2B5EF4-FFF2-40B4-BE49-F238E27FC236}">
                <a16:creationId xmlns:a16="http://schemas.microsoft.com/office/drawing/2014/main" id="{C61152AA-0E8F-F5F4-C118-FEF62EB4966C}"/>
              </a:ext>
            </a:extLst>
          </p:cNvPr>
          <p:cNvPicPr>
            <a:picLocks noChangeAspect="1"/>
          </p:cNvPicPr>
          <p:nvPr/>
        </p:nvPicPr>
        <p:blipFill>
          <a:blip r:embed="rId3"/>
          <a:stretch>
            <a:fillRect/>
          </a:stretch>
        </p:blipFill>
        <p:spPr>
          <a:xfrm>
            <a:off x="4726284" y="4844098"/>
            <a:ext cx="2499577" cy="890093"/>
          </a:xfrm>
          <a:prstGeom prst="rect">
            <a:avLst/>
          </a:prstGeom>
        </p:spPr>
      </p:pic>
      <p:pic>
        <p:nvPicPr>
          <p:cNvPr id="2" name="Picture 1"/>
          <p:cNvPicPr>
            <a:picLocks noChangeAspect="1"/>
          </p:cNvPicPr>
          <p:nvPr/>
        </p:nvPicPr>
        <p:blipFill>
          <a:blip r:embed="rId4"/>
          <a:stretch>
            <a:fillRect/>
          </a:stretch>
        </p:blipFill>
        <p:spPr>
          <a:xfrm>
            <a:off x="528791" y="1066767"/>
            <a:ext cx="4749536" cy="2270219"/>
          </a:xfrm>
          <a:prstGeom prst="rect">
            <a:avLst/>
          </a:prstGeom>
        </p:spPr>
      </p:pic>
      <p:pic>
        <p:nvPicPr>
          <p:cNvPr id="6" name="Picture 5"/>
          <p:cNvPicPr>
            <a:picLocks noChangeAspect="1"/>
          </p:cNvPicPr>
          <p:nvPr/>
        </p:nvPicPr>
        <p:blipFill rotWithShape="1">
          <a:blip r:embed="rId5"/>
          <a:srcRect b="35615"/>
          <a:stretch/>
        </p:blipFill>
        <p:spPr>
          <a:xfrm>
            <a:off x="1592668" y="2404299"/>
            <a:ext cx="8766808" cy="2382620"/>
          </a:xfrm>
          <a:prstGeom prst="rect">
            <a:avLst/>
          </a:prstGeom>
        </p:spPr>
      </p:pic>
      <p:pic>
        <p:nvPicPr>
          <p:cNvPr id="13" name="Picture 12"/>
          <p:cNvPicPr>
            <a:picLocks noChangeAspect="1"/>
          </p:cNvPicPr>
          <p:nvPr/>
        </p:nvPicPr>
        <p:blipFill>
          <a:blip r:embed="rId6"/>
          <a:stretch>
            <a:fillRect/>
          </a:stretch>
        </p:blipFill>
        <p:spPr>
          <a:xfrm>
            <a:off x="2108405" y="1665871"/>
            <a:ext cx="7955970" cy="1609483"/>
          </a:xfrm>
          <a:prstGeom prst="rect">
            <a:avLst/>
          </a:prstGeom>
        </p:spPr>
      </p:pic>
    </p:spTree>
    <p:extLst>
      <p:ext uri="{BB962C8B-B14F-4D97-AF65-F5344CB8AC3E}">
        <p14:creationId xmlns:p14="http://schemas.microsoft.com/office/powerpoint/2010/main" val="1942825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878FDB-EE9A-A543-94CE-62868320DA87}"/>
              </a:ext>
            </a:extLst>
          </p:cNvPr>
          <p:cNvSpPr txBox="1"/>
          <p:nvPr/>
        </p:nvSpPr>
        <p:spPr>
          <a:xfrm>
            <a:off x="360767" y="388375"/>
            <a:ext cx="11470466" cy="1354217"/>
          </a:xfrm>
          <a:prstGeom prst="rect">
            <a:avLst/>
          </a:prstGeom>
          <a:noFill/>
        </p:spPr>
        <p:txBody>
          <a:bodyPr wrap="square" rtlCol="0">
            <a:spAutoFit/>
          </a:bodyPr>
          <a:lstStyle/>
          <a:p>
            <a:pPr algn="just">
              <a:spcBef>
                <a:spcPts val="600"/>
              </a:spcBef>
              <a:spcAft>
                <a:spcPts val="600"/>
              </a:spcAft>
            </a:pPr>
            <a:r>
              <a:rPr lang="vi-VN" sz="3600" dirty="0">
                <a:solidFill>
                  <a:srgbClr val="216F40"/>
                </a:solidFill>
                <a:latin typeface="Cambria" panose="02040503050406030204" pitchFamily="18" charset="0"/>
                <a:ea typeface="Cambria" panose="02040503050406030204" pitchFamily="18" charset="0"/>
              </a:rPr>
              <a:t>- Lựa chọn cây để miêu tả: </a:t>
            </a:r>
            <a:r>
              <a:rPr lang="vi-VN" sz="3600" b="1" dirty="0">
                <a:solidFill>
                  <a:srgbClr val="C94B3C"/>
                </a:solidFill>
                <a:latin typeface="Cambria" panose="02040503050406030204" pitchFamily="18" charset="0"/>
                <a:ea typeface="Cambria" panose="02040503050406030204" pitchFamily="18" charset="0"/>
              </a:rPr>
              <a:t>Cây phượng</a:t>
            </a:r>
          </a:p>
          <a:p>
            <a:pPr algn="just">
              <a:spcBef>
                <a:spcPts val="600"/>
              </a:spcBef>
              <a:spcAft>
                <a:spcPts val="600"/>
              </a:spcAft>
            </a:pPr>
            <a:r>
              <a:rPr lang="vi-VN" sz="3600" dirty="0">
                <a:solidFill>
                  <a:srgbClr val="216F40"/>
                </a:solidFill>
                <a:latin typeface="Cambria" panose="02040503050406030204" pitchFamily="18" charset="0"/>
                <a:ea typeface="Cambria" panose="02040503050406030204" pitchFamily="18" charset="0"/>
              </a:rPr>
              <a:t>- Lựa chọn trình tự miêu tả cây: </a:t>
            </a:r>
            <a:r>
              <a:rPr lang="vi-VN" sz="3600" b="1" dirty="0">
                <a:solidFill>
                  <a:srgbClr val="C94B3C"/>
                </a:solidFill>
                <a:latin typeface="Cambria" panose="02040503050406030204" pitchFamily="18" charset="0"/>
                <a:ea typeface="Cambria" panose="02040503050406030204" pitchFamily="18" charset="0"/>
              </a:rPr>
              <a:t>tả từng bộ phận của cây.</a:t>
            </a:r>
          </a:p>
        </p:txBody>
      </p:sp>
      <p:pic>
        <p:nvPicPr>
          <p:cNvPr id="3" name="Picture 2">
            <a:extLst>
              <a:ext uri="{FF2B5EF4-FFF2-40B4-BE49-F238E27FC236}">
                <a16:creationId xmlns:a16="http://schemas.microsoft.com/office/drawing/2014/main" id="{77809E8A-96AE-2F92-B481-4FCD9187EB7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1973"/>
          <a:stretch/>
        </p:blipFill>
        <p:spPr>
          <a:xfrm>
            <a:off x="360768" y="2066221"/>
            <a:ext cx="3893992" cy="4570363"/>
          </a:xfrm>
          <a:prstGeom prst="rect">
            <a:avLst/>
          </a:prstGeom>
        </p:spPr>
      </p:pic>
      <p:pic>
        <p:nvPicPr>
          <p:cNvPr id="4" name="Picture 3">
            <a:extLst>
              <a:ext uri="{FF2B5EF4-FFF2-40B4-BE49-F238E27FC236}">
                <a16:creationId xmlns:a16="http://schemas.microsoft.com/office/drawing/2014/main" id="{84C55778-9DB1-745B-C20D-1845C80A179C}"/>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436397" y="2929812"/>
            <a:ext cx="3880082" cy="2577483"/>
          </a:xfrm>
          <a:prstGeom prst="rect">
            <a:avLst/>
          </a:prstGeom>
        </p:spPr>
      </p:pic>
      <p:pic>
        <p:nvPicPr>
          <p:cNvPr id="6" name="Picture 5">
            <a:extLst>
              <a:ext uri="{FF2B5EF4-FFF2-40B4-BE49-F238E27FC236}">
                <a16:creationId xmlns:a16="http://schemas.microsoft.com/office/drawing/2014/main" id="{88C4CE75-93B5-B502-1973-96AA8008F953}"/>
              </a:ext>
            </a:extLst>
          </p:cNvPr>
          <p:cNvPicPr>
            <a:picLocks noChangeAspect="1"/>
          </p:cNvPicPr>
          <p:nvPr/>
        </p:nvPicPr>
        <p:blipFill>
          <a:blip r:embed="rId6"/>
          <a:stretch>
            <a:fillRect/>
          </a:stretch>
        </p:blipFill>
        <p:spPr>
          <a:xfrm>
            <a:off x="8514478" y="3396343"/>
            <a:ext cx="3243353" cy="3200677"/>
          </a:xfrm>
          <a:prstGeom prst="rect">
            <a:avLst/>
          </a:prstGeom>
        </p:spPr>
      </p:pic>
    </p:spTree>
    <p:extLst>
      <p:ext uri="{BB962C8B-B14F-4D97-AF65-F5344CB8AC3E}">
        <p14:creationId xmlns:p14="http://schemas.microsoft.com/office/powerpoint/2010/main" val="2906238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C3170F-A1DF-B7C1-15D8-5845B89FD229}"/>
              </a:ext>
            </a:extLst>
          </p:cNvPr>
          <p:cNvSpPr txBox="1"/>
          <p:nvPr/>
        </p:nvSpPr>
        <p:spPr>
          <a:xfrm>
            <a:off x="696652" y="295068"/>
            <a:ext cx="10798695" cy="646331"/>
          </a:xfrm>
          <a:prstGeom prst="rect">
            <a:avLst/>
          </a:prstGeom>
          <a:noFill/>
        </p:spPr>
        <p:txBody>
          <a:bodyPr wrap="square" rtlCol="0">
            <a:spAutoFit/>
          </a:bodyPr>
          <a:lstStyle/>
          <a:p>
            <a:pPr algn="just">
              <a:spcBef>
                <a:spcPts val="600"/>
              </a:spcBef>
              <a:spcAft>
                <a:spcPts val="600"/>
              </a:spcAft>
            </a:pPr>
            <a:r>
              <a:rPr lang="vi-VN" sz="3600" b="1" dirty="0">
                <a:solidFill>
                  <a:srgbClr val="C94B3C"/>
                </a:solidFill>
                <a:latin typeface="Cambria" panose="02040503050406030204" pitchFamily="18" charset="0"/>
                <a:ea typeface="Cambria" panose="02040503050406030204" pitchFamily="18" charset="0"/>
              </a:rPr>
              <a:t> Quan sát hoặc nhớ lại kết quả đã quan sát.</a:t>
            </a:r>
            <a:endParaRPr lang="en-US" sz="3600" b="1" dirty="0">
              <a:solidFill>
                <a:srgbClr val="C94B3C"/>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1908F139-EDF5-F885-C24B-3B83D8FA2806}"/>
              </a:ext>
            </a:extLst>
          </p:cNvPr>
          <p:cNvSpPr txBox="1"/>
          <p:nvPr/>
        </p:nvSpPr>
        <p:spPr>
          <a:xfrm>
            <a:off x="457200" y="1175657"/>
            <a:ext cx="11280710" cy="5170646"/>
          </a:xfrm>
          <a:prstGeom prst="rect">
            <a:avLst/>
          </a:prstGeom>
          <a:noFill/>
        </p:spPr>
        <p:txBody>
          <a:bodyPr wrap="square" rtlCol="0">
            <a:spAutoFit/>
          </a:bodyPr>
          <a:lstStyle/>
          <a:p>
            <a:pPr algn="just"/>
            <a:r>
              <a:rPr lang="vi-VN" sz="3000" dirty="0">
                <a:solidFill>
                  <a:srgbClr val="216F40"/>
                </a:solidFill>
                <a:latin typeface="Cambria" panose="02040503050406030204" pitchFamily="18" charset="0"/>
                <a:ea typeface="Cambria" panose="02040503050406030204" pitchFamily="18" charset="0"/>
              </a:rPr>
              <a:t>+ Cây phượng cao lắm, cao hơn cả tầng ba của tòa nhà em học. </a:t>
            </a:r>
          </a:p>
          <a:p>
            <a:pPr algn="just"/>
            <a:r>
              <a:rPr lang="vi-VN" sz="3000" dirty="0">
                <a:solidFill>
                  <a:srgbClr val="216F40"/>
                </a:solidFill>
                <a:latin typeface="Cambria" panose="02040503050406030204" pitchFamily="18" charset="0"/>
                <a:ea typeface="Cambria" panose="02040503050406030204" pitchFamily="18" charset="0"/>
              </a:rPr>
              <a:t>+ Thân cây to lớn đến phải hai bạn học sinh ôm vẫn chưa xuể. </a:t>
            </a:r>
          </a:p>
          <a:p>
            <a:pPr algn="just"/>
            <a:r>
              <a:rPr lang="vi-VN" sz="3000" dirty="0">
                <a:solidFill>
                  <a:srgbClr val="216F40"/>
                </a:solidFill>
                <a:latin typeface="Cambria" panose="02040503050406030204" pitchFamily="18" charset="0"/>
                <a:ea typeface="Cambria" panose="02040503050406030204" pitchFamily="18" charset="0"/>
              </a:rPr>
              <a:t>+ Lớp vỏ trên thân cây sần sùi, hằn từng khe, rãnh như là mặt ruộng vào mùa hạn. </a:t>
            </a:r>
          </a:p>
          <a:p>
            <a:pPr algn="just"/>
            <a:r>
              <a:rPr lang="vi-VN" sz="3000" dirty="0">
                <a:solidFill>
                  <a:srgbClr val="216F40"/>
                </a:solidFill>
                <a:latin typeface="Cambria" panose="02040503050406030204" pitchFamily="18" charset="0"/>
                <a:ea typeface="Cambria" panose="02040503050406030204" pitchFamily="18" charset="0"/>
              </a:rPr>
              <a:t>+ Bộ rễ của cây thì chắc hẳn rất to và dài. Vì chỉ với một phần nhô trên mặt đất đã to hơn cả bắp tay rồi.</a:t>
            </a:r>
          </a:p>
          <a:p>
            <a:pPr algn="just"/>
            <a:r>
              <a:rPr lang="vi-VN" sz="3000" dirty="0">
                <a:solidFill>
                  <a:srgbClr val="216F40"/>
                </a:solidFill>
                <a:latin typeface="Cambria" panose="02040503050406030204" pitchFamily="18" charset="0"/>
                <a:ea typeface="Cambria" panose="02040503050406030204" pitchFamily="18" charset="0"/>
              </a:rPr>
              <a:t>+ Cành chính của cây phượng thì chỉ gồm bốn cành. Nhưng từ đó, tỏa ra nhiều cành phụ lắm. Chúng đan vào nhau tạo thành một chiếc ô khổng lồ che bóng mát cho chúng em vui chơi.</a:t>
            </a:r>
          </a:p>
          <a:p>
            <a:pPr algn="just"/>
            <a:r>
              <a:rPr lang="vi-VN" sz="3000" dirty="0">
                <a:solidFill>
                  <a:srgbClr val="216F40"/>
                </a:solidFill>
                <a:latin typeface="Cambria" panose="02040503050406030204" pitchFamily="18" charset="0"/>
                <a:ea typeface="Cambria" panose="02040503050406030204" pitchFamily="18" charset="0"/>
              </a:rPr>
              <a:t>+ Những cánh hoa mỏng manh như cánh gián, đỏ tươi hơn cả mặt trời trở thành tín hiệu báo cho chúng em sắp kết thúc năm học.</a:t>
            </a:r>
            <a:endParaRPr lang="en-US" sz="3000" dirty="0">
              <a:solidFill>
                <a:srgbClr val="216F4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68773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645" y="509195"/>
            <a:ext cx="7792866" cy="646331"/>
          </a:xfrm>
          <a:prstGeom prst="rect">
            <a:avLst/>
          </a:prstGeom>
          <a:noFill/>
        </p:spPr>
        <p:txBody>
          <a:bodyPr wrap="square" rtlCol="0">
            <a:spAutoFit/>
          </a:bodyPr>
          <a:lstStyle/>
          <a:p>
            <a:r>
              <a:rPr lang="en-US" sz="3600" b="1" dirty="0">
                <a:solidFill>
                  <a:srgbClr val="C94B3C"/>
                </a:solidFill>
                <a:latin typeface="Cambria" panose="02040503050406030204" pitchFamily="18" charset="0"/>
                <a:ea typeface="Cambria" panose="02040503050406030204" pitchFamily="18" charset="0"/>
              </a:rPr>
              <a:t>2. </a:t>
            </a:r>
            <a:r>
              <a:rPr lang="en-US" sz="3600" b="1" dirty="0" err="1">
                <a:solidFill>
                  <a:srgbClr val="C94B3C"/>
                </a:solidFill>
                <a:latin typeface="Cambria" panose="02040503050406030204" pitchFamily="18" charset="0"/>
                <a:ea typeface="Cambria" panose="02040503050406030204" pitchFamily="18" charset="0"/>
              </a:rPr>
              <a:t>Lập</a:t>
            </a:r>
            <a:r>
              <a:rPr lang="en-US" sz="3600" b="1" dirty="0">
                <a:solidFill>
                  <a:srgbClr val="C94B3C"/>
                </a:solidFill>
                <a:latin typeface="Cambria" panose="02040503050406030204" pitchFamily="18" charset="0"/>
                <a:ea typeface="Cambria" panose="02040503050406030204" pitchFamily="18" charset="0"/>
              </a:rPr>
              <a:t> </a:t>
            </a:r>
            <a:r>
              <a:rPr lang="en-US" sz="3600" b="1" dirty="0" err="1">
                <a:solidFill>
                  <a:srgbClr val="C94B3C"/>
                </a:solidFill>
                <a:latin typeface="Cambria" panose="02040503050406030204" pitchFamily="18" charset="0"/>
                <a:ea typeface="Cambria" panose="02040503050406030204" pitchFamily="18" charset="0"/>
              </a:rPr>
              <a:t>dàn</a:t>
            </a:r>
            <a:r>
              <a:rPr lang="en-US" sz="3600" b="1" dirty="0">
                <a:solidFill>
                  <a:srgbClr val="C94B3C"/>
                </a:solidFill>
                <a:latin typeface="Cambria" panose="02040503050406030204" pitchFamily="18" charset="0"/>
                <a:ea typeface="Cambria" panose="02040503050406030204" pitchFamily="18" charset="0"/>
              </a:rPr>
              <a:t> ý</a:t>
            </a:r>
          </a:p>
        </p:txBody>
      </p:sp>
      <p:sp>
        <p:nvSpPr>
          <p:cNvPr id="4" name="TextBox 3"/>
          <p:cNvSpPr txBox="1"/>
          <p:nvPr/>
        </p:nvSpPr>
        <p:spPr>
          <a:xfrm>
            <a:off x="628326" y="1063713"/>
            <a:ext cx="902041"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G:</a:t>
            </a:r>
          </a:p>
        </p:txBody>
      </p:sp>
      <p:pic>
        <p:nvPicPr>
          <p:cNvPr id="7" name="Picture 6">
            <a:extLst>
              <a:ext uri="{FF2B5EF4-FFF2-40B4-BE49-F238E27FC236}">
                <a16:creationId xmlns:a16="http://schemas.microsoft.com/office/drawing/2014/main" id="{C53524EB-7FC1-A0E7-7BD4-27490D2DF920}"/>
              </a:ext>
            </a:extLst>
          </p:cNvPr>
          <p:cNvPicPr>
            <a:picLocks noChangeAspect="1"/>
          </p:cNvPicPr>
          <p:nvPr/>
        </p:nvPicPr>
        <p:blipFill>
          <a:blip r:embed="rId2"/>
          <a:stretch>
            <a:fillRect/>
          </a:stretch>
        </p:blipFill>
        <p:spPr>
          <a:xfrm>
            <a:off x="1158928" y="1304392"/>
            <a:ext cx="10149774" cy="4881957"/>
          </a:xfrm>
          <a:prstGeom prst="rect">
            <a:avLst/>
          </a:prstGeom>
        </p:spPr>
      </p:pic>
    </p:spTree>
    <p:extLst>
      <p:ext uri="{BB962C8B-B14F-4D97-AF65-F5344CB8AC3E}">
        <p14:creationId xmlns:p14="http://schemas.microsoft.com/office/powerpoint/2010/main" val="96620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p:cNvPicPr>
            <a:picLocks noChangeAspect="1"/>
          </p:cNvPicPr>
          <p:nvPr/>
        </p:nvPicPr>
        <p:blipFill rotWithShape="1">
          <a:blip r:embed="rId2"/>
          <a:srcRect l="3125" t="9355" r="3020" b="4895"/>
          <a:stretch/>
        </p:blipFill>
        <p:spPr>
          <a:xfrm>
            <a:off x="3899671" y="228927"/>
            <a:ext cx="7795626" cy="4813513"/>
          </a:xfrm>
          <a:prstGeom prst="rect">
            <a:avLst/>
          </a:prstGeom>
        </p:spPr>
      </p:pic>
      <p:pic>
        <p:nvPicPr>
          <p:cNvPr id="9" name="Picture 8">
            <a:extLst>
              <a:ext uri="{FF2B5EF4-FFF2-40B4-BE49-F238E27FC236}">
                <a16:creationId xmlns:a16="http://schemas.microsoft.com/office/drawing/2014/main" id="{B82CA725-F8B8-4B3B-7F98-59A894D394E3}"/>
              </a:ext>
            </a:extLst>
          </p:cNvPr>
          <p:cNvPicPr>
            <a:picLocks noChangeAspect="1"/>
          </p:cNvPicPr>
          <p:nvPr/>
        </p:nvPicPr>
        <p:blipFill>
          <a:blip r:embed="rId3"/>
          <a:stretch>
            <a:fillRect/>
          </a:stretch>
        </p:blipFill>
        <p:spPr>
          <a:xfrm>
            <a:off x="4240159" y="996701"/>
            <a:ext cx="7114649" cy="3438442"/>
          </a:xfrm>
          <a:prstGeom prst="rect">
            <a:avLst/>
          </a:prstGeom>
        </p:spPr>
      </p:pic>
    </p:spTree>
    <p:extLst>
      <p:ext uri="{BB962C8B-B14F-4D97-AF65-F5344CB8AC3E}">
        <p14:creationId xmlns:p14="http://schemas.microsoft.com/office/powerpoint/2010/main" val="303789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402" y="274794"/>
            <a:ext cx="11619196" cy="6407908"/>
          </a:xfrm>
          <a:prstGeom prst="rect">
            <a:avLst/>
          </a:prstGeom>
          <a:noFill/>
        </p:spPr>
        <p:txBody>
          <a:bodyPr wrap="square" rtlCol="0">
            <a:spAutoFit/>
          </a:bodyPr>
          <a:lstStyle/>
          <a:p>
            <a:pPr algn="just">
              <a:lnSpc>
                <a:spcPct val="90000"/>
              </a:lnSpc>
            </a:pPr>
            <a:r>
              <a:rPr lang="vi-VN" sz="2400" b="1" dirty="0">
                <a:solidFill>
                  <a:srgbClr val="216F40"/>
                </a:solidFill>
                <a:latin typeface="Cambria" panose="02040503050406030204" pitchFamily="18" charset="0"/>
                <a:ea typeface="Cambria" panose="02040503050406030204" pitchFamily="18" charset="0"/>
              </a:rPr>
              <a:t>- Mở bài: </a:t>
            </a:r>
            <a:r>
              <a:rPr lang="vi-VN" sz="2400" dirty="0">
                <a:solidFill>
                  <a:srgbClr val="216F40"/>
                </a:solidFill>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a:t>
            </a:r>
            <a:r>
              <a:rPr lang="vi-VN" sz="2400" b="1" dirty="0">
                <a:solidFill>
                  <a:srgbClr val="216F40"/>
                </a:solidFill>
                <a:latin typeface="Cambria" panose="02040503050406030204" pitchFamily="18" charset="0"/>
                <a:ea typeface="Cambria" panose="02040503050406030204" pitchFamily="18" charset="0"/>
              </a:rPr>
              <a:t>Thân bài:</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Cây phượng cao lắm, cao hơn cả tầng ba của tòa nhà em học. </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Thân cây to lớn đến phải hai bạn học sinh ôm vẫn chưa xuể. </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Lớp vỏ trên thân cây sần sùi, hằn từng khe, rãnh như là mặt ruộng vào mùa hạn. </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Bộ rễ của cây thì chắc hẳn rất to và dài. Vì chỉ với một phần nhô trên mặt đất đã to hơn cả bắp tay rồi.</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Cành chính của cây phượng thì chỉ gồm bốn cành. Nhưng từ đó, tỏa ra nhiều cành phụ lắm. Chúng đan vào nhau tạo thành một chiếc ô khổng lồ che bóng mát cho chúng em vui chơi.</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Những cánh hoa mỏng manh như cánh gián, đỏ tươi hơn cả mặt trời trở thành tín hiệu báo cho chúng em sắp kết thúc năm học.</a:t>
            </a:r>
          </a:p>
          <a:p>
            <a:pPr algn="just">
              <a:lnSpc>
                <a:spcPct val="90000"/>
              </a:lnSpc>
            </a:pPr>
            <a:r>
              <a:rPr lang="vi-VN" sz="2400" dirty="0">
                <a:solidFill>
                  <a:srgbClr val="216F40"/>
                </a:solidFill>
                <a:latin typeface="Cambria" panose="02040503050406030204" pitchFamily="18" charset="0"/>
                <a:ea typeface="Cambria" panose="02040503050406030204" pitchFamily="18" charset="0"/>
              </a:rPr>
              <a:t>- </a:t>
            </a:r>
            <a:r>
              <a:rPr lang="vi-VN" sz="2400" b="1" dirty="0">
                <a:solidFill>
                  <a:srgbClr val="216F40"/>
                </a:solidFill>
                <a:latin typeface="Cambria" panose="02040503050406030204" pitchFamily="18" charset="0"/>
                <a:ea typeface="Cambria" panose="02040503050406030204" pitchFamily="18" charset="0"/>
              </a:rPr>
              <a:t>Kết bài: </a:t>
            </a:r>
            <a:r>
              <a:rPr lang="vi-VN" sz="2400" dirty="0">
                <a:solidFill>
                  <a:srgbClr val="216F40"/>
                </a:solidFill>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extLst>
      <p:ext uri="{BB962C8B-B14F-4D97-AF65-F5344CB8AC3E}">
        <p14:creationId xmlns:p14="http://schemas.microsoft.com/office/powerpoint/2010/main" val="2095246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857" y="1256490"/>
            <a:ext cx="4849385" cy="4884094"/>
          </a:xfrm>
          <a:prstGeom prst="rect">
            <a:avLst/>
          </a:prstGeom>
        </p:spPr>
      </p:pic>
      <p:grpSp>
        <p:nvGrpSpPr>
          <p:cNvPr id="6" name="Group 5"/>
          <p:cNvGrpSpPr/>
          <p:nvPr/>
        </p:nvGrpSpPr>
        <p:grpSpPr>
          <a:xfrm>
            <a:off x="5277253" y="1693453"/>
            <a:ext cx="6494585" cy="4183044"/>
            <a:chOff x="5277253" y="1693453"/>
            <a:chExt cx="6494585" cy="4183044"/>
          </a:xfrm>
        </p:grpSpPr>
        <p:pic>
          <p:nvPicPr>
            <p:cNvPr id="3" name="图片 19"/>
            <p:cNvPicPr>
              <a:picLocks noChangeAspect="1"/>
            </p:cNvPicPr>
            <p:nvPr/>
          </p:nvPicPr>
          <p:blipFill rotWithShape="1">
            <a:blip r:embed="rId3"/>
            <a:srcRect l="3125" t="9355" r="3020" b="4895"/>
            <a:stretch/>
          </p:blipFill>
          <p:spPr>
            <a:xfrm>
              <a:off x="5277253" y="1693453"/>
              <a:ext cx="6494585" cy="4010168"/>
            </a:xfrm>
            <a:prstGeom prst="rect">
              <a:avLst/>
            </a:prstGeom>
          </p:spPr>
        </p:pic>
        <p:pic>
          <p:nvPicPr>
            <p:cNvPr id="5" name="Picture 4"/>
            <p:cNvPicPr>
              <a:picLocks noChangeAspect="1"/>
            </p:cNvPicPr>
            <p:nvPr/>
          </p:nvPicPr>
          <p:blipFill>
            <a:blip r:embed="rId4"/>
            <a:stretch>
              <a:fillRect/>
            </a:stretch>
          </p:blipFill>
          <p:spPr>
            <a:xfrm>
              <a:off x="5473232" y="2230773"/>
              <a:ext cx="6102625" cy="3645724"/>
            </a:xfrm>
            <a:prstGeom prst="rect">
              <a:avLst/>
            </a:prstGeom>
          </p:spPr>
        </p:pic>
      </p:grpSp>
    </p:spTree>
    <p:extLst>
      <p:ext uri="{BB962C8B-B14F-4D97-AF65-F5344CB8AC3E}">
        <p14:creationId xmlns:p14="http://schemas.microsoft.com/office/powerpoint/2010/main" val="3257111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577" y="732715"/>
            <a:ext cx="7792866" cy="707886"/>
          </a:xfrm>
          <a:prstGeom prst="rect">
            <a:avLst/>
          </a:prstGeom>
          <a:noFill/>
        </p:spPr>
        <p:txBody>
          <a:bodyPr wrap="square" rtlCol="0">
            <a:spAutoFit/>
          </a:bodyPr>
          <a:lstStyle/>
          <a:p>
            <a:r>
              <a:rPr lang="en-US" sz="4000" b="1">
                <a:solidFill>
                  <a:srgbClr val="C94B3C"/>
                </a:solidFill>
                <a:latin typeface="Cambria" panose="02040503050406030204" pitchFamily="18" charset="0"/>
                <a:ea typeface="Cambria" panose="02040503050406030204" pitchFamily="18" charset="0"/>
              </a:rPr>
              <a:t>3. Góp ý và chỉnh sửa dàn ý.</a:t>
            </a:r>
          </a:p>
        </p:txBody>
      </p:sp>
      <p:sp>
        <p:nvSpPr>
          <p:cNvPr id="3" name="TextBox 2"/>
          <p:cNvSpPr txBox="1"/>
          <p:nvPr/>
        </p:nvSpPr>
        <p:spPr>
          <a:xfrm>
            <a:off x="673541" y="1632264"/>
            <a:ext cx="10904170" cy="2862322"/>
          </a:xfrm>
          <a:prstGeom prst="rect">
            <a:avLst/>
          </a:prstGeom>
          <a:noFill/>
        </p:spPr>
        <p:txBody>
          <a:bodyPr wrap="square" rtlCol="0">
            <a:spAutoFit/>
          </a:bodyPr>
          <a:lstStyle/>
          <a:p>
            <a:pPr algn="just">
              <a:spcBef>
                <a:spcPts val="600"/>
              </a:spcBef>
              <a:spcAft>
                <a:spcPts val="600"/>
              </a:spcAft>
            </a:pPr>
            <a:r>
              <a:rPr lang="vi-VN" sz="4000" dirty="0">
                <a:solidFill>
                  <a:srgbClr val="216F40"/>
                </a:solidFill>
                <a:latin typeface="Cambria" panose="02040503050406030204" pitchFamily="18" charset="0"/>
                <a:ea typeface="Cambria" panose="02040503050406030204" pitchFamily="18" charset="0"/>
              </a:rPr>
              <a:t>- Về bố cục (mở bài, thân bài, kết bài).</a:t>
            </a:r>
          </a:p>
          <a:p>
            <a:pPr algn="just">
              <a:spcBef>
                <a:spcPts val="600"/>
              </a:spcBef>
              <a:spcAft>
                <a:spcPts val="600"/>
              </a:spcAft>
            </a:pPr>
            <a:r>
              <a:rPr lang="vi-VN" sz="4000" dirty="0">
                <a:solidFill>
                  <a:srgbClr val="216F40"/>
                </a:solidFill>
                <a:latin typeface="Cambria" panose="02040503050406030204" pitchFamily="18" charset="0"/>
                <a:ea typeface="Cambria" panose="02040503050406030204" pitchFamily="18" charset="0"/>
              </a:rPr>
              <a:t>- Về trình tự miêu tả.</a:t>
            </a:r>
          </a:p>
          <a:p>
            <a:pPr algn="just">
              <a:spcBef>
                <a:spcPts val="600"/>
              </a:spcBef>
              <a:spcAft>
                <a:spcPts val="600"/>
              </a:spcAft>
            </a:pPr>
            <a:r>
              <a:rPr lang="vi-VN" sz="4000" dirty="0">
                <a:solidFill>
                  <a:srgbClr val="216F40"/>
                </a:solidFill>
                <a:latin typeface="Cambria" panose="02040503050406030204" pitchFamily="18" charset="0"/>
                <a:ea typeface="Cambria" panose="02040503050406030204" pitchFamily="18" charset="0"/>
              </a:rPr>
              <a:t>- Về việc lựa chọn những đặc điểm của cây để miêu tả.</a:t>
            </a:r>
          </a:p>
        </p:txBody>
      </p:sp>
    </p:spTree>
    <p:extLst>
      <p:ext uri="{BB962C8B-B14F-4D97-AF65-F5344CB8AC3E}">
        <p14:creationId xmlns:p14="http://schemas.microsoft.com/office/powerpoint/2010/main" val="1186700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p:cNvPicPr>
            <a:picLocks noChangeAspect="1"/>
          </p:cNvPicPr>
          <p:nvPr/>
        </p:nvPicPr>
        <p:blipFill rotWithShape="1">
          <a:blip r:embed="rId2"/>
          <a:srcRect l="3125" t="9355" r="3020" b="4895"/>
          <a:stretch/>
        </p:blipFill>
        <p:spPr>
          <a:xfrm>
            <a:off x="1434767" y="332909"/>
            <a:ext cx="8912022" cy="5502847"/>
          </a:xfrm>
          <a:prstGeom prst="rect">
            <a:avLst/>
          </a:prstGeom>
        </p:spPr>
      </p:pic>
      <p:pic>
        <p:nvPicPr>
          <p:cNvPr id="6"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81369"/>
          <a:stretch/>
        </p:blipFill>
        <p:spPr>
          <a:xfrm>
            <a:off x="10689441" y="2176180"/>
            <a:ext cx="1517521" cy="4695248"/>
          </a:xfrm>
          <a:custGeom>
            <a:avLst/>
            <a:gdLst>
              <a:gd name="connsiteX0" fmla="*/ 0 w 1517521"/>
              <a:gd name="connsiteY0" fmla="*/ 0 h 4695248"/>
              <a:gd name="connsiteX1" fmla="*/ 504257 w 1517521"/>
              <a:gd name="connsiteY1" fmla="*/ 0 h 4695248"/>
              <a:gd name="connsiteX2" fmla="*/ 523713 w 1517521"/>
              <a:gd name="connsiteY2" fmla="*/ 88386 h 4695248"/>
              <a:gd name="connsiteX3" fmla="*/ 1475816 w 1517521"/>
              <a:gd name="connsiteY3" fmla="*/ 1386756 h 4695248"/>
              <a:gd name="connsiteX4" fmla="*/ 1517521 w 1517521"/>
              <a:gd name="connsiteY4" fmla="*/ 1397339 h 4695248"/>
              <a:gd name="connsiteX5" fmla="*/ 1517521 w 1517521"/>
              <a:gd name="connsiteY5" fmla="*/ 4695248 h 4695248"/>
              <a:gd name="connsiteX6" fmla="*/ 0 w 1517521"/>
              <a:gd name="connsiteY6" fmla="*/ 4695248 h 46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521" h="4695248">
                <a:moveTo>
                  <a:pt x="0" y="0"/>
                </a:moveTo>
                <a:lnTo>
                  <a:pt x="504257" y="0"/>
                </a:lnTo>
                <a:lnTo>
                  <a:pt x="523713" y="88386"/>
                </a:lnTo>
                <a:cubicBezTo>
                  <a:pt x="691029" y="746096"/>
                  <a:pt x="1045330" y="1240294"/>
                  <a:pt x="1475816" y="1386756"/>
                </a:cubicBezTo>
                <a:lnTo>
                  <a:pt x="1517521" y="1397339"/>
                </a:lnTo>
                <a:lnTo>
                  <a:pt x="1517521" y="4695248"/>
                </a:lnTo>
                <a:lnTo>
                  <a:pt x="0" y="4695248"/>
                </a:lnTo>
                <a:close/>
              </a:path>
            </a:pathLst>
          </a:custGeom>
        </p:spPr>
      </p:pic>
      <p:pic>
        <p:nvPicPr>
          <p:cNvPr id="7"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49997" t="68550" r="21434"/>
          <a:stretch/>
        </p:blipFill>
        <p:spPr>
          <a:xfrm flipH="1">
            <a:off x="8584567" y="5277283"/>
            <a:ext cx="2578026" cy="1594145"/>
          </a:xfrm>
          <a:custGeom>
            <a:avLst/>
            <a:gdLst>
              <a:gd name="connsiteX0" fmla="*/ 3004457 w 3004457"/>
              <a:gd name="connsiteY0" fmla="*/ 1857832 h 1857832"/>
              <a:gd name="connsiteX1" fmla="*/ 0 w 3004457"/>
              <a:gd name="connsiteY1" fmla="*/ 1857832 h 1857832"/>
              <a:gd name="connsiteX2" fmla="*/ 0 w 3004457"/>
              <a:gd name="connsiteY2" fmla="*/ 0 h 1857832"/>
              <a:gd name="connsiteX3" fmla="*/ 2604507 w 3004457"/>
              <a:gd name="connsiteY3" fmla="*/ 0 h 1857832"/>
              <a:gd name="connsiteX4" fmla="*/ 2568443 w 3004457"/>
              <a:gd name="connsiteY4" fmla="*/ 91812 h 1857832"/>
              <a:gd name="connsiteX5" fmla="*/ 2528015 w 3004457"/>
              <a:gd name="connsiteY5" fmla="*/ 368515 h 1857832"/>
              <a:gd name="connsiteX6" fmla="*/ 2938783 w 3004457"/>
              <a:gd name="connsiteY6" fmla="*/ 1064945 h 1857832"/>
              <a:gd name="connsiteX7" fmla="*/ 3004457 w 3004457"/>
              <a:gd name="connsiteY7" fmla="*/ 1074093 h 185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4457" h="1857832">
                <a:moveTo>
                  <a:pt x="3004457" y="1857832"/>
                </a:moveTo>
                <a:lnTo>
                  <a:pt x="0" y="1857832"/>
                </a:lnTo>
                <a:lnTo>
                  <a:pt x="0" y="0"/>
                </a:lnTo>
                <a:lnTo>
                  <a:pt x="2604507" y="0"/>
                </a:lnTo>
                <a:lnTo>
                  <a:pt x="2568443" y="91812"/>
                </a:lnTo>
                <a:cubicBezTo>
                  <a:pt x="2542410" y="176859"/>
                  <a:pt x="2528015" y="270364"/>
                  <a:pt x="2528015" y="368515"/>
                </a:cubicBezTo>
                <a:cubicBezTo>
                  <a:pt x="2528015" y="712044"/>
                  <a:pt x="2704359" y="998658"/>
                  <a:pt x="2938783" y="1064945"/>
                </a:cubicBezTo>
                <a:lnTo>
                  <a:pt x="3004457" y="1074093"/>
                </a:lnTo>
                <a:close/>
              </a:path>
            </a:pathLst>
          </a:custGeom>
        </p:spPr>
      </p:pic>
      <p:pic>
        <p:nvPicPr>
          <p:cNvPr id="12" name="Picture 11"/>
          <p:cNvPicPr>
            <a:picLocks noChangeAspect="1"/>
          </p:cNvPicPr>
          <p:nvPr/>
        </p:nvPicPr>
        <p:blipFill>
          <a:blip r:embed="rId4"/>
          <a:stretch>
            <a:fillRect/>
          </a:stretch>
        </p:blipFill>
        <p:spPr>
          <a:xfrm>
            <a:off x="3198635" y="1200364"/>
            <a:ext cx="4292246" cy="1951631"/>
          </a:xfrm>
          <a:prstGeom prst="rect">
            <a:avLst/>
          </a:prstGeom>
        </p:spPr>
      </p:pic>
      <p:sp>
        <p:nvSpPr>
          <p:cNvPr id="13" name="TextBox 12">
            <a:extLst>
              <a:ext uri="{FF2B5EF4-FFF2-40B4-BE49-F238E27FC236}">
                <a16:creationId xmlns:a16="http://schemas.microsoft.com/office/drawing/2014/main" id="{A0C8EFDC-9F68-E142-3452-C4222B19AA14}"/>
              </a:ext>
            </a:extLst>
          </p:cNvPr>
          <p:cNvSpPr txBox="1"/>
          <p:nvPr/>
        </p:nvSpPr>
        <p:spPr>
          <a:xfrm>
            <a:off x="2469625" y="3065261"/>
            <a:ext cx="7413673" cy="1446550"/>
          </a:xfrm>
          <a:prstGeom prst="rect">
            <a:avLst/>
          </a:prstGeom>
          <a:noFill/>
        </p:spPr>
        <p:txBody>
          <a:bodyPr wrap="square">
            <a:spAutoFit/>
          </a:bodyPr>
          <a:lstStyle/>
          <a:p>
            <a:pPr algn="just"/>
            <a:r>
              <a:rPr lang="en-US" sz="4400" b="1" dirty="0">
                <a:solidFill>
                  <a:srgbClr val="008080"/>
                </a:solidFill>
                <a:latin typeface="Cambria" panose="02040503050406030204" pitchFamily="18" charset="0"/>
                <a:ea typeface="Cambria" panose="02040503050406030204" pitchFamily="18" charset="0"/>
              </a:rPr>
              <a:t>- </a:t>
            </a:r>
            <a:r>
              <a:rPr lang="en-US" sz="4400" b="1" dirty="0" err="1">
                <a:solidFill>
                  <a:srgbClr val="008080"/>
                </a:solidFill>
                <a:latin typeface="Cambria" panose="02040503050406030204" pitchFamily="18" charset="0"/>
                <a:ea typeface="Cambria" panose="02040503050406030204" pitchFamily="18" charset="0"/>
              </a:rPr>
              <a:t>Hoàn</a:t>
            </a:r>
            <a:r>
              <a:rPr lang="en-US" sz="4400" b="1" dirty="0">
                <a:solidFill>
                  <a:srgbClr val="008080"/>
                </a:solidFill>
                <a:latin typeface="Cambria" panose="02040503050406030204" pitchFamily="18" charset="0"/>
                <a:ea typeface="Cambria" panose="02040503050406030204" pitchFamily="18" charset="0"/>
              </a:rPr>
              <a:t> </a:t>
            </a:r>
            <a:r>
              <a:rPr lang="en-US" sz="4400" b="1" dirty="0" err="1">
                <a:solidFill>
                  <a:srgbClr val="008080"/>
                </a:solidFill>
                <a:latin typeface="Cambria" panose="02040503050406030204" pitchFamily="18" charset="0"/>
                <a:ea typeface="Cambria" panose="02040503050406030204" pitchFamily="18" charset="0"/>
              </a:rPr>
              <a:t>thành</a:t>
            </a:r>
            <a:r>
              <a:rPr lang="en-US" sz="4400" b="1" dirty="0">
                <a:solidFill>
                  <a:srgbClr val="008080"/>
                </a:solidFill>
                <a:latin typeface="Cambria" panose="02040503050406030204" pitchFamily="18" charset="0"/>
                <a:ea typeface="Cambria" panose="02040503050406030204" pitchFamily="18" charset="0"/>
              </a:rPr>
              <a:t> </a:t>
            </a:r>
            <a:r>
              <a:rPr lang="en-US" sz="4400" b="1" dirty="0" err="1">
                <a:solidFill>
                  <a:srgbClr val="008080"/>
                </a:solidFill>
                <a:latin typeface="Cambria" panose="02040503050406030204" pitchFamily="18" charset="0"/>
                <a:ea typeface="Cambria" panose="02040503050406030204" pitchFamily="18" charset="0"/>
              </a:rPr>
              <a:t>dàn</a:t>
            </a:r>
            <a:r>
              <a:rPr lang="en-US" sz="4400" b="1" dirty="0">
                <a:solidFill>
                  <a:srgbClr val="008080"/>
                </a:solidFill>
                <a:latin typeface="Cambria" panose="02040503050406030204" pitchFamily="18" charset="0"/>
                <a:ea typeface="Cambria" panose="02040503050406030204" pitchFamily="18" charset="0"/>
              </a:rPr>
              <a:t> ý.</a:t>
            </a:r>
          </a:p>
          <a:p>
            <a:pPr algn="just"/>
            <a:r>
              <a:rPr lang="en-US" sz="4400" b="1" i="0" dirty="0">
                <a:solidFill>
                  <a:srgbClr val="008080"/>
                </a:solidFill>
                <a:effectLst/>
                <a:latin typeface="Cambria" panose="02040503050406030204" pitchFamily="18" charset="0"/>
                <a:ea typeface="Cambria" panose="02040503050406030204" pitchFamily="18" charset="0"/>
              </a:rPr>
              <a:t>- </a:t>
            </a:r>
            <a:r>
              <a:rPr lang="en-US" sz="4400" b="1" i="0" dirty="0" err="1">
                <a:solidFill>
                  <a:srgbClr val="008080"/>
                </a:solidFill>
                <a:effectLst/>
                <a:latin typeface="Cambria" panose="02040503050406030204" pitchFamily="18" charset="0"/>
                <a:ea typeface="Cambria" panose="02040503050406030204" pitchFamily="18" charset="0"/>
              </a:rPr>
              <a:t>Chuẩn</a:t>
            </a:r>
            <a:r>
              <a:rPr lang="en-US" sz="4400" b="1" i="0" dirty="0">
                <a:solidFill>
                  <a:srgbClr val="008080"/>
                </a:solidFill>
                <a:effectLst/>
                <a:latin typeface="Cambria" panose="02040503050406030204" pitchFamily="18" charset="0"/>
                <a:ea typeface="Cambria" panose="02040503050406030204" pitchFamily="18" charset="0"/>
              </a:rPr>
              <a:t> </a:t>
            </a:r>
            <a:r>
              <a:rPr lang="en-US" sz="4400" b="1" i="0" dirty="0" err="1">
                <a:solidFill>
                  <a:srgbClr val="008080"/>
                </a:solidFill>
                <a:effectLst/>
                <a:latin typeface="Cambria" panose="02040503050406030204" pitchFamily="18" charset="0"/>
                <a:ea typeface="Cambria" panose="02040503050406030204" pitchFamily="18" charset="0"/>
              </a:rPr>
              <a:t>bị</a:t>
            </a:r>
            <a:r>
              <a:rPr lang="en-US" sz="4400" b="1" i="0" dirty="0">
                <a:solidFill>
                  <a:srgbClr val="008080"/>
                </a:solidFill>
                <a:effectLst/>
                <a:latin typeface="Cambria" panose="02040503050406030204" pitchFamily="18" charset="0"/>
                <a:ea typeface="Cambria" panose="02040503050406030204" pitchFamily="18" charset="0"/>
              </a:rPr>
              <a:t> </a:t>
            </a:r>
            <a:r>
              <a:rPr lang="en-US" sz="4400" b="1" i="0" dirty="0" err="1">
                <a:solidFill>
                  <a:srgbClr val="008080"/>
                </a:solidFill>
                <a:effectLst/>
                <a:latin typeface="Cambria" panose="02040503050406030204" pitchFamily="18" charset="0"/>
                <a:ea typeface="Cambria" panose="02040503050406030204" pitchFamily="18" charset="0"/>
              </a:rPr>
              <a:t>bài</a:t>
            </a:r>
            <a:r>
              <a:rPr lang="en-US" sz="4400" b="1" i="0" dirty="0">
                <a:solidFill>
                  <a:srgbClr val="008080"/>
                </a:solidFill>
                <a:effectLst/>
                <a:latin typeface="Cambria" panose="02040503050406030204" pitchFamily="18" charset="0"/>
                <a:ea typeface="Cambria" panose="02040503050406030204" pitchFamily="18" charset="0"/>
              </a:rPr>
              <a:t> </a:t>
            </a:r>
            <a:r>
              <a:rPr lang="en-US" sz="4400" b="1" i="0" dirty="0" err="1">
                <a:solidFill>
                  <a:srgbClr val="008080"/>
                </a:solidFill>
                <a:effectLst/>
                <a:latin typeface="Cambria" panose="02040503050406030204" pitchFamily="18" charset="0"/>
                <a:ea typeface="Cambria" panose="02040503050406030204" pitchFamily="18" charset="0"/>
              </a:rPr>
              <a:t>tiếp</a:t>
            </a:r>
            <a:r>
              <a:rPr lang="en-US" sz="4400" b="1" i="0" dirty="0">
                <a:solidFill>
                  <a:srgbClr val="008080"/>
                </a:solidFill>
                <a:effectLst/>
                <a:latin typeface="Cambria" panose="02040503050406030204" pitchFamily="18" charset="0"/>
                <a:ea typeface="Cambria" panose="02040503050406030204" pitchFamily="18" charset="0"/>
              </a:rPr>
              <a:t> </a:t>
            </a:r>
            <a:r>
              <a:rPr lang="en-US" sz="4400" b="1" i="0" dirty="0" err="1">
                <a:solidFill>
                  <a:srgbClr val="008080"/>
                </a:solidFill>
                <a:effectLst/>
                <a:latin typeface="Cambria" panose="02040503050406030204" pitchFamily="18" charset="0"/>
                <a:ea typeface="Cambria" panose="02040503050406030204" pitchFamily="18" charset="0"/>
              </a:rPr>
              <a:t>theo</a:t>
            </a:r>
            <a:endParaRPr lang="vi-VN" sz="80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4419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p:cNvPicPr>
            <a:picLocks noChangeAspect="1"/>
          </p:cNvPicPr>
          <p:nvPr/>
        </p:nvPicPr>
        <p:blipFill rotWithShape="1">
          <a:blip r:embed="rId2"/>
          <a:srcRect l="3125" t="9355" r="3020" b="4895"/>
          <a:stretch/>
        </p:blipFill>
        <p:spPr>
          <a:xfrm>
            <a:off x="1434767" y="332909"/>
            <a:ext cx="8912022" cy="5502847"/>
          </a:xfrm>
          <a:prstGeom prst="rect">
            <a:avLst/>
          </a:prstGeom>
        </p:spPr>
      </p:pic>
      <p:pic>
        <p:nvPicPr>
          <p:cNvPr id="11" name="Picture 10">
            <a:extLst>
              <a:ext uri="{FF2B5EF4-FFF2-40B4-BE49-F238E27FC236}">
                <a16:creationId xmlns:a16="http://schemas.microsoft.com/office/drawing/2014/main" id="{1D3A87FF-C857-1D60-7395-6723E607D688}"/>
              </a:ext>
            </a:extLst>
          </p:cNvPr>
          <p:cNvPicPr>
            <a:picLocks noChangeAspect="1"/>
          </p:cNvPicPr>
          <p:nvPr/>
        </p:nvPicPr>
        <p:blipFill>
          <a:blip r:embed="rId3"/>
          <a:stretch>
            <a:fillRect/>
          </a:stretch>
        </p:blipFill>
        <p:spPr>
          <a:xfrm>
            <a:off x="1891157" y="1543116"/>
            <a:ext cx="7785267" cy="3304318"/>
          </a:xfrm>
          <a:prstGeom prst="rect">
            <a:avLst/>
          </a:prstGeom>
        </p:spPr>
      </p:pic>
    </p:spTree>
    <p:extLst>
      <p:ext uri="{BB962C8B-B14F-4D97-AF65-F5344CB8AC3E}">
        <p14:creationId xmlns:p14="http://schemas.microsoft.com/office/powerpoint/2010/main" val="2440213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4218" y="209006"/>
            <a:ext cx="10303003" cy="5606115"/>
          </a:xfrm>
          <a:prstGeom prst="rect">
            <a:avLst/>
          </a:prstGeom>
        </p:spPr>
      </p:pic>
      <p:sp>
        <p:nvSpPr>
          <p:cNvPr id="2" name="TextBox 1">
            <a:extLst>
              <a:ext uri="{FF2B5EF4-FFF2-40B4-BE49-F238E27FC236}">
                <a16:creationId xmlns:a16="http://schemas.microsoft.com/office/drawing/2014/main" id="{74330DE3-723C-612E-4C64-AA07287AD4FA}"/>
              </a:ext>
            </a:extLst>
          </p:cNvPr>
          <p:cNvSpPr txBox="1"/>
          <p:nvPr/>
        </p:nvSpPr>
        <p:spPr>
          <a:xfrm>
            <a:off x="1153354" y="1536417"/>
            <a:ext cx="9276521" cy="3416320"/>
          </a:xfrm>
          <a:prstGeom prst="rect">
            <a:avLst/>
          </a:prstGeom>
          <a:noFill/>
        </p:spPr>
        <p:txBody>
          <a:bodyPr wrap="square" rtlCol="0">
            <a:spAutoFit/>
          </a:bodyPr>
          <a:lstStyle/>
          <a:p>
            <a:pPr algn="just"/>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Biết</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lập</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dàn</a:t>
            </a:r>
            <a:r>
              <a:rPr lang="en-US" sz="3600" b="1" dirty="0">
                <a:solidFill>
                  <a:schemeClr val="accent3">
                    <a:lumMod val="75000"/>
                  </a:schemeClr>
                </a:solidFill>
                <a:latin typeface="Cambria" panose="02040503050406030204" pitchFamily="18" charset="0"/>
                <a:ea typeface="Cambria" panose="02040503050406030204" pitchFamily="18" charset="0"/>
              </a:rPr>
              <a:t> ý </a:t>
            </a:r>
            <a:r>
              <a:rPr lang="en-US" sz="3600" b="1" dirty="0" err="1">
                <a:solidFill>
                  <a:schemeClr val="accent3">
                    <a:lumMod val="75000"/>
                  </a:schemeClr>
                </a:solidFill>
                <a:latin typeface="Cambria" panose="02040503050406030204" pitchFamily="18" charset="0"/>
                <a:ea typeface="Cambria" panose="02040503050406030204" pitchFamily="18" charset="0"/>
              </a:rPr>
              <a:t>cho</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bài</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văn</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miêu</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tả</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cây</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cối</a:t>
            </a:r>
            <a:r>
              <a:rPr lang="en-US" sz="3600" b="1" dirty="0">
                <a:solidFill>
                  <a:schemeClr val="accent3">
                    <a:lumMod val="75000"/>
                  </a:schemeClr>
                </a:solidFill>
                <a:latin typeface="Cambria" panose="02040503050406030204" pitchFamily="18" charset="0"/>
                <a:ea typeface="Cambria" panose="02040503050406030204" pitchFamily="18" charset="0"/>
              </a:rPr>
              <a:t> .</a:t>
            </a:r>
          </a:p>
          <a:p>
            <a:pPr algn="just"/>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Phát</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triển</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năng</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lực</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ngôn</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ngữ</a:t>
            </a:r>
            <a:r>
              <a:rPr lang="en-US" sz="3600" b="1" dirty="0">
                <a:solidFill>
                  <a:schemeClr val="accent3">
                    <a:lumMod val="75000"/>
                  </a:schemeClr>
                </a:solidFill>
                <a:latin typeface="Cambria" panose="02040503050406030204" pitchFamily="18" charset="0"/>
                <a:ea typeface="Cambria" panose="02040503050406030204" pitchFamily="18" charset="0"/>
              </a:rPr>
              <a:t>.</a:t>
            </a:r>
          </a:p>
          <a:p>
            <a:pPr algn="just"/>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Biết</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vận</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dụng</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kiến</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thức</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từ</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bài</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học</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để</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vận</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dụng</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vào</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thực</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tiễn</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Biết</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sử</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dụng</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câu</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văn</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đúng</a:t>
            </a:r>
            <a:r>
              <a:rPr lang="en-US" sz="3600" b="1" dirty="0">
                <a:solidFill>
                  <a:schemeClr val="accent3">
                    <a:lumMod val="75000"/>
                  </a:schemeClr>
                </a:solidFill>
                <a:latin typeface="Cambria" panose="02040503050406030204" pitchFamily="18" charset="0"/>
                <a:ea typeface="Cambria" panose="02040503050406030204" pitchFamily="18" charset="0"/>
              </a:rPr>
              <a:t>, hay </a:t>
            </a:r>
            <a:r>
              <a:rPr lang="en-US" sz="3600" b="1" dirty="0" err="1">
                <a:solidFill>
                  <a:schemeClr val="accent3">
                    <a:lumMod val="75000"/>
                  </a:schemeClr>
                </a:solidFill>
                <a:latin typeface="Cambria" panose="02040503050406030204" pitchFamily="18" charset="0"/>
                <a:ea typeface="Cambria" panose="02040503050406030204" pitchFamily="18" charset="0"/>
              </a:rPr>
              <a:t>và</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phù</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hợp</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với</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bài</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văn</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miêu</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tả</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cây</a:t>
            </a:r>
            <a:r>
              <a:rPr lang="en-US" sz="3600" b="1" dirty="0">
                <a:solidFill>
                  <a:schemeClr val="accent3">
                    <a:lumMod val="75000"/>
                  </a:schemeClr>
                </a:solidFill>
                <a:latin typeface="Cambria" panose="02040503050406030204" pitchFamily="18" charset="0"/>
                <a:ea typeface="Cambria" panose="02040503050406030204" pitchFamily="18" charset="0"/>
              </a:rPr>
              <a:t> </a:t>
            </a:r>
            <a:r>
              <a:rPr lang="en-US" sz="3600" b="1" dirty="0" err="1">
                <a:solidFill>
                  <a:schemeClr val="accent3">
                    <a:lumMod val="75000"/>
                  </a:schemeClr>
                </a:solidFill>
                <a:latin typeface="Cambria" panose="02040503050406030204" pitchFamily="18" charset="0"/>
                <a:ea typeface="Cambria" panose="02040503050406030204" pitchFamily="18" charset="0"/>
              </a:rPr>
              <a:t>cối</a:t>
            </a:r>
            <a:r>
              <a:rPr lang="en-US" sz="3600" b="1" dirty="0">
                <a:solidFill>
                  <a:schemeClr val="accent3">
                    <a:lumMod val="75000"/>
                  </a:schemeClr>
                </a:solidFill>
                <a:latin typeface="Cambria" panose="02040503050406030204" pitchFamily="18" charset="0"/>
                <a:ea typeface="Cambria" panose="02040503050406030204" pitchFamily="18" charset="0"/>
              </a:rPr>
              <a:t>.</a:t>
            </a:r>
            <a:endParaRPr lang="en-US" sz="5400" b="1" dirty="0">
              <a:solidFill>
                <a:schemeClr val="accent3">
                  <a:lumMod val="75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B15B93-6DBC-C5D5-E4A3-D89A2CAC379F}"/>
              </a:ext>
            </a:extLst>
          </p:cNvPr>
          <p:cNvPicPr>
            <a:picLocks noChangeAspect="1"/>
          </p:cNvPicPr>
          <p:nvPr/>
        </p:nvPicPr>
        <p:blipFill>
          <a:blip r:embed="rId3"/>
          <a:stretch>
            <a:fillRect/>
          </a:stretch>
        </p:blipFill>
        <p:spPr>
          <a:xfrm>
            <a:off x="1965208" y="197637"/>
            <a:ext cx="7580321" cy="1586753"/>
          </a:xfrm>
          <a:prstGeom prst="rect">
            <a:avLst/>
          </a:prstGeom>
        </p:spPr>
      </p:pic>
    </p:spTree>
    <p:extLst>
      <p:ext uri="{BB962C8B-B14F-4D97-AF65-F5344CB8AC3E}">
        <p14:creationId xmlns:p14="http://schemas.microsoft.com/office/powerpoint/2010/main" val="2819023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4218" y="209006"/>
            <a:ext cx="10303003" cy="5606115"/>
          </a:xfrm>
          <a:prstGeom prst="rect">
            <a:avLst/>
          </a:prstGeom>
        </p:spPr>
      </p:pic>
      <p:pic>
        <p:nvPicPr>
          <p:cNvPr id="2" name="Picture 1"/>
          <p:cNvPicPr>
            <a:picLocks noChangeAspect="1"/>
          </p:cNvPicPr>
          <p:nvPr/>
        </p:nvPicPr>
        <p:blipFill>
          <a:blip r:embed="rId3"/>
          <a:stretch>
            <a:fillRect/>
          </a:stretch>
        </p:blipFill>
        <p:spPr>
          <a:xfrm>
            <a:off x="1687635" y="937271"/>
            <a:ext cx="9528874" cy="5316173"/>
          </a:xfrm>
          <a:prstGeom prst="rect">
            <a:avLst/>
          </a:prstGeom>
        </p:spPr>
      </p:pic>
    </p:spTree>
    <p:extLst>
      <p:ext uri="{BB962C8B-B14F-4D97-AF65-F5344CB8AC3E}">
        <p14:creationId xmlns:p14="http://schemas.microsoft.com/office/powerpoint/2010/main" val="1437786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16095" y="685731"/>
            <a:ext cx="10636244" cy="1762048"/>
            <a:chOff x="816095" y="685731"/>
            <a:chExt cx="10636244" cy="1762048"/>
          </a:xfrm>
        </p:grpSpPr>
        <p:sp>
          <p:nvSpPr>
            <p:cNvPr id="2" name="Rounded Rectangle 1"/>
            <p:cNvSpPr/>
            <p:nvPr/>
          </p:nvSpPr>
          <p:spPr>
            <a:xfrm>
              <a:off x="816095" y="685731"/>
              <a:ext cx="10636244" cy="1762048"/>
            </a:xfrm>
            <a:prstGeom prst="roundRect">
              <a:avLst/>
            </a:prstGeom>
            <a:solidFill>
              <a:srgbClr val="C94B3C">
                <a:alpha val="90000"/>
              </a:srgb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12874" y="886265"/>
              <a:ext cx="10283483" cy="1323439"/>
            </a:xfrm>
            <a:prstGeom prst="rect">
              <a:avLst/>
            </a:prstGeom>
            <a:noFill/>
          </p:spPr>
          <p:txBody>
            <a:bodyPr wrap="square" rtlCol="0">
              <a:spAutoFit/>
            </a:bodyPr>
            <a:lstStyle/>
            <a:p>
              <a:pPr algn="just"/>
              <a:r>
                <a:rPr lang="en-US" sz="4000" b="1" dirty="0" err="1">
                  <a:solidFill>
                    <a:schemeClr val="bg1"/>
                  </a:solidFill>
                  <a:latin typeface="Cambria" panose="02040503050406030204" pitchFamily="18" charset="0"/>
                  <a:ea typeface="Cambria" panose="02040503050406030204" pitchFamily="18" charset="0"/>
                </a:rPr>
                <a:t>Có</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mấy</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mở</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bài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cho</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bài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văn</a:t>
              </a:r>
              <a:r>
                <a:rPr lang="en-US" sz="4000" b="1" dirty="0">
                  <a:solidFill>
                    <a:schemeClr val="bg1"/>
                  </a:solidFill>
                  <a:latin typeface="Cambria" panose="02040503050406030204" pitchFamily="18" charset="0"/>
                  <a:ea typeface="Cambria" panose="02040503050406030204" pitchFamily="18" charset="0"/>
                </a:rPr>
                <a:t> </a:t>
              </a:r>
              <a:r>
                <a:rPr lang="vi-VN" sz="4000" b="1" dirty="0">
                  <a:solidFill>
                    <a:schemeClr val="bg1"/>
                  </a:solidFill>
                  <a:latin typeface="Cambria" panose="02040503050406030204" pitchFamily="18" charset="0"/>
                  <a:ea typeface="Cambria" panose="02040503050406030204" pitchFamily="18" charset="0"/>
                </a:rPr>
                <a:t>miêu tả cây cối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Đó</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là</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những</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cách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mở</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bài</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nào</a:t>
              </a:r>
              <a:r>
                <a:rPr lang="en-US" sz="4000" b="1" dirty="0">
                  <a:solidFill>
                    <a:schemeClr val="bg1"/>
                  </a:solidFill>
                  <a:latin typeface="Cambria" panose="02040503050406030204" pitchFamily="18" charset="0"/>
                  <a:ea typeface="Cambria" panose="02040503050406030204" pitchFamily="18" charset="0"/>
                </a:rPr>
                <a:t>?</a:t>
              </a:r>
            </a:p>
          </p:txBody>
        </p:sp>
      </p:grpSp>
      <p:grpSp>
        <p:nvGrpSpPr>
          <p:cNvPr id="7" name="Group 6"/>
          <p:cNvGrpSpPr/>
          <p:nvPr/>
        </p:nvGrpSpPr>
        <p:grpSpPr>
          <a:xfrm>
            <a:off x="816095" y="3080825"/>
            <a:ext cx="2363372" cy="2110154"/>
            <a:chOff x="816095" y="3080825"/>
            <a:chExt cx="2363372" cy="2110154"/>
          </a:xfrm>
        </p:grpSpPr>
        <p:sp>
          <p:nvSpPr>
            <p:cNvPr id="5" name="Oval 4"/>
            <p:cNvSpPr/>
            <p:nvPr/>
          </p:nvSpPr>
          <p:spPr>
            <a:xfrm>
              <a:off x="816095" y="3080825"/>
              <a:ext cx="2363372" cy="2110154"/>
            </a:xfrm>
            <a:prstGeom prst="ellipse">
              <a:avLst/>
            </a:prstGeom>
            <a:solidFill>
              <a:srgbClr val="216F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sp>
          <p:nvSpPr>
            <p:cNvPr id="6" name="TextBox 5"/>
            <p:cNvSpPr txBox="1"/>
            <p:nvPr/>
          </p:nvSpPr>
          <p:spPr>
            <a:xfrm>
              <a:off x="893467" y="3535737"/>
              <a:ext cx="2208628" cy="1200329"/>
            </a:xfrm>
            <a:prstGeom prst="rect">
              <a:avLst/>
            </a:prstGeom>
            <a:noFill/>
          </p:spPr>
          <p:txBody>
            <a:bodyPr wrap="square" rtlCol="0">
              <a:spAutoFit/>
            </a:bodyPr>
            <a:lstStyle/>
            <a:p>
              <a:pPr algn="ctr"/>
              <a:r>
                <a:rPr lang="en-US" sz="3600" b="1" dirty="0" err="1">
                  <a:solidFill>
                    <a:schemeClr val="bg1"/>
                  </a:solidFill>
                  <a:latin typeface="Cambria" panose="02040503050406030204" pitchFamily="18" charset="0"/>
                  <a:ea typeface="Cambria" panose="02040503050406030204" pitchFamily="18" charset="0"/>
                </a:rPr>
                <a:t>Có</a:t>
              </a:r>
              <a:r>
                <a:rPr lang="en-US" sz="3600" b="1" dirty="0">
                  <a:solidFill>
                    <a:schemeClr val="bg1"/>
                  </a:solidFill>
                  <a:latin typeface="Cambria" panose="02040503050406030204" pitchFamily="18" charset="0"/>
                  <a:ea typeface="Cambria" panose="02040503050406030204" pitchFamily="18" charset="0"/>
                </a:rPr>
                <a:t> 2 </a:t>
              </a:r>
              <a:r>
                <a:rPr lang="en-US" sz="3600" b="1" dirty="0" err="1">
                  <a:solidFill>
                    <a:schemeClr val="bg1"/>
                  </a:solidFill>
                  <a:latin typeface="Cambria" panose="02040503050406030204" pitchFamily="18" charset="0"/>
                  <a:ea typeface="Cambria" panose="02040503050406030204" pitchFamily="18" charset="0"/>
                </a:rPr>
                <a:t>cách</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mở</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endParaRPr lang="en-US" sz="3600" b="1" dirty="0">
                <a:solidFill>
                  <a:schemeClr val="bg1"/>
                </a:solidFill>
                <a:latin typeface="Cambria" panose="02040503050406030204" pitchFamily="18" charset="0"/>
                <a:ea typeface="Cambria" panose="02040503050406030204" pitchFamily="18" charset="0"/>
              </a:endParaRPr>
            </a:p>
          </p:txBody>
        </p:sp>
      </p:grpSp>
      <p:cxnSp>
        <p:nvCxnSpPr>
          <p:cNvPr id="9" name="Straight Arrow Connector 8"/>
          <p:cNvCxnSpPr>
            <a:stCxn id="5" idx="6"/>
          </p:cNvCxnSpPr>
          <p:nvPr/>
        </p:nvCxnSpPr>
        <p:spPr>
          <a:xfrm flipV="1">
            <a:off x="3179467" y="3418449"/>
            <a:ext cx="1378465" cy="7174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79467" y="4147626"/>
            <a:ext cx="1378465" cy="621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754879" y="2904978"/>
            <a:ext cx="5767756" cy="872197"/>
            <a:chOff x="4754879" y="2904978"/>
            <a:chExt cx="5767756" cy="872197"/>
          </a:xfrm>
          <a:solidFill>
            <a:srgbClr val="216F40"/>
          </a:solidFill>
        </p:grpSpPr>
        <p:sp>
          <p:nvSpPr>
            <p:cNvPr id="13" name="Rounded Rectangle 12"/>
            <p:cNvSpPr/>
            <p:nvPr/>
          </p:nvSpPr>
          <p:spPr>
            <a:xfrm>
              <a:off x="4754881" y="2904978"/>
              <a:ext cx="5767754" cy="8721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4754879" y="3017910"/>
              <a:ext cx="5598941" cy="646331"/>
            </a:xfrm>
            <a:prstGeom prst="rect">
              <a:avLst/>
            </a:prstGeom>
            <a:grpFill/>
          </p:spPr>
          <p:txBody>
            <a:bodyPr wrap="square" rtlCol="0">
              <a:spAutoFit/>
            </a:bodyPr>
            <a:lstStyle/>
            <a:p>
              <a:pPr algn="ctr"/>
              <a:r>
                <a:rPr lang="en-US" sz="3600" b="1" dirty="0" err="1">
                  <a:solidFill>
                    <a:schemeClr val="bg1"/>
                  </a:solidFill>
                  <a:latin typeface="Cambria" panose="02040503050406030204" pitchFamily="18" charset="0"/>
                  <a:ea typeface="Cambria" panose="02040503050406030204" pitchFamily="18" charset="0"/>
                </a:rPr>
                <a:t>Mở</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trực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tiếp</a:t>
              </a:r>
              <a:endParaRPr lang="en-US" sz="3600" b="1" dirty="0">
                <a:solidFill>
                  <a:schemeClr val="bg1"/>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4754878" y="4318782"/>
            <a:ext cx="5767757" cy="872197"/>
            <a:chOff x="4754878" y="2904978"/>
            <a:chExt cx="5767757" cy="872197"/>
          </a:xfrm>
          <a:solidFill>
            <a:srgbClr val="216F40"/>
          </a:solidFill>
        </p:grpSpPr>
        <p:sp>
          <p:nvSpPr>
            <p:cNvPr id="17" name="Rounded Rectangle 16"/>
            <p:cNvSpPr/>
            <p:nvPr/>
          </p:nvSpPr>
          <p:spPr>
            <a:xfrm>
              <a:off x="4754881" y="2904978"/>
              <a:ext cx="5767754" cy="8721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754878" y="3017910"/>
              <a:ext cx="5598941" cy="646331"/>
            </a:xfrm>
            <a:prstGeom prst="rect">
              <a:avLst/>
            </a:prstGeom>
            <a:grpFill/>
          </p:spPr>
          <p:txBody>
            <a:bodyPr wrap="square" rtlCol="0">
              <a:spAutoFit/>
            </a:bodyPr>
            <a:lstStyle/>
            <a:p>
              <a:pPr algn="ctr"/>
              <a:r>
                <a:rPr lang="en-US" sz="3600" b="1" dirty="0" err="1">
                  <a:solidFill>
                    <a:schemeClr val="bg1"/>
                  </a:solidFill>
                  <a:latin typeface="Cambria" panose="02040503050406030204" pitchFamily="18" charset="0"/>
                  <a:ea typeface="Cambria" panose="02040503050406030204" pitchFamily="18" charset="0"/>
                </a:rPr>
                <a:t>Mở</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gián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tiếp</a:t>
              </a:r>
              <a:endParaRPr lang="en-US" sz="36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14107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16095" y="685731"/>
            <a:ext cx="10636244" cy="1762048"/>
            <a:chOff x="816095" y="685731"/>
            <a:chExt cx="10636244" cy="1762048"/>
          </a:xfrm>
        </p:grpSpPr>
        <p:sp>
          <p:nvSpPr>
            <p:cNvPr id="2" name="Rounded Rectangle 1"/>
            <p:cNvSpPr/>
            <p:nvPr/>
          </p:nvSpPr>
          <p:spPr>
            <a:xfrm>
              <a:off x="816095" y="685731"/>
              <a:ext cx="10636244" cy="1762048"/>
            </a:xfrm>
            <a:prstGeom prst="roundRect">
              <a:avLst/>
            </a:prstGeom>
            <a:solidFill>
              <a:srgbClr val="C94B3C">
                <a:alpha val="9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12874" y="886265"/>
              <a:ext cx="10283483" cy="1323439"/>
            </a:xfrm>
            <a:prstGeom prst="rect">
              <a:avLst/>
            </a:prstGeom>
            <a:noFill/>
          </p:spPr>
          <p:txBody>
            <a:bodyPr wrap="square" rtlCol="0">
              <a:spAutoFit/>
            </a:bodyPr>
            <a:lstStyle/>
            <a:p>
              <a:pPr algn="just"/>
              <a:r>
                <a:rPr lang="en-US" sz="4000" b="1" smtClean="0">
                  <a:solidFill>
                    <a:schemeClr val="bg1"/>
                  </a:solidFill>
                  <a:latin typeface="Cambria" panose="02040503050406030204" pitchFamily="18" charset="0"/>
                  <a:ea typeface="Cambria" panose="02040503050406030204" pitchFamily="18" charset="0"/>
                </a:rPr>
                <a:t>Có mấy cách kết bài cho bài văn </a:t>
              </a:r>
              <a:r>
                <a:rPr lang="vi-VN" sz="4000" b="1" smtClean="0">
                  <a:solidFill>
                    <a:schemeClr val="bg1"/>
                  </a:solidFill>
                  <a:latin typeface="Cambria" panose="02040503050406030204" pitchFamily="18" charset="0"/>
                  <a:ea typeface="Cambria" panose="02040503050406030204" pitchFamily="18" charset="0"/>
                </a:rPr>
                <a:t>miêu tả cây cối</a:t>
              </a:r>
              <a:r>
                <a:rPr lang="en-US" sz="4000" b="1" smtClean="0">
                  <a:solidFill>
                    <a:schemeClr val="bg1"/>
                  </a:solidFill>
                  <a:latin typeface="Cambria" panose="02040503050406030204" pitchFamily="18" charset="0"/>
                  <a:ea typeface="Cambria" panose="02040503050406030204" pitchFamily="18" charset="0"/>
                </a:rPr>
                <a:t>? Đó là những cách kết bài nào?</a:t>
              </a:r>
              <a:endParaRPr lang="en-US" sz="4000" b="1" dirty="0">
                <a:solidFill>
                  <a:schemeClr val="bg1"/>
                </a:solidFill>
                <a:latin typeface="Cambria" panose="02040503050406030204" pitchFamily="18" charset="0"/>
                <a:ea typeface="Cambria" panose="02040503050406030204" pitchFamily="18" charset="0"/>
              </a:endParaRPr>
            </a:p>
          </p:txBody>
        </p:sp>
      </p:grpSp>
      <p:grpSp>
        <p:nvGrpSpPr>
          <p:cNvPr id="7" name="Group 6"/>
          <p:cNvGrpSpPr/>
          <p:nvPr/>
        </p:nvGrpSpPr>
        <p:grpSpPr>
          <a:xfrm>
            <a:off x="816095" y="3080825"/>
            <a:ext cx="2363372" cy="2110154"/>
            <a:chOff x="816095" y="3080825"/>
            <a:chExt cx="2363372" cy="2110154"/>
          </a:xfrm>
          <a:solidFill>
            <a:srgbClr val="216F40"/>
          </a:solidFill>
        </p:grpSpPr>
        <p:sp>
          <p:nvSpPr>
            <p:cNvPr id="5" name="Oval 4"/>
            <p:cNvSpPr/>
            <p:nvPr/>
          </p:nvSpPr>
          <p:spPr>
            <a:xfrm>
              <a:off x="816095" y="3080825"/>
              <a:ext cx="2363372" cy="21101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sp>
          <p:nvSpPr>
            <p:cNvPr id="6" name="TextBox 5"/>
            <p:cNvSpPr txBox="1"/>
            <p:nvPr/>
          </p:nvSpPr>
          <p:spPr>
            <a:xfrm>
              <a:off x="893467" y="3535737"/>
              <a:ext cx="2208628" cy="1200329"/>
            </a:xfrm>
            <a:prstGeom prst="rect">
              <a:avLst/>
            </a:prstGeom>
            <a:noFill/>
          </p:spPr>
          <p:txBody>
            <a:bodyPr wrap="square" rtlCol="0">
              <a:spAutoFit/>
            </a:bodyPr>
            <a:lstStyle/>
            <a:p>
              <a:pPr algn="ctr"/>
              <a:r>
                <a:rPr lang="en-US" sz="3600" b="1" dirty="0" err="1">
                  <a:solidFill>
                    <a:schemeClr val="bg1"/>
                  </a:solidFill>
                  <a:latin typeface="Cambria" panose="02040503050406030204" pitchFamily="18" charset="0"/>
                  <a:ea typeface="Cambria" panose="02040503050406030204" pitchFamily="18" charset="0"/>
                </a:rPr>
                <a:t>Có</a:t>
              </a:r>
              <a:r>
                <a:rPr lang="en-US" sz="3600" b="1" dirty="0">
                  <a:solidFill>
                    <a:schemeClr val="bg1"/>
                  </a:solidFill>
                  <a:latin typeface="Cambria" panose="02040503050406030204" pitchFamily="18" charset="0"/>
                  <a:ea typeface="Cambria" panose="02040503050406030204" pitchFamily="18" charset="0"/>
                </a:rPr>
                <a:t> 2 </a:t>
              </a:r>
              <a:r>
                <a:rPr lang="en-US" sz="3600" b="1" dirty="0" err="1">
                  <a:solidFill>
                    <a:schemeClr val="bg1"/>
                  </a:solidFill>
                  <a:latin typeface="Cambria" panose="02040503050406030204" pitchFamily="18" charset="0"/>
                  <a:ea typeface="Cambria" panose="02040503050406030204" pitchFamily="18" charset="0"/>
                </a:rPr>
                <a:t>cách</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kết</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endParaRPr lang="en-US" sz="3600" b="1" dirty="0">
                <a:solidFill>
                  <a:schemeClr val="bg1"/>
                </a:solidFill>
                <a:latin typeface="Cambria" panose="02040503050406030204" pitchFamily="18" charset="0"/>
                <a:ea typeface="Cambria" panose="02040503050406030204" pitchFamily="18" charset="0"/>
              </a:endParaRPr>
            </a:p>
          </p:txBody>
        </p:sp>
      </p:grpSp>
      <p:cxnSp>
        <p:nvCxnSpPr>
          <p:cNvPr id="9" name="Straight Arrow Connector 8"/>
          <p:cNvCxnSpPr>
            <a:stCxn id="5" idx="6"/>
          </p:cNvCxnSpPr>
          <p:nvPr/>
        </p:nvCxnSpPr>
        <p:spPr>
          <a:xfrm flipV="1">
            <a:off x="3179467" y="3418449"/>
            <a:ext cx="1378465" cy="7174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79467" y="4147626"/>
            <a:ext cx="1378465" cy="621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754880" y="2904978"/>
            <a:ext cx="5767755" cy="872197"/>
            <a:chOff x="4754880" y="2904978"/>
            <a:chExt cx="5767755" cy="872197"/>
          </a:xfrm>
          <a:solidFill>
            <a:srgbClr val="216F40"/>
          </a:solidFill>
        </p:grpSpPr>
        <p:sp>
          <p:nvSpPr>
            <p:cNvPr id="13" name="Rounded Rectangle 12"/>
            <p:cNvSpPr/>
            <p:nvPr/>
          </p:nvSpPr>
          <p:spPr>
            <a:xfrm>
              <a:off x="4754881" y="2904978"/>
              <a:ext cx="5767754" cy="8721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4754880" y="2975318"/>
              <a:ext cx="5598941" cy="646331"/>
            </a:xfrm>
            <a:prstGeom prst="rect">
              <a:avLst/>
            </a:prstGeom>
            <a:grpFill/>
          </p:spPr>
          <p:txBody>
            <a:bodyPr wrap="square" rtlCol="0">
              <a:spAutoFit/>
            </a:bodyPr>
            <a:lstStyle/>
            <a:p>
              <a:pPr algn="ctr"/>
              <a:r>
                <a:rPr lang="en-US" sz="3600" b="1">
                  <a:solidFill>
                    <a:schemeClr val="bg1"/>
                  </a:solidFill>
                  <a:latin typeface="Cambria" panose="02040503050406030204" pitchFamily="18" charset="0"/>
                  <a:ea typeface="Cambria" panose="02040503050406030204" pitchFamily="18" charset="0"/>
                </a:rPr>
                <a:t>Kết bài mở rộng</a:t>
              </a:r>
            </a:p>
          </p:txBody>
        </p:sp>
      </p:grpSp>
      <p:grpSp>
        <p:nvGrpSpPr>
          <p:cNvPr id="16" name="Group 15"/>
          <p:cNvGrpSpPr/>
          <p:nvPr/>
        </p:nvGrpSpPr>
        <p:grpSpPr>
          <a:xfrm>
            <a:off x="4754880" y="4318782"/>
            <a:ext cx="5767755" cy="872197"/>
            <a:chOff x="4754880" y="2904978"/>
            <a:chExt cx="5767755" cy="872197"/>
          </a:xfrm>
          <a:solidFill>
            <a:srgbClr val="216F40"/>
          </a:solidFill>
        </p:grpSpPr>
        <p:sp>
          <p:nvSpPr>
            <p:cNvPr id="17" name="Rounded Rectangle 16"/>
            <p:cNvSpPr/>
            <p:nvPr/>
          </p:nvSpPr>
          <p:spPr>
            <a:xfrm>
              <a:off x="4754881" y="2904978"/>
              <a:ext cx="5767754" cy="87219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754880" y="2989386"/>
              <a:ext cx="5598941" cy="646331"/>
            </a:xfrm>
            <a:prstGeom prst="rect">
              <a:avLst/>
            </a:prstGeom>
            <a:grpFill/>
          </p:spPr>
          <p:txBody>
            <a:bodyPr wrap="square" rtlCol="0">
              <a:spAutoFit/>
            </a:bodyPr>
            <a:lstStyle/>
            <a:p>
              <a:pPr algn="ctr"/>
              <a:r>
                <a:rPr lang="en-US" sz="3600" b="1">
                  <a:solidFill>
                    <a:schemeClr val="bg1"/>
                  </a:solidFill>
                  <a:latin typeface="Cambria" panose="02040503050406030204" pitchFamily="18" charset="0"/>
                  <a:ea typeface="Cambria" panose="02040503050406030204" pitchFamily="18" charset="0"/>
                </a:rPr>
                <a:t>Kết bài không mở rộng</a:t>
              </a:r>
            </a:p>
          </p:txBody>
        </p:sp>
      </p:grpSp>
    </p:spTree>
    <p:extLst>
      <p:ext uri="{BB962C8B-B14F-4D97-AF65-F5344CB8AC3E}">
        <p14:creationId xmlns:p14="http://schemas.microsoft.com/office/powerpoint/2010/main" val="1929303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4218" y="209006"/>
            <a:ext cx="10303003" cy="5606115"/>
          </a:xfrm>
          <a:prstGeom prst="rect">
            <a:avLst/>
          </a:prstGeom>
        </p:spPr>
      </p:pic>
    </p:spTree>
    <p:extLst>
      <p:ext uri="{BB962C8B-B14F-4D97-AF65-F5344CB8AC3E}">
        <p14:creationId xmlns:p14="http://schemas.microsoft.com/office/powerpoint/2010/main" val="128106327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9815" y="784273"/>
            <a:ext cx="9721287" cy="707886"/>
          </a:xfrm>
          <a:prstGeom prst="rect">
            <a:avLst/>
          </a:prstGeom>
          <a:noFill/>
        </p:spPr>
        <p:txBody>
          <a:bodyPr wrap="square" rtlCol="0">
            <a:spAutoFit/>
          </a:bodyPr>
          <a:lstStyle/>
          <a:p>
            <a:r>
              <a:rPr lang="en-US" sz="4000" b="1" dirty="0" err="1">
                <a:solidFill>
                  <a:srgbClr val="C94B3C"/>
                </a:solidFill>
                <a:latin typeface="Cambria" panose="02040503050406030204" pitchFamily="18" charset="0"/>
                <a:ea typeface="Cambria" panose="02040503050406030204" pitchFamily="18" charset="0"/>
              </a:rPr>
              <a:t>Chọn</a:t>
            </a:r>
            <a:r>
              <a:rPr lang="en-US" sz="4000" b="1" dirty="0">
                <a:solidFill>
                  <a:srgbClr val="C94B3C"/>
                </a:solidFill>
                <a:latin typeface="Cambria" panose="02040503050406030204" pitchFamily="18" charset="0"/>
                <a:ea typeface="Cambria" panose="02040503050406030204" pitchFamily="18" charset="0"/>
              </a:rPr>
              <a:t> 1 </a:t>
            </a:r>
            <a:r>
              <a:rPr lang="en-US" sz="4000" b="1" dirty="0" err="1">
                <a:solidFill>
                  <a:srgbClr val="C94B3C"/>
                </a:solidFill>
                <a:latin typeface="Cambria" panose="02040503050406030204" pitchFamily="18" charset="0"/>
                <a:ea typeface="Cambria" panose="02040503050406030204" pitchFamily="18" charset="0"/>
              </a:rPr>
              <a:t>trong</a:t>
            </a:r>
            <a:r>
              <a:rPr lang="en-US" sz="4000" b="1" dirty="0">
                <a:solidFill>
                  <a:srgbClr val="C94B3C"/>
                </a:solidFill>
                <a:latin typeface="Cambria" panose="02040503050406030204" pitchFamily="18" charset="0"/>
                <a:ea typeface="Cambria" panose="02040503050406030204" pitchFamily="18" charset="0"/>
              </a:rPr>
              <a:t> </a:t>
            </a:r>
            <a:r>
              <a:rPr lang="en-US" sz="4000" b="1" dirty="0" err="1">
                <a:solidFill>
                  <a:srgbClr val="C94B3C"/>
                </a:solidFill>
                <a:latin typeface="Cambria" panose="02040503050406030204" pitchFamily="18" charset="0"/>
                <a:ea typeface="Cambria" panose="02040503050406030204" pitchFamily="18" charset="0"/>
              </a:rPr>
              <a:t>những</a:t>
            </a:r>
            <a:r>
              <a:rPr lang="en-US" sz="4000" b="1" dirty="0">
                <a:solidFill>
                  <a:srgbClr val="C94B3C"/>
                </a:solidFill>
                <a:latin typeface="Cambria" panose="02040503050406030204" pitchFamily="18" charset="0"/>
                <a:ea typeface="Cambria" panose="02040503050406030204" pitchFamily="18" charset="0"/>
              </a:rPr>
              <a:t> </a:t>
            </a:r>
            <a:r>
              <a:rPr lang="en-US" sz="4000" b="1" dirty="0" err="1">
                <a:solidFill>
                  <a:srgbClr val="C94B3C"/>
                </a:solidFill>
                <a:latin typeface="Cambria" panose="02040503050406030204" pitchFamily="18" charset="0"/>
                <a:ea typeface="Cambria" panose="02040503050406030204" pitchFamily="18" charset="0"/>
              </a:rPr>
              <a:t>đề</a:t>
            </a:r>
            <a:r>
              <a:rPr lang="en-US" sz="4000" b="1" dirty="0">
                <a:solidFill>
                  <a:srgbClr val="C94B3C"/>
                </a:solidFill>
                <a:latin typeface="Cambria" panose="02040503050406030204" pitchFamily="18" charset="0"/>
                <a:ea typeface="Cambria" panose="02040503050406030204" pitchFamily="18" charset="0"/>
              </a:rPr>
              <a:t> </a:t>
            </a:r>
            <a:r>
              <a:rPr lang="en-US" sz="4000" b="1" dirty="0" err="1">
                <a:solidFill>
                  <a:srgbClr val="C94B3C"/>
                </a:solidFill>
                <a:latin typeface="Cambria" panose="02040503050406030204" pitchFamily="18" charset="0"/>
                <a:ea typeface="Cambria" panose="02040503050406030204" pitchFamily="18" charset="0"/>
              </a:rPr>
              <a:t>dưới</a:t>
            </a:r>
            <a:r>
              <a:rPr lang="en-US" sz="4000" b="1" dirty="0">
                <a:solidFill>
                  <a:srgbClr val="C94B3C"/>
                </a:solidFill>
                <a:latin typeface="Cambria" panose="02040503050406030204" pitchFamily="18" charset="0"/>
                <a:ea typeface="Cambria" panose="02040503050406030204" pitchFamily="18" charset="0"/>
              </a:rPr>
              <a:t> </a:t>
            </a:r>
            <a:r>
              <a:rPr lang="en-US" sz="4000" b="1" dirty="0" err="1">
                <a:solidFill>
                  <a:srgbClr val="C94B3C"/>
                </a:solidFill>
                <a:latin typeface="Cambria" panose="02040503050406030204" pitchFamily="18" charset="0"/>
                <a:ea typeface="Cambria" panose="02040503050406030204" pitchFamily="18" charset="0"/>
              </a:rPr>
              <a:t>đây</a:t>
            </a:r>
            <a:r>
              <a:rPr lang="en-US" sz="4000" b="1" dirty="0">
                <a:solidFill>
                  <a:srgbClr val="C94B3C"/>
                </a:solidFill>
                <a:latin typeface="Cambria" panose="02040503050406030204" pitchFamily="18" charset="0"/>
                <a:ea typeface="Cambria" panose="02040503050406030204" pitchFamily="18" charset="0"/>
              </a:rPr>
              <a:t>:</a:t>
            </a:r>
          </a:p>
        </p:txBody>
      </p:sp>
      <p:sp>
        <p:nvSpPr>
          <p:cNvPr id="4" name="TextBox 3"/>
          <p:cNvSpPr txBox="1"/>
          <p:nvPr/>
        </p:nvSpPr>
        <p:spPr>
          <a:xfrm>
            <a:off x="1034385" y="1767704"/>
            <a:ext cx="10199671" cy="1200329"/>
          </a:xfrm>
          <a:prstGeom prst="rect">
            <a:avLst/>
          </a:prstGeom>
          <a:noFill/>
        </p:spPr>
        <p:txBody>
          <a:bodyPr wrap="square" rtlCol="0">
            <a:spAutoFit/>
          </a:bodyPr>
          <a:lstStyle/>
          <a:p>
            <a:pPr algn="just"/>
            <a:r>
              <a:rPr lang="en-US" sz="3600" b="1" dirty="0" err="1">
                <a:solidFill>
                  <a:srgbClr val="216F40"/>
                </a:solidFill>
                <a:latin typeface="Cambria" panose="02040503050406030204" pitchFamily="18" charset="0"/>
                <a:ea typeface="Cambria" panose="02040503050406030204" pitchFamily="18" charset="0"/>
              </a:rPr>
              <a:t>Đề</a:t>
            </a:r>
            <a:r>
              <a:rPr lang="en-US" sz="3600" b="1" dirty="0">
                <a:solidFill>
                  <a:srgbClr val="216F40"/>
                </a:solidFill>
                <a:latin typeface="Cambria" panose="02040503050406030204" pitchFamily="18" charset="0"/>
                <a:ea typeface="Cambria" panose="02040503050406030204" pitchFamily="18" charset="0"/>
              </a:rPr>
              <a:t> 1</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Viết</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bài</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văn</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miêu</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tả</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một</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cây</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ăn</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quả</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mà</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em</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yêu</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thích</a:t>
            </a:r>
            <a:r>
              <a:rPr lang="en-US" sz="3600" dirty="0">
                <a:solidFill>
                  <a:srgbClr val="216F40"/>
                </a:solidFill>
                <a:latin typeface="Cambria" panose="02040503050406030204" pitchFamily="18" charset="0"/>
                <a:ea typeface="Cambria" panose="02040503050406030204" pitchFamily="18" charset="0"/>
              </a:rPr>
              <a:t>.</a:t>
            </a:r>
            <a:endParaRPr lang="en-US" sz="3600" b="1" dirty="0">
              <a:solidFill>
                <a:srgbClr val="216F40"/>
              </a:solidFill>
              <a:latin typeface="Cambria" panose="02040503050406030204" pitchFamily="18" charset="0"/>
              <a:ea typeface="Cambria" panose="02040503050406030204" pitchFamily="18" charset="0"/>
            </a:endParaRPr>
          </a:p>
        </p:txBody>
      </p:sp>
      <p:sp>
        <p:nvSpPr>
          <p:cNvPr id="5" name="TextBox 4"/>
          <p:cNvSpPr txBox="1"/>
          <p:nvPr/>
        </p:nvSpPr>
        <p:spPr>
          <a:xfrm>
            <a:off x="1038037" y="3001334"/>
            <a:ext cx="10196019" cy="1200329"/>
          </a:xfrm>
          <a:prstGeom prst="rect">
            <a:avLst/>
          </a:prstGeom>
          <a:noFill/>
        </p:spPr>
        <p:txBody>
          <a:bodyPr wrap="square" rtlCol="0">
            <a:spAutoFit/>
          </a:bodyPr>
          <a:lstStyle/>
          <a:p>
            <a:pPr algn="just"/>
            <a:r>
              <a:rPr lang="en-US" sz="3600" b="1" dirty="0" err="1">
                <a:solidFill>
                  <a:srgbClr val="216F40"/>
                </a:solidFill>
                <a:latin typeface="Cambria" panose="02040503050406030204" pitchFamily="18" charset="0"/>
                <a:ea typeface="Cambria" panose="02040503050406030204" pitchFamily="18" charset="0"/>
              </a:rPr>
              <a:t>Đề</a:t>
            </a:r>
            <a:r>
              <a:rPr lang="en-US" sz="3600" b="1" dirty="0">
                <a:solidFill>
                  <a:srgbClr val="216F40"/>
                </a:solidFill>
                <a:latin typeface="Cambria" panose="02040503050406030204" pitchFamily="18" charset="0"/>
                <a:ea typeface="Cambria" panose="02040503050406030204" pitchFamily="18" charset="0"/>
              </a:rPr>
              <a:t> 2</a:t>
            </a:r>
            <a:r>
              <a:rPr lang="en-US" sz="3600" dirty="0">
                <a:solidFill>
                  <a:srgbClr val="216F40"/>
                </a:solidFill>
                <a:latin typeface="Cambria" panose="02040503050406030204" pitchFamily="18" charset="0"/>
                <a:ea typeface="Cambria" panose="02040503050406030204" pitchFamily="18" charset="0"/>
              </a:rPr>
              <a:t>: </a:t>
            </a:r>
            <a:r>
              <a:rPr lang="vi-VN" sz="3600" dirty="0">
                <a:solidFill>
                  <a:srgbClr val="216F40"/>
                </a:solidFill>
                <a:latin typeface="Cambria" panose="02040503050406030204" pitchFamily="18" charset="0"/>
                <a:ea typeface="Cambria" panose="02040503050406030204" pitchFamily="18" charset="0"/>
              </a:rPr>
              <a:t>Viết bài văn miêu tả một cây ở sân trường đã gắn bó với em và bạn bè.</a:t>
            </a:r>
            <a:endParaRPr lang="en-US" sz="3600" b="1" dirty="0">
              <a:solidFill>
                <a:srgbClr val="216F40"/>
              </a:solidFill>
              <a:latin typeface="Cambria" panose="02040503050406030204" pitchFamily="18" charset="0"/>
              <a:ea typeface="Cambria" panose="02040503050406030204" pitchFamily="18" charset="0"/>
            </a:endParaRPr>
          </a:p>
        </p:txBody>
      </p:sp>
      <p:sp>
        <p:nvSpPr>
          <p:cNvPr id="6" name="TextBox 5"/>
          <p:cNvSpPr txBox="1"/>
          <p:nvPr/>
        </p:nvSpPr>
        <p:spPr>
          <a:xfrm>
            <a:off x="1020324" y="4291236"/>
            <a:ext cx="10196019" cy="1200329"/>
          </a:xfrm>
          <a:prstGeom prst="rect">
            <a:avLst/>
          </a:prstGeom>
          <a:noFill/>
        </p:spPr>
        <p:txBody>
          <a:bodyPr wrap="square" rtlCol="0">
            <a:spAutoFit/>
          </a:bodyPr>
          <a:lstStyle/>
          <a:p>
            <a:pPr algn="just"/>
            <a:r>
              <a:rPr lang="en-US" sz="3600" b="1" dirty="0" err="1">
                <a:solidFill>
                  <a:srgbClr val="216F40"/>
                </a:solidFill>
                <a:latin typeface="Cambria" panose="02040503050406030204" pitchFamily="18" charset="0"/>
                <a:ea typeface="Cambria" panose="02040503050406030204" pitchFamily="18" charset="0"/>
              </a:rPr>
              <a:t>Đề</a:t>
            </a:r>
            <a:r>
              <a:rPr lang="en-US" sz="3600" b="1" dirty="0">
                <a:solidFill>
                  <a:srgbClr val="216F40"/>
                </a:solidFill>
                <a:latin typeface="Cambria" panose="02040503050406030204" pitchFamily="18" charset="0"/>
                <a:ea typeface="Cambria" panose="02040503050406030204" pitchFamily="18" charset="0"/>
              </a:rPr>
              <a:t> 3</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Viết</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bài</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văn</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miêu</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tả</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một</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cây</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mà</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em</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biết</a:t>
            </a:r>
            <a:r>
              <a:rPr lang="en-US" sz="3600" dirty="0">
                <a:solidFill>
                  <a:srgbClr val="216F40"/>
                </a:solidFill>
                <a:latin typeface="Cambria" panose="02040503050406030204" pitchFamily="18" charset="0"/>
                <a:ea typeface="Cambria" panose="02040503050406030204" pitchFamily="18" charset="0"/>
              </a:rPr>
              <a:t> qua </a:t>
            </a:r>
            <a:r>
              <a:rPr lang="en-US" sz="3600" dirty="0" err="1">
                <a:solidFill>
                  <a:srgbClr val="216F40"/>
                </a:solidFill>
                <a:latin typeface="Cambria" panose="02040503050406030204" pitchFamily="18" charset="0"/>
                <a:ea typeface="Cambria" panose="02040503050406030204" pitchFamily="18" charset="0"/>
              </a:rPr>
              <a:t>phim</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ảnh</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sách</a:t>
            </a:r>
            <a:r>
              <a:rPr lang="en-US" sz="3600" dirty="0">
                <a:solidFill>
                  <a:srgbClr val="216F40"/>
                </a:solidFill>
                <a:latin typeface="Cambria" panose="02040503050406030204" pitchFamily="18" charset="0"/>
                <a:ea typeface="Cambria" panose="02040503050406030204" pitchFamily="18" charset="0"/>
              </a:rPr>
              <a:t> </a:t>
            </a:r>
            <a:r>
              <a:rPr lang="en-US" sz="3600" dirty="0" err="1">
                <a:solidFill>
                  <a:srgbClr val="216F40"/>
                </a:solidFill>
                <a:latin typeface="Cambria" panose="02040503050406030204" pitchFamily="18" charset="0"/>
                <a:ea typeface="Cambria" panose="02040503050406030204" pitchFamily="18" charset="0"/>
              </a:rPr>
              <a:t>báo</a:t>
            </a:r>
            <a:r>
              <a:rPr lang="en-US" sz="3600" dirty="0">
                <a:solidFill>
                  <a:srgbClr val="216F40"/>
                </a:solidFill>
                <a:latin typeface="Cambria" panose="02040503050406030204" pitchFamily="18" charset="0"/>
                <a:ea typeface="Cambria" panose="02040503050406030204" pitchFamily="18" charset="0"/>
              </a:rPr>
              <a:t>.</a:t>
            </a:r>
            <a:endParaRPr lang="en-US" sz="3600" b="1" dirty="0">
              <a:solidFill>
                <a:srgbClr val="216F4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0318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427" y="790548"/>
            <a:ext cx="10198442" cy="707886"/>
          </a:xfrm>
          <a:prstGeom prst="rect">
            <a:avLst/>
          </a:prstGeom>
          <a:noFill/>
        </p:spPr>
        <p:txBody>
          <a:bodyPr wrap="square" rtlCol="0">
            <a:spAutoFit/>
          </a:bodyPr>
          <a:lstStyle/>
          <a:p>
            <a:r>
              <a:rPr lang="en-US" sz="4000" b="1" dirty="0">
                <a:solidFill>
                  <a:srgbClr val="C94B3C"/>
                </a:solidFill>
                <a:latin typeface="Cambria" panose="02040503050406030204" pitchFamily="18" charset="0"/>
                <a:ea typeface="Cambria" panose="02040503050406030204" pitchFamily="18" charset="0"/>
              </a:rPr>
              <a:t>1. </a:t>
            </a:r>
            <a:r>
              <a:rPr lang="en-US" sz="4000" b="1" dirty="0" err="1">
                <a:solidFill>
                  <a:srgbClr val="C94B3C"/>
                </a:solidFill>
                <a:latin typeface="Cambria" panose="02040503050406030204" pitchFamily="18" charset="0"/>
                <a:ea typeface="Cambria" panose="02040503050406030204" pitchFamily="18" charset="0"/>
              </a:rPr>
              <a:t>Chuẩn</a:t>
            </a:r>
            <a:r>
              <a:rPr lang="en-US" sz="4000" b="1" dirty="0">
                <a:solidFill>
                  <a:srgbClr val="C94B3C"/>
                </a:solidFill>
                <a:latin typeface="Cambria" panose="02040503050406030204" pitchFamily="18" charset="0"/>
                <a:ea typeface="Cambria" panose="02040503050406030204" pitchFamily="18" charset="0"/>
              </a:rPr>
              <a:t> </a:t>
            </a:r>
            <a:r>
              <a:rPr lang="en-US" sz="4000" b="1" dirty="0" err="1">
                <a:solidFill>
                  <a:srgbClr val="C94B3C"/>
                </a:solidFill>
                <a:latin typeface="Cambria" panose="02040503050406030204" pitchFamily="18" charset="0"/>
                <a:ea typeface="Cambria" panose="02040503050406030204" pitchFamily="18" charset="0"/>
              </a:rPr>
              <a:t>bị</a:t>
            </a:r>
            <a:endParaRPr lang="en-US" sz="4000" b="1" dirty="0">
              <a:solidFill>
                <a:srgbClr val="C94B3C"/>
              </a:solidFill>
              <a:latin typeface="Cambria" panose="02040503050406030204" pitchFamily="18" charset="0"/>
              <a:ea typeface="Cambria" panose="02040503050406030204" pitchFamily="18" charset="0"/>
            </a:endParaRPr>
          </a:p>
        </p:txBody>
      </p:sp>
      <p:sp>
        <p:nvSpPr>
          <p:cNvPr id="3" name="TextBox 2"/>
          <p:cNvSpPr txBox="1"/>
          <p:nvPr/>
        </p:nvSpPr>
        <p:spPr>
          <a:xfrm>
            <a:off x="696652" y="1694660"/>
            <a:ext cx="10798695" cy="3170099"/>
          </a:xfrm>
          <a:prstGeom prst="rect">
            <a:avLst/>
          </a:prstGeom>
          <a:noFill/>
        </p:spPr>
        <p:txBody>
          <a:bodyPr wrap="square" rtlCol="0">
            <a:spAutoFit/>
          </a:bodyPr>
          <a:lstStyle/>
          <a:p>
            <a:pPr algn="just">
              <a:spcBef>
                <a:spcPts val="600"/>
              </a:spcBef>
              <a:spcAft>
                <a:spcPts val="600"/>
              </a:spcAft>
            </a:pPr>
            <a:r>
              <a:rPr lang="vi-VN" sz="3600" dirty="0">
                <a:solidFill>
                  <a:srgbClr val="216F40"/>
                </a:solidFill>
                <a:latin typeface="Cambria" panose="02040503050406030204" pitchFamily="18" charset="0"/>
                <a:ea typeface="Cambria" panose="02040503050406030204" pitchFamily="18" charset="0"/>
              </a:rPr>
              <a:t>- Lựa chọn cây để miêu tả.</a:t>
            </a:r>
          </a:p>
          <a:p>
            <a:pPr algn="just">
              <a:spcBef>
                <a:spcPts val="600"/>
              </a:spcBef>
              <a:spcAft>
                <a:spcPts val="600"/>
              </a:spcAft>
            </a:pPr>
            <a:r>
              <a:rPr lang="vi-VN" sz="3600" dirty="0">
                <a:solidFill>
                  <a:srgbClr val="216F40"/>
                </a:solidFill>
                <a:latin typeface="Cambria" panose="02040503050406030204" pitchFamily="18" charset="0"/>
                <a:ea typeface="Cambria" panose="02040503050406030204" pitchFamily="18" charset="0"/>
              </a:rPr>
              <a:t>- Lựa chọn trình tự miêu tả cây (tả từng bộ phận của cây hay tả đặc điểm của cây theo từng thời kì phát triển).</a:t>
            </a:r>
          </a:p>
          <a:p>
            <a:pPr algn="just">
              <a:spcBef>
                <a:spcPts val="600"/>
              </a:spcBef>
              <a:spcAft>
                <a:spcPts val="600"/>
              </a:spcAft>
            </a:pPr>
            <a:r>
              <a:rPr lang="vi-VN" sz="3600" dirty="0">
                <a:solidFill>
                  <a:srgbClr val="216F40"/>
                </a:solidFill>
                <a:latin typeface="Cambria" panose="02040503050406030204" pitchFamily="18" charset="0"/>
                <a:ea typeface="Cambria" panose="02040503050406030204" pitchFamily="18" charset="0"/>
              </a:rPr>
              <a:t>- Quan sát hoặc nhớ lại kết quả đã quan sát.</a:t>
            </a:r>
            <a:endParaRPr lang="en-US" sz="3600" dirty="0">
              <a:solidFill>
                <a:srgbClr val="216F4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9401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C53138-3F9E-5E95-2E95-A70FEAA51343}"/>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426781" y="2444619"/>
            <a:ext cx="11338437" cy="4122169"/>
          </a:xfrm>
          <a:prstGeom prst="rect">
            <a:avLst/>
          </a:prstGeom>
        </p:spPr>
      </p:pic>
      <p:sp>
        <p:nvSpPr>
          <p:cNvPr id="6" name="TextBox 5">
            <a:extLst>
              <a:ext uri="{FF2B5EF4-FFF2-40B4-BE49-F238E27FC236}">
                <a16:creationId xmlns:a16="http://schemas.microsoft.com/office/drawing/2014/main" id="{C3E7AADD-9365-4319-9E86-D97A8D9C9DEF}"/>
              </a:ext>
            </a:extLst>
          </p:cNvPr>
          <p:cNvSpPr txBox="1"/>
          <p:nvPr/>
        </p:nvSpPr>
        <p:spPr>
          <a:xfrm>
            <a:off x="2239348" y="649631"/>
            <a:ext cx="7473820" cy="769441"/>
          </a:xfrm>
          <a:prstGeom prst="rect">
            <a:avLst/>
          </a:prstGeom>
          <a:noFill/>
        </p:spPr>
        <p:txBody>
          <a:bodyPr wrap="square" rtlCol="0">
            <a:spAutoFit/>
          </a:bodyPr>
          <a:lstStyle/>
          <a:p>
            <a:pPr algn="just">
              <a:spcBef>
                <a:spcPts val="600"/>
              </a:spcBef>
              <a:spcAft>
                <a:spcPts val="600"/>
              </a:spcAft>
            </a:pPr>
            <a:r>
              <a:rPr lang="vi-VN" sz="4400" b="1" dirty="0">
                <a:solidFill>
                  <a:srgbClr val="216F40"/>
                </a:solidFill>
                <a:latin typeface="Cambria" panose="02040503050406030204" pitchFamily="18" charset="0"/>
                <a:ea typeface="Cambria" panose="02040503050406030204" pitchFamily="18" charset="0"/>
              </a:rPr>
              <a:t>- Lựa chọn cây để miêu tả.</a:t>
            </a:r>
          </a:p>
        </p:txBody>
      </p:sp>
    </p:spTree>
    <p:extLst>
      <p:ext uri="{BB962C8B-B14F-4D97-AF65-F5344CB8AC3E}">
        <p14:creationId xmlns:p14="http://schemas.microsoft.com/office/powerpoint/2010/main" val="1108402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C794B"/>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TotalTime>
  <Words>478</Words>
  <Application>Microsoft Office PowerPoint</Application>
  <PresentationFormat>Widescreen</PresentationFormat>
  <Paragraphs>46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等线</vt:lpstr>
      <vt:lpstr>Arial</vt:lpstr>
      <vt:lpstr>Cambria</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45</cp:revision>
  <dcterms:created xsi:type="dcterms:W3CDTF">2023-09-05T17:13:02Z</dcterms:created>
  <dcterms:modified xsi:type="dcterms:W3CDTF">2024-04-05T07:32:32Z</dcterms:modified>
</cp:coreProperties>
</file>