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9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4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7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1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0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6AF7-63CD-4C47-A72C-9C1C9563E26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81084-2F61-458E-B8EA-65B16480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" y="911801"/>
            <a:ext cx="11649969" cy="411835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0492498" y="782554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7"/>
                </a:lnTo>
                <a:lnTo>
                  <a:pt x="0" y="1747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925022" y="6066855"/>
            <a:ext cx="2341957" cy="679167"/>
          </a:xfrm>
          <a:custGeom>
            <a:avLst/>
            <a:gdLst/>
            <a:ahLst/>
            <a:cxnLst/>
            <a:rect l="l" t="t" r="r" b="b"/>
            <a:pathLst>
              <a:path w="3512935" h="1018751">
                <a:moveTo>
                  <a:pt x="0" y="0"/>
                </a:moveTo>
                <a:lnTo>
                  <a:pt x="3512934" y="0"/>
                </a:lnTo>
                <a:lnTo>
                  <a:pt x="3512934" y="1018751"/>
                </a:lnTo>
                <a:lnTo>
                  <a:pt x="0" y="1018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325855">
            <a:off x="4934760" y="6204761"/>
            <a:ext cx="22948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3"/>
              </a:lnSpc>
            </a:pPr>
            <a:r>
              <a:rPr lang="en-US" sz="2369">
                <a:solidFill>
                  <a:srgbClr val="FFFFFF"/>
                </a:solidFill>
                <a:latin typeface="Handyman Bold"/>
              </a:rPr>
              <a:t>Trang 101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61" y="232244"/>
            <a:ext cx="3296190" cy="10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ounded Rectangle 5"/>
          <p:cNvSpPr/>
          <p:nvPr/>
        </p:nvSpPr>
        <p:spPr>
          <a:xfrm>
            <a:off x="304800" y="177800"/>
            <a:ext cx="11582400" cy="650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400" y="279401"/>
            <a:ext cx="1010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4D841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Cách mở bài với kết bài dưới đây có gì khác với cách mở bài và kết bài của bài văn trên?</a:t>
            </a:r>
            <a:endParaRPr lang="en-US" sz="3600" b="1" dirty="0">
              <a:solidFill>
                <a:srgbClr val="4D841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Bài 21: Luyện viết mở bài, kết bài cho bài văn miêu tả cây cối tr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1" y="1986624"/>
            <a:ext cx="11362267" cy="36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ounded Rectangle 5"/>
          <p:cNvSpPr/>
          <p:nvPr/>
        </p:nvSpPr>
        <p:spPr>
          <a:xfrm>
            <a:off x="304800" y="177800"/>
            <a:ext cx="11582400" cy="650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400" y="279401"/>
            <a:ext cx="1010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4D841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 KHÁC</a:t>
            </a:r>
            <a:endParaRPr lang="en-US" sz="3600" b="1" dirty="0">
              <a:solidFill>
                <a:srgbClr val="4D841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285" y="1731371"/>
            <a:ext cx="2946400" cy="938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867" dirty="0">
                <a:latin typeface="Cambria" panose="02040503050406030204" pitchFamily="18" charset="0"/>
                <a:ea typeface="Cambria" panose="02040503050406030204" pitchFamily="18" charset="0"/>
              </a:rPr>
              <a:t>MỞ BÀI</a:t>
            </a:r>
            <a:endParaRPr lang="en-US" sz="5867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3363685" y="1425013"/>
            <a:ext cx="1157515" cy="775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52800" y="2260600"/>
            <a:ext cx="1143606" cy="682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1753" y="1021953"/>
            <a:ext cx="581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Là kiểu mở bài gián tiếp.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1754" y="2380782"/>
            <a:ext cx="7161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Nói đến cảnh vật xung quanh rồi mới nói cây khế.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62418" y="3475096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471110" y="4527358"/>
            <a:ext cx="2946400" cy="938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867" dirty="0">
                <a:latin typeface="Cambria" panose="02040503050406030204" pitchFamily="18" charset="0"/>
                <a:ea typeface="Cambria" panose="02040503050406030204" pitchFamily="18" charset="0"/>
              </a:rPr>
              <a:t>KẾT BÀI</a:t>
            </a:r>
            <a:endParaRPr lang="en-US" sz="5867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3417511" y="4221001"/>
            <a:ext cx="1157515" cy="775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06626" y="5056587"/>
            <a:ext cx="1143606" cy="682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25579" y="3817941"/>
            <a:ext cx="581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Là kiểu kết bài mở rộng.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1730" y="4784631"/>
            <a:ext cx="7161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4000">
                <a:latin typeface="Cambria" panose="02040503050406030204" pitchFamily="18" charset="0"/>
                <a:ea typeface="Cambria" panose="02040503050406030204" pitchFamily="18" charset="0"/>
              </a:rPr>
              <a:t>êu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những việc em sẽ làm và thể hiện được tình cảm của tác giả đối với cây khế.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  <p:bldP spid="17" grpId="0" animBg="1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ounded Rectangle 5"/>
          <p:cNvSpPr/>
          <p:nvPr/>
        </p:nvSpPr>
        <p:spPr>
          <a:xfrm>
            <a:off x="304800" y="177800"/>
            <a:ext cx="11582400" cy="650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400" y="279401"/>
            <a:ext cx="1010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4D841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Xếp các mở bài, kết bài ở hai bài tập trên vào nhóm thích hợp:</a:t>
            </a:r>
            <a:endParaRPr lang="en-US" sz="3600" b="1" dirty="0">
              <a:solidFill>
                <a:srgbClr val="4D841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262" y="2874323"/>
            <a:ext cx="5313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97600" y="1448951"/>
            <a:ext cx="0" cy="497724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08697" y="5213503"/>
            <a:ext cx="4580035" cy="840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bài trực tiếp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2" descr="Bài 21: Luyện viết mở bài, kết bài cho bài văn miêu tả cây cối tra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3"/>
          <a:stretch/>
        </p:blipFill>
        <p:spPr bwMode="auto">
          <a:xfrm>
            <a:off x="6654069" y="1603996"/>
            <a:ext cx="4808196" cy="31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54069" y="5191615"/>
            <a:ext cx="4580035" cy="840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bài gián tiếp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ounded Rectangle 5"/>
          <p:cNvSpPr/>
          <p:nvPr/>
        </p:nvSpPr>
        <p:spPr>
          <a:xfrm>
            <a:off x="304800" y="177800"/>
            <a:ext cx="11582400" cy="650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400" y="279401"/>
            <a:ext cx="1010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4D841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Xếp các mở bài, kết bài ở hai bài tập trên vào nhóm thích hợp:</a:t>
            </a:r>
            <a:endParaRPr lang="en-US" sz="3600" b="1" dirty="0">
              <a:solidFill>
                <a:srgbClr val="4D841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262" y="2315564"/>
            <a:ext cx="53131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bưởi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97600" y="1448951"/>
            <a:ext cx="0" cy="497724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08697" y="5213503"/>
            <a:ext cx="4580035" cy="840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bài không mở rộng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4069" y="5191615"/>
            <a:ext cx="4580035" cy="840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bài mở rộng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2" descr="Bài 21: Luyện viết mở bài, kết bài cho bài văn miêu tả cây cối tra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8"/>
          <a:stretch/>
        </p:blipFill>
        <p:spPr bwMode="auto">
          <a:xfrm>
            <a:off x="6328323" y="1716990"/>
            <a:ext cx="5398471" cy="33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022302" y="437551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4" y="0"/>
                </a:lnTo>
                <a:lnTo>
                  <a:pt x="1451694" y="1747117"/>
                </a:lnTo>
                <a:lnTo>
                  <a:pt x="0" y="174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28119" y="5007456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18" y="561137"/>
            <a:ext cx="7830282" cy="56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910439">
            <a:off x="9316389" y="-2003987"/>
            <a:ext cx="4963477" cy="6858000"/>
          </a:xfrm>
          <a:custGeom>
            <a:avLst/>
            <a:gdLst/>
            <a:ahLst/>
            <a:cxnLst/>
            <a:rect l="l" t="t" r="r" b="b"/>
            <a:pathLst>
              <a:path w="7445216" h="10287000">
                <a:moveTo>
                  <a:pt x="0" y="0"/>
                </a:moveTo>
                <a:lnTo>
                  <a:pt x="7445216" y="0"/>
                </a:lnTo>
                <a:lnTo>
                  <a:pt x="744521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ounded Rectangle 5"/>
          <p:cNvSpPr/>
          <p:nvPr/>
        </p:nvSpPr>
        <p:spPr>
          <a:xfrm>
            <a:off x="304800" y="177800"/>
            <a:ext cx="11582400" cy="650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631661"/>
            <a:ext cx="1094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4D841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 mở bài và kết bài cho bài văn miêu tả cây cối.</a:t>
            </a:r>
            <a:endParaRPr lang="en-US" sz="3600" b="1" dirty="0">
              <a:solidFill>
                <a:srgbClr val="4D841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00" y="1428796"/>
            <a:ext cx="11099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38" indent="-762038" algn="just">
              <a:buAutoNum type="alphaLcPeriod"/>
            </a:pPr>
            <a:r>
              <a:rPr lang="en-US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gián</a:t>
            </a:r>
            <a:r>
              <a:rPr lang="en-US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0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vắt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thoảng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oi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bận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bịu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vội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vội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phượng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phượng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đến.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910439">
            <a:off x="9316389" y="-2003987"/>
            <a:ext cx="4963477" cy="6858000"/>
          </a:xfrm>
          <a:custGeom>
            <a:avLst/>
            <a:gdLst/>
            <a:ahLst/>
            <a:cxnLst/>
            <a:rect l="l" t="t" r="r" b="b"/>
            <a:pathLst>
              <a:path w="7445216" h="10287000">
                <a:moveTo>
                  <a:pt x="0" y="0"/>
                </a:moveTo>
                <a:lnTo>
                  <a:pt x="7445216" y="0"/>
                </a:lnTo>
                <a:lnTo>
                  <a:pt x="744521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ounded Rectangle 5"/>
          <p:cNvSpPr/>
          <p:nvPr/>
        </p:nvSpPr>
        <p:spPr>
          <a:xfrm>
            <a:off x="304800" y="177800"/>
            <a:ext cx="11582400" cy="650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711200" y="351234"/>
            <a:ext cx="1092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4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6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phượng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niềm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phượng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rộn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phượng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. Mai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khôn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phượng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600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600" dirty="0">
                <a:latin typeface="Cambria" panose="02040503050406030204" pitchFamily="18" charset="0"/>
                <a:ea typeface="Cambria" panose="02040503050406030204" pitchFamily="18" charset="0"/>
              </a:rPr>
              <a:t>này.</a:t>
            </a:r>
            <a:endParaRPr lang="en-US" sz="4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174776">
            <a:off x="10313481" y="182600"/>
            <a:ext cx="1165152" cy="1006400"/>
          </a:xfrm>
          <a:custGeom>
            <a:avLst/>
            <a:gdLst/>
            <a:ahLst/>
            <a:cxnLst/>
            <a:rect l="l" t="t" r="r" b="b"/>
            <a:pathLst>
              <a:path w="1747728" h="1509600">
                <a:moveTo>
                  <a:pt x="0" y="0"/>
                </a:moveTo>
                <a:lnTo>
                  <a:pt x="1747728" y="0"/>
                </a:lnTo>
                <a:lnTo>
                  <a:pt x="1747728" y="1509600"/>
                </a:lnTo>
                <a:lnTo>
                  <a:pt x="0" y="15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74776">
            <a:off x="134944" y="5351688"/>
            <a:ext cx="1165152" cy="1006400"/>
          </a:xfrm>
          <a:custGeom>
            <a:avLst/>
            <a:gdLst/>
            <a:ahLst/>
            <a:cxnLst/>
            <a:rect l="l" t="t" r="r" b="b"/>
            <a:pathLst>
              <a:path w="1747728" h="1509600">
                <a:moveTo>
                  <a:pt x="0" y="0"/>
                </a:moveTo>
                <a:lnTo>
                  <a:pt x="1747728" y="0"/>
                </a:lnTo>
                <a:lnTo>
                  <a:pt x="1747728" y="1509600"/>
                </a:lnTo>
                <a:lnTo>
                  <a:pt x="0" y="15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89000"/>
            <a:ext cx="7051277" cy="53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ounded Rectangle 5"/>
          <p:cNvSpPr/>
          <p:nvPr/>
        </p:nvSpPr>
        <p:spPr>
          <a:xfrm>
            <a:off x="101600" y="1777261"/>
            <a:ext cx="11582400" cy="3606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2256898"/>
            <a:ext cx="1094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400" b="1" dirty="0">
                <a:solidFill>
                  <a:srgbClr val="4D841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đọc những bài văn miêu tả cây cối để học tập cách viết mở bài, kết bài.</a:t>
            </a:r>
            <a:endParaRPr lang="en-US" sz="6400" b="1" dirty="0">
              <a:solidFill>
                <a:srgbClr val="4D841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108091" y="685800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92498" y="504975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65" y="234279"/>
            <a:ext cx="10855235" cy="42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85800" y="87802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1244601"/>
            <a:ext cx="6356073" cy="47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2260663" y="246368"/>
            <a:ext cx="8077200" cy="255454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Cây gì tựa tai voi</a:t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Hè cho ô mát em chơi sân trường</a:t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Đông về trơ trụi cành xương</a:t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Lá thành mảnh nắng nhẹ vương gió chiều. </a:t>
            </a:r>
          </a:p>
          <a:p>
            <a:pPr algn="ctr"/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– Là cây gì?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ây bàng vuông – loài cây biểu tượng cho sức sống mãnh l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7" y="3026663"/>
            <a:ext cx="5411763" cy="3607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604000" y="3835400"/>
            <a:ext cx="4622800" cy="15486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334" b="1" dirty="0"/>
              <a:t>CÂY BÀNG</a:t>
            </a:r>
            <a:endParaRPr lang="en-US" sz="5334" b="1" dirty="0"/>
          </a:p>
        </p:txBody>
      </p:sp>
    </p:spTree>
    <p:extLst>
      <p:ext uri="{BB962C8B-B14F-4D97-AF65-F5344CB8AC3E}">
        <p14:creationId xmlns:p14="http://schemas.microsoft.com/office/powerpoint/2010/main" val="18371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2260663" y="246368"/>
            <a:ext cx="8077200" cy="255454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Chúng em ơn chị ơn bà</a:t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Nhanh tay cởi trói tuổi em già lại xuân</a:t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Cho cả phần đất giữ chân</a:t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Chúng em tươi tốt toàn dân no lòng. </a:t>
            </a:r>
          </a:p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– Là cây gì?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04000" y="3835400"/>
            <a:ext cx="4622800" cy="15486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334" b="1" dirty="0"/>
              <a:t>CÂY LÚA</a:t>
            </a:r>
            <a:endParaRPr lang="en-US" sz="5334" b="1" dirty="0"/>
          </a:p>
        </p:txBody>
      </p:sp>
      <p:pic>
        <p:nvPicPr>
          <p:cNvPr id="2050" name="Picture 2" descr="999+ hình cây lúa độc đáo – Bộ sưu tập hình cây lúa đáng xem đầy ấn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073400"/>
            <a:ext cx="5266944" cy="3511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2260663" y="246368"/>
            <a:ext cx="8077200" cy="255454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Hoa vàng, lá biếc ,trái hồng</a:t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Thân mềm quen sống giữa vùng cát khô</a:t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Cây gì tên đẹp như thơ</a:t>
            </a:r>
            <a:b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Gợi danh linh vật tôn thờ ngàn năm?</a:t>
            </a:r>
          </a:p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Là cây gì?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04000" y="3530600"/>
            <a:ext cx="5080000" cy="18534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334" b="1" dirty="0"/>
              <a:t>CÂY </a:t>
            </a:r>
          </a:p>
          <a:p>
            <a:pPr algn="ctr"/>
            <a:r>
              <a:rPr lang="vi-VN" sz="5334" b="1" dirty="0"/>
              <a:t>THANH LONG</a:t>
            </a:r>
            <a:endParaRPr lang="en-US" sz="5334" b="1" dirty="0"/>
          </a:p>
        </p:txBody>
      </p:sp>
      <p:pic>
        <p:nvPicPr>
          <p:cNvPr id="3074" name="Picture 2" descr="Trái Thanh Long tươi - hết hà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37" y="3175001"/>
            <a:ext cx="5080063" cy="3384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6885240" y="1597050"/>
            <a:ext cx="5962453" cy="5157522"/>
          </a:xfrm>
          <a:custGeom>
            <a:avLst/>
            <a:gdLst/>
            <a:ahLst/>
            <a:cxnLst/>
            <a:rect l="l" t="t" r="r" b="b"/>
            <a:pathLst>
              <a:path w="8943680" h="7736283">
                <a:moveTo>
                  <a:pt x="8943680" y="0"/>
                </a:moveTo>
                <a:lnTo>
                  <a:pt x="0" y="0"/>
                </a:lnTo>
                <a:lnTo>
                  <a:pt x="0" y="7736283"/>
                </a:lnTo>
                <a:lnTo>
                  <a:pt x="8943680" y="7736283"/>
                </a:lnTo>
                <a:lnTo>
                  <a:pt x="894368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72118">
            <a:off x="7127642" y="296721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7"/>
                </a:lnTo>
                <a:lnTo>
                  <a:pt x="0" y="1747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16070" y="6172200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2" y="1041400"/>
            <a:ext cx="7550329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304800" y="177800"/>
            <a:ext cx="11582400" cy="650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400" y="279401"/>
            <a:ext cx="1010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4D841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Đọc bài văn sau và trả lời câu hỏi:</a:t>
            </a:r>
            <a:endParaRPr lang="en-US" sz="3600" b="1" dirty="0">
              <a:solidFill>
                <a:srgbClr val="4D841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800" y="936383"/>
            <a:ext cx="11125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vùn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rủ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lủng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lẳng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mọng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trĩu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nộm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rang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lộc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bưởi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8"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								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(Theo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Tú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Nam)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304800" y="177800"/>
            <a:ext cx="11582400" cy="650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400" y="279401"/>
            <a:ext cx="1010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4D841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Đọc bài văn sau và trả lời câu hỏi:</a:t>
            </a:r>
            <a:endParaRPr lang="en-US" sz="3600" b="1" dirty="0">
              <a:solidFill>
                <a:srgbClr val="4D841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36383"/>
            <a:ext cx="12192000" cy="488631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800" y="936383"/>
            <a:ext cx="11125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vùn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rủ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lủng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lẳng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mọng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trĩu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nộm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rang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lộc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bưởi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8"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								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(Theo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Tú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Nam)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000" y="4908231"/>
            <a:ext cx="11684000" cy="9390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Mở bài giới thiệu thế nào về cây khế?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000" y="4874192"/>
            <a:ext cx="11684000" cy="9390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Mở bài giới thiệu địa điểm của cây khế.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370066" y="1425013"/>
            <a:ext cx="967797" cy="1164744"/>
          </a:xfrm>
          <a:custGeom>
            <a:avLst/>
            <a:gdLst/>
            <a:ahLst/>
            <a:cxnLst/>
            <a:rect l="l" t="t" r="r" b="b"/>
            <a:pathLst>
              <a:path w="1451695" h="1747116">
                <a:moveTo>
                  <a:pt x="0" y="0"/>
                </a:moveTo>
                <a:lnTo>
                  <a:pt x="1451695" y="0"/>
                </a:lnTo>
                <a:lnTo>
                  <a:pt x="1451695" y="1747116"/>
                </a:lnTo>
                <a:lnTo>
                  <a:pt x="0" y="1747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304800" y="177800"/>
            <a:ext cx="11582400" cy="6502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400" y="279401"/>
            <a:ext cx="1010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4D841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Đọc bài văn sau và trả lời câu hỏi:</a:t>
            </a:r>
            <a:endParaRPr lang="en-US" sz="3600" b="1" dirty="0">
              <a:solidFill>
                <a:srgbClr val="4D841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61289"/>
            <a:ext cx="12192000" cy="906111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800" y="936383"/>
            <a:ext cx="11125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vùn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rủ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lủng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lẳng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mọng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trĩu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nộm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rang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lộc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bưởi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8"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								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(Theo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Tú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Nam)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3194" y="1611280"/>
            <a:ext cx="9652000" cy="1511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Ở đoạn kết, cây khế được nhận xét như thế nào?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3194" y="1580076"/>
            <a:ext cx="9652001" cy="1510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Cây khế được nhận xét mang vẻ đẹp bình dị cho vườn nhỏ sau nhà.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333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Handyman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2024-04-05T07:27:06Z</dcterms:created>
  <dcterms:modified xsi:type="dcterms:W3CDTF">2024-04-05T07:29:26Z</dcterms:modified>
</cp:coreProperties>
</file>