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CA66-08EA-46E4-8F12-47EDA6CDE8E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CF49F-D77B-460D-9F54-9565CA60C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62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CA66-08EA-46E4-8F12-47EDA6CDE8E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CF49F-D77B-460D-9F54-9565CA60C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94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CA66-08EA-46E4-8F12-47EDA6CDE8E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CF49F-D77B-460D-9F54-9565CA60C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83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535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96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CA66-08EA-46E4-8F12-47EDA6CDE8E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CF49F-D77B-460D-9F54-9565CA60C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07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CA66-08EA-46E4-8F12-47EDA6CDE8E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CF49F-D77B-460D-9F54-9565CA60C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28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CA66-08EA-46E4-8F12-47EDA6CDE8E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CF49F-D77B-460D-9F54-9565CA60C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9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CA66-08EA-46E4-8F12-47EDA6CDE8E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CF49F-D77B-460D-9F54-9565CA60C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67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CA66-08EA-46E4-8F12-47EDA6CDE8E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CF49F-D77B-460D-9F54-9565CA60C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52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CA66-08EA-46E4-8F12-47EDA6CDE8E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CF49F-D77B-460D-9F54-9565CA60C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04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CA66-08EA-46E4-8F12-47EDA6CDE8E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CF49F-D77B-460D-9F54-9565CA60C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3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CA66-08EA-46E4-8F12-47EDA6CDE8E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CF49F-D77B-460D-9F54-9565CA60C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11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8CA66-08EA-46E4-8F12-47EDA6CDE8E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CF49F-D77B-460D-9F54-9565CA60C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6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823EAC-5688-8D90-A063-942456035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5636" y="3141182"/>
            <a:ext cx="3615324" cy="3208236"/>
          </a:xfrm>
          <a:prstGeom prst="rect">
            <a:avLst/>
          </a:prstGeom>
        </p:spPr>
      </p:pic>
      <p:pic>
        <p:nvPicPr>
          <p:cNvPr id="7" name="Picture 6" descr="A person in a boat with fish net&#10;&#10;Description automatically generated">
            <a:extLst>
              <a:ext uri="{FF2B5EF4-FFF2-40B4-BE49-F238E27FC236}">
                <a16:creationId xmlns:a16="http://schemas.microsoft.com/office/drawing/2014/main" id="{BA26A854-2F16-51AB-932B-FEA797D681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8200" r="90000">
                        <a14:foregroundMark x1="8200" y1="69950" x2="10000" y2="70500"/>
                        <a14:foregroundMark x1="48500" y1="84750" x2="55750" y2="86100"/>
                        <a14:foregroundMark x1="55750" y1="86100" x2="62900" y2="85900"/>
                        <a14:foregroundMark x1="62900" y1="85900" x2="77650" y2="83100"/>
                        <a14:foregroundMark x1="77650" y1="83100" x2="89100" y2="84450"/>
                        <a14:foregroundMark x1="55200" y1="59100" x2="62350" y2="60750"/>
                        <a14:foregroundMark x1="62350" y1="60750" x2="66000" y2="62800"/>
                        <a14:foregroundMark x1="58450" y1="60900" x2="58750" y2="72900"/>
                        <a14:foregroundMark x1="55200" y1="66650" x2="64800" y2="69600"/>
                        <a14:foregroundMark x1="64800" y1="69600" x2="60200" y2="70650"/>
                        <a14:foregroundMark x1="58000" y1="64150" x2="57700" y2="66650"/>
                        <a14:foregroundMark x1="53250" y1="83400" x2="60600" y2="83300"/>
                        <a14:foregroundMark x1="60600" y1="83300" x2="63650" y2="84150"/>
                        <a14:foregroundMark x1="56500" y1="65950" x2="58300" y2="71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164" y="1840853"/>
            <a:ext cx="1735724" cy="1735724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1952BDF3-6FDE-919F-7AE4-E19C3E5BEE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87558"/>
            <a:ext cx="1361662" cy="13616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1893C2-5FE7-108A-38B3-0AC3141070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5177" y="244755"/>
            <a:ext cx="5044715" cy="16369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66C32FD-4299-60A5-55C9-DB20D25A81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0062" y="1840853"/>
            <a:ext cx="6115350" cy="147234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9DBD59-BF2E-6506-FF21-16662E385D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4705" y="3141182"/>
            <a:ext cx="8866117" cy="169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3D7A27E-6A2C-0456-242F-4D65CBD08D27}"/>
              </a:ext>
            </a:extLst>
          </p:cNvPr>
          <p:cNvSpPr/>
          <p:nvPr/>
        </p:nvSpPr>
        <p:spPr>
          <a:xfrm>
            <a:off x="0" y="190500"/>
            <a:ext cx="6794500" cy="64388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794500" y="2755900"/>
            <a:ext cx="5397500" cy="2264335"/>
          </a:xfrm>
          <a:prstGeom prst="roundRect">
            <a:avLst/>
          </a:prstGeom>
          <a:solidFill>
            <a:srgbClr val="466D37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SG" sz="4500" b="1" dirty="0">
                <a:latin typeface="Cambria" panose="02040503050406030204" pitchFamily="18" charset="0"/>
                <a:ea typeface="Cambria" panose="02040503050406030204" pitchFamily="18" charset="0"/>
              </a:rPr>
              <a:t>Tranh 2: Khi </a:t>
            </a:r>
            <a:r>
              <a:rPr lang="en-SG" sz="45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SG" sz="4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r>
              <a:rPr lang="en-SG" sz="4500" b="1" dirty="0">
                <a:latin typeface="Cambria" panose="02040503050406030204" pitchFamily="18" charset="0"/>
                <a:ea typeface="Cambria" panose="02040503050406030204" pitchFamily="18" charset="0"/>
              </a:rPr>
              <a:t>, Bình </a:t>
            </a:r>
            <a:r>
              <a:rPr lang="en-SG" sz="45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nhào</a:t>
            </a:r>
            <a:r>
              <a:rPr lang="en-SG" sz="4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SG" sz="4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SG" sz="4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SG" sz="4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SG" sz="45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54149F-CD4A-C2FC-7787-8F15F9E8E7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3875" t="-9001" r="33690" b="54069"/>
          <a:stretch/>
        </p:blipFill>
        <p:spPr>
          <a:xfrm>
            <a:off x="331695" y="-70283"/>
            <a:ext cx="5862917" cy="565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2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3D7A27E-6A2C-0456-242F-4D65CBD08D27}"/>
              </a:ext>
            </a:extLst>
          </p:cNvPr>
          <p:cNvSpPr/>
          <p:nvPr/>
        </p:nvSpPr>
        <p:spPr>
          <a:xfrm>
            <a:off x="0" y="190500"/>
            <a:ext cx="6794500" cy="64388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883400" y="2755900"/>
            <a:ext cx="5308600" cy="1892299"/>
          </a:xfrm>
          <a:prstGeom prst="roundRect">
            <a:avLst/>
          </a:prstGeom>
          <a:solidFill>
            <a:srgbClr val="466D37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Tranh 3: Bình được bà dẫn ra biển bắt cá cùng chị.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069E65-61E2-0AD3-E4A8-BCA5EEFF26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66099" t="-1546" b="50929"/>
          <a:stretch/>
        </p:blipFill>
        <p:spPr>
          <a:xfrm>
            <a:off x="491957" y="494925"/>
            <a:ext cx="5657831" cy="552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6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3D7A27E-6A2C-0456-242F-4D65CBD08D27}"/>
              </a:ext>
            </a:extLst>
          </p:cNvPr>
          <p:cNvSpPr/>
          <p:nvPr/>
        </p:nvSpPr>
        <p:spPr>
          <a:xfrm>
            <a:off x="0" y="190500"/>
            <a:ext cx="6794500" cy="64388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794500" y="2755900"/>
            <a:ext cx="5397500" cy="2286000"/>
          </a:xfrm>
          <a:prstGeom prst="roundRect">
            <a:avLst/>
          </a:prstGeom>
          <a:solidFill>
            <a:srgbClr val="466D37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vi-VN" sz="5000" b="1" dirty="0">
                <a:latin typeface="Cambria" panose="02040503050406030204" pitchFamily="18" charset="0"/>
                <a:ea typeface="Cambria" panose="02040503050406030204" pitchFamily="18" charset="0"/>
              </a:rPr>
              <a:t>Tranh 4: </a:t>
            </a:r>
          </a:p>
          <a:p>
            <a:pPr lvl="0" algn="ctr"/>
            <a:r>
              <a:rPr lang="vi-VN" sz="5000" b="1" dirty="0">
                <a:latin typeface="Cambria" panose="02040503050406030204" pitchFamily="18" charset="0"/>
                <a:ea typeface="Cambria" panose="02040503050406030204" pitchFamily="18" charset="0"/>
              </a:rPr>
              <a:t>Cậu cho Bình lên thuyền chơi.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E7A85B-DD76-B397-6BCE-CD53501478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16900" t="48625" r="50719" b="1"/>
          <a:stretch/>
        </p:blipFill>
        <p:spPr>
          <a:xfrm>
            <a:off x="544798" y="528917"/>
            <a:ext cx="5770464" cy="573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3D7A27E-6A2C-0456-242F-4D65CBD08D27}"/>
              </a:ext>
            </a:extLst>
          </p:cNvPr>
          <p:cNvSpPr/>
          <p:nvPr/>
        </p:nvSpPr>
        <p:spPr>
          <a:xfrm>
            <a:off x="0" y="190500"/>
            <a:ext cx="6794500" cy="64388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794500" y="2463800"/>
            <a:ext cx="5397500" cy="2578100"/>
          </a:xfrm>
          <a:prstGeom prst="roundRect">
            <a:avLst/>
          </a:prstGeom>
          <a:solidFill>
            <a:schemeClr val="accent6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Tranh 5.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Kì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nghỉ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hè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thúc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, Bình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tạm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phố</a:t>
            </a:r>
            <a:r>
              <a:rPr lang="en-SG" dirty="0"/>
              <a:t>.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39D6E4-C065-478E-8EA6-B6F0A11114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0180" t="54290" r="16697" b="1569"/>
          <a:stretch/>
        </p:blipFill>
        <p:spPr>
          <a:xfrm>
            <a:off x="165100" y="744059"/>
            <a:ext cx="6384459" cy="556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0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849D6AD-9467-C49E-A037-D8FF31C4AECC}"/>
              </a:ext>
            </a:extLst>
          </p:cNvPr>
          <p:cNvSpPr/>
          <p:nvPr/>
        </p:nvSpPr>
        <p:spPr>
          <a:xfrm>
            <a:off x="2320365" y="1136277"/>
            <a:ext cx="7061200" cy="3263899"/>
          </a:xfrm>
          <a:prstGeom prst="roundRect">
            <a:avLst/>
          </a:prstGeom>
          <a:solidFill>
            <a:srgbClr val="99BC45"/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Thi kể lại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câu chuyện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F9360B-9F38-4BC4-D375-B1FF69DF8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9959" y="2411506"/>
            <a:ext cx="4333854" cy="384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96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9C4A188-3B34-C432-26E6-059799D3FE54}"/>
              </a:ext>
            </a:extLst>
          </p:cNvPr>
          <p:cNvGrpSpPr/>
          <p:nvPr/>
        </p:nvGrpSpPr>
        <p:grpSpPr>
          <a:xfrm>
            <a:off x="0" y="-1"/>
            <a:ext cx="12192000" cy="685800"/>
            <a:chOff x="1263793" y="-4075617"/>
            <a:chExt cx="9627098" cy="741908"/>
          </a:xfrm>
        </p:grpSpPr>
        <p:sp>
          <p:nvSpPr>
            <p:cNvPr id="6" name="MH_SubTitle_1">
              <a:extLst>
                <a:ext uri="{FF2B5EF4-FFF2-40B4-BE49-F238E27FC236}">
                  <a16:creationId xmlns:a16="http://schemas.microsoft.com/office/drawing/2014/main" id="{F2A5CB9A-F0C8-56FE-1000-1466260D514D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1263793" y="-4075617"/>
              <a:ext cx="9627098" cy="741908"/>
            </a:xfrm>
            <a:prstGeom prst="roundRect">
              <a:avLst>
                <a:gd name="adj" fmla="val 50000"/>
              </a:avLst>
            </a:prstGeom>
            <a:solidFill>
              <a:srgbClr val="F1AFB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lIns="0" tIns="0" rIns="0" bIns="0" anchor="ctr" anchorCtr="1">
              <a:no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28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defTabSz="866943" fontAlgn="base">
                <a:spcAft>
                  <a:spcPct val="0"/>
                </a:spcAft>
                <a:buNone/>
              </a:pPr>
              <a:endParaRPr lang="zh-CN" altLang="en-US" sz="3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25FA1F3-FF92-726C-8313-0086416128F6}"/>
                </a:ext>
              </a:extLst>
            </p:cNvPr>
            <p:cNvSpPr txBox="1"/>
            <p:nvPr/>
          </p:nvSpPr>
          <p:spPr>
            <a:xfrm>
              <a:off x="1347883" y="-4048140"/>
              <a:ext cx="9242161" cy="632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Dựa vào nội dung tranh đặt tên cho từng tranh minh họa.</a:t>
              </a:r>
              <a:endPara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A9AA0B1-BB32-3384-9377-58096890C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1825" y="713233"/>
            <a:ext cx="8761175" cy="573328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1EF3036-EEE6-EEF1-E107-D1186A0F70A2}"/>
              </a:ext>
            </a:extLst>
          </p:cNvPr>
          <p:cNvSpPr/>
          <p:nvPr/>
        </p:nvSpPr>
        <p:spPr>
          <a:xfrm>
            <a:off x="1436776" y="3306825"/>
            <a:ext cx="2882900" cy="4191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Đường về quê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EE88B0-1D4F-195F-842D-D3255DD7312A}"/>
              </a:ext>
            </a:extLst>
          </p:cNvPr>
          <p:cNvSpPr/>
          <p:nvPr/>
        </p:nvSpPr>
        <p:spPr>
          <a:xfrm>
            <a:off x="4319676" y="3306824"/>
            <a:ext cx="2741524" cy="4465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Niềm vui gặp lại bà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C7A2357-D07B-9DFB-7FC5-53752B5FB74C}"/>
              </a:ext>
            </a:extLst>
          </p:cNvPr>
          <p:cNvSpPr/>
          <p:nvPr/>
        </p:nvSpPr>
        <p:spPr>
          <a:xfrm>
            <a:off x="1309925" y="6411466"/>
            <a:ext cx="4354275" cy="4191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Chuyến du ngoại</a:t>
            </a:r>
            <a:r>
              <a:rPr kumimoji="0" lang="vi-VN" sz="2200" b="1" i="0" u="none" strike="noStrike" kern="1200" cap="none" spc="0" normalizeH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trên thuyền</a:t>
            </a:r>
            <a:endParaRPr kumimoji="0" lang="vi-VN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352D58-82F9-4B2C-B300-1F9E6DA2292E}"/>
              </a:ext>
            </a:extLst>
          </p:cNvPr>
          <p:cNvSpPr/>
          <p:nvPr/>
        </p:nvSpPr>
        <p:spPr>
          <a:xfrm>
            <a:off x="7443876" y="3464048"/>
            <a:ext cx="2741524" cy="4465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Chiều trên bờ biển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3FBDC7A-3EFD-7087-DE26-64720495D4A6}"/>
              </a:ext>
            </a:extLst>
          </p:cNvPr>
          <p:cNvSpPr/>
          <p:nvPr/>
        </p:nvSpPr>
        <p:spPr>
          <a:xfrm>
            <a:off x="5805576" y="6282184"/>
            <a:ext cx="2741524" cy="5377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Bình tạm biệt bà,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trở về</a:t>
            </a:r>
            <a:r>
              <a:rPr kumimoji="0" lang="vi-VN" sz="2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thành phố.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59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33292" y="241300"/>
            <a:ext cx="9407710" cy="3371823"/>
            <a:chOff x="0" y="0"/>
            <a:chExt cx="2525054" cy="1350885"/>
          </a:xfrm>
        </p:grpSpPr>
        <p:sp>
          <p:nvSpPr>
            <p:cNvPr id="5" name="Freeform 4"/>
            <p:cNvSpPr/>
            <p:nvPr/>
          </p:nvSpPr>
          <p:spPr>
            <a:xfrm>
              <a:off x="0" y="0"/>
              <a:ext cx="2525054" cy="1350885"/>
            </a:xfrm>
            <a:custGeom>
              <a:avLst/>
              <a:gdLst/>
              <a:ahLst/>
              <a:cxnLst/>
              <a:rect l="l" t="t" r="r" b="b"/>
              <a:pathLst>
                <a:path w="2525054" h="1350885">
                  <a:moveTo>
                    <a:pt x="32883" y="0"/>
                  </a:moveTo>
                  <a:lnTo>
                    <a:pt x="2492171" y="0"/>
                  </a:lnTo>
                  <a:cubicBezTo>
                    <a:pt x="2510332" y="0"/>
                    <a:pt x="2525054" y="14722"/>
                    <a:pt x="2525054" y="32883"/>
                  </a:cubicBezTo>
                  <a:lnTo>
                    <a:pt x="2525054" y="1318002"/>
                  </a:lnTo>
                  <a:cubicBezTo>
                    <a:pt x="2525054" y="1336162"/>
                    <a:pt x="2510332" y="1350885"/>
                    <a:pt x="2492171" y="1350885"/>
                  </a:cubicBezTo>
                  <a:lnTo>
                    <a:pt x="32883" y="1350885"/>
                  </a:lnTo>
                  <a:cubicBezTo>
                    <a:pt x="14722" y="1350885"/>
                    <a:pt x="0" y="1336162"/>
                    <a:pt x="0" y="1318002"/>
                  </a:cubicBezTo>
                  <a:lnTo>
                    <a:pt x="0" y="32883"/>
                  </a:lnTo>
                  <a:cubicBezTo>
                    <a:pt x="0" y="14722"/>
                    <a:pt x="14722" y="0"/>
                    <a:pt x="32883" y="0"/>
                  </a:cubicBezTo>
                  <a:close/>
                </a:path>
              </a:pathLst>
            </a:custGeom>
            <a:solidFill>
              <a:srgbClr val="FAF9F0"/>
            </a:solidFill>
            <a:ln w="95250" cap="rnd">
              <a:solidFill>
                <a:srgbClr val="FFCB7C"/>
              </a:solidFill>
              <a:prstDash val="solid"/>
              <a:rou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-38100"/>
              <a:ext cx="2525054" cy="1388985"/>
            </a:xfrm>
            <a:prstGeom prst="rect">
              <a:avLst/>
            </a:prstGeom>
          </p:spPr>
          <p:txBody>
            <a:bodyPr lIns="19492" tIns="19492" rIns="19492" bIns="19492" rtlCol="0" anchor="ctr"/>
            <a:lstStyle/>
            <a:p>
              <a:pPr algn="ctr">
                <a:lnSpc>
                  <a:spcPts val="333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C4A12F1-EAE8-3DF9-32FD-ACF616D84558}"/>
              </a:ext>
            </a:extLst>
          </p:cNvPr>
          <p:cNvSpPr txBox="1"/>
          <p:nvPr/>
        </p:nvSpPr>
        <p:spPr>
          <a:xfrm>
            <a:off x="3048000" y="390370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0" i="0" dirty="0">
                <a:solidFill>
                  <a:srgbClr val="000000"/>
                </a:solidFill>
                <a:effectLst/>
                <a:latin typeface="OpenSans"/>
              </a:rPr>
              <a:t>1</a:t>
            </a:r>
            <a:endParaRPr lang="en-SG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A40A4A0-B59E-76DD-0B46-09D45B39EDA6}"/>
              </a:ext>
            </a:extLst>
          </p:cNvPr>
          <p:cNvSpPr/>
          <p:nvPr/>
        </p:nvSpPr>
        <p:spPr>
          <a:xfrm>
            <a:off x="865096" y="3893856"/>
            <a:ext cx="10182408" cy="17936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5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Kể tóm tắt câu chuyện </a:t>
            </a:r>
          </a:p>
          <a:p>
            <a:pPr lvl="0" algn="ctr"/>
            <a:r>
              <a:rPr lang="vi-VN" sz="45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“Về quê ngoại” cho người thân nghe. </a:t>
            </a:r>
            <a:endParaRPr kumimoji="0" lang="vi-VN" sz="4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8452E4-1294-3665-4BB2-D34E63BBF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4838" y="3010234"/>
            <a:ext cx="2846070" cy="25256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096" y="664411"/>
            <a:ext cx="9908952" cy="2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7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2D5D50-F643-4575-CB28-D3C1A2AE4348}"/>
              </a:ext>
            </a:extLst>
          </p:cNvPr>
          <p:cNvSpPr/>
          <p:nvPr/>
        </p:nvSpPr>
        <p:spPr>
          <a:xfrm>
            <a:off x="966696" y="0"/>
            <a:ext cx="10107704" cy="11557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Tìm đọc một bài thơ hoặc </a:t>
            </a:r>
          </a:p>
          <a:p>
            <a:pPr algn="ctr"/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ca dao về quê hương, đất nước. </a:t>
            </a:r>
            <a:endParaRPr lang="en-SG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BDA8B71-D023-4B12-B2C1-EC96D62EEA9E}"/>
              </a:ext>
            </a:extLst>
          </p:cNvPr>
          <p:cNvSpPr/>
          <p:nvPr/>
        </p:nvSpPr>
        <p:spPr>
          <a:xfrm>
            <a:off x="505460" y="1244600"/>
            <a:ext cx="9283700" cy="5613400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 NAM QUÊ HƯƠNG TA</a:t>
            </a:r>
          </a:p>
          <a:p>
            <a:pPr algn="ctr"/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 Nam đất nước ta ơi</a:t>
            </a:r>
          </a:p>
          <a:p>
            <a:pPr algn="ctr"/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Mênh mông biển lúa đâu trời đẹp hơn</a:t>
            </a:r>
          </a:p>
          <a:p>
            <a:pPr algn="ctr"/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Cánh cò bay lả rập rờn</a:t>
            </a:r>
          </a:p>
          <a:p>
            <a:pPr algn="ctr"/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Mây mờ che đỉnh Trường Sơn sớm chiều</a:t>
            </a:r>
          </a:p>
          <a:p>
            <a:pPr algn="ctr"/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biết mấy thân yêu</a:t>
            </a:r>
          </a:p>
          <a:p>
            <a:pPr algn="ctr"/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 nhiêu đời đã chịu nhiều thương đau</a:t>
            </a:r>
          </a:p>
          <a:p>
            <a:pPr algn="ctr"/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 người vất vả in sâu</a:t>
            </a:r>
          </a:p>
          <a:p>
            <a:pPr algn="ctr"/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Gái trai cũng một áo nâu nhuộm bùn</a:t>
            </a:r>
          </a:p>
          <a:p>
            <a:pPr algn="ctr"/>
            <a:r>
              <a:rPr lang="vi-VN" sz="3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SG" sz="3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Nguyễn</a:t>
            </a:r>
            <a:r>
              <a:rPr lang="en-SG" sz="3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SG" sz="3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Thi)</a:t>
            </a:r>
          </a:p>
          <a:p>
            <a:endParaRPr lang="vi-VN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10CC55-7077-E337-280D-0D1669044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90136" y="2696682"/>
            <a:ext cx="3615324" cy="320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0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BDA8B71-D023-4B12-B2C1-EC96D62EEA9E}"/>
              </a:ext>
            </a:extLst>
          </p:cNvPr>
          <p:cNvSpPr/>
          <p:nvPr/>
        </p:nvSpPr>
        <p:spPr>
          <a:xfrm>
            <a:off x="0" y="711200"/>
            <a:ext cx="6096000" cy="5943600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gì hả mẹ</a:t>
            </a:r>
          </a:p>
          <a:p>
            <a:r>
              <a:rPr lang="vi-VN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 cô giáo dạy hãy yêu?</a:t>
            </a:r>
          </a:p>
          <a:p>
            <a:r>
              <a:rPr lang="vi-VN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gì hả mẹ</a:t>
            </a:r>
          </a:p>
          <a:p>
            <a:r>
              <a:rPr lang="vi-VN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 đi xa cũng nhớ nhiều?</a:t>
            </a:r>
          </a:p>
          <a:p>
            <a:endParaRPr lang="vi-VN" sz="31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chùm khế ngọt</a:t>
            </a:r>
          </a:p>
          <a:p>
            <a:r>
              <a:rPr lang="vi-VN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con trèo hái mỗi ngày</a:t>
            </a:r>
          </a:p>
          <a:p>
            <a:r>
              <a:rPr lang="vi-VN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đường đi học</a:t>
            </a:r>
          </a:p>
          <a:p>
            <a:r>
              <a:rPr lang="vi-VN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về rợp bướm vàng bay.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10CC55-7077-E337-280D-0D1669044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43038" y="3433864"/>
            <a:ext cx="3615324" cy="320823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52401FB-D001-9FFE-F784-45015C18ECC4}"/>
              </a:ext>
            </a:extLst>
          </p:cNvPr>
          <p:cNvSpPr/>
          <p:nvPr/>
        </p:nvSpPr>
        <p:spPr>
          <a:xfrm>
            <a:off x="5734798" y="825500"/>
            <a:ext cx="5923802" cy="5943600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con diều biếc</a:t>
            </a:r>
          </a:p>
          <a:p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Tuổi thơ con thả trên đồng</a:t>
            </a:r>
          </a:p>
          <a:p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con đò nhỏ</a:t>
            </a:r>
          </a:p>
          <a:p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Êm đềm khua nước ven sông.</a:t>
            </a:r>
          </a:p>
          <a:p>
            <a:endParaRPr lang="vi-VN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cầu tre nhỏ</a:t>
            </a:r>
          </a:p>
          <a:p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 về nón lá nghiêng che</a:t>
            </a:r>
          </a:p>
          <a:p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hương hoa đồng cỏ nội</a:t>
            </a:r>
          </a:p>
          <a:p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Bay trong giấc ngủ đêm hè.</a:t>
            </a:r>
          </a:p>
          <a:p>
            <a:endParaRPr lang="vi-VN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02D5D50-F643-4575-CB28-D3C1A2AE4348}"/>
              </a:ext>
            </a:extLst>
          </p:cNvPr>
          <p:cNvSpPr/>
          <p:nvPr/>
        </p:nvSpPr>
        <p:spPr>
          <a:xfrm>
            <a:off x="4141696" y="412750"/>
            <a:ext cx="3465604" cy="711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QUÊ HƯƠNG</a:t>
            </a:r>
            <a:endParaRPr kumimoji="0" lang="en-SG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76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10CC55-7077-E337-280D-0D1669044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43038" y="3433864"/>
            <a:ext cx="3615324" cy="320823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52401FB-D001-9FFE-F784-45015C18ECC4}"/>
              </a:ext>
            </a:extLst>
          </p:cNvPr>
          <p:cNvSpPr/>
          <p:nvPr/>
        </p:nvSpPr>
        <p:spPr>
          <a:xfrm>
            <a:off x="5867400" y="965200"/>
            <a:ext cx="6197600" cy="5803900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mỗi người đều có</a:t>
            </a:r>
          </a:p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 khi mở mắt chào đời</a:t>
            </a:r>
          </a:p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dòng sữa mẹ</a:t>
            </a:r>
          </a:p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Thơm thơm giọt xuống bên nôi</a:t>
            </a:r>
          </a:p>
          <a:p>
            <a:pPr algn="just"/>
            <a:endParaRPr lang="vi-VN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mỗi người chỉ một</a:t>
            </a:r>
          </a:p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 là chỉ một mẹ thôi</a:t>
            </a:r>
          </a:p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nếu ai không nhớ</a:t>
            </a:r>
          </a:p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 không lớn nổi thành người.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             (Đỗ Trung Quân)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D86B7F-EF75-317C-5C6B-644285FDCFDD}"/>
              </a:ext>
            </a:extLst>
          </p:cNvPr>
          <p:cNvSpPr/>
          <p:nvPr/>
        </p:nvSpPr>
        <p:spPr>
          <a:xfrm>
            <a:off x="-60508" y="469900"/>
            <a:ext cx="5827804" cy="6515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đêm trăng tỏ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 cau rụng trắng ngoài thềm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 ếch râm ran bờ ruộng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nằm nghe giữa mưa đêm.</a:t>
            </a:r>
          </a:p>
          <a:p>
            <a:pPr algn="just"/>
            <a:endParaRPr lang="vi-VN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bàn tay mẹ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Dịu dàng hái lá mồng tơi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Bát canh ngọt ngào tỏa khói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 chiều tan học mưa rơi.</a:t>
            </a:r>
          </a:p>
          <a:p>
            <a:pPr algn="just"/>
            <a:endParaRPr lang="vi-VN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vàng hoa bí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hồng tím giậu mồng tơi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đỏ đôi bờ dâm bụt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 hoa sen trắng tinh khôi.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02D5D50-F643-4575-CB28-D3C1A2AE4348}"/>
              </a:ext>
            </a:extLst>
          </p:cNvPr>
          <p:cNvSpPr/>
          <p:nvPr/>
        </p:nvSpPr>
        <p:spPr>
          <a:xfrm>
            <a:off x="4034494" y="88900"/>
            <a:ext cx="3465604" cy="711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QUÊ HƯƠNG</a:t>
            </a:r>
            <a:endParaRPr kumimoji="0" lang="en-SG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34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40">
            <a:extLst>
              <a:ext uri="{FF2B5EF4-FFF2-40B4-BE49-F238E27FC236}">
                <a16:creationId xmlns:a16="http://schemas.microsoft.com/office/drawing/2014/main" id="{50C53215-5F60-4E34-AE0B-4349CB326516}"/>
              </a:ext>
            </a:extLst>
          </p:cNvPr>
          <p:cNvSpPr/>
          <p:nvPr/>
        </p:nvSpPr>
        <p:spPr>
          <a:xfrm>
            <a:off x="2181163" y="1081313"/>
            <a:ext cx="7829674" cy="3452372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400" dirty="0">
              <a:solidFill>
                <a:srgbClr val="FF86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640" y="2014007"/>
            <a:ext cx="9150009" cy="18587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A5BA1F-AA2C-69F6-0F81-24FB64527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25316" y="3429000"/>
            <a:ext cx="3615324" cy="320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94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A4872976-E1C4-4D4B-9400-52C81BBF4578}"/>
              </a:ext>
            </a:extLst>
          </p:cNvPr>
          <p:cNvGrpSpPr/>
          <p:nvPr/>
        </p:nvGrpSpPr>
        <p:grpSpPr>
          <a:xfrm>
            <a:off x="504949" y="927100"/>
            <a:ext cx="8960923" cy="6108700"/>
            <a:chOff x="618766" y="1186054"/>
            <a:chExt cx="7948457" cy="523339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E8364F3-DE3F-49E3-B93C-25EBEAB244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454"/>
            <a:stretch/>
          </p:blipFill>
          <p:spPr>
            <a:xfrm>
              <a:off x="618766" y="1186054"/>
              <a:ext cx="3587261" cy="5233394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910B198B-40EB-4FBB-B0E6-3EA08040AA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54"/>
            <a:stretch/>
          </p:blipFill>
          <p:spPr>
            <a:xfrm>
              <a:off x="4979962" y="1186054"/>
              <a:ext cx="3587261" cy="5233394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D489DF61-1D48-4B2B-ACE3-4DB0E86358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41" r="31454"/>
            <a:stretch/>
          </p:blipFill>
          <p:spPr>
            <a:xfrm>
              <a:off x="4177268" y="1186054"/>
              <a:ext cx="1266716" cy="523339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62125BF-A662-0C27-9FD0-D513E68A4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40586" y="2827685"/>
            <a:ext cx="3615324" cy="32082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99C5F6-9736-99C1-9B7E-82CC48A12E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266"/>
          <a:stretch/>
        </p:blipFill>
        <p:spPr>
          <a:xfrm>
            <a:off x="766061" y="2032000"/>
            <a:ext cx="8438699" cy="44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2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109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40">
            <a:extLst>
              <a:ext uri="{FF2B5EF4-FFF2-40B4-BE49-F238E27FC236}">
                <a16:creationId xmlns:a16="http://schemas.microsoft.com/office/drawing/2014/main" id="{50C53215-5F60-4E34-AE0B-4349CB326516}"/>
              </a:ext>
            </a:extLst>
          </p:cNvPr>
          <p:cNvSpPr/>
          <p:nvPr/>
        </p:nvSpPr>
        <p:spPr>
          <a:xfrm>
            <a:off x="2542235" y="1528354"/>
            <a:ext cx="7829674" cy="3452372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400" dirty="0">
              <a:solidFill>
                <a:srgbClr val="FF86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235" y="2368750"/>
            <a:ext cx="7626603" cy="17968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46AF3E-7EAD-4666-ECEF-FD34BCE37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5636" y="3141182"/>
            <a:ext cx="3615324" cy="320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9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40">
            <a:extLst>
              <a:ext uri="{FF2B5EF4-FFF2-40B4-BE49-F238E27FC236}">
                <a16:creationId xmlns:a16="http://schemas.microsoft.com/office/drawing/2014/main" id="{805ACE53-FD25-ACE1-F707-208E107CB189}"/>
              </a:ext>
            </a:extLst>
          </p:cNvPr>
          <p:cNvSpPr/>
          <p:nvPr/>
        </p:nvSpPr>
        <p:spPr>
          <a:xfrm>
            <a:off x="1981200" y="420670"/>
            <a:ext cx="8644709" cy="5561030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400" dirty="0">
              <a:solidFill>
                <a:srgbClr val="FF86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014" y="395270"/>
            <a:ext cx="6913463" cy="58282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60DEBF-2F18-6BD4-B920-7CFF2DB96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5636" y="3141182"/>
            <a:ext cx="3615324" cy="320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9C8846-35D4-E29C-9B20-EB23091669FD}"/>
              </a:ext>
            </a:extLst>
          </p:cNvPr>
          <p:cNvSpPr/>
          <p:nvPr/>
        </p:nvSpPr>
        <p:spPr>
          <a:xfrm>
            <a:off x="171450" y="0"/>
            <a:ext cx="12109450" cy="685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C4D6B3-412D-D85C-7842-16C29867E8BA}"/>
              </a:ext>
            </a:extLst>
          </p:cNvPr>
          <p:cNvSpPr txBox="1"/>
          <p:nvPr/>
        </p:nvSpPr>
        <p:spPr>
          <a:xfrm>
            <a:off x="260350" y="428178"/>
            <a:ext cx="1202055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Hè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thiên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ruộng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bầu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ngát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bay...</a:t>
            </a:r>
          </a:p>
          <a:p>
            <a:pPr algn="just"/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Khi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tới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cổng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ngay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nụ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cười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áp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nụ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cười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quen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quá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chừng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...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hôm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ngủ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nữa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sớm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dắt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Gô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(con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mợ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Bình)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dạo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mang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giỏ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xíu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vỏ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ốc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loáng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sưu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vỏ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ốc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xinh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xắn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mợ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nghề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Gô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bến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mợ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Thuyền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cập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bến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bờ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thuyến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khắp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khoang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mợ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bữa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tiệc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"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Ở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Chia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mợ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Gô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buồn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lắm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tai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“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cháu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lắm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!”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SG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SG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kêu</a:t>
            </a:r>
            <a:r>
              <a:rPr lang="en-SG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SG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954535-F463-5FEF-E943-5E394F09562A}"/>
              </a:ext>
            </a:extLst>
          </p:cNvPr>
          <p:cNvSpPr txBox="1"/>
          <p:nvPr/>
        </p:nvSpPr>
        <p:spPr>
          <a:xfrm>
            <a:off x="7226300" y="6425759"/>
            <a:ext cx="5143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(Theo Kể chuyện trước giờ ngủ)</a:t>
            </a:r>
            <a:endParaRPr lang="en-SG" sz="22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2A27DB-1807-1E86-D57D-D9FC97111EB6}"/>
              </a:ext>
            </a:extLst>
          </p:cNvPr>
          <p:cNvSpPr txBox="1"/>
          <p:nvPr/>
        </p:nvSpPr>
        <p:spPr>
          <a:xfrm>
            <a:off x="4289425" y="0"/>
            <a:ext cx="514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 QUÊ NGOẠI</a:t>
            </a:r>
            <a:endParaRPr lang="en-SG" sz="3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83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40">
            <a:extLst>
              <a:ext uri="{FF2B5EF4-FFF2-40B4-BE49-F238E27FC236}">
                <a16:creationId xmlns:a16="http://schemas.microsoft.com/office/drawing/2014/main" id="{ED6BA0B7-D7B3-E1C9-A2F4-BBD909A5A654}"/>
              </a:ext>
            </a:extLst>
          </p:cNvPr>
          <p:cNvSpPr/>
          <p:nvPr/>
        </p:nvSpPr>
        <p:spPr>
          <a:xfrm>
            <a:off x="457200" y="121920"/>
            <a:ext cx="11948160" cy="6736080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400" dirty="0">
              <a:solidFill>
                <a:srgbClr val="FF86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CF483E-74F4-5798-C716-CACAA4F12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1025" y="455703"/>
            <a:ext cx="9892189" cy="647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5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40">
            <a:extLst>
              <a:ext uri="{FF2B5EF4-FFF2-40B4-BE49-F238E27FC236}">
                <a16:creationId xmlns:a16="http://schemas.microsoft.com/office/drawing/2014/main" id="{A140E87C-D2AE-2298-62C6-04F4CFB3D3CB}"/>
              </a:ext>
            </a:extLst>
          </p:cNvPr>
          <p:cNvSpPr/>
          <p:nvPr/>
        </p:nvSpPr>
        <p:spPr>
          <a:xfrm>
            <a:off x="1663700" y="419053"/>
            <a:ext cx="8644709" cy="5561030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400" dirty="0">
              <a:solidFill>
                <a:srgbClr val="FF86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969" y="103030"/>
            <a:ext cx="7212193" cy="58770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F0DC93-53AA-549B-BBC5-3FB556958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5636" y="3141182"/>
            <a:ext cx="3615324" cy="320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1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3D7A27E-6A2C-0456-242F-4D65CBD08D27}"/>
              </a:ext>
            </a:extLst>
          </p:cNvPr>
          <p:cNvSpPr/>
          <p:nvPr/>
        </p:nvSpPr>
        <p:spPr>
          <a:xfrm>
            <a:off x="0" y="190500"/>
            <a:ext cx="6794500" cy="64388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500" b="1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3B4275-2876-FB6B-4734-63227CEFD8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r="65483" b="55639"/>
          <a:stretch/>
        </p:blipFill>
        <p:spPr>
          <a:xfrm>
            <a:off x="288093" y="678494"/>
            <a:ext cx="6218314" cy="5229827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6794500" y="2755900"/>
            <a:ext cx="5397500" cy="1892299"/>
          </a:xfrm>
          <a:prstGeom prst="roundRect">
            <a:avLst/>
          </a:prstGeom>
          <a:solidFill>
            <a:srgbClr val="466D37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500" b="1" dirty="0">
                <a:latin typeface="Cambria" panose="02040503050406030204" pitchFamily="18" charset="0"/>
                <a:ea typeface="Cambria" panose="02040503050406030204" pitchFamily="18" charset="0"/>
              </a:rPr>
              <a:t> Tranh 1: Vào kì nghỉ hè, Bình được mẹ cho về quê chơi.</a:t>
            </a:r>
            <a:endParaRPr lang="en-US" sz="35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53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774</Words>
  <Application>Microsoft Office PowerPoint</Application>
  <PresentationFormat>Widescreen</PresentationFormat>
  <Paragraphs>82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inpin heiti</vt:lpstr>
      <vt:lpstr>OpenSans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2024-04-05T07:23:53Z</dcterms:created>
  <dcterms:modified xsi:type="dcterms:W3CDTF">2024-04-05T07:24:04Z</dcterms:modified>
</cp:coreProperties>
</file>