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58" r:id="rId4"/>
    <p:sldId id="259" r:id="rId5"/>
    <p:sldId id="263" r:id="rId6"/>
    <p:sldId id="264" r:id="rId7"/>
    <p:sldId id="266" r:id="rId8"/>
    <p:sldId id="268" r:id="rId9"/>
    <p:sldId id="265" r:id="rId10"/>
    <p:sldId id="304" r:id="rId11"/>
    <p:sldId id="305" r:id="rId12"/>
    <p:sldId id="306" r:id="rId13"/>
    <p:sldId id="307" r:id="rId14"/>
    <p:sldId id="308" r:id="rId15"/>
    <p:sldId id="279" r:id="rId16"/>
    <p:sldId id="309" r:id="rId17"/>
    <p:sldId id="297"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8D4"/>
    <a:srgbClr val="4C87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3" autoAdjust="0"/>
    <p:restoredTop sz="94660"/>
  </p:normalViewPr>
  <p:slideViewPr>
    <p:cSldViewPr snapToGrid="0">
      <p:cViewPr varScale="1">
        <p:scale>
          <a:sx n="73" d="100"/>
          <a:sy n="73" d="100"/>
        </p:scale>
        <p:origin x="6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Đoàn Xuân Bình" userId="e7663075-c39f-4d9d-a2ba-f0fc054c4526" providerId="ADAL" clId="{9FFD1B6D-73D9-478C-A525-CC065DF3F5DD}"/>
    <pc:docChg chg="modSld">
      <pc:chgData name="Nguyễn Đoàn Xuân Bình" userId="e7663075-c39f-4d9d-a2ba-f0fc054c4526" providerId="ADAL" clId="{9FFD1B6D-73D9-478C-A525-CC065DF3F5DD}" dt="2023-06-22T09:27:27.346" v="1" actId="1076"/>
      <pc:docMkLst>
        <pc:docMk/>
      </pc:docMkLst>
      <pc:sldChg chg="modSp mod">
        <pc:chgData name="Nguyễn Đoàn Xuân Bình" userId="e7663075-c39f-4d9d-a2ba-f0fc054c4526" providerId="ADAL" clId="{9FFD1B6D-73D9-478C-A525-CC065DF3F5DD}" dt="2023-06-22T09:27:27.346" v="1" actId="1076"/>
        <pc:sldMkLst>
          <pc:docMk/>
          <pc:sldMk cId="514252367" sldId="256"/>
        </pc:sldMkLst>
        <pc:picChg chg="mod">
          <ac:chgData name="Nguyễn Đoàn Xuân Bình" userId="e7663075-c39f-4d9d-a2ba-f0fc054c4526" providerId="ADAL" clId="{9FFD1B6D-73D9-478C-A525-CC065DF3F5DD}" dt="2023-06-22T09:27:26.125" v="0" actId="1076"/>
          <ac:picMkLst>
            <pc:docMk/>
            <pc:sldMk cId="514252367" sldId="256"/>
            <ac:picMk id="5" creationId="{00000000-0000-0000-0000-000000000000}"/>
          </ac:picMkLst>
        </pc:picChg>
        <pc:picChg chg="mod">
          <ac:chgData name="Nguyễn Đoàn Xuân Bình" userId="e7663075-c39f-4d9d-a2ba-f0fc054c4526" providerId="ADAL" clId="{9FFD1B6D-73D9-478C-A525-CC065DF3F5DD}" dt="2023-06-22T09:27:27.346" v="1" actId="1076"/>
          <ac:picMkLst>
            <pc:docMk/>
            <pc:sldMk cId="514252367" sldId="256"/>
            <ac:picMk id="9" creationId="{C6861B9B-E576-4DA1-B203-C886DFF716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3588F-AD3D-4EC8-9890-2B6DD7E5838B}" type="datetimeFigureOut">
              <a:rPr lang="zh-CN" altLang="en-US" smtClean="0"/>
              <a:t>2024/4/5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3FF58-E0FE-47B3-8723-094839F73265}" type="slidenum">
              <a:rPr lang="zh-CN" altLang="en-US" smtClean="0"/>
              <a:t>‹#›</a:t>
            </a:fld>
            <a:endParaRPr lang="zh-CN" altLang="en-US"/>
          </a:p>
        </p:txBody>
      </p:sp>
    </p:spTree>
    <p:extLst>
      <p:ext uri="{BB962C8B-B14F-4D97-AF65-F5344CB8AC3E}">
        <p14:creationId xmlns:p14="http://schemas.microsoft.com/office/powerpoint/2010/main" val="359297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F3FF58-E0FE-47B3-8723-094839F73265}" type="slidenum">
              <a:rPr lang="zh-CN" altLang="en-US" smtClean="0"/>
              <a:t>1</a:t>
            </a:fld>
            <a:endParaRPr lang="zh-CN" altLang="en-US"/>
          </a:p>
        </p:txBody>
      </p:sp>
    </p:spTree>
    <p:extLst>
      <p:ext uri="{BB962C8B-B14F-4D97-AF65-F5344CB8AC3E}">
        <p14:creationId xmlns:p14="http://schemas.microsoft.com/office/powerpoint/2010/main" val="789103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F3FF58-E0FE-47B3-8723-094839F73265}" type="slidenum">
              <a:rPr lang="zh-CN" altLang="en-US" smtClean="0"/>
              <a:t>10</a:t>
            </a:fld>
            <a:endParaRPr lang="zh-CN" altLang="en-US"/>
          </a:p>
        </p:txBody>
      </p:sp>
    </p:spTree>
    <p:extLst>
      <p:ext uri="{BB962C8B-B14F-4D97-AF65-F5344CB8AC3E}">
        <p14:creationId xmlns:p14="http://schemas.microsoft.com/office/powerpoint/2010/main" val="382293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FF58-E0FE-47B3-8723-094839F7326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29474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FF58-E0FE-47B3-8723-094839F7326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7737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FF58-E0FE-47B3-8723-094839F7326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5866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FF58-E0FE-47B3-8723-094839F7326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58615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F3FF58-E0FE-47B3-8723-094839F73265}" type="slidenum">
              <a:rPr lang="zh-CN" altLang="en-US" smtClean="0"/>
              <a:t>15</a:t>
            </a:fld>
            <a:endParaRPr lang="zh-CN" altLang="en-US"/>
          </a:p>
        </p:txBody>
      </p:sp>
    </p:spTree>
    <p:extLst>
      <p:ext uri="{BB962C8B-B14F-4D97-AF65-F5344CB8AC3E}">
        <p14:creationId xmlns:p14="http://schemas.microsoft.com/office/powerpoint/2010/main" val="624237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FF58-E0FE-47B3-8723-094839F7326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718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F3FF58-E0FE-47B3-8723-094839F73265}" type="slidenum">
              <a:rPr lang="zh-CN" altLang="en-US" smtClean="0"/>
              <a:t>17</a:t>
            </a:fld>
            <a:endParaRPr lang="zh-CN" altLang="en-US"/>
          </a:p>
        </p:txBody>
      </p:sp>
    </p:spTree>
    <p:extLst>
      <p:ext uri="{BB962C8B-B14F-4D97-AF65-F5344CB8AC3E}">
        <p14:creationId xmlns:p14="http://schemas.microsoft.com/office/powerpoint/2010/main" val="50797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F3FF58-E0FE-47B3-8723-094839F73265}" type="slidenum">
              <a:rPr lang="zh-CN" altLang="en-US" smtClean="0"/>
              <a:t>2</a:t>
            </a:fld>
            <a:endParaRPr lang="zh-CN" altLang="en-US"/>
          </a:p>
        </p:txBody>
      </p:sp>
    </p:spTree>
    <p:extLst>
      <p:ext uri="{BB962C8B-B14F-4D97-AF65-F5344CB8AC3E}">
        <p14:creationId xmlns:p14="http://schemas.microsoft.com/office/powerpoint/2010/main" val="364880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F3FF58-E0FE-47B3-8723-094839F73265}" type="slidenum">
              <a:rPr lang="zh-CN" altLang="en-US" smtClean="0"/>
              <a:t>3</a:t>
            </a:fld>
            <a:endParaRPr lang="zh-CN" altLang="en-US"/>
          </a:p>
        </p:txBody>
      </p:sp>
    </p:spTree>
    <p:extLst>
      <p:ext uri="{BB962C8B-B14F-4D97-AF65-F5344CB8AC3E}">
        <p14:creationId xmlns:p14="http://schemas.microsoft.com/office/powerpoint/2010/main" val="2803932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F3FF58-E0FE-47B3-8723-094839F73265}" type="slidenum">
              <a:rPr lang="zh-CN" altLang="en-US" smtClean="0"/>
              <a:t>4</a:t>
            </a:fld>
            <a:endParaRPr lang="zh-CN" altLang="en-US"/>
          </a:p>
        </p:txBody>
      </p:sp>
    </p:spTree>
    <p:extLst>
      <p:ext uri="{BB962C8B-B14F-4D97-AF65-F5344CB8AC3E}">
        <p14:creationId xmlns:p14="http://schemas.microsoft.com/office/powerpoint/2010/main" val="418596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F3FF58-E0FE-47B3-8723-094839F73265}" type="slidenum">
              <a:rPr lang="zh-CN" altLang="en-US" smtClean="0"/>
              <a:t>5</a:t>
            </a:fld>
            <a:endParaRPr lang="zh-CN" altLang="en-US"/>
          </a:p>
        </p:txBody>
      </p:sp>
    </p:spTree>
    <p:extLst>
      <p:ext uri="{BB962C8B-B14F-4D97-AF65-F5344CB8AC3E}">
        <p14:creationId xmlns:p14="http://schemas.microsoft.com/office/powerpoint/2010/main" val="384366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F3FF58-E0FE-47B3-8723-094839F73265}" type="slidenum">
              <a:rPr lang="zh-CN" altLang="en-US" smtClean="0"/>
              <a:t>6</a:t>
            </a:fld>
            <a:endParaRPr lang="zh-CN" altLang="en-US"/>
          </a:p>
        </p:txBody>
      </p:sp>
    </p:spTree>
    <p:extLst>
      <p:ext uri="{BB962C8B-B14F-4D97-AF65-F5344CB8AC3E}">
        <p14:creationId xmlns:p14="http://schemas.microsoft.com/office/powerpoint/2010/main" val="399631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F3FF58-E0FE-47B3-8723-094839F73265}" type="slidenum">
              <a:rPr lang="zh-CN" altLang="en-US" smtClean="0"/>
              <a:t>7</a:t>
            </a:fld>
            <a:endParaRPr lang="zh-CN" altLang="en-US"/>
          </a:p>
        </p:txBody>
      </p:sp>
    </p:spTree>
    <p:extLst>
      <p:ext uri="{BB962C8B-B14F-4D97-AF65-F5344CB8AC3E}">
        <p14:creationId xmlns:p14="http://schemas.microsoft.com/office/powerpoint/2010/main" val="2461424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F3FF58-E0FE-47B3-8723-094839F73265}" type="slidenum">
              <a:rPr lang="zh-CN" altLang="en-US" smtClean="0"/>
              <a:t>8</a:t>
            </a:fld>
            <a:endParaRPr lang="zh-CN" altLang="en-US"/>
          </a:p>
        </p:txBody>
      </p:sp>
    </p:spTree>
    <p:extLst>
      <p:ext uri="{BB962C8B-B14F-4D97-AF65-F5344CB8AC3E}">
        <p14:creationId xmlns:p14="http://schemas.microsoft.com/office/powerpoint/2010/main" val="38755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F3FF58-E0FE-47B3-8723-094839F73265}" type="slidenum">
              <a:rPr lang="zh-CN" altLang="en-US" smtClean="0"/>
              <a:t>9</a:t>
            </a:fld>
            <a:endParaRPr lang="zh-CN" altLang="en-US"/>
          </a:p>
        </p:txBody>
      </p:sp>
    </p:spTree>
    <p:extLst>
      <p:ext uri="{BB962C8B-B14F-4D97-AF65-F5344CB8AC3E}">
        <p14:creationId xmlns:p14="http://schemas.microsoft.com/office/powerpoint/2010/main" val="326898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7A3D0B-9A54-4F95-9B81-5E7CCBA0D4AB}" type="datetimeFigureOut">
              <a:rPr lang="zh-CN" altLang="en-US" smtClean="0"/>
              <a:t>2024/4/5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225706901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7A3D0B-9A54-4F95-9B81-5E7CCBA0D4AB}" type="datetimeFigureOut">
              <a:rPr lang="zh-CN" altLang="en-US" smtClean="0"/>
              <a:t>2024/4/5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416039975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7A3D0B-9A54-4F95-9B81-5E7CCBA0D4AB}" type="datetimeFigureOut">
              <a:rPr lang="zh-CN" altLang="en-US" smtClean="0"/>
              <a:t>2024/4/5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12881142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7A3D0B-9A54-4F95-9B81-5E7CCBA0D4AB}" type="datetimeFigureOut">
              <a:rPr lang="zh-CN" altLang="en-US" smtClean="0"/>
              <a:t>2024/4/5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35723232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7A3D0B-9A54-4F95-9B81-5E7CCBA0D4AB}" type="datetimeFigureOut">
              <a:rPr lang="zh-CN" altLang="en-US" smtClean="0"/>
              <a:t>2024/4/5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54050444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7A3D0B-9A54-4F95-9B81-5E7CCBA0D4AB}" type="datetimeFigureOut">
              <a:rPr lang="zh-CN" altLang="en-US" smtClean="0"/>
              <a:t>2024/4/5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31170376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67A3D0B-9A54-4F95-9B81-5E7CCBA0D4AB}" type="datetimeFigureOut">
              <a:rPr lang="zh-CN" altLang="en-US" smtClean="0"/>
              <a:t>2024/4/5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365219515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67A3D0B-9A54-4F95-9B81-5E7CCBA0D4AB}" type="datetimeFigureOut">
              <a:rPr lang="zh-CN" altLang="en-US" smtClean="0"/>
              <a:t>2024/4/5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334858678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67A3D0B-9A54-4F95-9B81-5E7CCBA0D4AB}" type="datetimeFigureOut">
              <a:rPr lang="zh-CN" altLang="en-US" smtClean="0"/>
              <a:t>2024/4/5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242402161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7A3D0B-9A54-4F95-9B81-5E7CCBA0D4AB}" type="datetimeFigureOut">
              <a:rPr lang="zh-CN" altLang="en-US" smtClean="0"/>
              <a:t>2024/4/5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334030510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7A3D0B-9A54-4F95-9B81-5E7CCBA0D4AB}" type="datetimeFigureOut">
              <a:rPr lang="zh-CN" altLang="en-US" smtClean="0"/>
              <a:t>2024/4/5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245967286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9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E42BD3A-CF83-1BE2-4FC6-8524C0B4DB81}"/>
              </a:ext>
            </a:extLst>
          </p:cNvPr>
          <p:cNvPicPr>
            <a:picLocks noChangeAspect="1"/>
          </p:cNvPicPr>
          <p:nvPr/>
        </p:nvPicPr>
        <p:blipFill>
          <a:blip r:embed="rId3"/>
          <a:stretch>
            <a:fillRect/>
          </a:stretch>
        </p:blipFill>
        <p:spPr>
          <a:xfrm>
            <a:off x="1071533" y="2691902"/>
            <a:ext cx="9029771" cy="1638767"/>
          </a:xfrm>
          <a:prstGeom prst="rect">
            <a:avLst/>
          </a:prstGeom>
        </p:spPr>
      </p:pic>
      <p:sp>
        <p:nvSpPr>
          <p:cNvPr id="20" name="Rectangle: Rounded Corners 19">
            <a:extLst>
              <a:ext uri="{FF2B5EF4-FFF2-40B4-BE49-F238E27FC236}">
                <a16:creationId xmlns:a16="http://schemas.microsoft.com/office/drawing/2014/main" id="{8A9C6BAC-12C0-0788-03BC-611D568E5F1F}"/>
              </a:ext>
            </a:extLst>
          </p:cNvPr>
          <p:cNvSpPr/>
          <p:nvPr/>
        </p:nvSpPr>
        <p:spPr>
          <a:xfrm>
            <a:off x="5020301" y="1721449"/>
            <a:ext cx="1498256" cy="633240"/>
          </a:xfrm>
          <a:prstGeom prst="roundRect">
            <a:avLst>
              <a:gd name="adj" fmla="val 50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4C88D4"/>
                </a:solidFill>
                <a:latin typeface="Cambria" panose="02040503050406030204" pitchFamily="18" charset="0"/>
                <a:ea typeface="Cambria" panose="02040503050406030204" pitchFamily="18" charset="0"/>
              </a:rPr>
              <a:t>Đọc </a:t>
            </a:r>
          </a:p>
        </p:txBody>
      </p:sp>
    </p:spTree>
    <p:extLst>
      <p:ext uri="{BB962C8B-B14F-4D97-AF65-F5344CB8AC3E}">
        <p14:creationId xmlns:p14="http://schemas.microsoft.com/office/powerpoint/2010/main" val="5142523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1342" y="1088598"/>
            <a:ext cx="6858000" cy="6858000"/>
          </a:xfrm>
          <a:prstGeom prst="rect">
            <a:avLst/>
          </a:prstGeom>
        </p:spPr>
      </p:pic>
      <p:sp>
        <p:nvSpPr>
          <p:cNvPr id="3" name="Rectangle: Rounded Corners 2">
            <a:extLst>
              <a:ext uri="{FF2B5EF4-FFF2-40B4-BE49-F238E27FC236}">
                <a16:creationId xmlns:a16="http://schemas.microsoft.com/office/drawing/2014/main" id="{D3EA91A3-70DF-79A9-429B-6B546FBADD5E}"/>
              </a:ext>
            </a:extLst>
          </p:cNvPr>
          <p:cNvSpPr/>
          <p:nvPr/>
        </p:nvSpPr>
        <p:spPr>
          <a:xfrm>
            <a:off x="420414" y="346841"/>
            <a:ext cx="11330152" cy="6127531"/>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4500" b="0" i="0" dirty="0">
              <a:solidFill>
                <a:srgbClr val="000000"/>
              </a:solidFill>
              <a:effectLst/>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70F68ADB-B0D2-27C5-CAE3-D02E4C2AB57E}"/>
              </a:ext>
            </a:extLst>
          </p:cNvPr>
          <p:cNvSpPr/>
          <p:nvPr/>
        </p:nvSpPr>
        <p:spPr>
          <a:xfrm>
            <a:off x="1072055" y="563080"/>
            <a:ext cx="10047890" cy="1570520"/>
          </a:xfrm>
          <a:prstGeom prst="roundRect">
            <a:avLst/>
          </a:prstGeom>
          <a:noFill/>
          <a:ln w="34925">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3F08A6D1-65AA-23D1-D778-8950CFF0DD6F}"/>
              </a:ext>
            </a:extLst>
          </p:cNvPr>
          <p:cNvSpPr txBox="1"/>
          <p:nvPr/>
        </p:nvSpPr>
        <p:spPr>
          <a:xfrm>
            <a:off x="1215320" y="686620"/>
            <a:ext cx="9953296" cy="1323439"/>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Câu 2: </a:t>
            </a:r>
            <a:r>
              <a:rPr lang="vi-VN" sz="4000" b="1" i="0" dirty="0">
                <a:solidFill>
                  <a:srgbClr val="000000"/>
                </a:solidFill>
                <a:effectLst/>
                <a:latin typeface="Cambria" panose="02040503050406030204" pitchFamily="18" charset="0"/>
                <a:ea typeface="Cambria" panose="02040503050406030204" pitchFamily="18" charset="0"/>
              </a:rPr>
              <a:t>Cánh buồm được miêu tả thế nào vào mỗi thời điểm:</a:t>
            </a:r>
            <a:endParaRPr lang="vi-VN" sz="4000" b="1"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880DFD51-06E4-2CD4-63C7-E10723AAF293}"/>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2608620" y="2535578"/>
            <a:ext cx="7916605" cy="2944512"/>
          </a:xfrm>
          <a:prstGeom prst="rect">
            <a:avLst/>
          </a:prstGeom>
        </p:spPr>
      </p:pic>
    </p:spTree>
    <p:extLst>
      <p:ext uri="{BB962C8B-B14F-4D97-AF65-F5344CB8AC3E}">
        <p14:creationId xmlns:p14="http://schemas.microsoft.com/office/powerpoint/2010/main" val="794502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3EA91A3-70DF-79A9-429B-6B546FBADD5E}"/>
              </a:ext>
            </a:extLst>
          </p:cNvPr>
          <p:cNvSpPr/>
          <p:nvPr/>
        </p:nvSpPr>
        <p:spPr>
          <a:xfrm>
            <a:off x="404439" y="173420"/>
            <a:ext cx="11330152" cy="651115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3000" b="1" i="0" dirty="0">
              <a:solidFill>
                <a:schemeClr val="accent5">
                  <a:lumMod val="50000"/>
                </a:schemeClr>
              </a:solidFill>
              <a:effectLst/>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3000" b="1" dirty="0">
              <a:solidFill>
                <a:schemeClr val="accent5">
                  <a:lumMod val="50000"/>
                </a:schemeClr>
              </a:solidFill>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3000" b="1" i="0" dirty="0">
              <a:solidFill>
                <a:schemeClr val="accent5">
                  <a:lumMod val="50000"/>
                </a:schemeClr>
              </a:solidFill>
              <a:effectLst/>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3000" b="1" i="0" dirty="0">
                <a:solidFill>
                  <a:srgbClr val="C00000"/>
                </a:solidFill>
                <a:effectLst/>
                <a:latin typeface="Cambria" panose="02040503050406030204" pitchFamily="18" charset="0"/>
                <a:ea typeface="Cambria" panose="02040503050406030204" pitchFamily="18" charset="0"/>
              </a:rPr>
              <a:t>Buổi nắng đẹp: </a:t>
            </a:r>
            <a:r>
              <a:rPr lang="vi-VN" sz="3000" b="1" i="0" dirty="0">
                <a:solidFill>
                  <a:schemeClr val="accent5">
                    <a:lumMod val="50000"/>
                  </a:schemeClr>
                </a:solidFill>
                <a:effectLst/>
                <a:latin typeface="Cambria" panose="02040503050406030204" pitchFamily="18" charset="0"/>
                <a:ea typeface="Cambria" panose="02040503050406030204" pitchFamily="18" charset="0"/>
              </a:rPr>
              <a:t>những cánh buồn xuôi ngược giữa dòng sông phẳng lặng. Có cánh màu nâu như màu áo của mẹ. Có cánh màu trắng như màu áo của chị. Có cánh màu xám bạc như màu áo bố.</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3000" b="1" i="0" dirty="0">
              <a:solidFill>
                <a:schemeClr val="accent5">
                  <a:lumMod val="50000"/>
                </a:schemeClr>
              </a:solidFill>
              <a:effectLst/>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3000" b="1" i="0" dirty="0">
                <a:solidFill>
                  <a:srgbClr val="C00000"/>
                </a:solidFill>
                <a:effectLst/>
                <a:latin typeface="Cambria" panose="02040503050406030204" pitchFamily="18" charset="0"/>
                <a:ea typeface="Cambria" panose="02040503050406030204" pitchFamily="18" charset="0"/>
              </a:rPr>
              <a:t>Ngày lộng gió: </a:t>
            </a:r>
            <a:r>
              <a:rPr lang="vi-VN" sz="3000" b="1" i="0" dirty="0">
                <a:solidFill>
                  <a:schemeClr val="accent5">
                    <a:lumMod val="50000"/>
                  </a:schemeClr>
                </a:solidFill>
                <a:effectLst/>
                <a:latin typeface="Cambria" panose="02040503050406030204" pitchFamily="18" charset="0"/>
                <a:ea typeface="Cambria" panose="02040503050406030204" pitchFamily="18" charset="0"/>
              </a:rPr>
              <a:t>những cánh buồm cuộn tròn nằm trên mui thuyền.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3200" dirty="0">
              <a:solidFill>
                <a:srgbClr val="000000"/>
              </a:solidFill>
              <a:latin typeface="Open Sans" panose="020B0606030504020204" pitchFamily="34"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3000" b="1" i="0" dirty="0">
                <a:solidFill>
                  <a:srgbClr val="C00000"/>
                </a:solidFill>
                <a:effectLst/>
                <a:latin typeface="Cambria" panose="02040503050406030204" pitchFamily="18" charset="0"/>
                <a:ea typeface="Cambria" panose="02040503050406030204" pitchFamily="18" charset="0"/>
              </a:rPr>
              <a:t>Khi giông bão: </a:t>
            </a:r>
            <a:r>
              <a:rPr lang="vi-VN" sz="3000" b="1" i="0" dirty="0">
                <a:solidFill>
                  <a:srgbClr val="000000"/>
                </a:solidFill>
                <a:effectLst/>
                <a:latin typeface="Cambria" panose="02040503050406030204" pitchFamily="18" charset="0"/>
                <a:ea typeface="Cambria" panose="02040503050406030204" pitchFamily="18" charset="0"/>
              </a:rPr>
              <a:t>những cánh buồm căng lồng ngực người khổng lồ đẩy thuyền đi đến chốn,về đến nơi, mọi ngả mọi miền, cần cù nhẫn nại.</a:t>
            </a:r>
            <a:endParaRPr kumimoji="0" lang="vi-VN" sz="3000" b="1"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70F68ADB-B0D2-27C5-CAE3-D02E4C2AB57E}"/>
              </a:ext>
            </a:extLst>
          </p:cNvPr>
          <p:cNvSpPr/>
          <p:nvPr/>
        </p:nvSpPr>
        <p:spPr>
          <a:xfrm>
            <a:off x="819598" y="588263"/>
            <a:ext cx="10499835" cy="792754"/>
          </a:xfrm>
          <a:prstGeom prst="roundRect">
            <a:avLst/>
          </a:prstGeom>
          <a:noFill/>
          <a:ln w="34925">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3F08A6D1-65AA-23D1-D778-8950CFF0DD6F}"/>
              </a:ext>
            </a:extLst>
          </p:cNvPr>
          <p:cNvSpPr txBox="1"/>
          <p:nvPr/>
        </p:nvSpPr>
        <p:spPr>
          <a:xfrm>
            <a:off x="881390" y="707641"/>
            <a:ext cx="1065360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2: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Cánh buồm được miêu tả thế nào vào mỗi thời điểm:</a:t>
            </a:r>
            <a:endPar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200922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3EA91A3-70DF-79A9-429B-6B546FBADD5E}"/>
              </a:ext>
            </a:extLst>
          </p:cNvPr>
          <p:cNvSpPr/>
          <p:nvPr/>
        </p:nvSpPr>
        <p:spPr>
          <a:xfrm>
            <a:off x="420414" y="346841"/>
            <a:ext cx="11330152" cy="6127531"/>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70F68ADB-B0D2-27C5-CAE3-D02E4C2AB57E}"/>
              </a:ext>
            </a:extLst>
          </p:cNvPr>
          <p:cNvSpPr/>
          <p:nvPr/>
        </p:nvSpPr>
        <p:spPr>
          <a:xfrm>
            <a:off x="1072055" y="563080"/>
            <a:ext cx="10047890" cy="1570520"/>
          </a:xfrm>
          <a:prstGeom prst="roundRect">
            <a:avLst/>
          </a:prstGeom>
          <a:noFill/>
          <a:ln w="34925">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3F08A6D1-65AA-23D1-D778-8950CFF0DD6F}"/>
              </a:ext>
            </a:extLst>
          </p:cNvPr>
          <p:cNvSpPr txBox="1"/>
          <p:nvPr/>
        </p:nvSpPr>
        <p:spPr>
          <a:xfrm>
            <a:off x="1215320" y="686620"/>
            <a:ext cx="995329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Câu 3: </a:t>
            </a:r>
            <a:r>
              <a:rPr lang="vi-VN" sz="4000" b="1" i="0" dirty="0">
                <a:solidFill>
                  <a:srgbClr val="C00000"/>
                </a:solidFill>
                <a:effectLst/>
                <a:latin typeface="Cambria" panose="02040503050406030204" pitchFamily="18" charset="0"/>
                <a:ea typeface="Cambria" panose="02040503050406030204" pitchFamily="18" charset="0"/>
              </a:rPr>
              <a:t>Em thích cách tả cánh buồm vào thời điểm nào? Vì sao?</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1BB13792-698D-80E6-4E28-06B06D1AECE0}"/>
              </a:ext>
            </a:extLst>
          </p:cNvPr>
          <p:cNvSpPr txBox="1"/>
          <p:nvPr/>
        </p:nvSpPr>
        <p:spPr>
          <a:xfrm>
            <a:off x="1330368" y="2704325"/>
            <a:ext cx="9568294" cy="2554545"/>
          </a:xfrm>
          <a:prstGeom prst="rect">
            <a:avLst/>
          </a:prstGeom>
          <a:noFill/>
        </p:spPr>
        <p:txBody>
          <a:bodyPr wrap="square">
            <a:spAutoFit/>
          </a:bodyPr>
          <a:lstStyle/>
          <a:p>
            <a:pPr algn="just"/>
            <a:r>
              <a:rPr lang="vi-VN" sz="4000" b="1" i="0" dirty="0">
                <a:solidFill>
                  <a:srgbClr val="000000"/>
                </a:solidFill>
                <a:effectLst/>
                <a:latin typeface="Cambria" panose="02040503050406030204" pitchFamily="18" charset="0"/>
                <a:ea typeface="Cambria" panose="02040503050406030204" pitchFamily="18" charset="0"/>
              </a:rPr>
              <a:t>Em thích cách tả cánh buồm vào buổi nắng đẹp vì cách tả ấy cho thấy cánh buồm rất sinh động với nhiều màu sắc và sắc thái khác nhau.</a:t>
            </a:r>
            <a:endParaRPr lang="vi-VN"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972373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3EA91A3-70DF-79A9-429B-6B546FBADD5E}"/>
              </a:ext>
            </a:extLst>
          </p:cNvPr>
          <p:cNvSpPr/>
          <p:nvPr/>
        </p:nvSpPr>
        <p:spPr>
          <a:xfrm>
            <a:off x="420414" y="346841"/>
            <a:ext cx="11330152" cy="6127531"/>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4800" dirty="0">
              <a:solidFill>
                <a:srgbClr val="000000"/>
              </a:solidFill>
              <a:latin typeface="Open Sans" panose="020B0606030504020204" pitchFamily="34" charset="0"/>
              <a:ea typeface="Cambria" panose="02040503050406030204" pitchFamily="18" charset="0"/>
            </a:endParaRPr>
          </a:p>
          <a:p>
            <a:pPr algn="just"/>
            <a:r>
              <a:rPr lang="vi-VN" sz="3000" b="1" i="0" dirty="0">
                <a:solidFill>
                  <a:srgbClr val="C00000"/>
                </a:solidFill>
                <a:effectLst/>
                <a:latin typeface="Cambria" panose="02040503050406030204" pitchFamily="18" charset="0"/>
                <a:ea typeface="Cambria" panose="02040503050406030204" pitchFamily="18" charset="0"/>
              </a:rPr>
              <a:t>A. Vẻ đẹp của những dòng sông quê hương.</a:t>
            </a:r>
          </a:p>
          <a:p>
            <a:pPr algn="just"/>
            <a:r>
              <a:rPr lang="vi-VN" sz="3000" b="1" i="0" dirty="0">
                <a:solidFill>
                  <a:srgbClr val="C00000"/>
                </a:solidFill>
                <a:effectLst/>
                <a:latin typeface="Cambria" panose="02040503050406030204" pitchFamily="18" charset="0"/>
                <a:ea typeface="Cambria" panose="02040503050406030204" pitchFamily="18" charset="0"/>
              </a:rPr>
              <a:t>B. Vẻ đẹp của những cánh buồm trên dòng sông quê hương.</a:t>
            </a:r>
          </a:p>
          <a:p>
            <a:pPr algn="just"/>
            <a:r>
              <a:rPr lang="vi-VN" sz="3000" b="1" i="0" dirty="0">
                <a:solidFill>
                  <a:srgbClr val="C00000"/>
                </a:solidFill>
                <a:effectLst/>
                <a:latin typeface="Cambria" panose="02040503050406030204" pitchFamily="18" charset="0"/>
                <a:ea typeface="Cambria" panose="02040503050406030204" pitchFamily="18" charset="0"/>
              </a:rPr>
              <a:t>C. Vẻ đẹp của những con tàu vượt biển khơi.</a:t>
            </a:r>
          </a:p>
          <a:p>
            <a:pPr algn="just"/>
            <a:r>
              <a:rPr lang="vi-VN" sz="3000" b="1" i="0" dirty="0">
                <a:solidFill>
                  <a:srgbClr val="C00000"/>
                </a:solidFill>
                <a:effectLst/>
                <a:latin typeface="Cambria" panose="02040503050406030204" pitchFamily="18" charset="0"/>
                <a:ea typeface="Cambria" panose="02040503050406030204" pitchFamily="18" charset="0"/>
              </a:rPr>
              <a:t>D. Vẻ đẹp của những người lao động cần cù, chăm chỉ.</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70F68ADB-B0D2-27C5-CAE3-D02E4C2AB57E}"/>
              </a:ext>
            </a:extLst>
          </p:cNvPr>
          <p:cNvSpPr/>
          <p:nvPr/>
        </p:nvSpPr>
        <p:spPr>
          <a:xfrm>
            <a:off x="1072055" y="563080"/>
            <a:ext cx="10047890" cy="1570520"/>
          </a:xfrm>
          <a:prstGeom prst="roundRect">
            <a:avLst/>
          </a:prstGeom>
          <a:noFill/>
          <a:ln w="34925">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3F08A6D1-65AA-23D1-D778-8950CFF0DD6F}"/>
              </a:ext>
            </a:extLst>
          </p:cNvPr>
          <p:cNvSpPr txBox="1"/>
          <p:nvPr/>
        </p:nvSpPr>
        <p:spPr>
          <a:xfrm>
            <a:off x="1387366" y="686620"/>
            <a:ext cx="995329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4: </a:t>
            </a: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Ý nào nêu đúng nhất về nội dung bài đọc?</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52BB725B-9473-231E-CC55-3C85AA8B49E9}"/>
              </a:ext>
            </a:extLst>
          </p:cNvPr>
          <p:cNvPicPr>
            <a:picLocks noChangeAspect="1"/>
          </p:cNvPicPr>
          <p:nvPr/>
        </p:nvPicPr>
        <p:blipFill>
          <a:blip r:embed="rId3"/>
          <a:stretch>
            <a:fillRect/>
          </a:stretch>
        </p:blipFill>
        <p:spPr>
          <a:xfrm>
            <a:off x="9750864" y="4505271"/>
            <a:ext cx="1810515" cy="1969101"/>
          </a:xfrm>
          <a:prstGeom prst="ellipse">
            <a:avLst/>
          </a:prstGeom>
        </p:spPr>
      </p:pic>
      <p:sp>
        <p:nvSpPr>
          <p:cNvPr id="5" name="Oval 4">
            <a:extLst>
              <a:ext uri="{FF2B5EF4-FFF2-40B4-BE49-F238E27FC236}">
                <a16:creationId xmlns:a16="http://schemas.microsoft.com/office/drawing/2014/main" id="{2D199714-B3FA-46E1-37BB-D95FECFF71FA}"/>
              </a:ext>
            </a:extLst>
          </p:cNvPr>
          <p:cNvSpPr/>
          <p:nvPr/>
        </p:nvSpPr>
        <p:spPr>
          <a:xfrm>
            <a:off x="608297" y="3002291"/>
            <a:ext cx="617476" cy="515007"/>
          </a:xfrm>
          <a:prstGeom prst="ellipse">
            <a:avLst/>
          </a:prstGeom>
          <a:noFill/>
          <a:ln w="412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627843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3EA91A3-70DF-79A9-429B-6B546FBADD5E}"/>
              </a:ext>
            </a:extLst>
          </p:cNvPr>
          <p:cNvSpPr/>
          <p:nvPr/>
        </p:nvSpPr>
        <p:spPr>
          <a:xfrm>
            <a:off x="420414" y="346841"/>
            <a:ext cx="11330152" cy="6127531"/>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70F68ADB-B0D2-27C5-CAE3-D02E4C2AB57E}"/>
              </a:ext>
            </a:extLst>
          </p:cNvPr>
          <p:cNvSpPr/>
          <p:nvPr/>
        </p:nvSpPr>
        <p:spPr>
          <a:xfrm>
            <a:off x="1072055" y="563080"/>
            <a:ext cx="10047890" cy="868188"/>
          </a:xfrm>
          <a:prstGeom prst="roundRect">
            <a:avLst/>
          </a:prstGeom>
          <a:noFill/>
          <a:ln w="34925">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3F08A6D1-65AA-23D1-D778-8950CFF0DD6F}"/>
              </a:ext>
            </a:extLst>
          </p:cNvPr>
          <p:cNvSpPr txBox="1"/>
          <p:nvPr/>
        </p:nvSpPr>
        <p:spPr>
          <a:xfrm>
            <a:off x="1387366" y="686620"/>
            <a:ext cx="995329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5: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Nói 2-3 câu về cảnh vật nơi mà em yêu thích?</a:t>
            </a:r>
            <a:endPar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30A5304D-259C-C8C8-DE9F-D00C5EE82FA1}"/>
              </a:ext>
            </a:extLst>
          </p:cNvPr>
          <p:cNvSpPr txBox="1"/>
          <p:nvPr/>
        </p:nvSpPr>
        <p:spPr>
          <a:xfrm>
            <a:off x="840828" y="1927207"/>
            <a:ext cx="10489324" cy="3862596"/>
          </a:xfrm>
          <a:prstGeom prst="rect">
            <a:avLst/>
          </a:prstGeom>
          <a:noFill/>
        </p:spPr>
        <p:txBody>
          <a:bodyPr wrap="square">
            <a:spAutoFit/>
          </a:bodyPr>
          <a:lstStyle/>
          <a:p>
            <a:pPr algn="just"/>
            <a:r>
              <a:rPr lang="vi-VN" sz="3500" b="0" i="0" dirty="0">
                <a:solidFill>
                  <a:srgbClr val="000000"/>
                </a:solidFill>
                <a:effectLst/>
                <a:latin typeface="Cambria" panose="02040503050406030204" pitchFamily="18" charset="0"/>
                <a:ea typeface="Cambria" panose="02040503050406030204" pitchFamily="18" charset="0"/>
              </a:rPr>
              <a:t>	Quê hương em không đẹp nên thơ nhưng em vẫn tự hào mà nói rằng được thả diều mỗi chiều trên đê quả là tuyệt. Những tia nắng cuối cùng trong ngày còn sót lại cũng là lúc lũ trẻ chúng em kéo nhau ra bãi cát chân đê chơi. Từng làn gió mát phả trong không khí đưa những chiếc diều bay xa và bay cao như ước mơ tuổi thơ của chúng em cũng được chấp cánh.</a:t>
            </a:r>
            <a:endParaRPr lang="vi-VN" sz="35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308470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95C990E-17C1-4C63-B108-295683A46E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9056" y="66886"/>
            <a:ext cx="1475295" cy="147529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8828" y="601980"/>
            <a:ext cx="8303172" cy="6858000"/>
          </a:xfrm>
          <a:prstGeom prst="rect">
            <a:avLst/>
          </a:prstGeom>
        </p:spPr>
      </p:pic>
      <p:sp>
        <p:nvSpPr>
          <p:cNvPr id="10" name="TextBox 9">
            <a:extLst>
              <a:ext uri="{FF2B5EF4-FFF2-40B4-BE49-F238E27FC236}">
                <a16:creationId xmlns:a16="http://schemas.microsoft.com/office/drawing/2014/main" id="{6D57E141-9C81-912C-20B0-EB931019031E}"/>
              </a:ext>
            </a:extLst>
          </p:cNvPr>
          <p:cNvSpPr txBox="1"/>
          <p:nvPr/>
        </p:nvSpPr>
        <p:spPr>
          <a:xfrm>
            <a:off x="4811111" y="1772022"/>
            <a:ext cx="6458606" cy="3862596"/>
          </a:xfrm>
          <a:prstGeom prst="rect">
            <a:avLst/>
          </a:prstGeom>
          <a:noFill/>
        </p:spPr>
        <p:txBody>
          <a:bodyPr wrap="square">
            <a:spAutoFit/>
          </a:bodyPr>
          <a:lstStyle/>
          <a:p>
            <a:pPr algn="just"/>
            <a:r>
              <a:rPr lang="vi-VN" sz="3500" b="0" i="0" dirty="0">
                <a:solidFill>
                  <a:schemeClr val="bg1"/>
                </a:solidFill>
                <a:effectLst/>
                <a:latin typeface="Cambria" panose="02040503050406030204" pitchFamily="18" charset="0"/>
                <a:ea typeface="Cambria" panose="02040503050406030204" pitchFamily="18" charset="0"/>
              </a:rPr>
              <a:t>Văn bản đề cập đến vẻ đẹp của những cánh buồm trên dòng sông quê hương. Vào mỗi thời điểm, cánh buồm lại có một vẻ đẹp khác nhau. Những cánh buồm vẫn luôn gắn bó và sống mãi cùng sông nước, con người.</a:t>
            </a:r>
            <a:endParaRPr lang="vi-VN" sz="3500" dirty="0">
              <a:solidFill>
                <a:schemeClr val="bg1"/>
              </a:solidFill>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19D40F02-561C-E8CF-40FB-91869F2AA30D}"/>
              </a:ext>
            </a:extLst>
          </p:cNvPr>
          <p:cNvPicPr>
            <a:picLocks noChangeAspect="1"/>
          </p:cNvPicPr>
          <p:nvPr/>
        </p:nvPicPr>
        <p:blipFill>
          <a:blip r:embed="rId5"/>
          <a:stretch>
            <a:fillRect/>
          </a:stretch>
        </p:blipFill>
        <p:spPr>
          <a:xfrm>
            <a:off x="4624425" y="376617"/>
            <a:ext cx="6712278" cy="1127858"/>
          </a:xfrm>
          <a:prstGeom prst="rect">
            <a:avLst/>
          </a:prstGeom>
        </p:spPr>
      </p:pic>
    </p:spTree>
    <p:extLst>
      <p:ext uri="{BB962C8B-B14F-4D97-AF65-F5344CB8AC3E}">
        <p14:creationId xmlns:p14="http://schemas.microsoft.com/office/powerpoint/2010/main" val="10477194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3EA91A3-70DF-79A9-429B-6B546FBADD5E}"/>
              </a:ext>
            </a:extLst>
          </p:cNvPr>
          <p:cNvSpPr/>
          <p:nvPr/>
        </p:nvSpPr>
        <p:spPr>
          <a:xfrm>
            <a:off x="420414" y="346841"/>
            <a:ext cx="11330152" cy="6127531"/>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70F68ADB-B0D2-27C5-CAE3-D02E4C2AB57E}"/>
              </a:ext>
            </a:extLst>
          </p:cNvPr>
          <p:cNvSpPr/>
          <p:nvPr/>
        </p:nvSpPr>
        <p:spPr>
          <a:xfrm>
            <a:off x="1072055" y="563080"/>
            <a:ext cx="10047890" cy="868188"/>
          </a:xfrm>
          <a:prstGeom prst="roundRect">
            <a:avLst/>
          </a:prstGeom>
          <a:noFill/>
          <a:ln w="34925">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3F08A6D1-65AA-23D1-D778-8950CFF0DD6F}"/>
              </a:ext>
            </a:extLst>
          </p:cNvPr>
          <p:cNvSpPr txBox="1"/>
          <p:nvPr/>
        </p:nvSpPr>
        <p:spPr>
          <a:xfrm>
            <a:off x="1387366" y="686620"/>
            <a:ext cx="995329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VẬN</a:t>
            </a:r>
            <a:r>
              <a:rPr kumimoji="0" lang="en-US" sz="4000" b="1" i="0" u="none" strike="noStrike" kern="1200" cap="none" spc="0" normalizeH="0" noProof="0" smtClean="0">
                <a:ln>
                  <a:noFill/>
                </a:ln>
                <a:solidFill>
                  <a:prstClr val="black"/>
                </a:solidFill>
                <a:effectLst/>
                <a:uLnTx/>
                <a:uFillTx/>
                <a:latin typeface="Cambria" panose="02040503050406030204" pitchFamily="18" charset="0"/>
                <a:ea typeface="Cambria" panose="02040503050406030204" pitchFamily="18" charset="0"/>
                <a:cs typeface="+mn-cs"/>
              </a:rPr>
              <a:t> DỤNG</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52BB725B-9473-231E-CC55-3C85AA8B49E9}"/>
              </a:ext>
            </a:extLst>
          </p:cNvPr>
          <p:cNvPicPr>
            <a:picLocks noChangeAspect="1"/>
          </p:cNvPicPr>
          <p:nvPr/>
        </p:nvPicPr>
        <p:blipFill>
          <a:blip r:embed="rId3"/>
          <a:stretch>
            <a:fillRect/>
          </a:stretch>
        </p:blipFill>
        <p:spPr>
          <a:xfrm>
            <a:off x="10453690" y="5416790"/>
            <a:ext cx="1011729" cy="1100348"/>
          </a:xfrm>
          <a:prstGeom prst="ellipse">
            <a:avLst/>
          </a:prstGeom>
        </p:spPr>
      </p:pic>
      <p:sp>
        <p:nvSpPr>
          <p:cNvPr id="9" name="TextBox 8">
            <a:extLst>
              <a:ext uri="{FF2B5EF4-FFF2-40B4-BE49-F238E27FC236}">
                <a16:creationId xmlns:a16="http://schemas.microsoft.com/office/drawing/2014/main" id="{30A5304D-259C-C8C8-DE9F-D00C5EE82FA1}"/>
              </a:ext>
            </a:extLst>
          </p:cNvPr>
          <p:cNvSpPr txBox="1"/>
          <p:nvPr/>
        </p:nvSpPr>
        <p:spPr>
          <a:xfrm>
            <a:off x="840828" y="1927207"/>
            <a:ext cx="10489324" cy="1169551"/>
          </a:xfrm>
          <a:prstGeom prst="rect">
            <a:avLst/>
          </a:prstGeom>
          <a:noFill/>
        </p:spPr>
        <p:txBody>
          <a:bodyPr wrap="square">
            <a:spAutoFit/>
          </a:bodyPr>
          <a:lstStyle/>
          <a:p>
            <a:pPr algn="just"/>
            <a:r>
              <a:rPr lang="en-US" sz="3500" smtClean="0">
                <a:solidFill>
                  <a:srgbClr val="000000"/>
                </a:solidFill>
                <a:latin typeface="Cambria" panose="02040503050406030204" pitchFamily="18" charset="0"/>
                <a:ea typeface="Cambria" panose="02040503050406030204" pitchFamily="18" charset="0"/>
              </a:rPr>
              <a:t>K</a:t>
            </a:r>
            <a:r>
              <a:rPr lang="vi-VN" sz="3500" smtClean="0">
                <a:solidFill>
                  <a:srgbClr val="000000"/>
                </a:solidFill>
                <a:latin typeface="Cambria" panose="02040503050406030204" pitchFamily="18" charset="0"/>
                <a:ea typeface="Cambria" panose="02040503050406030204" pitchFamily="18" charset="0"/>
              </a:rPr>
              <a:t>ể </a:t>
            </a:r>
            <a:r>
              <a:rPr lang="vi-VN" sz="3500">
                <a:solidFill>
                  <a:srgbClr val="000000"/>
                </a:solidFill>
                <a:latin typeface="Cambria" panose="02040503050406030204" pitchFamily="18" charset="0"/>
                <a:ea typeface="Cambria" panose="02040503050406030204" pitchFamily="18" charset="0"/>
              </a:rPr>
              <a:t>tóm tắt câu chuyện "Về quê ngoại" cho người thân nghe.</a:t>
            </a:r>
            <a:endParaRPr lang="vi-VN" sz="35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681910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16B386-A60C-7A97-DA6A-EA2B55ED51AC}"/>
              </a:ext>
            </a:extLst>
          </p:cNvPr>
          <p:cNvPicPr>
            <a:picLocks noChangeAspect="1"/>
          </p:cNvPicPr>
          <p:nvPr/>
        </p:nvPicPr>
        <p:blipFill>
          <a:blip r:embed="rId3"/>
          <a:stretch>
            <a:fillRect/>
          </a:stretch>
        </p:blipFill>
        <p:spPr>
          <a:xfrm>
            <a:off x="798563" y="2151242"/>
            <a:ext cx="9955631" cy="2139881"/>
          </a:xfrm>
          <a:prstGeom prst="rect">
            <a:avLst/>
          </a:prstGeom>
        </p:spPr>
      </p:pic>
    </p:spTree>
    <p:extLst>
      <p:ext uri="{BB962C8B-B14F-4D97-AF65-F5344CB8AC3E}">
        <p14:creationId xmlns:p14="http://schemas.microsoft.com/office/powerpoint/2010/main" val="31002927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7F4334-A78E-C593-31D6-EEC22C35E58B}"/>
              </a:ext>
            </a:extLst>
          </p:cNvPr>
          <p:cNvPicPr>
            <a:picLocks noChangeAspect="1"/>
          </p:cNvPicPr>
          <p:nvPr/>
        </p:nvPicPr>
        <p:blipFill>
          <a:blip r:embed="rId3"/>
          <a:stretch>
            <a:fillRect/>
          </a:stretch>
        </p:blipFill>
        <p:spPr>
          <a:xfrm>
            <a:off x="2591798" y="2026996"/>
            <a:ext cx="7290630" cy="2085930"/>
          </a:xfrm>
          <a:prstGeom prst="rect">
            <a:avLst/>
          </a:prstGeom>
        </p:spPr>
      </p:pic>
    </p:spTree>
    <p:extLst>
      <p:ext uri="{BB962C8B-B14F-4D97-AF65-F5344CB8AC3E}">
        <p14:creationId xmlns:p14="http://schemas.microsoft.com/office/powerpoint/2010/main" val="2228815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blipFill dpi="0" rotWithShape="1">
            <a:blip r:embed="rId3">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 name="Rectangle: Rounded Corners 2">
            <a:extLst>
              <a:ext uri="{FF2B5EF4-FFF2-40B4-BE49-F238E27FC236}">
                <a16:creationId xmlns:a16="http://schemas.microsoft.com/office/drawing/2014/main" id="{8A491C50-5504-DB4E-353A-F36B64F8E937}"/>
              </a:ext>
            </a:extLst>
          </p:cNvPr>
          <p:cNvSpPr/>
          <p:nvPr/>
        </p:nvSpPr>
        <p:spPr>
          <a:xfrm>
            <a:off x="109827" y="1304154"/>
            <a:ext cx="8739883" cy="2725783"/>
          </a:xfrm>
          <a:prstGeom prst="roundRect">
            <a:avLst>
              <a:gd name="adj" fmla="val 50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11" name="Picture 10">
            <a:extLst>
              <a:ext uri="{FF2B5EF4-FFF2-40B4-BE49-F238E27FC236}">
                <a16:creationId xmlns:a16="http://schemas.microsoft.com/office/drawing/2014/main" id="{7A7CB63F-BAF7-9968-FD71-52CA349D295E}"/>
              </a:ext>
            </a:extLst>
          </p:cNvPr>
          <p:cNvPicPr>
            <a:picLocks noChangeAspect="1"/>
          </p:cNvPicPr>
          <p:nvPr/>
        </p:nvPicPr>
        <p:blipFill>
          <a:blip r:embed="rId4"/>
          <a:stretch>
            <a:fillRect/>
          </a:stretch>
        </p:blipFill>
        <p:spPr>
          <a:xfrm>
            <a:off x="3455417" y="91204"/>
            <a:ext cx="4590686" cy="1109568"/>
          </a:xfrm>
          <a:prstGeom prst="rect">
            <a:avLst/>
          </a:prstGeom>
        </p:spPr>
      </p:pic>
      <p:sp>
        <p:nvSpPr>
          <p:cNvPr id="12" name="TextBox 11">
            <a:extLst>
              <a:ext uri="{FF2B5EF4-FFF2-40B4-BE49-F238E27FC236}">
                <a16:creationId xmlns:a16="http://schemas.microsoft.com/office/drawing/2014/main" id="{7DBF8EDC-4C90-AC9F-A8C4-6EB15F1BC44A}"/>
              </a:ext>
            </a:extLst>
          </p:cNvPr>
          <p:cNvSpPr txBox="1"/>
          <p:nvPr/>
        </p:nvSpPr>
        <p:spPr>
          <a:xfrm>
            <a:off x="635342" y="1620859"/>
            <a:ext cx="7378263" cy="2400657"/>
          </a:xfrm>
          <a:prstGeom prst="rect">
            <a:avLst/>
          </a:prstGeom>
          <a:noFill/>
        </p:spPr>
        <p:txBody>
          <a:bodyPr wrap="square" rtlCol="0">
            <a:spAutoFit/>
          </a:bodyPr>
          <a:lstStyle/>
          <a:p>
            <a:r>
              <a:rPr lang="en-US" sz="3000" dirty="0" err="1">
                <a:latin typeface="Cambria" panose="02040503050406030204" pitchFamily="18" charset="0"/>
                <a:ea typeface="Cambria" panose="02040503050406030204" pitchFamily="18" charset="0"/>
                <a:cs typeface="Times New Roman" panose="02020603050405020304" pitchFamily="18" charset="0"/>
              </a:rPr>
              <a:t>Cũng</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gọi</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là</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cánh</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như</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chim</a:t>
            </a:r>
            <a:endParaRPr lang="en-US" sz="3000" dirty="0">
              <a:latin typeface="Cambria" panose="02040503050406030204" pitchFamily="18" charset="0"/>
              <a:ea typeface="Cambria" panose="02040503050406030204" pitchFamily="18" charset="0"/>
              <a:cs typeface="Times New Roman" panose="02020603050405020304" pitchFamily="18" charset="0"/>
            </a:endParaRPr>
          </a:p>
          <a:p>
            <a:r>
              <a:rPr lang="en-US" sz="3000" dirty="0" err="1">
                <a:latin typeface="Cambria" panose="02040503050406030204" pitchFamily="18" charset="0"/>
                <a:ea typeface="Cambria" panose="02040503050406030204" pitchFamily="18" charset="0"/>
                <a:cs typeface="Times New Roman" panose="02020603050405020304" pitchFamily="18" charset="0"/>
              </a:rPr>
              <a:t>Những</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ngày</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lặng</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gió</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nằm</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im</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khoang</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thuyền</a:t>
            </a:r>
            <a:endParaRPr lang="en-US" sz="3000" dirty="0">
              <a:latin typeface="Cambria" panose="02040503050406030204" pitchFamily="18" charset="0"/>
              <a:ea typeface="Cambria" panose="02040503050406030204" pitchFamily="18" charset="0"/>
              <a:cs typeface="Times New Roman" panose="02020603050405020304" pitchFamily="18" charset="0"/>
            </a:endParaRPr>
          </a:p>
          <a:p>
            <a:r>
              <a:rPr lang="en-US" sz="3000" dirty="0" err="1">
                <a:latin typeface="Cambria" panose="02040503050406030204" pitchFamily="18" charset="0"/>
                <a:ea typeface="Cambria" panose="02040503050406030204" pitchFamily="18" charset="0"/>
                <a:cs typeface="Times New Roman" panose="02020603050405020304" pitchFamily="18" charset="0"/>
              </a:rPr>
              <a:t>Chờ</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cơn</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gió</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lộng</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kéo</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lên</a:t>
            </a:r>
            <a:endParaRPr lang="en-US" sz="3000" dirty="0">
              <a:latin typeface="Cambria" panose="02040503050406030204" pitchFamily="18" charset="0"/>
              <a:ea typeface="Cambria" panose="02040503050406030204" pitchFamily="18" charset="0"/>
              <a:cs typeface="Times New Roman" panose="02020603050405020304" pitchFamily="18" charset="0"/>
            </a:endParaRPr>
          </a:p>
          <a:p>
            <a:r>
              <a:rPr lang="en-US" sz="3000" dirty="0" err="1">
                <a:latin typeface="Cambria" panose="02040503050406030204" pitchFamily="18" charset="0"/>
                <a:ea typeface="Cambria" panose="02040503050406030204" pitchFamily="18" charset="0"/>
                <a:cs typeface="Times New Roman" panose="02020603050405020304" pitchFamily="18" charset="0"/>
              </a:rPr>
              <a:t>Đưa</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thuyền</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rời</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bến</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tới</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miền</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khơi</a:t>
            </a:r>
            <a:r>
              <a:rPr lang="en-US" sz="3000" dirty="0">
                <a:latin typeface="Cambria" panose="02040503050406030204" pitchFamily="18" charset="0"/>
                <a:ea typeface="Cambria" panose="02040503050406030204" pitchFamily="18" charset="0"/>
                <a:cs typeface="Times New Roman" panose="02020603050405020304" pitchFamily="18" charset="0"/>
              </a:rPr>
              <a:t> xa </a:t>
            </a:r>
          </a:p>
          <a:p>
            <a:pPr algn="r"/>
            <a:r>
              <a:rPr lang="en-US" sz="3000" dirty="0" err="1">
                <a:latin typeface="Cambria" panose="02040503050406030204" pitchFamily="18" charset="0"/>
                <a:ea typeface="Cambria" panose="02040503050406030204" pitchFamily="18" charset="0"/>
                <a:cs typeface="Times New Roman" panose="02020603050405020304" pitchFamily="18" charset="0"/>
              </a:rPr>
              <a:t>Là</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cái</a:t>
            </a:r>
            <a:r>
              <a:rPr lang="en-US" sz="3000" dirty="0">
                <a:latin typeface="Cambria" panose="02040503050406030204" pitchFamily="18" charset="0"/>
                <a:ea typeface="Cambria" panose="02040503050406030204" pitchFamily="18" charset="0"/>
                <a:cs typeface="Times New Roman" panose="02020603050405020304" pitchFamily="18" charset="0"/>
              </a:rPr>
              <a:t> </a:t>
            </a:r>
            <a:r>
              <a:rPr lang="en-US" sz="3000" dirty="0" err="1">
                <a:latin typeface="Cambria" panose="02040503050406030204" pitchFamily="18" charset="0"/>
                <a:ea typeface="Cambria" panose="02040503050406030204" pitchFamily="18" charset="0"/>
                <a:cs typeface="Times New Roman" panose="02020603050405020304" pitchFamily="18" charset="0"/>
              </a:rPr>
              <a:t>gì</a:t>
            </a:r>
            <a:r>
              <a:rPr lang="en-US" sz="3000" dirty="0">
                <a:latin typeface="Cambria" panose="02040503050406030204" pitchFamily="18" charset="0"/>
                <a:ea typeface="Cambria" panose="02040503050406030204" pitchFamily="18" charset="0"/>
                <a:cs typeface="Times New Roman" panose="02020603050405020304" pitchFamily="18" charset="0"/>
              </a:rPr>
              <a:t>?</a:t>
            </a:r>
            <a:endParaRPr lang="vi-VN" sz="30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B4E9E73-C516-04F0-2A4C-22C4E5493D32}"/>
              </a:ext>
            </a:extLst>
          </p:cNvPr>
          <p:cNvSpPr txBox="1"/>
          <p:nvPr/>
        </p:nvSpPr>
        <p:spPr>
          <a:xfrm>
            <a:off x="4113865" y="4557314"/>
            <a:ext cx="4833257" cy="1015663"/>
          </a:xfrm>
          <a:prstGeom prst="rect">
            <a:avLst/>
          </a:prstGeom>
          <a:noFill/>
        </p:spPr>
        <p:txBody>
          <a:bodyPr wrap="square" rtlCol="0">
            <a:spAutoFit/>
          </a:bodyPr>
          <a:lstStyle/>
          <a:p>
            <a:r>
              <a:rPr lang="en-US" sz="6000" b="1" dirty="0">
                <a:solidFill>
                  <a:srgbClr val="0070C0"/>
                </a:solidFill>
                <a:latin typeface="Cambria" panose="02040503050406030204" pitchFamily="18" charset="0"/>
                <a:ea typeface="Cambria" panose="02040503050406030204" pitchFamily="18" charset="0"/>
              </a:rPr>
              <a:t>CÁNH BUỒM</a:t>
            </a:r>
            <a:endParaRPr lang="vi-VN" sz="60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526685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0C1F95-E4B2-A3C0-CC2B-276B437AF77F}"/>
              </a:ext>
            </a:extLst>
          </p:cNvPr>
          <p:cNvPicPr>
            <a:picLocks noChangeAspect="1"/>
          </p:cNvPicPr>
          <p:nvPr/>
        </p:nvPicPr>
        <p:blipFill>
          <a:blip r:embed="rId3"/>
          <a:stretch>
            <a:fillRect/>
          </a:stretch>
        </p:blipFill>
        <p:spPr>
          <a:xfrm>
            <a:off x="2090057" y="1477600"/>
            <a:ext cx="7398920" cy="3442524"/>
          </a:xfrm>
          <a:prstGeom prst="rect">
            <a:avLst/>
          </a:prstGeom>
        </p:spPr>
      </p:pic>
    </p:spTree>
    <p:extLst>
      <p:ext uri="{BB962C8B-B14F-4D97-AF65-F5344CB8AC3E}">
        <p14:creationId xmlns:p14="http://schemas.microsoft.com/office/powerpoint/2010/main" val="16852416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a:spLocks noChangeArrowheads="1"/>
          </p:cNvSpPr>
          <p:nvPr/>
        </p:nvSpPr>
        <p:spPr bwMode="auto">
          <a:xfrm>
            <a:off x="1037546" y="2436094"/>
            <a:ext cx="997661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Đoạn</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1: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Từ</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đầu</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đó</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là</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những</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cánh</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buồm</a:t>
            </a:r>
            <a:endParaRPr lang="zh-CN" altLang="en-US" sz="3000" b="1" dirty="0">
              <a:solidFill>
                <a:srgbClr val="FF0000"/>
              </a:solidFill>
              <a:latin typeface="Cambria" panose="02040503050406030204" pitchFamily="18" charset="0"/>
              <a:ea typeface="字魂105号-简雅黑" panose="00000500000000000000" pitchFamily="2" charset="-122"/>
              <a:sym typeface="字魂105号-简雅黑" panose="00000500000000000000" pitchFamily="2" charset="-122"/>
            </a:endParaRPr>
          </a:p>
          <a:p>
            <a:pPr>
              <a:lnSpc>
                <a:spcPct val="120000"/>
              </a:lnSpc>
            </a:pP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Đoạn</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2: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Tiếp</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cánh</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đồng</a:t>
            </a:r>
            <a:endPar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endParaRPr>
          </a:p>
          <a:p>
            <a:pPr>
              <a:lnSpc>
                <a:spcPct val="120000"/>
              </a:lnSpc>
            </a:pP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Đoạn</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3: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Tiếp</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mưa</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tuôn</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như</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trút</a:t>
            </a:r>
            <a:endPar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endParaRPr>
          </a:p>
          <a:p>
            <a:pPr>
              <a:lnSpc>
                <a:spcPct val="120000"/>
              </a:lnSpc>
            </a:pP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Đoạn</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4: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Tiếp</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bất</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kể</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ngày</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đêm</a:t>
            </a:r>
            <a:endPar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endParaRPr>
          </a:p>
          <a:p>
            <a:pPr>
              <a:lnSpc>
                <a:spcPct val="120000"/>
              </a:lnSpc>
            </a:pP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Đoạn</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5: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Còn</a:t>
            </a:r>
            <a:r>
              <a:rPr lang="en-US" altLang="zh-CN" sz="3000" b="1" dirty="0">
                <a:solidFill>
                  <a:srgbClr val="FF0000"/>
                </a:solidFill>
                <a:latin typeface="Cambria" panose="02040503050406030204" pitchFamily="18" charset="0"/>
                <a:ea typeface="Cambria" panose="02040503050406030204" pitchFamily="18" charset="0"/>
                <a:sym typeface="字魂105号-简雅黑" panose="00000500000000000000" pitchFamily="2" charset="-122"/>
              </a:rPr>
              <a:t> </a:t>
            </a:r>
            <a:r>
              <a:rPr lang="en-US" altLang="zh-CN" sz="3000" b="1" dirty="0" err="1">
                <a:solidFill>
                  <a:srgbClr val="FF0000"/>
                </a:solidFill>
                <a:latin typeface="Cambria" panose="02040503050406030204" pitchFamily="18" charset="0"/>
                <a:ea typeface="Cambria" panose="02040503050406030204" pitchFamily="18" charset="0"/>
                <a:sym typeface="字魂105号-简雅黑" panose="00000500000000000000" pitchFamily="2" charset="-122"/>
              </a:rPr>
              <a:t>lại</a:t>
            </a:r>
            <a:endParaRPr lang="zh-CN" altLang="en-US" sz="3000" b="1" dirty="0">
              <a:solidFill>
                <a:srgbClr val="FF0000"/>
              </a:solidFill>
              <a:latin typeface="Cambria" panose="02040503050406030204" pitchFamily="18" charset="0"/>
              <a:ea typeface="字魂105号-简雅黑" panose="00000500000000000000" pitchFamily="2" charset="-122"/>
              <a:sym typeface="字魂105号-简雅黑" panose="00000500000000000000" pitchFamily="2" charset="-122"/>
            </a:endParaRPr>
          </a:p>
        </p:txBody>
      </p:sp>
      <p:pic>
        <p:nvPicPr>
          <p:cNvPr id="8" name="Picture 7">
            <a:extLst>
              <a:ext uri="{FF2B5EF4-FFF2-40B4-BE49-F238E27FC236}">
                <a16:creationId xmlns:a16="http://schemas.microsoft.com/office/drawing/2014/main" id="{EF3A8B07-7CCD-7F5F-589C-E1050027BD9C}"/>
              </a:ext>
            </a:extLst>
          </p:cNvPr>
          <p:cNvPicPr>
            <a:picLocks noChangeAspect="1"/>
          </p:cNvPicPr>
          <p:nvPr/>
        </p:nvPicPr>
        <p:blipFill>
          <a:blip r:embed="rId3"/>
          <a:stretch>
            <a:fillRect/>
          </a:stretch>
        </p:blipFill>
        <p:spPr>
          <a:xfrm>
            <a:off x="757088" y="606428"/>
            <a:ext cx="9503215" cy="1543405"/>
          </a:xfrm>
          <a:prstGeom prst="rect">
            <a:avLst/>
          </a:prstGeom>
        </p:spPr>
      </p:pic>
    </p:spTree>
    <p:extLst>
      <p:ext uri="{BB962C8B-B14F-4D97-AF65-F5344CB8AC3E}">
        <p14:creationId xmlns:p14="http://schemas.microsoft.com/office/powerpoint/2010/main" val="6013015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CB2082-C616-43B5-7672-8595B7607688}"/>
              </a:ext>
            </a:extLst>
          </p:cNvPr>
          <p:cNvPicPr>
            <a:picLocks noChangeAspect="1"/>
          </p:cNvPicPr>
          <p:nvPr/>
        </p:nvPicPr>
        <p:blipFill>
          <a:blip r:embed="rId3"/>
          <a:stretch>
            <a:fillRect/>
          </a:stretch>
        </p:blipFill>
        <p:spPr>
          <a:xfrm>
            <a:off x="0" y="1064822"/>
            <a:ext cx="6657409" cy="1036410"/>
          </a:xfrm>
          <a:prstGeom prst="rect">
            <a:avLst/>
          </a:prstGeom>
        </p:spPr>
      </p:pic>
      <p:sp>
        <p:nvSpPr>
          <p:cNvPr id="13" name="Rectangle: Rounded Corners 12">
            <a:extLst>
              <a:ext uri="{FF2B5EF4-FFF2-40B4-BE49-F238E27FC236}">
                <a16:creationId xmlns:a16="http://schemas.microsoft.com/office/drawing/2014/main" id="{0D2B4B8E-45D9-9606-50F5-FDFF292EA8BB}"/>
              </a:ext>
            </a:extLst>
          </p:cNvPr>
          <p:cNvSpPr/>
          <p:nvPr/>
        </p:nvSpPr>
        <p:spPr>
          <a:xfrm>
            <a:off x="4618766" y="2612916"/>
            <a:ext cx="3400628" cy="1066020"/>
          </a:xfrm>
          <a:prstGeom prst="roundRect">
            <a:avLst>
              <a:gd name="adj" fmla="val 50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 name="Rectangle: Rounded Corners 13">
            <a:extLst>
              <a:ext uri="{FF2B5EF4-FFF2-40B4-BE49-F238E27FC236}">
                <a16:creationId xmlns:a16="http://schemas.microsoft.com/office/drawing/2014/main" id="{7E3BD012-184D-C806-2C01-31643D8EC0B3}"/>
              </a:ext>
            </a:extLst>
          </p:cNvPr>
          <p:cNvSpPr/>
          <p:nvPr/>
        </p:nvSpPr>
        <p:spPr>
          <a:xfrm>
            <a:off x="8171262" y="3769054"/>
            <a:ext cx="3400628" cy="1066020"/>
          </a:xfrm>
          <a:prstGeom prst="roundRect">
            <a:avLst>
              <a:gd name="adj" fmla="val 50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Rectangle: Rounded Corners 14">
            <a:extLst>
              <a:ext uri="{FF2B5EF4-FFF2-40B4-BE49-F238E27FC236}">
                <a16:creationId xmlns:a16="http://schemas.microsoft.com/office/drawing/2014/main" id="{1B4C36F8-F6E4-8EF1-B088-BB3D9C0C84BA}"/>
              </a:ext>
            </a:extLst>
          </p:cNvPr>
          <p:cNvSpPr/>
          <p:nvPr/>
        </p:nvSpPr>
        <p:spPr>
          <a:xfrm>
            <a:off x="4957094" y="5337276"/>
            <a:ext cx="4218437" cy="1066020"/>
          </a:xfrm>
          <a:prstGeom prst="roundRect">
            <a:avLst>
              <a:gd name="adj" fmla="val 50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TextBox 15">
            <a:extLst>
              <a:ext uri="{FF2B5EF4-FFF2-40B4-BE49-F238E27FC236}">
                <a16:creationId xmlns:a16="http://schemas.microsoft.com/office/drawing/2014/main" id="{D9A2B489-DCBE-0671-2DE8-DC47072938B0}"/>
              </a:ext>
            </a:extLst>
          </p:cNvPr>
          <p:cNvSpPr txBox="1"/>
          <p:nvPr/>
        </p:nvSpPr>
        <p:spPr>
          <a:xfrm>
            <a:off x="5471686" y="2578803"/>
            <a:ext cx="2886037" cy="1015663"/>
          </a:xfrm>
          <a:prstGeom prst="rect">
            <a:avLst/>
          </a:prstGeom>
          <a:noFill/>
        </p:spPr>
        <p:txBody>
          <a:bodyPr wrap="square" rtlCol="0">
            <a:spAutoFit/>
          </a:bodyPr>
          <a:lstStyle/>
          <a:p>
            <a:r>
              <a:rPr lang="en-US" sz="6000" b="1" dirty="0" err="1">
                <a:solidFill>
                  <a:srgbClr val="4C88D4"/>
                </a:solidFill>
                <a:latin typeface="Cambria" panose="02040503050406030204" pitchFamily="18" charset="0"/>
                <a:ea typeface="Cambria" panose="02040503050406030204" pitchFamily="18" charset="0"/>
              </a:rPr>
              <a:t>tuôn</a:t>
            </a:r>
            <a:endParaRPr lang="vi-VN" sz="6000" b="1" dirty="0">
              <a:solidFill>
                <a:srgbClr val="4C88D4"/>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B9D5FB9-6A4F-5510-AC84-D90444A91602}"/>
              </a:ext>
            </a:extLst>
          </p:cNvPr>
          <p:cNvSpPr txBox="1"/>
          <p:nvPr/>
        </p:nvSpPr>
        <p:spPr>
          <a:xfrm>
            <a:off x="9069688" y="3678936"/>
            <a:ext cx="2886037" cy="1015663"/>
          </a:xfrm>
          <a:prstGeom prst="rect">
            <a:avLst/>
          </a:prstGeom>
          <a:noFill/>
        </p:spPr>
        <p:txBody>
          <a:bodyPr wrap="square" rtlCol="0">
            <a:spAutoFit/>
          </a:bodyPr>
          <a:lstStyle/>
          <a:p>
            <a:r>
              <a:rPr lang="en-US" sz="6000" b="1" dirty="0" err="1">
                <a:solidFill>
                  <a:srgbClr val="4C88D4"/>
                </a:solidFill>
                <a:latin typeface="Cambria" panose="02040503050406030204" pitchFamily="18" charset="0"/>
                <a:ea typeface="Cambria" panose="02040503050406030204" pitchFamily="18" charset="0"/>
              </a:rPr>
              <a:t>trút</a:t>
            </a:r>
            <a:endParaRPr lang="vi-VN" sz="6000" b="1" dirty="0">
              <a:solidFill>
                <a:srgbClr val="4C88D4"/>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3B6B4C8F-4605-36EA-CA61-D375E8B0FAB8}"/>
              </a:ext>
            </a:extLst>
          </p:cNvPr>
          <p:cNvSpPr txBox="1"/>
          <p:nvPr/>
        </p:nvSpPr>
        <p:spPr>
          <a:xfrm>
            <a:off x="5471687" y="5329413"/>
            <a:ext cx="3400628" cy="1015663"/>
          </a:xfrm>
          <a:prstGeom prst="rect">
            <a:avLst/>
          </a:prstGeom>
          <a:noFill/>
        </p:spPr>
        <p:txBody>
          <a:bodyPr wrap="square" rtlCol="0">
            <a:spAutoFit/>
          </a:bodyPr>
          <a:lstStyle/>
          <a:p>
            <a:r>
              <a:rPr lang="en-US" sz="6000" b="1" dirty="0" err="1">
                <a:solidFill>
                  <a:srgbClr val="4C88D4"/>
                </a:solidFill>
                <a:latin typeface="Cambria" panose="02040503050406030204" pitchFamily="18" charset="0"/>
                <a:ea typeface="Cambria" panose="02040503050406030204" pitchFamily="18" charset="0"/>
              </a:rPr>
              <a:t>nhẫn</a:t>
            </a:r>
            <a:r>
              <a:rPr lang="en-US" sz="6000" b="1" dirty="0">
                <a:solidFill>
                  <a:srgbClr val="4C88D4"/>
                </a:solidFill>
                <a:latin typeface="Cambria" panose="02040503050406030204" pitchFamily="18" charset="0"/>
                <a:ea typeface="Cambria" panose="02040503050406030204" pitchFamily="18" charset="0"/>
              </a:rPr>
              <a:t> </a:t>
            </a:r>
            <a:r>
              <a:rPr lang="en-US" sz="6000" b="1" dirty="0" err="1">
                <a:solidFill>
                  <a:srgbClr val="4C88D4"/>
                </a:solidFill>
                <a:latin typeface="Cambria" panose="02040503050406030204" pitchFamily="18" charset="0"/>
                <a:ea typeface="Cambria" panose="02040503050406030204" pitchFamily="18" charset="0"/>
              </a:rPr>
              <a:t>nại</a:t>
            </a:r>
            <a:endParaRPr lang="vi-VN" sz="6000" b="1" dirty="0">
              <a:solidFill>
                <a:srgbClr val="4C88D4"/>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367232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7D98670-B3DE-06F4-4642-ADB469AEA029}"/>
              </a:ext>
            </a:extLst>
          </p:cNvPr>
          <p:cNvPicPr>
            <a:picLocks noChangeAspect="1"/>
          </p:cNvPicPr>
          <p:nvPr/>
        </p:nvPicPr>
        <p:blipFill>
          <a:blip r:embed="rId3"/>
          <a:stretch>
            <a:fillRect/>
          </a:stretch>
        </p:blipFill>
        <p:spPr>
          <a:xfrm>
            <a:off x="601202" y="1120988"/>
            <a:ext cx="6651312" cy="1042506"/>
          </a:xfrm>
          <a:prstGeom prst="rect">
            <a:avLst/>
          </a:prstGeom>
        </p:spPr>
      </p:pic>
      <p:sp>
        <p:nvSpPr>
          <p:cNvPr id="14" name="TextBox 13">
            <a:extLst>
              <a:ext uri="{FF2B5EF4-FFF2-40B4-BE49-F238E27FC236}">
                <a16:creationId xmlns:a16="http://schemas.microsoft.com/office/drawing/2014/main" id="{C7C1ED85-1394-DD2E-FF4B-28D7E287C19D}"/>
              </a:ext>
            </a:extLst>
          </p:cNvPr>
          <p:cNvSpPr txBox="1"/>
          <p:nvPr/>
        </p:nvSpPr>
        <p:spPr>
          <a:xfrm>
            <a:off x="430925" y="2831463"/>
            <a:ext cx="11498316"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ngày lộng gió,/ từ bờ tre làng,/ tôi nhìn thấy những cánh buồm căng phồng như ngực người khổng lồ / đẩy thuyền đi đến chốn,/ về đến nơi,/ mọi ngả mọi miền,/ cần cù nhẫn nại,/ suốt năm suốt tháng,/ bất kể ngày đêm.//</a:t>
            </a:r>
          </a:p>
        </p:txBody>
      </p:sp>
    </p:spTree>
    <p:extLst>
      <p:ext uri="{BB962C8B-B14F-4D97-AF65-F5344CB8AC3E}">
        <p14:creationId xmlns:p14="http://schemas.microsoft.com/office/powerpoint/2010/main" val="21740128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E52624-7D5C-6F1E-127F-B7A3BFFCE34E}"/>
              </a:ext>
            </a:extLst>
          </p:cNvPr>
          <p:cNvPicPr>
            <a:picLocks noChangeAspect="1"/>
          </p:cNvPicPr>
          <p:nvPr/>
        </p:nvPicPr>
        <p:blipFill>
          <a:blip r:embed="rId3"/>
          <a:stretch>
            <a:fillRect/>
          </a:stretch>
        </p:blipFill>
        <p:spPr>
          <a:xfrm>
            <a:off x="0" y="1983164"/>
            <a:ext cx="12019789" cy="2038187"/>
          </a:xfrm>
          <a:prstGeom prst="rect">
            <a:avLst/>
          </a:prstGeom>
        </p:spPr>
      </p:pic>
    </p:spTree>
    <p:extLst>
      <p:ext uri="{BB962C8B-B14F-4D97-AF65-F5344CB8AC3E}">
        <p14:creationId xmlns:p14="http://schemas.microsoft.com/office/powerpoint/2010/main" val="41245744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3EA91A3-70DF-79A9-429B-6B546FBADD5E}"/>
              </a:ext>
            </a:extLst>
          </p:cNvPr>
          <p:cNvSpPr/>
          <p:nvPr/>
        </p:nvSpPr>
        <p:spPr>
          <a:xfrm>
            <a:off x="420414" y="346841"/>
            <a:ext cx="11330152" cy="6127531"/>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4500" b="0" i="0" dirty="0">
              <a:solidFill>
                <a:srgbClr val="000000"/>
              </a:solidFill>
              <a:effectLst/>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4500" b="0" i="0" dirty="0">
                <a:solidFill>
                  <a:srgbClr val="000000"/>
                </a:solidFill>
                <a:effectLst/>
                <a:latin typeface="Cambria" panose="02040503050406030204" pitchFamily="18" charset="0"/>
                <a:ea typeface="Cambria" panose="02040503050406030204" pitchFamily="18" charset="0"/>
              </a:rPr>
              <a:t>Hình ảnh nào được tác giả cho là đẹp nhất khi nghĩ về làng quê của mình là: những cánh buồm.</a:t>
            </a:r>
            <a:endParaRPr kumimoji="0" lang="vi-VN" sz="4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70F68ADB-B0D2-27C5-CAE3-D02E4C2AB57E}"/>
              </a:ext>
            </a:extLst>
          </p:cNvPr>
          <p:cNvSpPr/>
          <p:nvPr/>
        </p:nvSpPr>
        <p:spPr>
          <a:xfrm>
            <a:off x="1072055" y="563080"/>
            <a:ext cx="10047890" cy="1570520"/>
          </a:xfrm>
          <a:prstGeom prst="roundRect">
            <a:avLst/>
          </a:prstGeom>
          <a:noFill/>
          <a:ln w="34925">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3F08A6D1-65AA-23D1-D778-8950CFF0DD6F}"/>
              </a:ext>
            </a:extLst>
          </p:cNvPr>
          <p:cNvSpPr txBox="1"/>
          <p:nvPr/>
        </p:nvSpPr>
        <p:spPr>
          <a:xfrm>
            <a:off x="1215320" y="686620"/>
            <a:ext cx="9953296" cy="1323439"/>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Câu 1: </a:t>
            </a:r>
            <a:r>
              <a:rPr lang="vi-VN" sz="4000" b="1" i="0" dirty="0">
                <a:solidFill>
                  <a:srgbClr val="000000"/>
                </a:solidFill>
                <a:effectLst/>
                <a:latin typeface="Cambria" panose="02040503050406030204" pitchFamily="18" charset="0"/>
                <a:ea typeface="Cambria" panose="02040503050406030204" pitchFamily="18" charset="0"/>
              </a:rPr>
              <a:t>Hình ảnh nào được tác giả cho là đẹp nhất khi nghĩ về làng quê của mình?</a:t>
            </a:r>
            <a:endParaRPr lang="vi-VN"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71555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511</Words>
  <Application>Microsoft Office PowerPoint</Application>
  <PresentationFormat>Widescreen</PresentationFormat>
  <Paragraphs>59</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宋体</vt:lpstr>
      <vt:lpstr>Arial</vt:lpstr>
      <vt:lpstr>Calibri</vt:lpstr>
      <vt:lpstr>Calibri Light</vt:lpstr>
      <vt:lpstr>Cambria</vt:lpstr>
      <vt:lpstr>Open Sans</vt:lpstr>
      <vt:lpstr>Times New Roman</vt:lpstr>
      <vt:lpstr>字魂105号-简雅黑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93</cp:revision>
  <dcterms:created xsi:type="dcterms:W3CDTF">2020-06-03T09:43:25Z</dcterms:created>
  <dcterms:modified xsi:type="dcterms:W3CDTF">2024-04-05T06:38:46Z</dcterms:modified>
</cp:coreProperties>
</file>