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30"/>
  </p:notesMasterIdLst>
  <p:sldIdLst>
    <p:sldId id="256" r:id="rId3"/>
    <p:sldId id="259" r:id="rId4"/>
    <p:sldId id="330" r:id="rId5"/>
    <p:sldId id="331" r:id="rId6"/>
    <p:sldId id="332" r:id="rId7"/>
    <p:sldId id="333" r:id="rId8"/>
    <p:sldId id="334" r:id="rId9"/>
    <p:sldId id="322" r:id="rId10"/>
    <p:sldId id="335" r:id="rId11"/>
    <p:sldId id="336" r:id="rId12"/>
    <p:sldId id="337" r:id="rId13"/>
    <p:sldId id="261" r:id="rId14"/>
    <p:sldId id="262" r:id="rId15"/>
    <p:sldId id="263" r:id="rId16"/>
    <p:sldId id="264" r:id="rId17"/>
    <p:sldId id="265" r:id="rId18"/>
    <p:sldId id="267" r:id="rId19"/>
    <p:sldId id="266" r:id="rId20"/>
    <p:sldId id="270" r:id="rId21"/>
    <p:sldId id="269" r:id="rId22"/>
    <p:sldId id="271" r:id="rId23"/>
    <p:sldId id="272" r:id="rId24"/>
    <p:sldId id="273" r:id="rId25"/>
    <p:sldId id="274" r:id="rId26"/>
    <p:sldId id="275" r:id="rId27"/>
    <p:sldId id="268" r:id="rId28"/>
    <p:sldId id="33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23D"/>
    <a:srgbClr val="F8E8E8"/>
    <a:srgbClr val="E5F3EE"/>
    <a:srgbClr val="004D3F"/>
    <a:srgbClr val="A7D6C4"/>
    <a:srgbClr val="F1CFCF"/>
    <a:srgbClr val="EDBFC1"/>
    <a:srgbClr val="F0CED1"/>
    <a:srgbClr val="33691E"/>
    <a:srgbClr val="ED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6A743-D858-4A68-BBF5-6C5A21C2318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BCBB0-1BFB-48B9-8AED-DF8A2CBCE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bus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8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3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0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9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BCBB0-1BFB-48B9-8AED-DF8A2CBCE3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AB45-3AA2-F4E8-BCF3-DCE3178CE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68D8C-2B15-F66D-313C-7B49F3B57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05E3C-F876-7BE6-4239-00C873A8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9FE9-9779-E2E5-E530-1C99FBFB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1B7C0-54E7-46F5-2419-1BDB86B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3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7266-1A76-0A90-7114-D9A725E6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B59A8-A2FD-0262-6F46-09EDCBB5C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3285-9AF9-B9EE-72D7-833C8247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68FB-D69E-22A7-30FD-F8ED6936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1AC0-F42D-AAA2-C324-6F72B934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479EE-C249-EACF-4A96-11E38930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7B952-6833-C282-6088-E4DB68DF5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53027-65C3-7B02-3F47-3A939084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983E8-84B6-6414-8ED6-6DE94885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72DB-5313-72A0-5065-6DEDD05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8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1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437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61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6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AB9A-1898-F637-56F0-96AFECE5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9701-BBC8-64AE-9D8A-A821E022A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9DF4-6074-25B8-6C4C-9DD83F4B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8706-FE98-CFC3-9ADB-D5ED3D93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2E8C-B199-0F9D-8C52-C61C403B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8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7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BEAE-2CFF-3E7F-1F71-02E8EA2C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C600B-A0F2-ED7A-4E13-36DBAE10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C036-B9D4-D71F-2C4C-1438AD9B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6E4B2-1ABA-8ECF-C43E-E787895A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792E0-7A1E-6691-DE23-29356873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3C6D-7D1E-7AE1-01AA-FB714396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B6F25-0F15-34C4-9263-204BA2A50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8DE8A-963E-3A20-424E-766002745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494B4-380B-D9EB-155B-A2066DC0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6258D-E9A7-20B9-EA2B-D75FE3DA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BF76-021A-237B-497D-5BBD9C9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DA3-EF33-246B-A4ED-0E6C75FD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F86C-9F55-8A2C-47CD-2862ECC0A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5CC6F-31E0-BE26-1645-A51CA180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B6B78-3EB8-DE8E-98C9-50FCC92DF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3FC96-2BA9-67C0-44F1-D924F7500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ABCC5-ACFB-8823-77B3-079525D3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AC9F6-20C1-3789-3D06-C3B6D353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2C110-E2E5-FCC0-3B3D-28AEF979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2666-1466-F5AF-BCDD-F1E17897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DD7F-3C0B-8F70-FF93-61E2EF8C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CBAC2-BAF2-5416-6164-8AD4F92F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4CCF4-856B-F17E-62DA-3D3A8A52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AAB9B-BB95-308E-0F68-378B37EE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5DD1F-91D2-F3BB-8DF3-5695E4E1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FF865-5E3B-33E5-6117-781FF553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F4AD7F-D096-ED32-A9BA-BA7A6A67F725}"/>
              </a:ext>
            </a:extLst>
          </p:cNvPr>
          <p:cNvSpPr/>
          <p:nvPr userDrawn="1"/>
        </p:nvSpPr>
        <p:spPr>
          <a:xfrm>
            <a:off x="311331" y="215536"/>
            <a:ext cx="11569337" cy="6426926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C7FA-5EB2-C78C-639C-26E2C980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DB79-CDDF-1026-A705-260D034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49B8E-D614-FB1E-4F5C-82633CD8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C0DD-1522-1766-6D87-7A1FA69C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FFAE6-A522-A0B6-3085-1C62FD47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3E6B-90F6-0BA5-08D7-EA350B4D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6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7D1-3062-3785-421C-A7F535B7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CBE2D-5975-99E7-5C5B-C1ABA19B8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7A931-FC9E-9248-F040-A3A3FDCBB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3D32A-A727-63BC-6498-F3ED8F20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E46F7-0131-4F7D-AB55-0B3BE5563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25D7-9224-0D35-B926-0A5CD5E4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7BF4-BCC3-D357-6BDB-2F429C3A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8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8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2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B0061-8B1F-0919-985B-4246424B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27" y="-119676"/>
            <a:ext cx="1876679" cy="1876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5463F-690D-FBE7-043C-5E666FC1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77" y="979348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685BE-EDD4-8165-1BC7-D3B5E4CA3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73" y="1880409"/>
            <a:ext cx="11321253" cy="4773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A7E0D-9EA7-FABE-CFDF-516F4451B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63" y="5102118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3101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161702" y="360073"/>
              <a:ext cx="11437455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vùng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Nam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…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dày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đặc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ngòi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Đất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144F-0A44-F3B3-D2D4-76A86A5B88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61" y="3261867"/>
            <a:ext cx="2234739" cy="1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7454 L -0.07031 0.07454 C -0.10442 0.17454 -0.07825 0.10185 -0.09935 0.15463 C -0.10312 0.16389 -0.10547 0.17546 -0.11041 0.1831 C -0.12369 0.2037 -0.11497 0.1919 -0.13632 0.21319 C -0.1388 0.21574 -0.14739 0.225 -0.15039 0.22569 C -0.16237 0.22824 -0.18632 0.2294 -0.18632 0.2294 C -0.19804 0.2287 -0.20976 0.22847 -0.22135 0.22755 C -0.22343 0.22731 -0.22539 0.22639 -0.22734 0.22569 C -0.23203 0.22431 -0.23203 0.22407 -0.23632 0.22222 C -0.23737 0.22106 -0.23828 0.21968 -0.23932 0.21852 C -0.24869 0.20972 -0.24518 0.21551 -0.2483 0.2097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BAE0A1-23ED-76B8-EBE5-6A76CA96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65" y="2038565"/>
            <a:ext cx="10412870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B5811-44D5-8D82-20B5-6AF456CC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54" y="1377324"/>
            <a:ext cx="7017827" cy="49712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B3E387-A0CD-2767-016E-E963563C6C58}"/>
              </a:ext>
            </a:extLst>
          </p:cNvPr>
          <p:cNvSpPr/>
          <p:nvPr/>
        </p:nvSpPr>
        <p:spPr>
          <a:xfrm>
            <a:off x="628650" y="1525115"/>
            <a:ext cx="3790950" cy="4829465"/>
          </a:xfrm>
          <a:prstGeom prst="roundRect">
            <a:avLst/>
          </a:prstGeom>
          <a:solidFill>
            <a:srgbClr val="F8E8E8"/>
          </a:solidFill>
          <a:ln w="28575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thông tin và quan sát các hình từ 4 đến 7, em hãy cho biết môi trường thiên nhiên có ảnh hưởng như thế nào đến sản xuất và sinh hoạt của người dân vùng Nam Bộ.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85B2-3784-0373-96D1-F46B747D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19" y="111185"/>
            <a:ext cx="11321253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57"/>
          <a:stretch/>
        </p:blipFill>
        <p:spPr>
          <a:xfrm>
            <a:off x="2192927" y="1714123"/>
            <a:ext cx="7996646" cy="2761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85850" y="46386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tích cực: Môi trường thiên nhiên của vùng Nam Bộ có nhiều điều kiện thuận lợi cho sinh hoạt và sản xuất, nhất là sản xuất nông nghiệp.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16E0C-24A8-0301-B9AB-BEB20DAA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448" y="476250"/>
            <a:ext cx="6002645" cy="12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" t="50276" r="-596" b="981"/>
          <a:stretch/>
        </p:blipFill>
        <p:spPr>
          <a:xfrm>
            <a:off x="1898875" y="1736264"/>
            <a:ext cx="8759600" cy="30245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57275" y="48672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A432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tiêu cực: 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hiện tượng như: lũ lụt; sạt lở đất ven sông, ven biển; đất bị nhiễm mặn; thiếu nước vào mùa khô;... gây nhiều khó khăn cho người dân.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18422-3C93-4938-17A3-AC319B7A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47" y="485775"/>
            <a:ext cx="6063822" cy="12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1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1B3D5-968E-EEA4-4DF8-7B8A606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90" y="1532979"/>
            <a:ext cx="10412870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C5650-8B16-3A02-6B9A-47938B58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98761"/>
            <a:ext cx="8180401" cy="6260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7F713-5507-5BD0-CBF4-7B53CFE4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6" y="2044675"/>
            <a:ext cx="307874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8B0EA-C5C3-228E-DB00-CD775B63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5" y="2000852"/>
            <a:ext cx="104128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CE176-815D-726D-C7FF-8D2F1A1F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65" y="1980274"/>
            <a:ext cx="10412870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C502E-5077-FC16-5BBB-EA8D1D5A0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1" y="3294322"/>
            <a:ext cx="7204372" cy="3376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F3EEF-F0B3-49B5-77DE-FFB4CF84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93" y="2196013"/>
            <a:ext cx="10412870" cy="1627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30595-7575-5BC6-7672-9EE96092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9" y="187352"/>
            <a:ext cx="1124199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1438274" y="5615137"/>
            <a:ext cx="8505825" cy="866775"/>
          </a:xfrm>
          <a:prstGeom prst="roundRect">
            <a:avLst>
              <a:gd name="adj" fmla="val 50000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 nước ngọt vào ruộng để thau chua, rửa mặn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(đối với vùng đất bị nhiễm mặn).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8098-17F8-A75D-D350-746E5B78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9" y="850621"/>
            <a:ext cx="10711542" cy="451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pic>
        <p:nvPicPr>
          <p:cNvPr id="1026" name="Picture 2" descr="Nghiên cứu các giải pháp cây trồng chịu mặn giải quyết khủng hoảng thiếu đất  canh tác - CropLife Việt Nam">
            <a:extLst>
              <a:ext uri="{FF2B5EF4-FFF2-40B4-BE49-F238E27FC236}">
                <a16:creationId xmlns:a16="http://schemas.microsoft.com/office/drawing/2014/main" id="{97C68694-EEAA-F1EF-5C22-C30B42D3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912167"/>
            <a:ext cx="7439025" cy="5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62975" y="2187236"/>
            <a:ext cx="2657474" cy="3233887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27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1209675"/>
            <a:ext cx="3086100" cy="489584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truyền, giáo dục để nâng cao ý thức trách nhiệm của người dân trong việc bảo vệ môi trường, ứng phó tích cực với biến đổi khí hậu.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0F694-355B-E779-F4CA-134B5B4E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09675"/>
            <a:ext cx="786234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45" y="312908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2276475"/>
            <a:ext cx="3086100" cy="361949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 thác hợp lý và bền vững các tài nguyên thiên nhiên (đất, nước, khoáng sản,…)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C6BFF-5C78-D83E-2F5C-F2496666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26449"/>
            <a:ext cx="7369632" cy="49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7CBABE-1ACA-E993-9799-8614FE2F2BDE}"/>
              </a:ext>
            </a:extLst>
          </p:cNvPr>
          <p:cNvSpPr/>
          <p:nvPr/>
        </p:nvSpPr>
        <p:spPr>
          <a:xfrm>
            <a:off x="1806575" y="2551367"/>
            <a:ext cx="8578850" cy="1409701"/>
          </a:xfrm>
          <a:prstGeom prst="roundRect">
            <a:avLst>
              <a:gd name="adj" fmla="val 45671"/>
            </a:avLst>
          </a:prstGeom>
          <a:solidFill>
            <a:srgbClr val="004D3F"/>
          </a:solidFill>
          <a:ln w="571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D93A4D-D283-E791-1D66-9DFD23584C51}"/>
              </a:ext>
            </a:extLst>
          </p:cNvPr>
          <p:cNvSpPr/>
          <p:nvPr/>
        </p:nvSpPr>
        <p:spPr>
          <a:xfrm>
            <a:off x="2938463" y="4328519"/>
            <a:ext cx="6315075" cy="1409701"/>
          </a:xfrm>
          <a:prstGeom prst="roundRect">
            <a:avLst>
              <a:gd name="adj" fmla="val 45671"/>
            </a:avLst>
          </a:prstGeom>
          <a:solidFill>
            <a:srgbClr val="004D3F"/>
          </a:solidFill>
          <a:ln w="571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D7449-AE1C-177C-39F8-A8D05D20A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87" y="415236"/>
            <a:ext cx="6578154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B0061-8B1F-0919-985B-4246424B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865" y="-64258"/>
            <a:ext cx="1199941" cy="1199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B356E-9794-09CF-87EE-A35312CB2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77" y="813007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AAA39-2FE3-4FB9-30AC-9DE293544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76" y="1892093"/>
            <a:ext cx="10979848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737D28-3387-70D4-DE0C-EBB81BFF6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55524"/>
              </p:ext>
            </p:extLst>
          </p:nvPr>
        </p:nvGraphicFramePr>
        <p:xfrm>
          <a:off x="435847" y="1123414"/>
          <a:ext cx="11320306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20306">
                  <a:extLst>
                    <a:ext uri="{9D8B030D-6E8A-4147-A177-3AD203B41FA5}">
                      <a16:colId xmlns:a16="http://schemas.microsoft.com/office/drawing/2014/main" val="17325858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Hoạt động 3:  Tìm hiểu về ảnh hưởng của môi trường thiên nhiên đến sản xuất và sinh hoạt của người dân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5241385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D6C2ED0-822D-1591-6DAC-3B721BD05912}"/>
              </a:ext>
            </a:extLst>
          </p:cNvPr>
          <p:cNvSpPr txBox="1"/>
          <p:nvPr/>
        </p:nvSpPr>
        <p:spPr>
          <a:xfrm>
            <a:off x="4364181" y="347849"/>
            <a:ext cx="6093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GHI VỞ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6FAA78-56D1-AFA5-F334-581CE1C91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861213"/>
              </p:ext>
            </p:extLst>
          </p:nvPr>
        </p:nvGraphicFramePr>
        <p:xfrm>
          <a:off x="435847" y="3019893"/>
          <a:ext cx="10515600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9939520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+ Địa hình bằng phẳng thuận lợi cho việc sản xuất và lưu trú của con người 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91670268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6D3D05-C3BC-78D3-BEAE-901809538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399692"/>
              </p:ext>
            </p:extLst>
          </p:nvPr>
        </p:nvGraphicFramePr>
        <p:xfrm>
          <a:off x="516082" y="4239093"/>
          <a:ext cx="10515600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16808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spc="-40">
                          <a:effectLst/>
                        </a:rPr>
                        <a:t>+ Khí hậu phân mùa thuận lợi cho việc sản xuất nông nghiệp và đời sống của nhân dân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04977021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5714AAAC-693D-3033-F08B-9F62B1783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46" y="5458293"/>
            <a:ext cx="113447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Sông ngòi kênh rạch chằng chịt giúp phát triển giao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đường thủy, nuôi trồng thủy sản .  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" y="250079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500278" y="108723"/>
              <a:ext cx="10426224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Vùng Nam Bộ nằm ở phía nào của nước ta?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68476"/>
            <a:ext cx="2124216" cy="11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4375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29845" y="615441"/>
            <a:ext cx="9943522" cy="1831954"/>
            <a:chOff x="223373" y="-47311"/>
            <a:chExt cx="1383394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223373" y="28066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Nhiệt độ của vùng Nam Bộ có đặc điểm chung như thế nào?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084489"/>
            <a:ext cx="4537107" cy="1323439"/>
            <a:chOff x="981375" y="2838867"/>
            <a:chExt cx="4537107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39900" y="283886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thấp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mẻ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7" y="59944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1.48148E-6 L 0.06146 0.125 C 0.06146 0.18102 0.11341 0.25 0.15573 0.25 L 0.25 0.25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558563" y="739927"/>
            <a:ext cx="9074237" cy="1572887"/>
            <a:chOff x="226633" y="114594"/>
            <a:chExt cx="13830686" cy="2054344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226633" y="114594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ây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thuộc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còn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khác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09" y="396380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794634"/>
            <a:ext cx="4537107" cy="1323439"/>
            <a:chOff x="6830721" y="2731208"/>
            <a:chExt cx="4537107" cy="1323439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186803" y="2731208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Cửu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Long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800675"/>
            <a:ext cx="4537107" cy="1446550"/>
            <a:chOff x="981375" y="2667235"/>
            <a:chExt cx="4537107" cy="14465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462138" y="2667235"/>
              <a:ext cx="375082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Nam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769151"/>
            <a:ext cx="4537107" cy="1323439"/>
            <a:chOff x="6830721" y="4618084"/>
            <a:chExt cx="4537107" cy="1323439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776022" y="4618084"/>
              <a:ext cx="34835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Duyên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hải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279">
            <a:off x="6988346" y="2274603"/>
            <a:ext cx="2298649" cy="124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BC2-6BC4-8A7E-1081-FFA0293650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0" y="4901093"/>
            <a:ext cx="2298649" cy="12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8047 0.071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439</Words>
  <Application>Microsoft Office PowerPoint</Application>
  <PresentationFormat>Widescreen</PresentationFormat>
  <Paragraphs>50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#9Slide07 HoneyCream</vt:lpstr>
      <vt:lpstr>Arial</vt:lpstr>
      <vt:lpstr>Calibri</vt:lpstr>
      <vt:lpstr>Calibri Light</vt:lpstr>
      <vt:lpstr>Cambria</vt:lpstr>
      <vt:lpstr>Times New Roman</vt:lpstr>
      <vt:lpstr>字魂37号-波纹乖乖体</vt:lpstr>
      <vt:lpstr>思源黑体</vt:lpstr>
      <vt:lpstr>思源黑体 CN</vt:lpstr>
      <vt:lpstr>思源黑体 CN 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2024-03-15T01:18:29Z</dcterms:created>
  <dcterms:modified xsi:type="dcterms:W3CDTF">2024-04-05T07:07:55Z</dcterms:modified>
</cp:coreProperties>
</file>