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2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5" r:id="rId3"/>
    <p:sldId id="307" r:id="rId4"/>
    <p:sldId id="309" r:id="rId5"/>
    <p:sldId id="308" r:id="rId6"/>
    <p:sldId id="311" r:id="rId7"/>
    <p:sldId id="306" r:id="rId8"/>
    <p:sldId id="312" r:id="rId9"/>
    <p:sldId id="314" r:id="rId10"/>
    <p:sldId id="315" r:id="rId11"/>
    <p:sldId id="316" r:id="rId12"/>
    <p:sldId id="320" r:id="rId13"/>
    <p:sldId id="329" r:id="rId14"/>
    <p:sldId id="331" r:id="rId15"/>
    <p:sldId id="332" r:id="rId16"/>
  </p:sldIdLst>
  <p:sldSz cx="12192000" cy="6858000"/>
  <p:notesSz cx="6858000" cy="9144000"/>
  <p:embeddedFontLst>
    <p:embeddedFont>
      <p:font typeface="DengXian" panose="02010600030101010101" pitchFamily="2" charset="-122"/>
      <p:regular r:id="rId19"/>
      <p:bold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engXian" panose="02010600030101010101" pitchFamily="2" charset="-122"/>
      <p:regular r:id="rId19"/>
      <p:bold r:id="rId20"/>
    </p:embeddedFont>
    <p:embeddedFont>
      <p:font typeface="DengXian Light" panose="02010600030101010101" pitchFamily="2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54">
          <p15:clr>
            <a:srgbClr val="A4A3A4"/>
          </p15:clr>
        </p15:guide>
        <p15:guide id="2" orient="horz" pos="1556">
          <p15:clr>
            <a:srgbClr val="A4A3A4"/>
          </p15:clr>
        </p15:guide>
        <p15:guide id="3" orient="horz" pos="2240">
          <p15:clr>
            <a:srgbClr val="A4A3A4"/>
          </p15:clr>
        </p15:guide>
        <p15:guide id="4" pos="39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F5E"/>
    <a:srgbClr val="6D8922"/>
    <a:srgbClr val="D01E73"/>
    <a:srgbClr val="FF9933"/>
    <a:srgbClr val="389339"/>
    <a:srgbClr val="6BAE2F"/>
    <a:srgbClr val="595959"/>
    <a:srgbClr val="01989C"/>
    <a:srgbClr val="E1EDC5"/>
    <a:srgbClr val="589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2"/>
    <p:restoredTop sz="94640"/>
  </p:normalViewPr>
  <p:slideViewPr>
    <p:cSldViewPr snapToGrid="0" snapToObjects="1" showGuides="1">
      <p:cViewPr varScale="1">
        <p:scale>
          <a:sx n="73" d="100"/>
          <a:sy n="73" d="100"/>
        </p:scale>
        <p:origin x="396" y="78"/>
      </p:cViewPr>
      <p:guideLst>
        <p:guide pos="654"/>
        <p:guide orient="horz" pos="1556"/>
        <p:guide orient="horz" pos="2240"/>
        <p:guide pos="39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9E482-76D0-45A9-8B69-EE423185CA4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F2579-5121-45A8-8F37-C1D9053A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6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2C619-86D6-4459-AED9-817EAA459FB7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4B99-FDC1-4E78-A55B-4186CB2412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24B99-FDC1-4E78-A55B-4186CB2412C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8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095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93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68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8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33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2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44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20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80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49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5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9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6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1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49" r:id="rId14"/>
    <p:sldLayoutId id="2147483650" r:id="rId15"/>
    <p:sldLayoutId id="2147483651" r:id="rId16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3EFE4025-7D7D-61C3-D703-F5901E5DE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38" y="1432419"/>
            <a:ext cx="11913058" cy="4009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A15E3-2F7F-4E04-2A73-9E29DE5FF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98" y="253557"/>
            <a:ext cx="8770405" cy="586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825542" y="6211930"/>
            <a:ext cx="4540917" cy="669071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Bộ</a:t>
            </a:r>
          </a:p>
        </p:txBody>
      </p:sp>
    </p:spTree>
    <p:extLst>
      <p:ext uri="{BB962C8B-B14F-4D97-AF65-F5344CB8AC3E}">
        <p14:creationId xmlns:p14="http://schemas.microsoft.com/office/powerpoint/2010/main" val="41890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792521" y="4562236"/>
            <a:ext cx="4901862" cy="1049362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C26DE-658D-3235-5F60-5BFA13FF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572" y="3308722"/>
            <a:ext cx="6010194" cy="3724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8" y="21406"/>
            <a:ext cx="6231271" cy="38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 flipH="1">
            <a:off x="173642" y="385773"/>
            <a:ext cx="11726258" cy="3251954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đông dân, vùng có số dân là hơn 35 triệu người (năm 2020)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Kinh, Khơ me, Hoa, Chăm,..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0A86F-16B4-DA59-CA53-60C44479EA59}"/>
              </a:ext>
            </a:extLst>
          </p:cNvPr>
          <p:cNvSpPr/>
          <p:nvPr/>
        </p:nvSpPr>
        <p:spPr>
          <a:xfrm>
            <a:off x="456585" y="833688"/>
            <a:ext cx="7059692" cy="47800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13525-2571-B652-F9ED-A3C8A869C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91"/>
          <a:stretch/>
        </p:blipFill>
        <p:spPr>
          <a:xfrm>
            <a:off x="334945" y="290937"/>
            <a:ext cx="3699302" cy="1852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914B9-E5CB-A45C-14C7-F83AC5C27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23" t="2994"/>
          <a:stretch/>
        </p:blipFill>
        <p:spPr>
          <a:xfrm>
            <a:off x="3714113" y="380889"/>
            <a:ext cx="4370950" cy="1799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CBCFD-4731-3B84-88D4-D4951ED3386A}"/>
              </a:ext>
            </a:extLst>
          </p:cNvPr>
          <p:cNvSpPr txBox="1"/>
          <p:nvPr/>
        </p:nvSpPr>
        <p:spPr>
          <a:xfrm>
            <a:off x="290922" y="2835765"/>
            <a:ext cx="7377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A7F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văn hóa </a:t>
            </a:r>
          </a:p>
          <a:p>
            <a:pPr algn="ctr"/>
            <a:r>
              <a:rPr lang="vi-VN" sz="5400" b="1" dirty="0">
                <a:solidFill>
                  <a:srgbClr val="0A7F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dân tộc ở Nam Bộ.</a:t>
            </a:r>
            <a:endParaRPr lang="en-SG" sz="5400" b="1" dirty="0">
              <a:solidFill>
                <a:srgbClr val="0A7F5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65CD7-FAF7-4CBE-9F68-D887FED2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7" y="1725696"/>
            <a:ext cx="9908281" cy="38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737D28-3387-70D4-DE0C-EBB81BFF6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300262"/>
              </p:ext>
            </p:extLst>
          </p:nvPr>
        </p:nvGraphicFramePr>
        <p:xfrm>
          <a:off x="468923" y="1957387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17325858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b="1">
                          <a:effectLst/>
                        </a:rPr>
                        <a:t>Hoạt động 1:  Tìm hiểu về dân cư 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52413856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35AB436-4182-F07E-100A-7713CD380168}"/>
              </a:ext>
            </a:extLst>
          </p:cNvPr>
          <p:cNvSpPr txBox="1"/>
          <p:nvPr/>
        </p:nvSpPr>
        <p:spPr>
          <a:xfrm>
            <a:off x="468923" y="2566987"/>
            <a:ext cx="108731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đông dân, vùng có số dân là hơn 35 triệu người (năm 2020)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Kinh, Khơ me, Hoa, Chăm,..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C2ED0-822D-1591-6DAC-3B721BD05912}"/>
              </a:ext>
            </a:extLst>
          </p:cNvPr>
          <p:cNvSpPr txBox="1"/>
          <p:nvPr/>
        </p:nvSpPr>
        <p:spPr>
          <a:xfrm>
            <a:off x="4343399" y="769471"/>
            <a:ext cx="6093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GHI VỞ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0A86F-16B4-DA59-CA53-60C44479EA59}"/>
              </a:ext>
            </a:extLst>
          </p:cNvPr>
          <p:cNvSpPr/>
          <p:nvPr/>
        </p:nvSpPr>
        <p:spPr>
          <a:xfrm>
            <a:off x="2781479" y="975092"/>
            <a:ext cx="6531177" cy="47800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025681-7007-4D77-A313-01B06B63A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804" y="1340144"/>
            <a:ext cx="6352432" cy="44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"/>
          <p:cNvPicPr>
            <a:picLocks noChangeAspect="1"/>
          </p:cNvPicPr>
          <p:nvPr/>
        </p:nvPicPr>
        <p:blipFill>
          <a:blip r:embed="rId3"/>
          <a:srcRect l="57582" t="10716" r="18996" b="69494"/>
          <a:stretch>
            <a:fillRect/>
          </a:stretch>
        </p:blipFill>
        <p:spPr>
          <a:xfrm>
            <a:off x="2490566" y="410071"/>
            <a:ext cx="3374390" cy="118808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3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4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4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125939-0903-8253-4FDF-47B4DF37D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536593" y="4907538"/>
            <a:ext cx="729790" cy="9015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095942-96A6-D61C-633D-8CD5ABA3C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3821063" y="4969391"/>
            <a:ext cx="729790" cy="901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E6BCB-2E71-7426-6742-DEF2C7C9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970402" y="3337033"/>
            <a:ext cx="729790" cy="9015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A56BB-8F0D-1FD3-AC1C-BD8D0F489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907459" y="3574589"/>
            <a:ext cx="729790" cy="90150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596544-7C35-71A4-B350-49D86E697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634965" y="5523818"/>
            <a:ext cx="565798" cy="698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6DF85-B2F2-0B0E-DC28-C1A720D6F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330559" y="4974011"/>
            <a:ext cx="565798" cy="698927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id="{22F471FF-EAA3-F38B-EDCE-78383E73E156}"/>
              </a:ext>
            </a:extLst>
          </p:cNvPr>
          <p:cNvSpPr/>
          <p:nvPr/>
        </p:nvSpPr>
        <p:spPr>
          <a:xfrm>
            <a:off x="150609" y="417152"/>
            <a:ext cx="11447436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A5E7CE-A021-7552-D730-3DAFADFA27CF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7" name="a">
              <a:extLst>
                <a:ext uri="{FF2B5EF4-FFF2-40B4-BE49-F238E27FC236}">
                  <a16:creationId xmlns:a16="http://schemas.microsoft.com/office/drawing/2014/main" id="{B4859FB0-26B5-2EF2-DDF2-F142405130CE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D8AC3F3-6CAE-677A-155F-1A527CC6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3DBFCD-82F0-D929-6404-D1D8BDBCA90E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12" name="b">
              <a:extLst>
                <a:ext uri="{FF2B5EF4-FFF2-40B4-BE49-F238E27FC236}">
                  <a16:creationId xmlns:a16="http://schemas.microsoft.com/office/drawing/2014/main" id="{E0BD67F2-6826-4C1E-3883-3219DB38A73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24A036AF-9866-FB6F-7AA3-AF0B63EA2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63DDF8-484C-183B-C433-4D16000DCF57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B28F10BE-650B-58E3-8B49-05A5BB720964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891A4C76-EBD8-C897-EF9B-F0BDEFBB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D6160-A4BB-DFC6-4925-1855C84BCC3B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22" name="d">
              <a:extLst>
                <a:ext uri="{FF2B5EF4-FFF2-40B4-BE49-F238E27FC236}">
                  <a16:creationId xmlns:a16="http://schemas.microsoft.com/office/drawing/2014/main" id="{3E5C91D4-C036-6D32-AE65-B5D43A41F9C3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A8C7DB4E-285C-3A23-4006-D400ED554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0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3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3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BDE53D15-24FA-2207-FC36-E22BE79DA663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8B3A0B-B85C-88E3-43FD-421CB563A2A0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28" name="a">
              <a:extLst>
                <a:ext uri="{FF2B5EF4-FFF2-40B4-BE49-F238E27FC236}">
                  <a16:creationId xmlns:a16="http://schemas.microsoft.com/office/drawing/2014/main" id="{A460331F-7162-7F18-2FFA-C955E02AFE89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</a:t>
              </a: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E1614865-F096-237B-5722-E4739AECB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3F4763-37B5-D939-15E8-BC2F62AA5F4B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0" name="b">
              <a:extLst>
                <a:ext uri="{FF2B5EF4-FFF2-40B4-BE49-F238E27FC236}">
                  <a16:creationId xmlns:a16="http://schemas.microsoft.com/office/drawing/2014/main" id="{B0A19F89-59E7-B275-060F-F6F59D8743E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</a:t>
              </a:r>
            </a:p>
          </p:txBody>
        </p: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A0F9E906-431F-38C6-61E0-5934A2A1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844B4D-4B95-06DD-0230-75AD4DA2E7C6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43" name="c">
              <a:extLst>
                <a:ext uri="{FF2B5EF4-FFF2-40B4-BE49-F238E27FC236}">
                  <a16:creationId xmlns:a16="http://schemas.microsoft.com/office/drawing/2014/main" id="{A0F54F9E-67CF-CC5A-3525-98B4AB6A2565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</a:t>
              </a:r>
            </a:p>
          </p:txBody>
        </p:sp>
        <p:pic>
          <p:nvPicPr>
            <p:cNvPr id="46" name="Picture 12">
              <a:extLst>
                <a:ext uri="{FF2B5EF4-FFF2-40B4-BE49-F238E27FC236}">
                  <a16:creationId xmlns:a16="http://schemas.microsoft.com/office/drawing/2014/main" id="{3F823361-B442-2E2A-612F-45880302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5295874-D8F6-02B1-4397-D1F78379EA8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57" name="d">
              <a:extLst>
                <a:ext uri="{FF2B5EF4-FFF2-40B4-BE49-F238E27FC236}">
                  <a16:creationId xmlns:a16="http://schemas.microsoft.com/office/drawing/2014/main" id="{C5BEB171-8AC2-8881-174F-414B390E7857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</a:t>
              </a:r>
            </a:p>
          </p:txBody>
        </p:sp>
        <p:pic>
          <p:nvPicPr>
            <p:cNvPr id="59" name="Picture 13">
              <a:extLst>
                <a:ext uri="{FF2B5EF4-FFF2-40B4-BE49-F238E27FC236}">
                  <a16:creationId xmlns:a16="http://schemas.microsoft.com/office/drawing/2014/main" id="{290D334D-1221-6782-7639-B4A99383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0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que 29">
            <a:extLst>
              <a:ext uri="{FF2B5EF4-FFF2-40B4-BE49-F238E27FC236}">
                <a16:creationId xmlns:a16="http://schemas.microsoft.com/office/drawing/2014/main" id="{6C0B0EBE-6A0D-62DD-22EB-28283163D80E}"/>
              </a:ext>
            </a:extLst>
          </p:cNvPr>
          <p:cNvSpPr/>
          <p:nvPr/>
        </p:nvSpPr>
        <p:spPr>
          <a:xfrm>
            <a:off x="150609" y="417152"/>
            <a:ext cx="11447436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 là tên các con sông ở Nam Bộ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758D4A-32F5-C905-44DE-2BAFF35860D0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2" name="a">
              <a:extLst>
                <a:ext uri="{FF2B5EF4-FFF2-40B4-BE49-F238E27FC236}">
                  <a16:creationId xmlns:a16="http://schemas.microsoft.com/office/drawing/2014/main" id="{425DB57E-2365-EBE8-28BB-D2AC1BAD338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Sông Hương, sông Hàn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440209FD-2321-9D09-B2E4-5466CDD9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FB3A6D-923F-8A92-FE7C-597DF5D426AD}"/>
              </a:ext>
            </a:extLst>
          </p:cNvPr>
          <p:cNvGrpSpPr/>
          <p:nvPr/>
        </p:nvGrpSpPr>
        <p:grpSpPr>
          <a:xfrm>
            <a:off x="6025959" y="2893021"/>
            <a:ext cx="6073877" cy="1638675"/>
            <a:chOff x="8454890" y="4417929"/>
            <a:chExt cx="9412986" cy="2458012"/>
          </a:xfrm>
        </p:grpSpPr>
        <p:sp>
          <p:nvSpPr>
            <p:cNvPr id="35" name="b">
              <a:extLst>
                <a:ext uri="{FF2B5EF4-FFF2-40B4-BE49-F238E27FC236}">
                  <a16:creationId xmlns:a16="http://schemas.microsoft.com/office/drawing/2014/main" id="{838B66BB-590B-C579-BB21-9CD7D46E6F5C}"/>
                </a:ext>
              </a:extLst>
            </p:cNvPr>
            <p:cNvSpPr/>
            <p:nvPr/>
          </p:nvSpPr>
          <p:spPr>
            <a:xfrm>
              <a:off x="9594704" y="4417929"/>
              <a:ext cx="8273172" cy="245801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Sông Đồng Nai,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sông Tiền, sông Hậu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A5023BAC-F00D-EB29-B80B-1DBEC44C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4890" y="4572361"/>
              <a:ext cx="1995067" cy="223746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015ECE-55DA-8EBA-4085-6F9F13DB7521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38" name="c">
              <a:extLst>
                <a:ext uri="{FF2B5EF4-FFF2-40B4-BE49-F238E27FC236}">
                  <a16:creationId xmlns:a16="http://schemas.microsoft.com/office/drawing/2014/main" id="{9E80219D-2280-ABB8-F46D-379DAF5FA3C0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Sông Hồng,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sông Đà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12">
              <a:extLst>
                <a:ext uri="{FF2B5EF4-FFF2-40B4-BE49-F238E27FC236}">
                  <a16:creationId xmlns:a16="http://schemas.microsoft.com/office/drawing/2014/main" id="{A49065A3-BEC8-9D7F-FEA8-E94EC7D26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5A97F9-9C23-A179-55D4-1A9B93463E1C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41" name="d">
              <a:extLst>
                <a:ext uri="{FF2B5EF4-FFF2-40B4-BE49-F238E27FC236}">
                  <a16:creationId xmlns:a16="http://schemas.microsoft.com/office/drawing/2014/main" id="{1A7E41E2-06F2-9E79-6367-411223D4851B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Sông Đáy,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sông Lô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Picture 13">
              <a:extLst>
                <a:ext uri="{FF2B5EF4-FFF2-40B4-BE49-F238E27FC236}">
                  <a16:creationId xmlns:a16="http://schemas.microsoft.com/office/drawing/2014/main" id="{168E4EC9-7111-C1AC-52C9-8B8B8EAE7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53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9" descr="千库网_白色的海鸥免抠图_元素编号12117770">
            <a:extLst>
              <a:ext uri="{FF2B5EF4-FFF2-40B4-BE49-F238E27FC236}">
                <a16:creationId xmlns:a16="http://schemas.microsoft.com/office/drawing/2014/main" id="{4DF94405-8E15-1202-E0C3-2E735CAA05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9" name="图片 20" descr="千库网_白色的海鸥免抠图_元素编号12117770">
            <a:extLst>
              <a:ext uri="{FF2B5EF4-FFF2-40B4-BE49-F238E27FC236}">
                <a16:creationId xmlns:a16="http://schemas.microsoft.com/office/drawing/2014/main" id="{98944A92-8F63-746E-B268-C64E864065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sp>
        <p:nvSpPr>
          <p:cNvPr id="46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517236" y="3232359"/>
            <a:ext cx="5613400" cy="1631741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Plaque 46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1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5F997-F7B6-4242-8F02-C0907C67D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264" y="1027720"/>
            <a:ext cx="6528299" cy="45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0A86F-16B4-DA59-CA53-60C44479EA59}"/>
              </a:ext>
            </a:extLst>
          </p:cNvPr>
          <p:cNvSpPr/>
          <p:nvPr/>
        </p:nvSpPr>
        <p:spPr>
          <a:xfrm>
            <a:off x="296371" y="219202"/>
            <a:ext cx="11599258" cy="12168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Hoạt động 1:  Tìm hiểu về dân cư 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 flipH="1">
            <a:off x="432392" y="1739686"/>
            <a:ext cx="6850493" cy="2656046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5A44A0-574D-9ECE-0F39-2BBBE6E4B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19" y="840227"/>
            <a:ext cx="5976690" cy="3830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FAFEB-01E1-BFBB-A10C-C83C2D560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650" y="3426743"/>
            <a:ext cx="6161117" cy="351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2F2451-47F5-D23F-4C47-F1824E997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243" y="-130110"/>
            <a:ext cx="6032373" cy="3496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792521" y="5261503"/>
            <a:ext cx="4540917" cy="669071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</a:p>
        </p:txBody>
      </p:sp>
    </p:spTree>
    <p:extLst>
      <p:ext uri="{BB962C8B-B14F-4D97-AF65-F5344CB8AC3E}">
        <p14:creationId xmlns:p14="http://schemas.microsoft.com/office/powerpoint/2010/main" val="17595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生态保护环境推动生态文明建设绿色城市PPT模板"/>
</p:tagLst>
</file>

<file path=ppt/theme/theme1.xml><?xml version="1.0" encoding="utf-8"?>
<a:theme xmlns:a="http://schemas.openxmlformats.org/drawingml/2006/main" name="1_Office 主题">
  <a:themeElements>
    <a:clrScheme name="自定义 4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BAD2F"/>
      </a:accent1>
      <a:accent2>
        <a:srgbClr val="6BAD2F"/>
      </a:accent2>
      <a:accent3>
        <a:srgbClr val="6BAD2F"/>
      </a:accent3>
      <a:accent4>
        <a:srgbClr val="6BAD2F"/>
      </a:accent4>
      <a:accent5>
        <a:srgbClr val="6BAD2F"/>
      </a:accent5>
      <a:accent6>
        <a:srgbClr val="6BAD2F"/>
      </a:accent6>
      <a:hlink>
        <a:srgbClr val="6BAD2F"/>
      </a:hlink>
      <a:folHlink>
        <a:srgbClr val="6BAD2F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268</Words>
  <Application>Microsoft Office PowerPoint</Application>
  <PresentationFormat>Widescreen</PresentationFormat>
  <Paragraphs>47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DengXian</vt:lpstr>
      <vt:lpstr>Cambria</vt:lpstr>
      <vt:lpstr>Calibri</vt:lpstr>
      <vt:lpstr>DengXian</vt:lpstr>
      <vt:lpstr>Times New Roman</vt:lpstr>
      <vt:lpstr>DengXian Light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绿色生态保护环境推动生态文明建设绿色城市PPT模板</dc:title>
  <dc:creator>MĂNG NON TEAM</dc:creator>
  <cp:keywords>MĂNG NON TEAM</cp:keywords>
  <cp:lastModifiedBy>Admin</cp:lastModifiedBy>
  <cp:revision>122</cp:revision>
  <dcterms:created xsi:type="dcterms:W3CDTF">2018-06-12T22:40:00Z</dcterms:created>
  <dcterms:modified xsi:type="dcterms:W3CDTF">2024-04-05T06:34:31Z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F1266FC13F884EF4A8EA5E75D140AF6D</vt:lpwstr>
  </property>
  <property fmtid="{D5CDD505-2E9C-101B-9397-08002B2CF9AE}" pid="3" name="KSOProductBuildVer">
    <vt:lpwstr>2052-11.1.0.10938</vt:lpwstr>
  </property>
</Properties>
</file>