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2" r:id="rId2"/>
    <p:sldMasterId id="2147483694" r:id="rId3"/>
  </p:sldMasterIdLst>
  <p:notesMasterIdLst>
    <p:notesMasterId r:id="rId18"/>
  </p:notesMasterIdLst>
  <p:sldIdLst>
    <p:sldId id="324" r:id="rId4"/>
    <p:sldId id="323" r:id="rId5"/>
    <p:sldId id="293" r:id="rId6"/>
    <p:sldId id="296" r:id="rId7"/>
    <p:sldId id="294" r:id="rId8"/>
    <p:sldId id="295" r:id="rId9"/>
    <p:sldId id="297" r:id="rId10"/>
    <p:sldId id="326" r:id="rId11"/>
    <p:sldId id="327" r:id="rId12"/>
    <p:sldId id="328" r:id="rId13"/>
    <p:sldId id="330" r:id="rId14"/>
    <p:sldId id="329" r:id="rId15"/>
    <p:sldId id="331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51C"/>
    <a:srgbClr val="CB561B"/>
    <a:srgbClr val="E00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546B8-6BF2-4484-878E-3B029567F43D}" type="datetimeFigureOut">
              <a:rPr lang="en-SG" smtClean="0"/>
              <a:t>17/4/2024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0B9C0-B9A3-49CF-8BE7-434B35480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121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Mời</a:t>
            </a:r>
            <a:r>
              <a:rPr lang="en-US" b="1" dirty="0"/>
              <a:t> </a:t>
            </a:r>
            <a:r>
              <a:rPr lang="en-US" b="1" dirty="0" err="1"/>
              <a:t>truy</a:t>
            </a:r>
            <a:r>
              <a:rPr lang="en-US" b="1" dirty="0"/>
              <a:t> </a:t>
            </a:r>
            <a:r>
              <a:rPr lang="en-US" b="1" dirty="0" err="1"/>
              <a:t>cập</a:t>
            </a:r>
            <a:r>
              <a:rPr lang="en-US" b="1" dirty="0"/>
              <a:t>: </a:t>
            </a:r>
            <a:r>
              <a:rPr lang="en-US" dirty="0">
                <a:hlinkClick r:id="rId3"/>
              </a:rPr>
              <a:t>MĂNG NON- TÀI LIỆU TIỂU HỌC | Facebook</a:t>
            </a:r>
            <a:endParaRPr lang="en-US" dirty="0"/>
          </a:p>
        </p:txBody>
      </p:sp>
      <p:sp>
        <p:nvSpPr>
          <p:cNvPr id="43" name="Google Shape;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90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22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66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67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67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20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5200-B097-BF4F-A865-16BC6CD96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85C9D-BF40-1B45-A7FA-8FDEDDC18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99A4-6B2D-DF4E-8382-FB554741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76A50-FC30-F343-A1C2-A55D2C59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36A8-56BD-CB47-82C7-088A3C11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07C1-1302-5749-9A3E-C11ADBF1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04EEC-68B7-5647-91A4-473846461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6FAF-9B7F-844A-9B6B-E65C5415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FD23F-5239-0248-9EFB-D49A2C50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78F6-E720-6546-961A-6050C27F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130A2-6446-1244-954C-F215094E3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73C97-9DF6-844F-80FC-D83E87242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74CA0-5919-1D49-B4E8-22C2E6AA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B5D18-46C1-F945-B35F-BACFF346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1593F-C06A-1841-AD41-D2B4A5AE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5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8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44F0-9D45-C242-B80C-6DE446C8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EE2B6-EA34-1348-8205-5EDE206B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1315-4E15-874D-A76F-05A4893D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5627D-7624-2B42-96D0-24F0C3C1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20F4-52B0-2E4F-B00C-0FC1067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9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73CE-1F63-034F-9143-7E1EBD0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F2EFC-F2ED-7640-B94C-F15F2860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9D203-4C91-9342-8CA3-6441874A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C273-F881-4B4E-84F1-91142293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EF553-6052-0B41-A8DA-B17DEB64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0256-5FD0-2B40-BCAF-38838A49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F280-DA5E-6F4D-8D2F-32969215E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4C2C9-9B6D-5D4D-B3F9-F7322FCB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0F5C-9542-1847-AC15-C158BD22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19586-0DCC-7840-B0E1-35E71B83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DC684-97AE-824A-8FAB-F8614697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6D48-4A47-C04B-A27E-7FB7D0F3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6AA0E-CE25-3D4E-9173-3F28637CD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7CF2-9AFA-7741-8B01-9E14F6B84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F7AE6-E627-E340-BF24-4DBD004BF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D1142-9171-2341-8D00-29A26A08F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49A35-C626-A845-9B95-4C7BC6E4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6575A-E012-224B-AD8D-8620174F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7FBA1B-F6CE-D148-A80B-3D87CA2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3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ADD3-9255-D14E-97C6-16426960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D90A4-18F5-3041-B916-5ADF7EA5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1A414-7026-FA4F-B89E-E1D639E2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561ED-D07A-EA4B-A228-2A8BB3FF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95C2C-5EB5-BC4D-93E0-0BB14C13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646E1-6BC0-5A44-B739-CDF9C4FD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E5FE8-E048-DD40-B0F9-159AE023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190A-4762-8349-B971-56C88BDF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E97E-0EB3-6449-82D1-64C5CFD3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50A7B-6AD0-6C4F-8B2B-FD22C0FF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5AF9-BC3C-A04A-99D2-8839C006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4A9B3-0322-6F44-8AB3-5AB0403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3263D-9A68-E142-83C2-FC0E0FD0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183F-C971-7C48-9B65-5014EA58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AE131-1FC2-3E41-A61F-80202E516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255BF-DE38-C94C-87FA-07865CC8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14399-A635-3544-8C5F-E21055FE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5111C-76C4-D345-BE30-E9745E7E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204E8-2DD5-4245-8C40-C0CC8FA4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261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97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57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id="{9AEFB341-8286-0F4C-F702-4A40E2414A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26" y="2531841"/>
            <a:ext cx="4584700" cy="4584700"/>
          </a:xfrm>
          <a:prstGeom prst="rect">
            <a:avLst/>
          </a:prstGeom>
        </p:spPr>
      </p:pic>
      <p:pic>
        <p:nvPicPr>
          <p:cNvPr id="33" name="图片 1">
            <a:extLst>
              <a:ext uri="{FF2B5EF4-FFF2-40B4-BE49-F238E27FC236}">
                <a16:creationId xmlns:a16="http://schemas.microsoft.com/office/drawing/2014/main" id="{DBE74A12-D083-4F05-B132-7B2F84D0B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 rot="10800000">
            <a:off x="-32807" y="-929106"/>
            <a:ext cx="12257613" cy="6768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FBA18B-15D9-8018-0047-BFA2D5FD7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295" y="477520"/>
            <a:ext cx="5608381" cy="3882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48760A-DB3B-64CB-28FC-7FF724A87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105" y="1874650"/>
            <a:ext cx="9233183" cy="23354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80C6E9-12F0-C58E-35FA-13744269D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693" y="4360244"/>
            <a:ext cx="7023201" cy="1072989"/>
          </a:xfrm>
          <a:prstGeom prst="rect">
            <a:avLst/>
          </a:prstGeom>
        </p:spPr>
      </p:pic>
      <p:pic>
        <p:nvPicPr>
          <p:cNvPr id="24" name="Picture 23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id="{5C6A2C45-9492-A88A-61AD-4A6EE1E009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8" y="3713901"/>
            <a:ext cx="4584700" cy="34386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39" y="-206250"/>
            <a:ext cx="1402333" cy="1402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F62897-33A4-CA0D-52D0-26FACEB954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872480" y="4512271"/>
            <a:ext cx="857611" cy="9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9B8EF8-8470-72B7-C6FC-E8BEBFF60627}"/>
              </a:ext>
            </a:extLst>
          </p:cNvPr>
          <p:cNvSpPr/>
          <p:nvPr/>
        </p:nvSpPr>
        <p:spPr>
          <a:xfrm>
            <a:off x="0" y="2350754"/>
            <a:ext cx="9975960" cy="3398429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E0CD39-A9A6-5211-BF5B-D3B25DAF83D8}"/>
              </a:ext>
            </a:extLst>
          </p:cNvPr>
          <p:cNvGrpSpPr/>
          <p:nvPr/>
        </p:nvGrpSpPr>
        <p:grpSpPr>
          <a:xfrm>
            <a:off x="1566041" y="115614"/>
            <a:ext cx="10567904" cy="2177599"/>
            <a:chOff x="1311588" y="224434"/>
            <a:chExt cx="7249086" cy="114065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Google Shape;534;p37">
              <a:extLst>
                <a:ext uri="{FF2B5EF4-FFF2-40B4-BE49-F238E27FC236}">
                  <a16:creationId xmlns:a16="http://schemas.microsoft.com/office/drawing/2014/main" id="{02F3A321-1413-459B-F9FC-B4B489869183}"/>
                </a:ext>
              </a:extLst>
            </p:cNvPr>
            <p:cNvSpPr/>
            <p:nvPr/>
          </p:nvSpPr>
          <p:spPr>
            <a:xfrm>
              <a:off x="1311588" y="224434"/>
              <a:ext cx="7249086" cy="1096857"/>
            </a:xfrm>
            <a:prstGeom prst="roundRect">
              <a:avLst>
                <a:gd name="adj" fmla="val 6628"/>
              </a:avLst>
            </a:prstGeom>
            <a:grpFill/>
            <a:ln w="76200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35;p37">
              <a:extLst>
                <a:ext uri="{FF2B5EF4-FFF2-40B4-BE49-F238E27FC236}">
                  <a16:creationId xmlns:a16="http://schemas.microsoft.com/office/drawing/2014/main" id="{94EEE854-1982-CF35-743B-8EF5703D6979}"/>
                </a:ext>
              </a:extLst>
            </p:cNvPr>
            <p:cNvSpPr/>
            <p:nvPr/>
          </p:nvSpPr>
          <p:spPr>
            <a:xfrm rot="19090399">
              <a:off x="1527763" y="236244"/>
              <a:ext cx="33442" cy="112966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536;p37">
              <a:extLst>
                <a:ext uri="{FF2B5EF4-FFF2-40B4-BE49-F238E27FC236}">
                  <a16:creationId xmlns:a16="http://schemas.microsoft.com/office/drawing/2014/main" id="{E9398D42-BB53-DC32-B27B-2FB812BD0351}"/>
                </a:ext>
              </a:extLst>
            </p:cNvPr>
            <p:cNvSpPr/>
            <p:nvPr/>
          </p:nvSpPr>
          <p:spPr>
            <a:xfrm rot="2282138">
              <a:off x="2948863" y="230681"/>
              <a:ext cx="33363" cy="112696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37;p37">
              <a:extLst>
                <a:ext uri="{FF2B5EF4-FFF2-40B4-BE49-F238E27FC236}">
                  <a16:creationId xmlns:a16="http://schemas.microsoft.com/office/drawing/2014/main" id="{4CE6DD60-ABDB-58C8-339B-4CC4505027CD}"/>
                </a:ext>
              </a:extLst>
            </p:cNvPr>
            <p:cNvSpPr/>
            <p:nvPr/>
          </p:nvSpPr>
          <p:spPr>
            <a:xfrm>
              <a:off x="1509044" y="336034"/>
              <a:ext cx="27732" cy="55797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38;p37">
              <a:extLst>
                <a:ext uri="{FF2B5EF4-FFF2-40B4-BE49-F238E27FC236}">
                  <a16:creationId xmlns:a16="http://schemas.microsoft.com/office/drawing/2014/main" id="{F1F873A2-FFB8-A7B7-9602-5B57ED3A60B3}"/>
                </a:ext>
              </a:extLst>
            </p:cNvPr>
            <p:cNvSpPr/>
            <p:nvPr/>
          </p:nvSpPr>
          <p:spPr>
            <a:xfrm>
              <a:off x="1539830" y="1309287"/>
              <a:ext cx="27732" cy="55797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A9553E-CF57-1FB8-1A27-8282D331D518}"/>
                  </a:ext>
                </a:extLst>
              </p:cNvPr>
              <p:cNvSpPr txBox="1"/>
              <p:nvPr/>
            </p:nvSpPr>
            <p:spPr>
              <a:xfrm>
                <a:off x="1703800" y="115614"/>
                <a:ext cx="10303845" cy="212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buClr>
                    <a:srgbClr val="000000"/>
                  </a:buClr>
                </a:pPr>
                <a:r>
                  <a:rPr lang="vi-VN" sz="27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chiếc tàu thủy cũ kể với ca nô. “Tôi đã làm việc tròn nửa thế kỉ. </a:t>
                </a:r>
                <a:r>
                  <a:rPr lang="vi-VN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vi-VN" sz="27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rong quãng thời gian đó, tôi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7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27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thời gian để chở hàng trên Đại Tây Dương</a:t>
                </a:r>
                <a:r>
                  <a:rPr lang="en-US" sz="27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vi-VN" sz="27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7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vi-VN" sz="27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7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thời gian chở hàng trên Thái Bình Dương. </a:t>
                </a:r>
              </a:p>
              <a:p>
                <a:pPr algn="just" defTabSz="1219170">
                  <a:buClr>
                    <a:srgbClr val="000000"/>
                  </a:buClr>
                </a:pPr>
                <a:r>
                  <a:rPr lang="vi-VN" sz="27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Thời gian còn lại tôi chở hàng trên Ấn Độ Dương.</a:t>
                </a:r>
                <a:endParaRPr lang="en-US" sz="27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A9553E-CF57-1FB8-1A27-8282D331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00" y="115614"/>
                <a:ext cx="10303845" cy="2121671"/>
              </a:xfrm>
              <a:prstGeom prst="rect">
                <a:avLst/>
              </a:prstGeom>
              <a:blipFill>
                <a:blip r:embed="rId2"/>
                <a:stretch>
                  <a:fillRect l="-1124" t="-2874" r="-1064" b="-63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F05DB86-A311-3C67-842D-2A7729346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804" y="586429"/>
            <a:ext cx="3932261" cy="109127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A2F5B69-27D7-62F8-E5FB-E27C40B239CC}"/>
              </a:ext>
            </a:extLst>
          </p:cNvPr>
          <p:cNvGrpSpPr/>
          <p:nvPr/>
        </p:nvGrpSpPr>
        <p:grpSpPr>
          <a:xfrm>
            <a:off x="0" y="2437840"/>
            <a:ext cx="9975960" cy="2894126"/>
            <a:chOff x="544513" y="2394149"/>
            <a:chExt cx="9975960" cy="28941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A1C97E-96B1-7C18-623B-A2F28021C2D2}"/>
                </a:ext>
              </a:extLst>
            </p:cNvPr>
            <p:cNvSpPr txBox="1"/>
            <p:nvPr/>
          </p:nvSpPr>
          <p:spPr>
            <a:xfrm>
              <a:off x="544513" y="2394149"/>
              <a:ext cx="9975960" cy="28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Tàu thủy chở hàng 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trên Đại Tây Dương.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Tàu thủy chở hàng 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trên Thái Bình Dương.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c. 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Tàu thủy chở hàng 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trên ấn Độ Dương. 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85B87D8-D6DF-6FF0-D9F8-7B7105602CFB}"/>
                </a:ext>
              </a:extLst>
            </p:cNvPr>
            <p:cNvSpPr/>
            <p:nvPr/>
          </p:nvSpPr>
          <p:spPr>
            <a:xfrm>
              <a:off x="4729656" y="2838422"/>
              <a:ext cx="483476" cy="42041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F01A0AA-F125-F6E3-6D78-01A8532AC19F}"/>
                </a:ext>
              </a:extLst>
            </p:cNvPr>
            <p:cNvSpPr/>
            <p:nvPr/>
          </p:nvSpPr>
          <p:spPr>
            <a:xfrm>
              <a:off x="4711594" y="3796071"/>
              <a:ext cx="483476" cy="42041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DD5DF5D-BAB4-6A64-8676-DFC7B50D1ED7}"/>
                </a:ext>
              </a:extLst>
            </p:cNvPr>
            <p:cNvSpPr/>
            <p:nvPr/>
          </p:nvSpPr>
          <p:spPr>
            <a:xfrm>
              <a:off x="4813738" y="4836955"/>
              <a:ext cx="483476" cy="42041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6" y="4260176"/>
            <a:ext cx="3400563" cy="25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51BB36-464B-9452-9C6B-6DA9099046A9}"/>
              </a:ext>
            </a:extLst>
          </p:cNvPr>
          <p:cNvSpPr/>
          <p:nvPr/>
        </p:nvSpPr>
        <p:spPr>
          <a:xfrm>
            <a:off x="212416" y="406400"/>
            <a:ext cx="10313344" cy="5424961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B946F3-A2C4-776D-0624-604FBB978426}"/>
                  </a:ext>
                </a:extLst>
              </p:cNvPr>
              <p:cNvSpPr txBox="1"/>
              <p:nvPr/>
            </p:nvSpPr>
            <p:spPr>
              <a:xfrm>
                <a:off x="328966" y="590681"/>
                <a:ext cx="10080244" cy="4603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i="0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300" b="1" i="0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</a:t>
                </a:r>
                <a:r>
                  <a:rPr lang="en-US" sz="33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en-US" sz="33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300" b="1" i="0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thế kỉ là </a:t>
                </a:r>
                <a:r>
                  <a:rPr lang="vi-VN" sz="33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100</a:t>
                </a:r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năm. Nửa thế kỉ là </a:t>
                </a:r>
                <a:r>
                  <a:rPr lang="vi-VN" sz="33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50</a:t>
                </a:r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năm.</a:t>
                </a:r>
              </a:p>
              <a:p>
                <a:pPr algn="just"/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Tàu thuỷ chở hàng số năm trên Đại Tây Dương là:</a:t>
                </a:r>
              </a:p>
              <a:p>
                <a:pPr algn="just"/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50 × </a:t>
                </a:r>
                <a:r>
                  <a:rPr lang="en-US" sz="3300" b="1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3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3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vi-VN" sz="33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25 (năm)</a:t>
                </a:r>
              </a:p>
              <a:p>
                <a:pPr algn="just"/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Tàu thuỷ chở hàng số năm trên Thái Bình Dương là:</a:t>
                </a:r>
              </a:p>
              <a:p>
                <a:pPr algn="just"/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50 × </a:t>
                </a:r>
                <a:r>
                  <a:rPr lang="en-US" sz="3300" b="1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3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3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vi-VN" sz="33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20 (năm)</a:t>
                </a:r>
              </a:p>
              <a:p>
                <a:pPr algn="just"/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Tàu thuỷ chở hàng số năm trên Ấn Độ Dương là:</a:t>
                </a:r>
              </a:p>
              <a:p>
                <a:pPr algn="just"/>
                <a:r>
                  <a:rPr lang="vi-VN" sz="33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50 – 25 – 20 = 5 (năm)</a:t>
                </a:r>
                <a:endParaRPr lang="en-US" sz="33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B946F3-A2C4-776D-0624-604FBB978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66" y="590681"/>
                <a:ext cx="10080244" cy="4603953"/>
              </a:xfrm>
              <a:prstGeom prst="rect">
                <a:avLst/>
              </a:prstGeom>
              <a:blipFill>
                <a:blip r:embed="rId2"/>
                <a:stretch>
                  <a:fillRect l="-1632" t="-1987" r="-1330" b="-3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id="{74038DCC-48A5-0DEF-F5FA-4AC3EEEC4C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3763620"/>
            <a:ext cx="3815883" cy="28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8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reeform 12"/>
              <p:cNvSpPr/>
              <p:nvPr/>
            </p:nvSpPr>
            <p:spPr>
              <a:xfrm>
                <a:off x="1600199" y="160762"/>
                <a:ext cx="10591801" cy="1511301"/>
              </a:xfrm>
              <a:custGeom>
                <a:avLst/>
                <a:gdLst/>
                <a:ahLst/>
                <a:cxnLst/>
                <a:rect l="l" t="t" r="r" b="b"/>
                <a:pathLst>
                  <a:path w="1981715" h="224472">
                    <a:moveTo>
                      <a:pt x="52475" y="0"/>
                    </a:moveTo>
                    <a:lnTo>
                      <a:pt x="1929240" y="0"/>
                    </a:lnTo>
                    <a:cubicBezTo>
                      <a:pt x="1943157" y="0"/>
                      <a:pt x="1956504" y="5529"/>
                      <a:pt x="1966345" y="15370"/>
                    </a:cubicBezTo>
                    <a:cubicBezTo>
                      <a:pt x="1976186" y="25210"/>
                      <a:pt x="1981715" y="38558"/>
                      <a:pt x="1981715" y="52475"/>
                    </a:cubicBezTo>
                    <a:lnTo>
                      <a:pt x="1981715" y="171997"/>
                    </a:lnTo>
                    <a:cubicBezTo>
                      <a:pt x="1981715" y="185914"/>
                      <a:pt x="1976186" y="199261"/>
                      <a:pt x="1966345" y="209102"/>
                    </a:cubicBezTo>
                    <a:cubicBezTo>
                      <a:pt x="1956504" y="218943"/>
                      <a:pt x="1943157" y="224472"/>
                      <a:pt x="1929240" y="224472"/>
                    </a:cubicBezTo>
                    <a:lnTo>
                      <a:pt x="52475" y="224472"/>
                    </a:lnTo>
                    <a:cubicBezTo>
                      <a:pt x="38558" y="224472"/>
                      <a:pt x="25210" y="218943"/>
                      <a:pt x="15370" y="209102"/>
                    </a:cubicBezTo>
                    <a:cubicBezTo>
                      <a:pt x="5529" y="199261"/>
                      <a:pt x="0" y="185914"/>
                      <a:pt x="0" y="171997"/>
                    </a:cubicBezTo>
                    <a:lnTo>
                      <a:pt x="0" y="52475"/>
                    </a:lnTo>
                    <a:cubicBezTo>
                      <a:pt x="0" y="38558"/>
                      <a:pt x="5529" y="25210"/>
                      <a:pt x="15370" y="15370"/>
                    </a:cubicBezTo>
                    <a:cubicBezTo>
                      <a:pt x="25210" y="5529"/>
                      <a:pt x="38558" y="0"/>
                      <a:pt x="52475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/>
                <a:r>
                  <a:rPr lang="vi-VN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con báo săn chạy 198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hết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vi-VN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Hỏi trung bình mỗi giây con báo săn đó chạy được bao nhiêu mét? </a:t>
                </a:r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Freeform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160762"/>
                <a:ext cx="10591801" cy="1511301"/>
              </a:xfrm>
              <a:custGeom>
                <a:avLst/>
                <a:gdLst/>
                <a:ahLst/>
                <a:cxnLst/>
                <a:rect l="l" t="t" r="r" b="b"/>
                <a:pathLst>
                  <a:path w="1981715" h="224472">
                    <a:moveTo>
                      <a:pt x="52475" y="0"/>
                    </a:moveTo>
                    <a:lnTo>
                      <a:pt x="1929240" y="0"/>
                    </a:lnTo>
                    <a:cubicBezTo>
                      <a:pt x="1943157" y="0"/>
                      <a:pt x="1956504" y="5529"/>
                      <a:pt x="1966345" y="15370"/>
                    </a:cubicBezTo>
                    <a:cubicBezTo>
                      <a:pt x="1976186" y="25210"/>
                      <a:pt x="1981715" y="38558"/>
                      <a:pt x="1981715" y="52475"/>
                    </a:cubicBezTo>
                    <a:lnTo>
                      <a:pt x="1981715" y="171997"/>
                    </a:lnTo>
                    <a:cubicBezTo>
                      <a:pt x="1981715" y="185914"/>
                      <a:pt x="1976186" y="199261"/>
                      <a:pt x="1966345" y="209102"/>
                    </a:cubicBezTo>
                    <a:cubicBezTo>
                      <a:pt x="1956504" y="218943"/>
                      <a:pt x="1943157" y="224472"/>
                      <a:pt x="1929240" y="224472"/>
                    </a:cubicBezTo>
                    <a:lnTo>
                      <a:pt x="52475" y="224472"/>
                    </a:lnTo>
                    <a:cubicBezTo>
                      <a:pt x="38558" y="224472"/>
                      <a:pt x="25210" y="218943"/>
                      <a:pt x="15370" y="209102"/>
                    </a:cubicBezTo>
                    <a:cubicBezTo>
                      <a:pt x="5529" y="199261"/>
                      <a:pt x="0" y="185914"/>
                      <a:pt x="0" y="171997"/>
                    </a:cubicBezTo>
                    <a:lnTo>
                      <a:pt x="0" y="52475"/>
                    </a:lnTo>
                    <a:cubicBezTo>
                      <a:pt x="0" y="38558"/>
                      <a:pt x="5529" y="25210"/>
                      <a:pt x="15370" y="15370"/>
                    </a:cubicBezTo>
                    <a:cubicBezTo>
                      <a:pt x="25210" y="5529"/>
                      <a:pt x="38558" y="0"/>
                      <a:pt x="52475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860" r="-160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7E50D3-CCD4-479F-DD6F-835FB940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055" y="653984"/>
            <a:ext cx="3674183" cy="1018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/>
              <p:cNvSpPr/>
              <p:nvPr/>
            </p:nvSpPr>
            <p:spPr>
              <a:xfrm>
                <a:off x="3378200" y="1887126"/>
                <a:ext cx="8490988" cy="3777074"/>
              </a:xfrm>
              <a:prstGeom prst="wedgeRoundRectCallout">
                <a:avLst>
                  <a:gd name="adj1" fmla="val -11503"/>
                  <a:gd name="adj2" fmla="val 8664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5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5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5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35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35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5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phút = 6 giây</a:t>
                </a:r>
                <a:endParaRPr lang="en-US" sz="35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5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Trung bình mỗi giây con báo săn đó chạy được số m là:</a:t>
                </a:r>
                <a:endParaRPr lang="en-US" sz="35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5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198  : 6 = 33 (m)</a:t>
                </a:r>
                <a:endParaRPr lang="vi-VN" sz="35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5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Đáp số: 33 m</a:t>
                </a:r>
                <a:endParaRPr lang="en-US" sz="35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00" y="1887126"/>
                <a:ext cx="8490988" cy="3777074"/>
              </a:xfrm>
              <a:prstGeom prst="wedgeRoundRectCallout">
                <a:avLst>
                  <a:gd name="adj1" fmla="val -11503"/>
                  <a:gd name="adj2" fmla="val 86649"/>
                  <a:gd name="adj3" fmla="val 16667"/>
                </a:avLst>
              </a:prstGeom>
              <a:blipFill>
                <a:blip r:embed="rId4"/>
                <a:stretch>
                  <a:fillRect t="-2120" r="-3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2" y="2591162"/>
            <a:ext cx="3795222" cy="36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4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6141511" y="-4500828"/>
            <a:ext cx="1256517" cy="10632710"/>
            <a:chOff x="0" y="0"/>
            <a:chExt cx="2517577" cy="5816681"/>
          </a:xfrm>
        </p:grpSpPr>
        <p:sp>
          <p:nvSpPr>
            <p:cNvPr id="3" name="Freeform 10"/>
            <p:cNvSpPr/>
            <p:nvPr/>
          </p:nvSpPr>
          <p:spPr>
            <a:xfrm>
              <a:off x="0" y="0"/>
              <a:ext cx="2517577" cy="5816681"/>
            </a:xfrm>
            <a:custGeom>
              <a:avLst/>
              <a:gdLst/>
              <a:ahLst/>
              <a:cxnLst/>
              <a:rect l="l" t="t" r="r" b="b"/>
              <a:pathLst>
                <a:path w="2517577" h="5816681">
                  <a:moveTo>
                    <a:pt x="110206" y="0"/>
                  </a:moveTo>
                  <a:lnTo>
                    <a:pt x="2407371" y="0"/>
                  </a:lnTo>
                  <a:cubicBezTo>
                    <a:pt x="2436599" y="0"/>
                    <a:pt x="2464631" y="11611"/>
                    <a:pt x="2485298" y="32279"/>
                  </a:cubicBezTo>
                  <a:cubicBezTo>
                    <a:pt x="2505966" y="52946"/>
                    <a:pt x="2517577" y="80978"/>
                    <a:pt x="2517577" y="110206"/>
                  </a:cubicBezTo>
                  <a:lnTo>
                    <a:pt x="2517577" y="5706474"/>
                  </a:lnTo>
                  <a:cubicBezTo>
                    <a:pt x="2517577" y="5735703"/>
                    <a:pt x="2505966" y="5763734"/>
                    <a:pt x="2485298" y="5784402"/>
                  </a:cubicBezTo>
                  <a:cubicBezTo>
                    <a:pt x="2464631" y="5805070"/>
                    <a:pt x="2436599" y="5816681"/>
                    <a:pt x="2407371" y="5816681"/>
                  </a:cubicBezTo>
                  <a:lnTo>
                    <a:pt x="110206" y="5816681"/>
                  </a:lnTo>
                  <a:cubicBezTo>
                    <a:pt x="49341" y="5816681"/>
                    <a:pt x="0" y="5767339"/>
                    <a:pt x="0" y="5706474"/>
                  </a:cubicBezTo>
                  <a:lnTo>
                    <a:pt x="0" y="110206"/>
                  </a:lnTo>
                  <a:cubicBezTo>
                    <a:pt x="0" y="49341"/>
                    <a:pt x="49341" y="0"/>
                    <a:pt x="11020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A4949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11"/>
            <p:cNvSpPr txBox="1"/>
            <p:nvPr/>
          </p:nvSpPr>
          <p:spPr>
            <a:xfrm>
              <a:off x="0" y="-28575"/>
              <a:ext cx="2517577" cy="5845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8D9245-714D-4B72-897D-14FB005E27EF}"/>
              </a:ext>
            </a:extLst>
          </p:cNvPr>
          <p:cNvSpPr txBox="1"/>
          <p:nvPr/>
        </p:nvSpPr>
        <p:spPr>
          <a:xfrm>
            <a:off x="1453414" y="253305"/>
            <a:ext cx="10969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Chào mào có 16 quả hồng. Chào mào ăn hết một nửa của một nửa số quả hồng đó. Chào mào đã ăn hết </a:t>
            </a:r>
            <a:r>
              <a:rPr lang="en-US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 hồng.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07C144-F88C-6B4C-3E76-8C6AA719BE9F}"/>
              </a:ext>
            </a:extLst>
          </p:cNvPr>
          <p:cNvSpPr/>
          <p:nvPr/>
        </p:nvSpPr>
        <p:spPr>
          <a:xfrm>
            <a:off x="8556775" y="796655"/>
            <a:ext cx="483476" cy="420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E534F-2088-595D-153C-DF1FD9DE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011" y="228659"/>
            <a:ext cx="2838822" cy="787828"/>
          </a:xfrm>
          <a:prstGeom prst="rect">
            <a:avLst/>
          </a:prstGeom>
        </p:spPr>
      </p:pic>
      <p:grpSp>
        <p:nvGrpSpPr>
          <p:cNvPr id="26" name="Group 11"/>
          <p:cNvGrpSpPr/>
          <p:nvPr/>
        </p:nvGrpSpPr>
        <p:grpSpPr>
          <a:xfrm>
            <a:off x="-3836274" y="1639856"/>
            <a:ext cx="13432220" cy="3510213"/>
            <a:chOff x="0" y="-146313"/>
            <a:chExt cx="2035901" cy="449202"/>
          </a:xfrm>
        </p:grpSpPr>
        <p:sp>
          <p:nvSpPr>
            <p:cNvPr id="28" name="Freeform 12"/>
            <p:cNvSpPr/>
            <p:nvPr/>
          </p:nvSpPr>
          <p:spPr>
            <a:xfrm>
              <a:off x="613148" y="-146313"/>
              <a:ext cx="1422753" cy="449202"/>
            </a:xfrm>
            <a:custGeom>
              <a:avLst/>
              <a:gdLst/>
              <a:ahLst/>
              <a:cxnLst/>
              <a:rect l="l" t="t" r="r" b="b"/>
              <a:pathLst>
                <a:path w="1981715" h="224472">
                  <a:moveTo>
                    <a:pt x="52475" y="0"/>
                  </a:moveTo>
                  <a:lnTo>
                    <a:pt x="1929240" y="0"/>
                  </a:lnTo>
                  <a:cubicBezTo>
                    <a:pt x="1943157" y="0"/>
                    <a:pt x="1956504" y="5529"/>
                    <a:pt x="1966345" y="15370"/>
                  </a:cubicBezTo>
                  <a:cubicBezTo>
                    <a:pt x="1976186" y="25210"/>
                    <a:pt x="1981715" y="38558"/>
                    <a:pt x="1981715" y="52475"/>
                  </a:cubicBezTo>
                  <a:lnTo>
                    <a:pt x="1981715" y="171997"/>
                  </a:lnTo>
                  <a:cubicBezTo>
                    <a:pt x="1981715" y="185914"/>
                    <a:pt x="1976186" y="199261"/>
                    <a:pt x="1966345" y="209102"/>
                  </a:cubicBezTo>
                  <a:cubicBezTo>
                    <a:pt x="1956504" y="218943"/>
                    <a:pt x="1943157" y="224472"/>
                    <a:pt x="1929240" y="224472"/>
                  </a:cubicBezTo>
                  <a:lnTo>
                    <a:pt x="52475" y="224472"/>
                  </a:lnTo>
                  <a:cubicBezTo>
                    <a:pt x="38558" y="224472"/>
                    <a:pt x="25210" y="218943"/>
                    <a:pt x="15370" y="209102"/>
                  </a:cubicBezTo>
                  <a:cubicBezTo>
                    <a:pt x="5529" y="199261"/>
                    <a:pt x="0" y="185914"/>
                    <a:pt x="0" y="171997"/>
                  </a:cubicBezTo>
                  <a:lnTo>
                    <a:pt x="0" y="52475"/>
                  </a:lnTo>
                  <a:cubicBezTo>
                    <a:pt x="0" y="38558"/>
                    <a:pt x="5529" y="25210"/>
                    <a:pt x="15370" y="15370"/>
                  </a:cubicBezTo>
                  <a:cubicBezTo>
                    <a:pt x="25210" y="5529"/>
                    <a:pt x="38558" y="0"/>
                    <a:pt x="52475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0" y="-28575"/>
              <a:ext cx="1981715" cy="253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64E808-5477-9C73-402D-8165DBD4CF83}"/>
                  </a:ext>
                </a:extLst>
              </p:cNvPr>
              <p:cNvSpPr txBox="1"/>
              <p:nvPr/>
            </p:nvSpPr>
            <p:spPr>
              <a:xfrm>
                <a:off x="320558" y="1892337"/>
                <a:ext cx="10331669" cy="2724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chỉ một nửa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chỉ một nửa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nửa</a:t>
                </a: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chào mào đã ăn hết</a:t>
                </a:r>
                <a:r>
                  <a:rPr lang="vi-VN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𝟏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4 </a:t>
                </a: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quả hồng.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64E808-5477-9C73-402D-8165DBD4C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8" y="1892337"/>
                <a:ext cx="10331669" cy="2724400"/>
              </a:xfrm>
              <a:prstGeom prst="rect">
                <a:avLst/>
              </a:prstGeom>
              <a:blipFill>
                <a:blip r:embed="rId3"/>
                <a:stretch>
                  <a:fillRect l="-1830" b="-29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8F6B93D-4565-69BF-4725-C7528439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58" y="4329972"/>
            <a:ext cx="3400563" cy="25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9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id="{01212E93-8CC1-695F-2331-AE607AEFC7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35" y="3903129"/>
            <a:ext cx="3839142" cy="2879472"/>
          </a:xfrm>
          <a:prstGeom prst="rect">
            <a:avLst/>
          </a:prstGeom>
        </p:spPr>
      </p:pic>
      <p:pic>
        <p:nvPicPr>
          <p:cNvPr id="23" name="Picture 22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id="{B50314CE-16D5-3382-CC50-436ED98B15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40" y="1396503"/>
            <a:ext cx="5745480" cy="5745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DAA68F-A63A-974B-F966-8FB7FB4EE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6878" y="1102366"/>
            <a:ext cx="10083658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85AB1-EF2F-622B-69EE-2A019337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5325" y="366799"/>
            <a:ext cx="10631679" cy="5115662"/>
          </a:xfrm>
          <a:prstGeom prst="rect">
            <a:avLst/>
          </a:prstGeom>
        </p:spPr>
      </p:pic>
      <p:pic>
        <p:nvPicPr>
          <p:cNvPr id="7" name="Picture 6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id="{0CFABD17-6B99-3877-80D3-A626CECDE5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84" y="2711270"/>
            <a:ext cx="4584700" cy="34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48"/>
          <p:cNvSpPr txBox="1">
            <a:spLocks noGrp="1"/>
          </p:cNvSpPr>
          <p:nvPr>
            <p:ph type="title" idx="4294967295"/>
          </p:nvPr>
        </p:nvSpPr>
        <p:spPr>
          <a:xfrm>
            <a:off x="2130868" y="-281370"/>
            <a:ext cx="8363166" cy="4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0201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Ở </a:t>
            </a:r>
            <a:r>
              <a:rPr lang="en-US" sz="10201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đây</a:t>
            </a:r>
            <a:r>
              <a:rPr lang="en-US" sz="10201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1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có</a:t>
            </a:r>
            <a:r>
              <a:rPr lang="en-US" sz="10201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1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bán</a:t>
            </a:r>
            <a:r>
              <a:rPr lang="en-US" sz="10201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1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trà</a:t>
            </a:r>
            <a:r>
              <a:rPr lang="en-US" sz="10201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1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sữa</a:t>
            </a:r>
            <a:endParaRPr sz="10201" dirty="0">
              <a:ln w="19050">
                <a:solidFill>
                  <a:srgbClr val="002060"/>
                </a:solidFill>
                <a:prstDash val="sysDash"/>
              </a:ln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grpSp>
        <p:nvGrpSpPr>
          <p:cNvPr id="2071" name="Google Shape;2071;p48"/>
          <p:cNvGrpSpPr/>
          <p:nvPr/>
        </p:nvGrpSpPr>
        <p:grpSpPr>
          <a:xfrm>
            <a:off x="9708536" y="3088366"/>
            <a:ext cx="2556428" cy="3662541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506896" y="3327311"/>
            <a:ext cx="2218928" cy="3186305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4" name="Google Shape;2354;p48"/>
          <p:cNvGrpSpPr/>
          <p:nvPr/>
        </p:nvGrpSpPr>
        <p:grpSpPr>
          <a:xfrm>
            <a:off x="9902333" y="1186000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5" y="2786883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1" y="268474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15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5" y="512323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12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5" y="2638026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20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6" y="5129858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16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25478" y="681370"/>
                <a:ext cx="10272000" cy="7636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4800" dirty="0">
                    <a:solidFill>
                      <a:schemeClr val="accent2">
                        <a:lumMod val="75000"/>
                      </a:schemeClr>
                    </a:solidFill>
                    <a:latin typeface="#9Slide07 SVNDessert Menu Scrip" panose="00000500000000000000" pitchFamily="2" charset="0"/>
                  </a:rPr>
                  <a:t>Câu 1: Tính		</a:t>
                </a: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 dirty="0">
                        <a:latin typeface="Cambria Math" panose="02040503050406030204" pitchFamily="18" charset="0"/>
                      </a:rPr>
                      <m:t>24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8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800" dirty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sz="4800" dirty="0">
                  <a:latin typeface="#9Slide07 SVNDessert Menu Scrip" panose="00000500000000000000" pitchFamily="2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478" y="681370"/>
                <a:ext cx="10272000" cy="763600"/>
              </a:xfrm>
              <a:prstGeom prst="rect">
                <a:avLst/>
              </a:prstGeom>
              <a:blipFill>
                <a:blip r:embed="rId5"/>
                <a:stretch>
                  <a:fillRect t="-15200" b="-5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229202" y="4482836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1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1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10" y="2000382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47" y="2352702"/>
            <a:ext cx="2038467" cy="162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</p:childTnLst>
        </p:cTn>
      </p:par>
    </p:tnLst>
    <p:bldLst>
      <p:bldP spid="12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1" y="268474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rgbClr val="DEC1E3">
                    <a:lumMod val="25000"/>
                  </a:srgbClr>
                </a:solidFill>
                <a:latin typeface="#9Slide07 SVNDessert Menu Scrip" panose="00000500000000000000" pitchFamily="2" charset="0"/>
              </a:rPr>
              <a:t>4</a:t>
            </a:r>
            <a:endParaRPr lang="en-US" sz="4400" b="1" dirty="0">
              <a:solidFill>
                <a:srgbClr val="DEC1E3">
                  <a:lumMod val="25000"/>
                </a:srgb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5" y="512323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rgbClr val="DEC1E3">
                    <a:lumMod val="25000"/>
                  </a:srgbClr>
                </a:solidFill>
                <a:latin typeface="#9Slide07 SVNDessert Menu Scrip" panose="00000500000000000000" pitchFamily="2" charset="0"/>
              </a:rPr>
              <a:t>1</a:t>
            </a:r>
            <a:endParaRPr lang="en-US" sz="4400" b="1" dirty="0">
              <a:solidFill>
                <a:srgbClr val="DEC1E3">
                  <a:lumMod val="25000"/>
                </a:srgb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5" y="2638026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rgbClr val="DEC1E3">
                    <a:lumMod val="25000"/>
                  </a:srgbClr>
                </a:solidFill>
                <a:latin typeface="#9Slide07 SVNDessert Menu Scrip" panose="00000500000000000000" pitchFamily="2" charset="0"/>
              </a:rPr>
              <a:t>3</a:t>
            </a:r>
            <a:endParaRPr lang="en-US" sz="4400" b="1" dirty="0">
              <a:solidFill>
                <a:srgbClr val="DEC1E3">
                  <a:lumMod val="25000"/>
                </a:srgb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6" y="5129858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rgbClr val="DEC1E3">
                    <a:lumMod val="25000"/>
                  </a:srgbClr>
                </a:solidFill>
                <a:latin typeface="#9Slide07 SVNDessert Menu Scrip" panose="00000500000000000000" pitchFamily="2" charset="0"/>
              </a:rPr>
              <a:t>12</a:t>
            </a:r>
            <a:endParaRPr lang="en-US" sz="4400" b="1" dirty="0">
              <a:solidFill>
                <a:srgbClr val="DEC1E3">
                  <a:lumMod val="25000"/>
                </a:srgb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924830" y="671801"/>
                <a:ext cx="10272000" cy="7636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/>
                <a:r>
                  <a:rPr lang="en" dirty="0">
                    <a:solidFill>
                      <a:schemeClr val="accent2">
                        <a:lumMod val="75000"/>
                      </a:schemeClr>
                    </a:solidFill>
                    <a:latin typeface="#9Slide07 SVNDessert Menu Scrip" panose="00000500000000000000" pitchFamily="2" charset="0"/>
                  </a:rPr>
                  <a:t>Câu 2: Tính</a:t>
                </a:r>
                <a:br>
                  <a:rPr lang="en" dirty="0">
                    <a:solidFill>
                      <a:schemeClr val="accent2">
                        <a:lumMod val="75000"/>
                      </a:schemeClr>
                    </a:solidFill>
                    <a:latin typeface="#9Slide07 SVNDessert Menu Scrip" panose="000005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vi-V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dirty="0">
                  <a:latin typeface="#9Slide07 SVNDessert Menu Scrip" panose="00000500000000000000" pitchFamily="2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4830" y="671801"/>
                <a:ext cx="10272000" cy="763600"/>
              </a:xfrm>
              <a:prstGeom prst="rect">
                <a:avLst/>
              </a:prstGeom>
              <a:blipFill>
                <a:blip r:embed="rId5"/>
                <a:stretch>
                  <a:fillRect t="-85600" b="-6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229202" y="4482836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1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1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10" y="2000382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52" y="2593800"/>
            <a:ext cx="1717689" cy="137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1" y="268474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5" y="512323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12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5" y="2638026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9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6" y="5129858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sz="4400" b="1" dirty="0">
                <a:solidFill>
                  <a:schemeClr val="tx1"/>
                </a:solidFill>
                <a:latin typeface="#9Slide07 SVNDessert Menu Scrip" panose="00000500000000000000" pitchFamily="2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80"/>
            <a:ext cx="10161600" cy="1648585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669014" y="565209"/>
                <a:ext cx="10272000" cy="7636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4800" dirty="0">
                    <a:solidFill>
                      <a:schemeClr val="accent2">
                        <a:lumMod val="75000"/>
                      </a:schemeClr>
                    </a:solidFill>
                    <a:latin typeface="#9Slide07 SVNDessert Menu Scrip" panose="00000500000000000000" pitchFamily="2" charset="0"/>
                  </a:rPr>
                  <a:t>Câu 3: Tính </a:t>
                </a:r>
                <a14:m>
                  <m:oMath xmlns:m="http://schemas.openxmlformats.org/officeDocument/2006/math">
                    <m:r>
                      <a:rPr lang="vi-VN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vi-VN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4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sz="4800" b="1" dirty="0">
                  <a:latin typeface="#9Slide07 SVNDessert Menu Scrip" panose="00000500000000000000" pitchFamily="2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9014" y="565209"/>
                <a:ext cx="10272000" cy="763600"/>
              </a:xfrm>
              <a:prstGeom prst="rect">
                <a:avLst/>
              </a:prstGeom>
              <a:blipFill>
                <a:blip r:embed="rId5"/>
                <a:stretch>
                  <a:fillRect t="-15200" b="-5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229202" y="4482836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1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31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1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10" y="2000382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84" y="4667295"/>
            <a:ext cx="2347019" cy="18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64" name="Rounded Rectangle 1263"/>
              <p:cNvSpPr/>
              <p:nvPr/>
            </p:nvSpPr>
            <p:spPr>
              <a:xfrm>
                <a:off x="1733776" y="3388376"/>
                <a:ext cx="7149985" cy="292835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vi-VN" sz="6000" b="1" dirty="0">
                    <a:solidFill>
                      <a:srgbClr val="DEC1E3">
                        <a:lumMod val="25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Muốn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b="1" i="1" smtClean="0">
                            <a:solidFill>
                              <a:srgbClr val="DEC1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DEC1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DEC1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rgbClr val="DEC1E3">
                        <a:lumMod val="25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của 12, ta lấy 12 nhân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b="1" i="1" smtClean="0">
                            <a:solidFill>
                              <a:srgbClr val="DEC1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DEC1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DEC1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DEC1E3">
                      <a:lumMod val="2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64" name="Rounded Rectangle 1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776" y="3388376"/>
                <a:ext cx="7149985" cy="292835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2" name="Google Shape;1552;p42"/>
          <p:cNvSpPr/>
          <p:nvPr/>
        </p:nvSpPr>
        <p:spPr>
          <a:xfrm>
            <a:off x="1155877" y="190480"/>
            <a:ext cx="10161600" cy="2832121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641833" y="716128"/>
                <a:ext cx="10272000" cy="170192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4800" dirty="0">
                    <a:solidFill>
                      <a:schemeClr val="accent2">
                        <a:lumMod val="75000"/>
                      </a:schemeClr>
                    </a:solidFill>
                    <a:latin typeface="#9Slide07 SVNDessert Menu Scrip" panose="00000500000000000000" pitchFamily="2" charset="0"/>
                  </a:rPr>
                  <a:t>Câu 4: </a:t>
                </a:r>
                <a:r>
                  <a:rPr lang="en" sz="6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Muốn </a:t>
                </a:r>
                <a:r>
                  <a:rPr lang="vi-VN" sz="6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vi-VN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vi-VN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6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của 12 </a:t>
                </a:r>
                <a:br>
                  <a:rPr lang="vi-VN" sz="6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vi-VN" sz="6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 làm thế nào?</a:t>
                </a:r>
                <a:endParaRPr sz="6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1833" y="716128"/>
                <a:ext cx="10272000" cy="1701920"/>
              </a:xfrm>
              <a:prstGeom prst="rect">
                <a:avLst/>
              </a:prstGeom>
              <a:blipFill>
                <a:blip r:embed="rId6"/>
                <a:stretch>
                  <a:fillRect t="-16786" b="-4178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8" name="Google Shape;2071;p48"/>
          <p:cNvGrpSpPr/>
          <p:nvPr/>
        </p:nvGrpSpPr>
        <p:grpSpPr>
          <a:xfrm rot="20979431">
            <a:off x="181794" y="3309845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82" y="315767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17A470-0D3B-6280-58C2-AB47E811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098" y="888376"/>
            <a:ext cx="11038569" cy="5081247"/>
          </a:xfrm>
          <a:prstGeom prst="rect">
            <a:avLst/>
          </a:prstGeom>
        </p:spPr>
      </p:pic>
      <p:pic>
        <p:nvPicPr>
          <p:cNvPr id="2" name="Picture 1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id="{E85C1271-9490-988D-BC29-BC4823EEA8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80" y="1396503"/>
            <a:ext cx="5745480" cy="5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7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44D5FC-2100-AE0D-FC78-CC102D767290}"/>
              </a:ext>
            </a:extLst>
          </p:cNvPr>
          <p:cNvGrpSpPr/>
          <p:nvPr/>
        </p:nvGrpSpPr>
        <p:grpSpPr>
          <a:xfrm>
            <a:off x="2154328" y="52684"/>
            <a:ext cx="9972610" cy="1850251"/>
            <a:chOff x="1311588" y="224434"/>
            <a:chExt cx="7249086" cy="114065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Google Shape;534;p37">
              <a:extLst>
                <a:ext uri="{FF2B5EF4-FFF2-40B4-BE49-F238E27FC236}">
                  <a16:creationId xmlns:a16="http://schemas.microsoft.com/office/drawing/2014/main" id="{01A8AC3E-2314-E3D8-116A-158DD2A34E91}"/>
                </a:ext>
              </a:extLst>
            </p:cNvPr>
            <p:cNvSpPr/>
            <p:nvPr/>
          </p:nvSpPr>
          <p:spPr>
            <a:xfrm>
              <a:off x="1311588" y="224434"/>
              <a:ext cx="7249086" cy="1096857"/>
            </a:xfrm>
            <a:prstGeom prst="roundRect">
              <a:avLst>
                <a:gd name="adj" fmla="val 6628"/>
              </a:avLst>
            </a:prstGeom>
            <a:grpFill/>
            <a:ln w="76200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35;p37">
              <a:extLst>
                <a:ext uri="{FF2B5EF4-FFF2-40B4-BE49-F238E27FC236}">
                  <a16:creationId xmlns:a16="http://schemas.microsoft.com/office/drawing/2014/main" id="{F93E86D0-E6A6-B67D-EE3B-2808E6B3EA8C}"/>
                </a:ext>
              </a:extLst>
            </p:cNvPr>
            <p:cNvSpPr/>
            <p:nvPr/>
          </p:nvSpPr>
          <p:spPr>
            <a:xfrm rot="19090399">
              <a:off x="1527763" y="236244"/>
              <a:ext cx="33442" cy="112966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36;p37">
              <a:extLst>
                <a:ext uri="{FF2B5EF4-FFF2-40B4-BE49-F238E27FC236}">
                  <a16:creationId xmlns:a16="http://schemas.microsoft.com/office/drawing/2014/main" id="{2AD7ADAF-3515-A5DE-A446-8F372678AD62}"/>
                </a:ext>
              </a:extLst>
            </p:cNvPr>
            <p:cNvSpPr/>
            <p:nvPr/>
          </p:nvSpPr>
          <p:spPr>
            <a:xfrm rot="2282138">
              <a:off x="2948863" y="230681"/>
              <a:ext cx="33363" cy="112696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37;p37">
              <a:extLst>
                <a:ext uri="{FF2B5EF4-FFF2-40B4-BE49-F238E27FC236}">
                  <a16:creationId xmlns:a16="http://schemas.microsoft.com/office/drawing/2014/main" id="{67C428E1-1EAD-6AA8-44E4-BD258ADBCCBC}"/>
                </a:ext>
              </a:extLst>
            </p:cNvPr>
            <p:cNvSpPr/>
            <p:nvPr/>
          </p:nvSpPr>
          <p:spPr>
            <a:xfrm>
              <a:off x="1509044" y="336034"/>
              <a:ext cx="27732" cy="55797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38;p37">
              <a:extLst>
                <a:ext uri="{FF2B5EF4-FFF2-40B4-BE49-F238E27FC236}">
                  <a16:creationId xmlns:a16="http://schemas.microsoft.com/office/drawing/2014/main" id="{7AE2B6E7-287F-F21A-1CE7-FC837E18602E}"/>
                </a:ext>
              </a:extLst>
            </p:cNvPr>
            <p:cNvSpPr/>
            <p:nvPr/>
          </p:nvSpPr>
          <p:spPr>
            <a:xfrm>
              <a:off x="1539830" y="1309287"/>
              <a:ext cx="27732" cy="55797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07AE4A0-3728-4475-C26F-EE785EEDBA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9574" y="241189"/>
                <a:ext cx="9972610" cy="1032135"/>
              </a:xfrm>
              <a:prstGeom prst="rect">
                <a:avLst/>
              </a:prstGeom>
            </p:spPr>
            <p:txBody>
              <a:bodyPr/>
              <a:lstStyle>
                <a:lvl1pPr algn="l" defTabSz="914446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Trên dây điện có 20 con chim đang đ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ậu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Trong đó,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chim đang đậu là chim sẻ. Hỏi có bao nhiêu con chim sẻ đang đậu trên dây điện? 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07AE4A0-3728-4475-C26F-EE785EED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74" y="241189"/>
                <a:ext cx="9972610" cy="1032135"/>
              </a:xfrm>
              <a:prstGeom prst="rect">
                <a:avLst/>
              </a:prstGeom>
              <a:blipFill>
                <a:blip r:embed="rId2"/>
                <a:stretch>
                  <a:fillRect l="-1589" t="-12426" r="-1528" b="-75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FF1A3C-90F6-011E-DA40-7DCF23EDF064}"/>
              </a:ext>
            </a:extLst>
          </p:cNvPr>
          <p:cNvSpPr/>
          <p:nvPr/>
        </p:nvSpPr>
        <p:spPr>
          <a:xfrm>
            <a:off x="359143" y="1902935"/>
            <a:ext cx="7709368" cy="449494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2BEAD-073B-040B-B10E-296E3920D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38" y="1871503"/>
            <a:ext cx="3960400" cy="2554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556E1A-CFF9-1494-6DA1-8EB874FDB21B}"/>
                  </a:ext>
                </a:extLst>
              </p:cNvPr>
              <p:cNvSpPr txBox="1"/>
              <p:nvPr/>
            </p:nvSpPr>
            <p:spPr>
              <a:xfrm>
                <a:off x="497630" y="2229945"/>
                <a:ext cx="7472854" cy="336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u="sng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u="sng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Số con chim sẻ đang đậu trên dây điện</a:t>
                </a:r>
                <a:r>
                  <a:rPr lang="en-US" sz="36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là:</a:t>
                </a:r>
                <a:endPara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20 </a:t>
                </a:r>
                <a14:m>
                  <m:oMath xmlns:m="http://schemas.openxmlformats.org/officeDocument/2006/math">
                    <m:r>
                      <a:rPr lang="vi-VN" sz="36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3600" b="1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vi-VN" sz="36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r>
                      <a:rPr lang="vi-VN" sz="36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  <m:r>
                      <a:rPr lang="vi-VN" sz="36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(con chim sẻ)</a:t>
                </a:r>
                <a:endPara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Đáp số</a:t>
                </a:r>
                <a:r>
                  <a:rPr lang="en-US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</m:oMath>
                </a14:m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con chim sẻ</a:t>
                </a:r>
                <a:endPara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556E1A-CFF9-1494-6DA1-8EB874FDB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30" y="2229945"/>
                <a:ext cx="7472854" cy="3362844"/>
              </a:xfrm>
              <a:prstGeom prst="rect">
                <a:avLst/>
              </a:prstGeom>
              <a:blipFill>
                <a:blip r:embed="rId4"/>
                <a:stretch>
                  <a:fillRect l="-2531" t="-2722" r="-1633" b="-59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ACBCA28-6355-5D53-801E-2453830AC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7251" y="340446"/>
            <a:ext cx="3932261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2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464</Words>
  <Application>Microsoft Office PowerPoint</Application>
  <PresentationFormat>Widescreen</PresentationFormat>
  <Paragraphs>52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#9Slide07 SVNDessert Menu Scrip</vt:lpstr>
      <vt:lpstr>Aptos</vt:lpstr>
      <vt:lpstr>Arial</vt:lpstr>
      <vt:lpstr>Calibri</vt:lpstr>
      <vt:lpstr>Cambria</vt:lpstr>
      <vt:lpstr>Cambria Math</vt:lpstr>
      <vt:lpstr>UTM Avo</vt:lpstr>
      <vt:lpstr>1_Office Theme</vt:lpstr>
      <vt:lpstr>Kawaii Bubble Tea Bran MK Plan by Slidesgo</vt:lpstr>
      <vt:lpstr>1_Kawaii Bubble Tea Bran MK Plan by Slidesgo</vt:lpstr>
      <vt:lpstr>PowerPoint Presentation</vt:lpstr>
      <vt:lpstr>PowerPoint Presentation</vt:lpstr>
      <vt:lpstr>Ở đây có bán trà sữa</vt:lpstr>
      <vt:lpstr>Câu 1: Tính   24 x  5/6=?</vt:lpstr>
      <vt:lpstr>Câu 2: Tính 12 ×  1/3=?</vt:lpstr>
      <vt:lpstr>Câu 3: Tính 16 ×  3/4=?</vt:lpstr>
      <vt:lpstr>Câu 4: Muốn tìm 3/4   của 12 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keywords>MĂNG NON TEAM</cp:keywords>
  <cp:lastModifiedBy>ngọc nguyễn</cp:lastModifiedBy>
  <cp:revision>10</cp:revision>
  <dcterms:created xsi:type="dcterms:W3CDTF">2024-03-28T12:41:58Z</dcterms:created>
  <dcterms:modified xsi:type="dcterms:W3CDTF">2024-04-17T06:05:25Z</dcterms:modified>
</cp:coreProperties>
</file>