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77" r:id="rId6"/>
    <p:sldId id="274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5" r:id="rId16"/>
    <p:sldId id="269" r:id="rId17"/>
    <p:sldId id="270" r:id="rId18"/>
    <p:sldId id="271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766C"/>
    <a:srgbClr val="6E8F5C"/>
    <a:srgbClr val="D5776E"/>
    <a:srgbClr val="92502F"/>
    <a:srgbClr val="4F3B20"/>
    <a:srgbClr val="F1D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53D30-00D5-737C-2932-35DDF9795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CE8C2F-352A-15B1-B080-758DF7D99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086BA-8516-4D9E-1D9F-83D3E063D0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DFA5C-9D4D-4454-BF4F-7E54458B536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3EA46-AE35-AE54-5B6E-6F003C632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C05F6-903B-10FA-E93F-0CEB6D3C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7C94A-D00C-4E02-BCAB-9898FDA4A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41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F21F-D2DE-0AC5-3035-636828118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EFC972-2527-C6BF-856C-82734D84E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CA8DF-9C48-856D-A3D7-47C82D4B46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DFA5C-9D4D-4454-BF4F-7E54458B536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4CBE3-0EFF-40A5-E329-7540D2DE0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2C361-1984-BD5A-7681-4655F54E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7C94A-D00C-4E02-BCAB-9898FDA4A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E060CF-D6ED-5451-E0AF-73A35E525A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ED3312-2747-F601-E0FC-0635070F0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1EB6-51F1-73E6-C88A-7DFD3C118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DFA5C-9D4D-4454-BF4F-7E54458B536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52ED2-C6FD-3845-3A56-113098637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65819-2FD7-6D7A-EF19-325183B45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7C94A-D00C-4E02-BCAB-9898FDA4A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0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99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68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25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81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02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2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33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4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5C404-9231-F78D-FA02-44438282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581FD-992F-5224-C9B9-AB681DF66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1B4B-3D4D-188F-9452-BA748FEB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DFA5C-9D4D-4454-BF4F-7E54458B536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0536B-958F-0B87-CD1F-EB29737BA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96DEE-677A-F2E7-EA71-67E8B14CF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7C94A-D00C-4E02-BCAB-9898FDA4A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12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61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9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C989A-9A0B-31F7-A508-2D16A4B53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24D64-ED4E-C5FB-C8CD-3EE374258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F755A-2113-EB6D-618A-503613C9F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DFA5C-9D4D-4454-BF4F-7E54458B536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2D371-C89D-4959-DF10-4B154819F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D4F6E-D11B-0680-E8C4-CDFCD0DC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7C94A-D00C-4E02-BCAB-9898FDA4A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5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C088-FF44-6590-4522-4497447D8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190F5-49F5-E9D9-2AA8-A63D04842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8BB5E-FC3A-092B-01C5-DE3ADCAA0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854F8-2D19-79E0-20B5-9A025A9C53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DFA5C-9D4D-4454-BF4F-7E54458B536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4B321-31C3-09ED-A3B0-27A6C97AF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55556-B2F2-E8E6-7FDA-81311307A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7C94A-D00C-4E02-BCAB-9898FDA4A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5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C9E6-82EA-4D2A-0016-52EA36CEA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3BC6-42F9-3D75-F07E-E8D9C9145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48DF6-C63E-827C-E647-826901198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380E9F-5157-7078-6616-421BEB022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C86C65-5BF2-DCE8-68F8-D75E09C67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8BE66B-BEF4-9B78-FACD-8A2908AB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DFA5C-9D4D-4454-BF4F-7E54458B536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56663C-FE46-E329-63C3-1208E67DF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012083-8681-12B6-CD7E-2ABE5F76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7C94A-D00C-4E02-BCAB-9898FDA4A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7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37C5-8CFD-61F0-7C34-8A660486D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ADE978-3987-30F9-F761-8FDC4441B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DFA5C-9D4D-4454-BF4F-7E54458B536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130F-C71F-A2E9-08D1-E4050A519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32EC9D-529F-F11A-E1CA-3C7865FC5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7C94A-D00C-4E02-BCAB-9898FDA4A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2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A91453-AA01-D30E-2831-DAAA4412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DFA5C-9D4D-4454-BF4F-7E54458B536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12EC4A-5F81-4FBA-935D-D865C3CAC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D674A-959D-4D4E-A4A3-6455EC5B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7C94A-D00C-4E02-BCAB-9898FDA4A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3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9E954-2D91-5572-84B6-81D5F598B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09A9B-CB02-2506-CB7F-D78B17579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60256-7FD4-A1E4-A096-CB1F4935A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C76C4-BF45-92A0-C6F3-20788BF6E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DFA5C-9D4D-4454-BF4F-7E54458B536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A2E6B-BBB8-554C-EC98-087AB2D5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CEB85-0140-B656-B952-BD2BB3B66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7C94A-D00C-4E02-BCAB-9898FDA4A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4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61107-B56C-E9DD-E548-05C340CDA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AF8B5D-969E-C84D-45F3-D43FEC0A4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2732C-5057-0B0F-F3D1-2A7DA9EF6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614DAC-2754-5741-8FC5-B05F742CF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DFA5C-9D4D-4454-BF4F-7E54458B536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87300-A472-6E70-ECFF-4424136CA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956994-6AF9-DE71-7175-B930281C2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7C94A-D00C-4E02-BCAB-9898FDA4A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05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80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2939166-605C-C111-1B2B-BDB07B299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420" y="1094542"/>
            <a:ext cx="2938527" cy="9632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17C2C1-F32E-F781-677F-D5A3D085D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37" y="1801969"/>
            <a:ext cx="6608637" cy="3036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8F880B6-9728-F389-6BCA-2881A910A08C}"/>
              </a:ext>
            </a:extLst>
          </p:cNvPr>
          <p:cNvGrpSpPr/>
          <p:nvPr/>
        </p:nvGrpSpPr>
        <p:grpSpPr>
          <a:xfrm>
            <a:off x="2266256" y="839382"/>
            <a:ext cx="5554310" cy="5408342"/>
            <a:chOff x="2479874" y="1070517"/>
            <a:chExt cx="5554310" cy="5408342"/>
          </a:xfrm>
        </p:grpSpPr>
        <p:sp>
          <p:nvSpPr>
            <p:cNvPr id="9" name="Freeform 4"/>
            <p:cNvSpPr/>
            <p:nvPr/>
          </p:nvSpPr>
          <p:spPr>
            <a:xfrm>
              <a:off x="2479874" y="1070517"/>
              <a:ext cx="5554310" cy="5408342"/>
            </a:xfrm>
            <a:custGeom>
              <a:avLst/>
              <a:gdLst/>
              <a:ahLst/>
              <a:cxnLst/>
              <a:rect l="l" t="t" r="r" b="b"/>
              <a:pathLst>
                <a:path w="6813460" h="6627638">
                  <a:moveTo>
                    <a:pt x="0" y="0"/>
                  </a:moveTo>
                  <a:lnTo>
                    <a:pt x="6813460" y="0"/>
                  </a:lnTo>
                  <a:lnTo>
                    <a:pt x="6813460" y="6627638"/>
                  </a:lnTo>
                  <a:lnTo>
                    <a:pt x="0" y="66276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0"/>
            <p:cNvSpPr txBox="1"/>
            <p:nvPr/>
          </p:nvSpPr>
          <p:spPr>
            <a:xfrm>
              <a:off x="3465224" y="1991603"/>
              <a:ext cx="3594342" cy="38779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Lựa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chọn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cách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xưng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hô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phù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hợp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(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ví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dụ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: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xưng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“ta”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khi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đóng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vai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Sơn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Tinh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để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nói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chuyện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với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Thuỷ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Tinh;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xưng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“con”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khi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đóng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vai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Mi-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lô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nói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chuyện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với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cha;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xưng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“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tôi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”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khi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đóng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vai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ông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nhạc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sĩ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;...).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173CA3-98E8-28D9-50F9-3754D139214E}"/>
              </a:ext>
            </a:extLst>
          </p:cNvPr>
          <p:cNvGrpSpPr/>
          <p:nvPr/>
        </p:nvGrpSpPr>
        <p:grpSpPr>
          <a:xfrm>
            <a:off x="7544021" y="1375252"/>
            <a:ext cx="4778746" cy="4648416"/>
            <a:chOff x="7569287" y="1523784"/>
            <a:chExt cx="4778746" cy="4648416"/>
          </a:xfrm>
        </p:grpSpPr>
        <p:sp>
          <p:nvSpPr>
            <p:cNvPr id="19" name="Freeform 5"/>
            <p:cNvSpPr/>
            <p:nvPr/>
          </p:nvSpPr>
          <p:spPr>
            <a:xfrm>
              <a:off x="7569287" y="1523784"/>
              <a:ext cx="4778746" cy="4648416"/>
            </a:xfrm>
            <a:custGeom>
              <a:avLst/>
              <a:gdLst/>
              <a:ahLst/>
              <a:cxnLst/>
              <a:rect l="l" t="t" r="r" b="b"/>
              <a:pathLst>
                <a:path w="6652785" h="6471345">
                  <a:moveTo>
                    <a:pt x="0" y="0"/>
                  </a:moveTo>
                  <a:lnTo>
                    <a:pt x="6652784" y="0"/>
                  </a:lnTo>
                  <a:lnTo>
                    <a:pt x="6652784" y="6471345"/>
                  </a:lnTo>
                  <a:lnTo>
                    <a:pt x="0" y="6471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11"/>
            <p:cNvSpPr txBox="1"/>
            <p:nvPr/>
          </p:nvSpPr>
          <p:spPr>
            <a:xfrm>
              <a:off x="8540884" y="2475080"/>
              <a:ext cx="3112959" cy="3016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Bổ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sung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những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chi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tiết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mới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(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vừa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phù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hợp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với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câu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chuyện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và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sự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phát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triển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tính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cách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của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nhân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vật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,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vừa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mang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yếu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tố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bất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603813"/>
                  </a:solidFill>
                  <a:latin typeface="Cambria"/>
                </a:rPr>
                <a:t>ngờ</a:t>
              </a:r>
              <a:r>
                <a:rPr lang="en-US" sz="2800" dirty="0">
                  <a:solidFill>
                    <a:srgbClr val="603813"/>
                  </a:solidFill>
                  <a:latin typeface="Cambria"/>
                </a:rPr>
                <a:t>).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772A130-14BA-57F4-C3E4-D3E1AD3E87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8913" y="229106"/>
            <a:ext cx="3432345" cy="2499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386949" y="692147"/>
            <a:ext cx="11397006" cy="600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Cambria"/>
              </a:rPr>
              <a:t>	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Sống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cai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quản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vùng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núi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Tản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Viên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đã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, ta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mong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muốn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cùng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ta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xây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dựng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ấm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gia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đình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cùng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giúp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đỡ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nhân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dân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vùng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. May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thay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bấy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giờ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thành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Phong Châu,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Hùng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Vương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đời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18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đã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tổ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chức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lễ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kén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rể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con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Mị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Nương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Cambria"/>
              </a:rPr>
              <a:t>	Ta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vì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ái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mộ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Mị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Nương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con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vừa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đẹp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lại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đẹp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nết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nên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đã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cầu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hôn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nàng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Tưởng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rằng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bản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thân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ta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vốn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Thần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Núi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nhân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dân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tôn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thờ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dễ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dàng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đón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Mị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Nương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ai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ngờ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lại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đối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thủ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cân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tài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cân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sức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chính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Thủy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Tinh,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Thần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Biển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Nếu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như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ta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phép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thần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thông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thể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tạo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núi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dựng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thành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lũy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di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chuyển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đồi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núi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cách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dễ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dàng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Thủy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Tinh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lại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thể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hô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mưa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gọi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gió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Hùng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Vương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vô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cùng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ngạc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nhiên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trước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thần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thông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tài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lạ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ta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Thủy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Tinh,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tuy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nhiên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chính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vì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nên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lại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điều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kiện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khác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quyết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ai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cưới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Mị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Nương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Hùng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Vương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yêu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cầu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Cambria"/>
              </a:rPr>
              <a:t>	-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Sính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lễ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đầy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đủ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trăm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ván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cơm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nếp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trăm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nệp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bánh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chưng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voi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chín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ngà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gà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chín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cựa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ngựa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chín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hồng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mao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mỗi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ngày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mai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ai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mang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sính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lễ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trước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rước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con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ta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/>
              </a:rPr>
              <a:t>vợ</a:t>
            </a:r>
            <a:r>
              <a:rPr lang="en-US" sz="2600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EDE4C5-051A-D848-2CA9-40758F37F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26"/>
            <a:ext cx="1722195" cy="108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455218" y="308138"/>
            <a:ext cx="11252873" cy="6032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28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sính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lễ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vua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cầu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may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rừng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đủ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, ta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nhanh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chóng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sáng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sớm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mang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đầy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đủ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rước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Mị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Nương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núi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Đoàn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đang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đi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bỗng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báo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Thủy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Tinh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mang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quân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đuổi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nhằm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cướp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Mị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Nương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. Trong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phút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chốc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hắn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hô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mưa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gọi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gió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dông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bão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dâng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cuốn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trôi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cửa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làng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mạc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Phong Châu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nổi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lềnh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bềnh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. Ta lo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an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nguy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nâng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cao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ngọn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núi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đồi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dựng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lũy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ngăn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chặn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. Hai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bên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chẳng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tốn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sức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lực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bao,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bởi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Thủy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Tinh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cố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gắng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dâng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bao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nhiêu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núi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đồi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cao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bấy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nhiêu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Cuối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hắn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đành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chịu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thua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rút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quân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Cambria"/>
              </a:rPr>
              <a:t>    Ai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ngờ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rằng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đi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Thủy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Tinh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cũng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kéo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quân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trả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thù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ta, ta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mặc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hắn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mưa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gió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mưa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ngập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đâu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cũng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nao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núng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. Ta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trăm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trận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trăm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thắng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Thủy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Tinh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trăm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trận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trăm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thua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rút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quân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biển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5"/>
          <p:cNvSpPr txBox="1"/>
          <p:nvPr/>
        </p:nvSpPr>
        <p:spPr>
          <a:xfrm>
            <a:off x="2931770" y="2861850"/>
            <a:ext cx="6029476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/>
            <a:r>
              <a:rPr lang="en-US" sz="4400" dirty="0" err="1">
                <a:solidFill>
                  <a:srgbClr val="603813"/>
                </a:solidFill>
                <a:latin typeface="Cambria"/>
              </a:rPr>
              <a:t>Đọc</a:t>
            </a:r>
            <a:r>
              <a:rPr lang="en-US" sz="4400" dirty="0">
                <a:solidFill>
                  <a:srgbClr val="603813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603813"/>
                </a:solidFill>
                <a:latin typeface="Cambria"/>
              </a:rPr>
              <a:t>lại</a:t>
            </a:r>
            <a:r>
              <a:rPr lang="en-US" sz="4400" dirty="0">
                <a:solidFill>
                  <a:srgbClr val="603813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603813"/>
                </a:solidFill>
                <a:latin typeface="Cambria"/>
              </a:rPr>
              <a:t>đoạn</a:t>
            </a:r>
            <a:r>
              <a:rPr lang="en-US" sz="4400" dirty="0">
                <a:solidFill>
                  <a:srgbClr val="603813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603813"/>
                </a:solidFill>
                <a:latin typeface="Cambria"/>
              </a:rPr>
              <a:t>văn</a:t>
            </a:r>
            <a:r>
              <a:rPr lang="en-US" sz="4400" dirty="0">
                <a:solidFill>
                  <a:srgbClr val="603813"/>
                </a:solidFill>
                <a:latin typeface="Cambria"/>
              </a:rPr>
              <a:t>, </a:t>
            </a:r>
            <a:r>
              <a:rPr lang="en-US" sz="4400" dirty="0" err="1">
                <a:solidFill>
                  <a:srgbClr val="603813"/>
                </a:solidFill>
                <a:latin typeface="Cambria"/>
              </a:rPr>
              <a:t>tự</a:t>
            </a:r>
            <a:r>
              <a:rPr lang="en-US" sz="4400" dirty="0">
                <a:solidFill>
                  <a:srgbClr val="603813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603813"/>
                </a:solidFill>
                <a:latin typeface="Cambria"/>
              </a:rPr>
              <a:t>sửa</a:t>
            </a:r>
            <a:r>
              <a:rPr lang="en-US" sz="4400" dirty="0">
                <a:solidFill>
                  <a:srgbClr val="603813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603813"/>
                </a:solidFill>
                <a:latin typeface="Cambria"/>
              </a:rPr>
              <a:t>các</a:t>
            </a:r>
            <a:r>
              <a:rPr lang="en-US" sz="4400" dirty="0">
                <a:solidFill>
                  <a:srgbClr val="603813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603813"/>
                </a:solidFill>
                <a:latin typeface="Cambria"/>
              </a:rPr>
              <a:t>lỗi</a:t>
            </a:r>
            <a:r>
              <a:rPr lang="en-US" sz="4400" dirty="0">
                <a:solidFill>
                  <a:srgbClr val="603813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603813"/>
                </a:solidFill>
                <a:latin typeface="Cambria"/>
              </a:rPr>
              <a:t>về</a:t>
            </a:r>
            <a:r>
              <a:rPr lang="en-US" sz="4400" dirty="0">
                <a:solidFill>
                  <a:srgbClr val="603813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603813"/>
                </a:solidFill>
                <a:latin typeface="Cambria"/>
              </a:rPr>
              <a:t>nội</a:t>
            </a:r>
            <a:r>
              <a:rPr lang="en-US" sz="4400" dirty="0">
                <a:solidFill>
                  <a:srgbClr val="603813"/>
                </a:solidFill>
                <a:latin typeface="Cambria"/>
              </a:rPr>
              <a:t> dung (</a:t>
            </a:r>
            <a:r>
              <a:rPr lang="en-US" sz="4400" dirty="0" err="1">
                <a:solidFill>
                  <a:srgbClr val="603813"/>
                </a:solidFill>
                <a:latin typeface="Cambria"/>
              </a:rPr>
              <a:t>như</a:t>
            </a:r>
            <a:r>
              <a:rPr lang="en-US" sz="4400" dirty="0">
                <a:solidFill>
                  <a:srgbClr val="603813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603813"/>
                </a:solidFill>
                <a:latin typeface="Cambria"/>
              </a:rPr>
              <a:t>gợi</a:t>
            </a:r>
            <a:r>
              <a:rPr lang="en-US" sz="4400" dirty="0">
                <a:solidFill>
                  <a:srgbClr val="603813"/>
                </a:solidFill>
                <a:latin typeface="Cambria"/>
              </a:rPr>
              <a:t> ý ở </a:t>
            </a:r>
            <a:r>
              <a:rPr lang="en-US" sz="4400" dirty="0" err="1">
                <a:solidFill>
                  <a:srgbClr val="603813"/>
                </a:solidFill>
                <a:latin typeface="Cambria"/>
              </a:rPr>
              <a:t>mục</a:t>
            </a:r>
            <a:r>
              <a:rPr lang="en-US" sz="4400" dirty="0">
                <a:solidFill>
                  <a:srgbClr val="603813"/>
                </a:solidFill>
                <a:latin typeface="Cambria"/>
              </a:rPr>
              <a:t> 2) </a:t>
            </a:r>
            <a:r>
              <a:rPr lang="en-US" sz="4400" dirty="0" err="1">
                <a:solidFill>
                  <a:srgbClr val="603813"/>
                </a:solidFill>
                <a:latin typeface="Cambria"/>
              </a:rPr>
              <a:t>và</a:t>
            </a:r>
            <a:r>
              <a:rPr lang="en-US" sz="4400" dirty="0">
                <a:solidFill>
                  <a:srgbClr val="603813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603813"/>
                </a:solidFill>
                <a:latin typeface="Cambria"/>
              </a:rPr>
              <a:t>các</a:t>
            </a:r>
            <a:r>
              <a:rPr lang="en-US" sz="4400" dirty="0">
                <a:solidFill>
                  <a:srgbClr val="603813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603813"/>
                </a:solidFill>
                <a:latin typeface="Cambria"/>
              </a:rPr>
              <a:t>lỗi</a:t>
            </a:r>
            <a:r>
              <a:rPr lang="en-US" sz="4400" dirty="0">
                <a:solidFill>
                  <a:srgbClr val="603813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603813"/>
                </a:solidFill>
                <a:latin typeface="Cambria"/>
              </a:rPr>
              <a:t>về</a:t>
            </a:r>
            <a:r>
              <a:rPr lang="en-US" sz="4400" dirty="0">
                <a:solidFill>
                  <a:srgbClr val="603813"/>
                </a:solidFill>
                <a:latin typeface="Cambria"/>
              </a:rPr>
              <a:t> </a:t>
            </a:r>
            <a:r>
              <a:rPr lang="en-US" sz="4400" dirty="0" err="1">
                <a:solidFill>
                  <a:srgbClr val="603813"/>
                </a:solidFill>
                <a:latin typeface="Cambria"/>
              </a:rPr>
              <a:t>câu</a:t>
            </a:r>
            <a:r>
              <a:rPr lang="en-US" sz="4400" dirty="0">
                <a:solidFill>
                  <a:srgbClr val="603813"/>
                </a:solidFill>
                <a:latin typeface="Cambria"/>
              </a:rPr>
              <a:t>, </a:t>
            </a:r>
            <a:r>
              <a:rPr lang="en-US" sz="4400" dirty="0" err="1">
                <a:solidFill>
                  <a:srgbClr val="603813"/>
                </a:solidFill>
                <a:latin typeface="Cambria"/>
              </a:rPr>
              <a:t>từ</a:t>
            </a:r>
            <a:r>
              <a:rPr lang="en-US" sz="4400" dirty="0">
                <a:solidFill>
                  <a:srgbClr val="603813"/>
                </a:solidFill>
                <a:latin typeface="Cambria"/>
              </a:rPr>
              <a:t>,...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0E2272-B887-C003-6EA2-22080D628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358" y="1432926"/>
            <a:ext cx="5919729" cy="2139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BEE9DF-1913-29F5-9D0F-885919625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791" y="640202"/>
            <a:ext cx="62690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3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"/>
          <p:cNvSpPr txBox="1"/>
          <p:nvPr/>
        </p:nvSpPr>
        <p:spPr>
          <a:xfrm>
            <a:off x="808812" y="1247539"/>
            <a:ext cx="10278288" cy="4294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4800" b="1" dirty="0" err="1">
                <a:solidFill>
                  <a:srgbClr val="4F3B20"/>
                </a:solidFill>
                <a:latin typeface="Cambria"/>
              </a:rPr>
              <a:t>Thay</a:t>
            </a:r>
            <a:r>
              <a:rPr lang="en-US" sz="4800" b="1" dirty="0">
                <a:solidFill>
                  <a:srgbClr val="4F3B20"/>
                </a:solidFill>
                <a:latin typeface="Cambria"/>
              </a:rPr>
              <a:t> </a:t>
            </a:r>
            <a:r>
              <a:rPr lang="en-US" sz="4800" b="1" dirty="0" err="1">
                <a:solidFill>
                  <a:srgbClr val="4F3B20"/>
                </a:solidFill>
                <a:latin typeface="Cambria"/>
              </a:rPr>
              <a:t>lời</a:t>
            </a:r>
            <a:r>
              <a:rPr lang="en-US" sz="4800" b="1" dirty="0">
                <a:solidFill>
                  <a:srgbClr val="4F3B20"/>
                </a:solidFill>
                <a:latin typeface="Cambria"/>
              </a:rPr>
              <a:t> </a:t>
            </a:r>
            <a:r>
              <a:rPr lang="en-US" sz="4800" b="1" dirty="0" err="1">
                <a:solidFill>
                  <a:srgbClr val="4F3B20"/>
                </a:solidFill>
                <a:latin typeface="Cambria"/>
              </a:rPr>
              <a:t>chú</a:t>
            </a:r>
            <a:r>
              <a:rPr lang="en-US" sz="4800" b="1" dirty="0">
                <a:solidFill>
                  <a:srgbClr val="4F3B20"/>
                </a:solidFill>
                <a:latin typeface="Cambria"/>
              </a:rPr>
              <a:t> </a:t>
            </a:r>
            <a:r>
              <a:rPr lang="en-US" sz="4800" b="1" dirty="0" err="1">
                <a:solidFill>
                  <a:srgbClr val="4F3B20"/>
                </a:solidFill>
                <a:latin typeface="Cambria"/>
              </a:rPr>
              <a:t>sư</a:t>
            </a:r>
            <a:r>
              <a:rPr lang="en-US" sz="4800" b="1" dirty="0">
                <a:solidFill>
                  <a:srgbClr val="4F3B20"/>
                </a:solidFill>
                <a:latin typeface="Cambria"/>
              </a:rPr>
              <a:t> </a:t>
            </a:r>
            <a:r>
              <a:rPr lang="en-US" sz="4800" b="1" dirty="0" err="1">
                <a:solidFill>
                  <a:srgbClr val="4F3B20"/>
                </a:solidFill>
                <a:latin typeface="Cambria"/>
              </a:rPr>
              <a:t>tử</a:t>
            </a:r>
            <a:r>
              <a:rPr lang="en-US" sz="4800" b="1" dirty="0">
                <a:solidFill>
                  <a:srgbClr val="4F3B20"/>
                </a:solidFill>
                <a:latin typeface="Cambria"/>
              </a:rPr>
              <a:t> </a:t>
            </a:r>
            <a:r>
              <a:rPr lang="en-US" sz="4800" b="1" dirty="0" err="1">
                <a:solidFill>
                  <a:srgbClr val="4F3B20"/>
                </a:solidFill>
                <a:latin typeface="Cambria"/>
              </a:rPr>
              <a:t>trong</a:t>
            </a:r>
            <a:r>
              <a:rPr lang="en-US" sz="4800" b="1" dirty="0">
                <a:solidFill>
                  <a:srgbClr val="4F3B20"/>
                </a:solidFill>
                <a:latin typeface="Cambria"/>
              </a:rPr>
              <a:t> </a:t>
            </a:r>
            <a:r>
              <a:rPr lang="en-US" sz="4800" b="1" dirty="0" err="1">
                <a:solidFill>
                  <a:srgbClr val="4F3B20"/>
                </a:solidFill>
                <a:latin typeface="Cambria"/>
              </a:rPr>
              <a:t>khu</a:t>
            </a:r>
            <a:r>
              <a:rPr lang="en-US" sz="4800" b="1" dirty="0">
                <a:solidFill>
                  <a:srgbClr val="4F3B20"/>
                </a:solidFill>
                <a:latin typeface="Cambria"/>
              </a:rPr>
              <a:t> </a:t>
            </a:r>
            <a:r>
              <a:rPr lang="en-US" sz="4800" b="1" dirty="0" err="1">
                <a:solidFill>
                  <a:srgbClr val="4F3B20"/>
                </a:solidFill>
                <a:latin typeface="Cambria"/>
              </a:rPr>
              <a:t>bảo</a:t>
            </a:r>
            <a:r>
              <a:rPr lang="en-US" sz="4800" b="1" dirty="0">
                <a:solidFill>
                  <a:srgbClr val="4F3B20"/>
                </a:solidFill>
                <a:latin typeface="Cambria"/>
              </a:rPr>
              <a:t> </a:t>
            </a:r>
            <a:r>
              <a:rPr lang="en-US" sz="4800" b="1" dirty="0" err="1">
                <a:solidFill>
                  <a:srgbClr val="4F3B20"/>
                </a:solidFill>
                <a:latin typeface="Cambria"/>
              </a:rPr>
              <a:t>tồn</a:t>
            </a:r>
            <a:r>
              <a:rPr lang="en-US" sz="4800" b="1" dirty="0">
                <a:solidFill>
                  <a:srgbClr val="4F3B20"/>
                </a:solidFill>
                <a:latin typeface="Cambria"/>
              </a:rPr>
              <a:t> </a:t>
            </a:r>
            <a:r>
              <a:rPr lang="en-US" sz="4800" b="1" dirty="0" err="1">
                <a:solidFill>
                  <a:srgbClr val="4F3B20"/>
                </a:solidFill>
                <a:latin typeface="Cambria"/>
              </a:rPr>
              <a:t>động</a:t>
            </a:r>
            <a:r>
              <a:rPr lang="en-US" sz="4800" b="1" dirty="0">
                <a:solidFill>
                  <a:srgbClr val="4F3B20"/>
                </a:solidFill>
                <a:latin typeface="Cambria"/>
              </a:rPr>
              <a:t> </a:t>
            </a:r>
            <a:r>
              <a:rPr lang="en-US" sz="4800" b="1" dirty="0" err="1">
                <a:solidFill>
                  <a:srgbClr val="4F3B20"/>
                </a:solidFill>
                <a:latin typeface="Cambria"/>
              </a:rPr>
              <a:t>vật</a:t>
            </a:r>
            <a:r>
              <a:rPr lang="en-US" sz="4800" b="1" dirty="0">
                <a:solidFill>
                  <a:srgbClr val="4F3B20"/>
                </a:solidFill>
                <a:latin typeface="Cambria"/>
              </a:rPr>
              <a:t> </a:t>
            </a:r>
            <a:r>
              <a:rPr lang="en-US" sz="4800" b="1" dirty="0" err="1">
                <a:solidFill>
                  <a:srgbClr val="4F3B20"/>
                </a:solidFill>
                <a:latin typeface="Cambria"/>
              </a:rPr>
              <a:t>hoang</a:t>
            </a:r>
            <a:r>
              <a:rPr lang="en-US" sz="4800" b="1" dirty="0">
                <a:solidFill>
                  <a:srgbClr val="4F3B20"/>
                </a:solidFill>
                <a:latin typeface="Cambria"/>
              </a:rPr>
              <a:t> </a:t>
            </a:r>
            <a:r>
              <a:rPr lang="en-US" sz="4800" b="1" dirty="0" err="1">
                <a:solidFill>
                  <a:srgbClr val="4F3B20"/>
                </a:solidFill>
                <a:latin typeface="Cambria"/>
              </a:rPr>
              <a:t>dã</a:t>
            </a:r>
            <a:r>
              <a:rPr lang="en-US" sz="4800" b="1" dirty="0">
                <a:solidFill>
                  <a:srgbClr val="4F3B20"/>
                </a:solidFill>
                <a:latin typeface="Cambria"/>
              </a:rPr>
              <a:t> Ngô-</a:t>
            </a:r>
            <a:r>
              <a:rPr lang="en-US" sz="4800" b="1" dirty="0" err="1">
                <a:solidFill>
                  <a:srgbClr val="4F3B20"/>
                </a:solidFill>
                <a:latin typeface="Cambria"/>
              </a:rPr>
              <a:t>rông</a:t>
            </a:r>
            <a:r>
              <a:rPr lang="en-US" sz="4800" b="1" dirty="0">
                <a:solidFill>
                  <a:srgbClr val="4F3B20"/>
                </a:solidFill>
                <a:latin typeface="Cambria"/>
              </a:rPr>
              <a:t>-</a:t>
            </a:r>
            <a:r>
              <a:rPr lang="en-US" sz="4800" b="1" dirty="0" err="1">
                <a:solidFill>
                  <a:srgbClr val="4F3B20"/>
                </a:solidFill>
                <a:latin typeface="Cambria"/>
              </a:rPr>
              <a:t>gô-rô</a:t>
            </a:r>
            <a:r>
              <a:rPr lang="en-US" sz="4800" b="1" dirty="0">
                <a:solidFill>
                  <a:srgbClr val="4F3B20"/>
                </a:solidFill>
                <a:latin typeface="Cambria"/>
              </a:rPr>
              <a:t>, </a:t>
            </a:r>
            <a:r>
              <a:rPr lang="en-US" sz="4800" b="1" dirty="0" err="1">
                <a:solidFill>
                  <a:srgbClr val="4F3B20"/>
                </a:solidFill>
                <a:latin typeface="Cambria"/>
              </a:rPr>
              <a:t>kể</a:t>
            </a:r>
            <a:r>
              <a:rPr lang="en-US" sz="4800" b="1" dirty="0">
                <a:solidFill>
                  <a:srgbClr val="4F3B20"/>
                </a:solidFill>
                <a:latin typeface="Cambria"/>
              </a:rPr>
              <a:t> </a:t>
            </a:r>
            <a:r>
              <a:rPr lang="en-US" sz="4800" b="1" dirty="0" err="1">
                <a:solidFill>
                  <a:srgbClr val="4F3B20"/>
                </a:solidFill>
                <a:latin typeface="Cambria"/>
              </a:rPr>
              <a:t>về</a:t>
            </a:r>
            <a:r>
              <a:rPr lang="en-US" sz="4800" b="1" dirty="0">
                <a:solidFill>
                  <a:srgbClr val="4F3B20"/>
                </a:solidFill>
                <a:latin typeface="Cambria"/>
              </a:rPr>
              <a:t> </a:t>
            </a:r>
            <a:r>
              <a:rPr lang="en-US" sz="4800" b="1" dirty="0" err="1">
                <a:solidFill>
                  <a:srgbClr val="4F3B20"/>
                </a:solidFill>
                <a:latin typeface="Cambria"/>
              </a:rPr>
              <a:t>cuộc</a:t>
            </a:r>
            <a:r>
              <a:rPr lang="en-US" sz="4800" b="1" dirty="0">
                <a:solidFill>
                  <a:srgbClr val="4F3B20"/>
                </a:solidFill>
                <a:latin typeface="Cambria"/>
              </a:rPr>
              <a:t> </a:t>
            </a:r>
            <a:r>
              <a:rPr lang="en-US" sz="4800" b="1" dirty="0" err="1">
                <a:solidFill>
                  <a:srgbClr val="4F3B20"/>
                </a:solidFill>
                <a:latin typeface="Cambria"/>
              </a:rPr>
              <a:t>sống</a:t>
            </a:r>
            <a:r>
              <a:rPr lang="en-US" sz="4800" b="1" dirty="0">
                <a:solidFill>
                  <a:srgbClr val="4F3B20"/>
                </a:solidFill>
                <a:latin typeface="Cambria"/>
              </a:rPr>
              <a:t> </a:t>
            </a:r>
            <a:r>
              <a:rPr lang="en-US" sz="4800" b="1" dirty="0" err="1">
                <a:solidFill>
                  <a:srgbClr val="4F3B20"/>
                </a:solidFill>
                <a:latin typeface="Cambria"/>
              </a:rPr>
              <a:t>của</a:t>
            </a:r>
            <a:r>
              <a:rPr lang="en-US" sz="4800" b="1" dirty="0">
                <a:solidFill>
                  <a:srgbClr val="4F3B20"/>
                </a:solidFill>
                <a:latin typeface="Cambria"/>
              </a:rPr>
              <a:t> </a:t>
            </a:r>
            <a:r>
              <a:rPr lang="en-US" sz="4800" b="1" dirty="0" err="1">
                <a:solidFill>
                  <a:srgbClr val="4F3B20"/>
                </a:solidFill>
                <a:latin typeface="Cambria"/>
              </a:rPr>
              <a:t>mình</a:t>
            </a:r>
            <a:endParaRPr lang="en-US" sz="4800" b="1" dirty="0">
              <a:solidFill>
                <a:srgbClr val="4F3B20"/>
              </a:solidFill>
              <a:latin typeface="Cambria"/>
            </a:endParaRPr>
          </a:p>
          <a:p>
            <a:pPr algn="ctr" defTabSz="609630">
              <a:lnSpc>
                <a:spcPct val="150000"/>
              </a:lnSpc>
            </a:pPr>
            <a:endParaRPr lang="en-US" sz="4800" b="1" dirty="0">
              <a:solidFill>
                <a:srgbClr val="4F3B20"/>
              </a:solidFill>
              <a:latin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>
            <a:off x="4271993" y="4124037"/>
            <a:ext cx="7634717" cy="2659427"/>
          </a:xfrm>
          <a:custGeom>
            <a:avLst/>
            <a:gdLst/>
            <a:ahLst/>
            <a:cxnLst/>
            <a:rect l="l" t="t" r="r" b="b"/>
            <a:pathLst>
              <a:path w="11452076" h="3989140">
                <a:moveTo>
                  <a:pt x="0" y="0"/>
                </a:moveTo>
                <a:lnTo>
                  <a:pt x="11452077" y="0"/>
                </a:lnTo>
                <a:lnTo>
                  <a:pt x="11452077" y="3989140"/>
                </a:lnTo>
                <a:lnTo>
                  <a:pt x="0" y="39891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23673" y="311657"/>
            <a:ext cx="11099576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3200" spc="31" dirty="0">
                <a:solidFill>
                  <a:srgbClr val="000000"/>
                </a:solidFill>
                <a:latin typeface="Cambria"/>
              </a:rPr>
              <a:t>    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sư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tử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lớn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đồng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cỏ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rộng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lớn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chúa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sơn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lâm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nên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uy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nghi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bệ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vệ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hoàng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Mỗi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bước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đi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uyển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chuyển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nhẹ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nhàng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như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đang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đi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tấm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thảm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lụa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Bộ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móng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sắc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sao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đáng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sợ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khuôn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khá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hiền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Sống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khu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bảo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tự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trưởng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nên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gì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chán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, con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cũng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hại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nên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khi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con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họ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khi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ai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tấn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công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tấn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công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200" spc="31" dirty="0" err="1">
                <a:solidFill>
                  <a:srgbClr val="000000"/>
                </a:solidFill>
                <a:latin typeface="Cambria"/>
              </a:rPr>
              <a:t>lại</a:t>
            </a:r>
            <a:r>
              <a:rPr lang="en-US" sz="3200" spc="31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D29DB2D-CAD3-BF6C-B16B-6F145AB398C8}"/>
              </a:ext>
            </a:extLst>
          </p:cNvPr>
          <p:cNvGrpSpPr/>
          <p:nvPr/>
        </p:nvGrpSpPr>
        <p:grpSpPr>
          <a:xfrm>
            <a:off x="5994157" y="925017"/>
            <a:ext cx="2965172" cy="3137748"/>
            <a:chOff x="5994157" y="925017"/>
            <a:chExt cx="2965172" cy="3137748"/>
          </a:xfrm>
        </p:grpSpPr>
        <p:sp>
          <p:nvSpPr>
            <p:cNvPr id="18" name="Freeform 5"/>
            <p:cNvSpPr/>
            <p:nvPr/>
          </p:nvSpPr>
          <p:spPr>
            <a:xfrm>
              <a:off x="5994157" y="925017"/>
              <a:ext cx="2965172" cy="3137748"/>
            </a:xfrm>
            <a:custGeom>
              <a:avLst/>
              <a:gdLst/>
              <a:ahLst/>
              <a:cxnLst/>
              <a:rect l="l" t="t" r="r" b="b"/>
              <a:pathLst>
                <a:path w="4447758" h="4706622">
                  <a:moveTo>
                    <a:pt x="0" y="0"/>
                  </a:moveTo>
                  <a:lnTo>
                    <a:pt x="4447758" y="0"/>
                  </a:lnTo>
                  <a:lnTo>
                    <a:pt x="4447758" y="4706622"/>
                  </a:lnTo>
                  <a:lnTo>
                    <a:pt x="0" y="4706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0"/>
            <p:cNvSpPr txBox="1"/>
            <p:nvPr/>
          </p:nvSpPr>
          <p:spPr>
            <a:xfrm>
              <a:off x="6041454" y="1761017"/>
              <a:ext cx="2670553" cy="16619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3600" b="1" dirty="0">
                  <a:solidFill>
                    <a:srgbClr val="603813"/>
                  </a:solidFill>
                  <a:latin typeface="Cambria"/>
                </a:rPr>
                <a:t>Chia  </a:t>
              </a:r>
              <a:r>
                <a:rPr lang="en-US" sz="3600" b="1" dirty="0" err="1">
                  <a:solidFill>
                    <a:srgbClr val="603813"/>
                  </a:solidFill>
                  <a:latin typeface="Cambria"/>
                </a:rPr>
                <a:t>sẻ</a:t>
              </a:r>
              <a:r>
                <a:rPr lang="en-US" sz="3600" b="1" dirty="0">
                  <a:solidFill>
                    <a:srgbClr val="603813"/>
                  </a:solidFill>
                  <a:latin typeface="Cambria"/>
                </a:rPr>
                <a:t> </a:t>
              </a:r>
            </a:p>
            <a:p>
              <a:pPr algn="ctr" defTabSz="609630"/>
              <a:r>
                <a:rPr lang="en-US" sz="3600" b="1" dirty="0" err="1">
                  <a:solidFill>
                    <a:srgbClr val="603813"/>
                  </a:solidFill>
                  <a:latin typeface="Cambria"/>
                </a:rPr>
                <a:t>bài</a:t>
              </a:r>
              <a:r>
                <a:rPr lang="en-US" sz="3600" b="1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3600" b="1" dirty="0" err="1">
                  <a:solidFill>
                    <a:srgbClr val="603813"/>
                  </a:solidFill>
                  <a:latin typeface="Cambria"/>
                </a:rPr>
                <a:t>học</a:t>
              </a:r>
              <a:r>
                <a:rPr lang="en-US" sz="3600" b="1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3600" b="1" dirty="0" err="1">
                  <a:solidFill>
                    <a:srgbClr val="603813"/>
                  </a:solidFill>
                  <a:latin typeface="Cambria"/>
                </a:rPr>
                <a:t>với</a:t>
              </a:r>
              <a:r>
                <a:rPr lang="en-US" sz="3600" b="1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3600" b="1" dirty="0" err="1">
                  <a:solidFill>
                    <a:srgbClr val="603813"/>
                  </a:solidFill>
                  <a:latin typeface="Cambria"/>
                </a:rPr>
                <a:t>người</a:t>
              </a:r>
              <a:r>
                <a:rPr lang="en-US" sz="3600" b="1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3600" b="1" dirty="0" err="1">
                  <a:solidFill>
                    <a:srgbClr val="603813"/>
                  </a:solidFill>
                  <a:latin typeface="Cambria"/>
                </a:rPr>
                <a:t>thân</a:t>
              </a:r>
              <a:endParaRPr lang="en-US" sz="3600" b="1" dirty="0">
                <a:solidFill>
                  <a:srgbClr val="603813"/>
                </a:solidFill>
                <a:latin typeface="Cambria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C352B24-199B-0672-E8FC-B9375CEA70B1}"/>
              </a:ext>
            </a:extLst>
          </p:cNvPr>
          <p:cNvGrpSpPr/>
          <p:nvPr/>
        </p:nvGrpSpPr>
        <p:grpSpPr>
          <a:xfrm>
            <a:off x="9104979" y="2493891"/>
            <a:ext cx="2928744" cy="3099200"/>
            <a:chOff x="9104979" y="2493891"/>
            <a:chExt cx="2928744" cy="3099200"/>
          </a:xfrm>
        </p:grpSpPr>
        <p:sp>
          <p:nvSpPr>
            <p:cNvPr id="21" name="Freeform 6"/>
            <p:cNvSpPr/>
            <p:nvPr/>
          </p:nvSpPr>
          <p:spPr>
            <a:xfrm>
              <a:off x="9104979" y="2493891"/>
              <a:ext cx="2928744" cy="3099200"/>
            </a:xfrm>
            <a:custGeom>
              <a:avLst/>
              <a:gdLst/>
              <a:ahLst/>
              <a:cxnLst/>
              <a:rect l="l" t="t" r="r" b="b"/>
              <a:pathLst>
                <a:path w="4393116" h="4648800">
                  <a:moveTo>
                    <a:pt x="0" y="0"/>
                  </a:moveTo>
                  <a:lnTo>
                    <a:pt x="4393116" y="0"/>
                  </a:lnTo>
                  <a:lnTo>
                    <a:pt x="4393116" y="4648800"/>
                  </a:lnTo>
                  <a:lnTo>
                    <a:pt x="0" y="4648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11"/>
            <p:cNvSpPr txBox="1"/>
            <p:nvPr/>
          </p:nvSpPr>
          <p:spPr>
            <a:xfrm>
              <a:off x="9466673" y="3489493"/>
              <a:ext cx="2336292" cy="1107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3600" b="1" dirty="0" err="1">
                  <a:solidFill>
                    <a:srgbClr val="603813"/>
                  </a:solidFill>
                  <a:latin typeface="Cambria"/>
                </a:rPr>
                <a:t>Chuẩn</a:t>
              </a:r>
              <a:r>
                <a:rPr lang="en-US" sz="3600" b="1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3600" b="1" dirty="0" err="1">
                  <a:solidFill>
                    <a:srgbClr val="603813"/>
                  </a:solidFill>
                  <a:latin typeface="Cambria"/>
                </a:rPr>
                <a:t>bị</a:t>
              </a:r>
              <a:r>
                <a:rPr lang="en-US" sz="3600" b="1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3600" b="1" dirty="0" err="1">
                  <a:solidFill>
                    <a:srgbClr val="603813"/>
                  </a:solidFill>
                  <a:latin typeface="Cambria"/>
                </a:rPr>
                <a:t>bài</a:t>
              </a:r>
              <a:r>
                <a:rPr lang="en-US" sz="3600" b="1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3600" b="1" dirty="0" err="1">
                  <a:solidFill>
                    <a:srgbClr val="603813"/>
                  </a:solidFill>
                  <a:latin typeface="Cambria"/>
                </a:rPr>
                <a:t>mới</a:t>
              </a:r>
              <a:endParaRPr lang="en-US" sz="3600" b="1" dirty="0">
                <a:solidFill>
                  <a:srgbClr val="603813"/>
                </a:solidFill>
                <a:latin typeface="Cambria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0E4642-7D9E-3B86-73C2-82739F34FDA0}"/>
              </a:ext>
            </a:extLst>
          </p:cNvPr>
          <p:cNvGrpSpPr/>
          <p:nvPr/>
        </p:nvGrpSpPr>
        <p:grpSpPr>
          <a:xfrm>
            <a:off x="658596" y="384467"/>
            <a:ext cx="5236918" cy="3787424"/>
            <a:chOff x="658596" y="384467"/>
            <a:chExt cx="5236918" cy="3787424"/>
          </a:xfrm>
        </p:grpSpPr>
        <p:sp>
          <p:nvSpPr>
            <p:cNvPr id="24" name="Freeform 4"/>
            <p:cNvSpPr/>
            <p:nvPr/>
          </p:nvSpPr>
          <p:spPr>
            <a:xfrm rot="453846">
              <a:off x="806073" y="384467"/>
              <a:ext cx="5043785" cy="3787424"/>
            </a:xfrm>
            <a:custGeom>
              <a:avLst/>
              <a:gdLst/>
              <a:ahLst/>
              <a:cxnLst/>
              <a:rect l="l" t="t" r="r" b="b"/>
              <a:pathLst>
                <a:path w="7565678" h="5681136">
                  <a:moveTo>
                    <a:pt x="0" y="0"/>
                  </a:moveTo>
                  <a:lnTo>
                    <a:pt x="7565678" y="0"/>
                  </a:lnTo>
                  <a:lnTo>
                    <a:pt x="7565678" y="5681137"/>
                  </a:lnTo>
                  <a:lnTo>
                    <a:pt x="0" y="56811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5283055-37A3-B097-9548-66F087506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8596" y="925017"/>
              <a:ext cx="5236918" cy="290804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D05E17-FB8B-DA2D-E79A-008ADC60D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490" y="1970150"/>
            <a:ext cx="7279255" cy="3383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2968EE-77EE-34E0-DD30-798FBA8C3E68}"/>
              </a:ext>
            </a:extLst>
          </p:cNvPr>
          <p:cNvSpPr txBox="1"/>
          <p:nvPr/>
        </p:nvSpPr>
        <p:spPr>
          <a:xfrm>
            <a:off x="4421820" y="1189969"/>
            <a:ext cx="616634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Biết lập dàn ý đoạn văn tưởng tượng dựa vào câu chuyện đã nghe, đã đọc.</a:t>
            </a:r>
          </a:p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Phát triển năng lực ngôn ngữ.</a:t>
            </a:r>
          </a:p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Biết vận dụng kiến thức từ bài học để vận dụng vào thực tiễn: Biết trao đổi với người thân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967235-3B84-4099-2654-FA9ECB0B0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73" y="1334312"/>
            <a:ext cx="4413887" cy="346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6EB7AF-E0EC-997E-8016-87859DD2D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351" y="640202"/>
            <a:ext cx="618736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F6AA83-E0AB-8177-C497-A09CD712224B}"/>
              </a:ext>
            </a:extLst>
          </p:cNvPr>
          <p:cNvSpPr txBox="1"/>
          <p:nvPr/>
        </p:nvSpPr>
        <p:spPr>
          <a:xfrm>
            <a:off x="1085850" y="1476845"/>
            <a:ext cx="10772775" cy="3144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4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+ Câu 1: Bố cục bài văn miêu tả cây cối gồm mấy phần?</a:t>
            </a:r>
            <a:endParaRPr lang="en-US" sz="4400">
              <a:effectLst/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4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+ Câu 2: Khi quan sát cây cối ta cần sử dụng các giác quan nào?</a:t>
            </a:r>
            <a:endParaRPr lang="en-US" sz="4400">
              <a:effectLst/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27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2CD9AC-88CC-39A9-38B8-7E1A8B929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775" y="487908"/>
            <a:ext cx="6986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7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66535" y="2463764"/>
            <a:ext cx="7466675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7200" b="1" dirty="0" err="1">
                <a:solidFill>
                  <a:srgbClr val="4F3B20"/>
                </a:solidFill>
                <a:latin typeface="Cambria"/>
              </a:rPr>
              <a:t>Chọn</a:t>
            </a:r>
            <a:r>
              <a:rPr lang="en-US" sz="7200" b="1" dirty="0">
                <a:solidFill>
                  <a:srgbClr val="4F3B20"/>
                </a:solidFill>
                <a:latin typeface="Cambria"/>
              </a:rPr>
              <a:t> 1 </a:t>
            </a:r>
            <a:r>
              <a:rPr lang="en-US" sz="7200" b="1" dirty="0" err="1">
                <a:solidFill>
                  <a:srgbClr val="4F3B20"/>
                </a:solidFill>
                <a:latin typeface="Cambria"/>
              </a:rPr>
              <a:t>trong</a:t>
            </a:r>
            <a:r>
              <a:rPr lang="en-US" sz="7200" b="1" dirty="0">
                <a:solidFill>
                  <a:srgbClr val="4F3B20"/>
                </a:solidFill>
                <a:latin typeface="Cambria"/>
              </a:rPr>
              <a:t> 3 </a:t>
            </a:r>
            <a:r>
              <a:rPr lang="en-US" sz="7200" b="1" dirty="0" err="1">
                <a:solidFill>
                  <a:srgbClr val="4F3B20"/>
                </a:solidFill>
                <a:latin typeface="Cambria"/>
              </a:rPr>
              <a:t>đề</a:t>
            </a:r>
            <a:r>
              <a:rPr lang="en-US" sz="7200" b="1" dirty="0">
                <a:solidFill>
                  <a:srgbClr val="4F3B20"/>
                </a:solidFill>
                <a:latin typeface="Cambria"/>
              </a:rPr>
              <a:t> </a:t>
            </a:r>
            <a:r>
              <a:rPr lang="en-US" sz="7200" b="1" dirty="0" err="1">
                <a:solidFill>
                  <a:srgbClr val="4F3B20"/>
                </a:solidFill>
                <a:latin typeface="Cambria"/>
              </a:rPr>
              <a:t>sau</a:t>
            </a:r>
            <a:r>
              <a:rPr lang="en-US" sz="7200" b="1" dirty="0">
                <a:solidFill>
                  <a:srgbClr val="4F3B20"/>
                </a:solidFill>
                <a:latin typeface="Cambria"/>
              </a:rPr>
              <a:t> </a:t>
            </a:r>
            <a:r>
              <a:rPr lang="en-US" sz="7200" b="1" dirty="0" err="1">
                <a:solidFill>
                  <a:srgbClr val="4F3B20"/>
                </a:solidFill>
                <a:latin typeface="Cambria"/>
              </a:rPr>
              <a:t>đây</a:t>
            </a:r>
            <a:r>
              <a:rPr lang="en-US" sz="7200" b="1" dirty="0">
                <a:solidFill>
                  <a:srgbClr val="4F3B20"/>
                </a:solidFill>
                <a:latin typeface="Cambria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C20A80C-AEB1-5CBB-F5AB-87CEF0FF0572}"/>
              </a:ext>
            </a:extLst>
          </p:cNvPr>
          <p:cNvGrpSpPr/>
          <p:nvPr/>
        </p:nvGrpSpPr>
        <p:grpSpPr>
          <a:xfrm>
            <a:off x="606328" y="1267200"/>
            <a:ext cx="3736766" cy="4764021"/>
            <a:chOff x="938279" y="1332424"/>
            <a:chExt cx="3736766" cy="4764021"/>
          </a:xfrm>
        </p:grpSpPr>
        <p:sp>
          <p:nvSpPr>
            <p:cNvPr id="3" name="Freeform 3"/>
            <p:cNvSpPr/>
            <p:nvPr/>
          </p:nvSpPr>
          <p:spPr>
            <a:xfrm>
              <a:off x="938279" y="1648832"/>
              <a:ext cx="3736766" cy="4447613"/>
            </a:xfrm>
            <a:custGeom>
              <a:avLst/>
              <a:gdLst/>
              <a:ahLst/>
              <a:cxnLst/>
              <a:rect l="l" t="t" r="r" b="b"/>
              <a:pathLst>
                <a:path w="5085255" h="4722931">
                  <a:moveTo>
                    <a:pt x="0" y="0"/>
                  </a:moveTo>
                  <a:lnTo>
                    <a:pt x="5085255" y="0"/>
                  </a:lnTo>
                  <a:lnTo>
                    <a:pt x="5085255" y="4722930"/>
                  </a:lnTo>
                  <a:lnTo>
                    <a:pt x="0" y="47229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1155117" y="2197415"/>
              <a:ext cx="3240463" cy="32008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Đóng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vai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Sơn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Tinh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kể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lại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cuộc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chiến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đấu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với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Thuỷ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Tinh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hoặc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đóng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vai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Thuỷ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Tinh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nói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chuyện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với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Sơn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Tinh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khi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mình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thua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trận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(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câu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chuyện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“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Sơn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Tinh,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Thuỷ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Tinh”).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1816784" y="1332424"/>
              <a:ext cx="1682448" cy="799213"/>
              <a:chOff x="27190" y="0"/>
              <a:chExt cx="3364896" cy="159842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40558" y="0"/>
                <a:ext cx="3083780" cy="1598426"/>
              </a:xfrm>
              <a:custGeom>
                <a:avLst/>
                <a:gdLst/>
                <a:ahLst/>
                <a:cxnLst/>
                <a:rect l="l" t="t" r="r" b="b"/>
                <a:pathLst>
                  <a:path w="3083780" h="1598426">
                    <a:moveTo>
                      <a:pt x="0" y="0"/>
                    </a:moveTo>
                    <a:lnTo>
                      <a:pt x="3083780" y="0"/>
                    </a:lnTo>
                    <a:lnTo>
                      <a:pt x="3083780" y="1598426"/>
                    </a:lnTo>
                    <a:lnTo>
                      <a:pt x="0" y="159842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27190" y="632814"/>
                <a:ext cx="3364896" cy="5864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2240"/>
                  </a:lnSpc>
                </a:pPr>
                <a:r>
                  <a:rPr lang="en-US" sz="2800" dirty="0" err="1">
                    <a:solidFill>
                      <a:srgbClr val="4F3B20"/>
                    </a:solidFill>
                    <a:latin typeface="Cambria Bold"/>
                  </a:rPr>
                  <a:t>Đề</a:t>
                </a:r>
                <a:r>
                  <a:rPr lang="en-US" sz="2800" dirty="0">
                    <a:solidFill>
                      <a:srgbClr val="4F3B20"/>
                    </a:solidFill>
                    <a:latin typeface="Cambria Bold"/>
                  </a:rPr>
                  <a:t> 1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80AE434-C63B-7239-8B1C-C1D3BC9EC163}"/>
              </a:ext>
            </a:extLst>
          </p:cNvPr>
          <p:cNvGrpSpPr/>
          <p:nvPr/>
        </p:nvGrpSpPr>
        <p:grpSpPr>
          <a:xfrm>
            <a:off x="4424207" y="1063125"/>
            <a:ext cx="3390170" cy="5004627"/>
            <a:chOff x="4401168" y="1091819"/>
            <a:chExt cx="3390170" cy="5004627"/>
          </a:xfrm>
        </p:grpSpPr>
        <p:sp>
          <p:nvSpPr>
            <p:cNvPr id="5" name="Freeform 5"/>
            <p:cNvSpPr/>
            <p:nvPr/>
          </p:nvSpPr>
          <p:spPr>
            <a:xfrm>
              <a:off x="4401168" y="1562050"/>
              <a:ext cx="3390170" cy="4534396"/>
            </a:xfrm>
            <a:custGeom>
              <a:avLst/>
              <a:gdLst/>
              <a:ahLst/>
              <a:cxnLst/>
              <a:rect l="l" t="t" r="r" b="b"/>
              <a:pathLst>
                <a:path w="5085255" h="4722931">
                  <a:moveTo>
                    <a:pt x="0" y="0"/>
                  </a:moveTo>
                  <a:lnTo>
                    <a:pt x="5085255" y="0"/>
                  </a:lnTo>
                  <a:lnTo>
                    <a:pt x="5085255" y="4722930"/>
                  </a:lnTo>
                  <a:lnTo>
                    <a:pt x="0" y="47229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4517309" y="2710797"/>
              <a:ext cx="3112959" cy="2000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Đóng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vai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Mi-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lô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thuyết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phục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cha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cho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mình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tham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gia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lớp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học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chơi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trống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(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câu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chuyện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“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Nghệ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sĩ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 </a:t>
              </a:r>
              <a:r>
                <a:rPr lang="en-US" sz="2600" dirty="0" err="1">
                  <a:solidFill>
                    <a:srgbClr val="603813"/>
                  </a:solidFill>
                  <a:latin typeface="Cambria"/>
                </a:rPr>
                <a:t>trống</a:t>
              </a:r>
              <a:r>
                <a:rPr lang="en-US" sz="2600" dirty="0">
                  <a:solidFill>
                    <a:srgbClr val="603813"/>
                  </a:solidFill>
                  <a:latin typeface="Cambria"/>
                </a:rPr>
                <a:t>”).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5157922" y="1091819"/>
              <a:ext cx="1708781" cy="885718"/>
              <a:chOff x="0" y="0"/>
              <a:chExt cx="3417562" cy="177143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417562" cy="1771436"/>
              </a:xfrm>
              <a:custGeom>
                <a:avLst/>
                <a:gdLst/>
                <a:ahLst/>
                <a:cxnLst/>
                <a:rect l="l" t="t" r="r" b="b"/>
                <a:pathLst>
                  <a:path w="3417562" h="1771436">
                    <a:moveTo>
                      <a:pt x="0" y="0"/>
                    </a:moveTo>
                    <a:lnTo>
                      <a:pt x="3417562" y="0"/>
                    </a:lnTo>
                    <a:lnTo>
                      <a:pt x="3417562" y="1771436"/>
                    </a:lnTo>
                    <a:lnTo>
                      <a:pt x="0" y="177143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25620" y="693000"/>
                <a:ext cx="3364896" cy="5864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2240"/>
                  </a:lnSpc>
                </a:pPr>
                <a:r>
                  <a:rPr lang="en-US" sz="2800" dirty="0" err="1">
                    <a:solidFill>
                      <a:srgbClr val="4F3B20"/>
                    </a:solidFill>
                    <a:latin typeface="Cambria Bold"/>
                  </a:rPr>
                  <a:t>Đề</a:t>
                </a:r>
                <a:r>
                  <a:rPr lang="en-US" sz="2800" dirty="0">
                    <a:solidFill>
                      <a:srgbClr val="4F3B20"/>
                    </a:solidFill>
                    <a:latin typeface="Cambria Bold"/>
                  </a:rPr>
                  <a:t> 2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DCA9F11-CEE2-9959-382D-B64B0839E160}"/>
              </a:ext>
            </a:extLst>
          </p:cNvPr>
          <p:cNvGrpSpPr/>
          <p:nvPr/>
        </p:nvGrpSpPr>
        <p:grpSpPr>
          <a:xfrm>
            <a:off x="7956429" y="1172637"/>
            <a:ext cx="3390170" cy="4903190"/>
            <a:chOff x="7956429" y="1172637"/>
            <a:chExt cx="3390170" cy="490319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C171F36-B2B5-C96F-5F92-A5F1E115B322}"/>
                </a:ext>
              </a:extLst>
            </p:cNvPr>
            <p:cNvGrpSpPr/>
            <p:nvPr/>
          </p:nvGrpSpPr>
          <p:grpSpPr>
            <a:xfrm>
              <a:off x="7956429" y="1419807"/>
              <a:ext cx="3390170" cy="4656020"/>
              <a:chOff x="7791338" y="1398249"/>
              <a:chExt cx="3390170" cy="465602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7791338" y="1398249"/>
                <a:ext cx="3390170" cy="4656020"/>
              </a:xfrm>
              <a:custGeom>
                <a:avLst/>
                <a:gdLst/>
                <a:ahLst/>
                <a:cxnLst/>
                <a:rect l="l" t="t" r="r" b="b"/>
                <a:pathLst>
                  <a:path w="5085255" h="4722931">
                    <a:moveTo>
                      <a:pt x="0" y="0"/>
                    </a:moveTo>
                    <a:lnTo>
                      <a:pt x="5085255" y="0"/>
                    </a:lnTo>
                    <a:lnTo>
                      <a:pt x="5085255" y="4722930"/>
                    </a:lnTo>
                    <a:lnTo>
                      <a:pt x="0" y="47229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8083772" y="2510742"/>
                <a:ext cx="2769921" cy="240065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 defTabSz="609630"/>
                <a:r>
                  <a:rPr lang="en-US" sz="2600" dirty="0" err="1">
                    <a:solidFill>
                      <a:srgbClr val="603813"/>
                    </a:solidFill>
                    <a:latin typeface="Cambria"/>
                  </a:rPr>
                  <a:t>Đóng</a:t>
                </a:r>
                <a:r>
                  <a:rPr lang="en-US" sz="2600" dirty="0">
                    <a:solidFill>
                      <a:srgbClr val="603813"/>
                    </a:solidFill>
                    <a:latin typeface="Cambria"/>
                  </a:rPr>
                  <a:t> </a:t>
                </a:r>
                <a:r>
                  <a:rPr lang="en-US" sz="2600" dirty="0" err="1">
                    <a:solidFill>
                      <a:srgbClr val="603813"/>
                    </a:solidFill>
                    <a:latin typeface="Cambria"/>
                  </a:rPr>
                  <a:t>vai</a:t>
                </a:r>
                <a:r>
                  <a:rPr lang="en-US" sz="2600" dirty="0">
                    <a:solidFill>
                      <a:srgbClr val="603813"/>
                    </a:solidFill>
                    <a:latin typeface="Cambria"/>
                  </a:rPr>
                  <a:t> </a:t>
                </a:r>
                <a:r>
                  <a:rPr lang="en-US" sz="2600" dirty="0" err="1">
                    <a:solidFill>
                      <a:srgbClr val="603813"/>
                    </a:solidFill>
                    <a:latin typeface="Cambria"/>
                  </a:rPr>
                  <a:t>ông</a:t>
                </a:r>
                <a:r>
                  <a:rPr lang="en-US" sz="2600" dirty="0">
                    <a:solidFill>
                      <a:srgbClr val="603813"/>
                    </a:solidFill>
                    <a:latin typeface="Cambria"/>
                  </a:rPr>
                  <a:t> </a:t>
                </a:r>
                <a:r>
                  <a:rPr lang="en-US" sz="2600" dirty="0" err="1">
                    <a:solidFill>
                      <a:srgbClr val="603813"/>
                    </a:solidFill>
                    <a:latin typeface="Cambria"/>
                  </a:rPr>
                  <a:t>nhạc</a:t>
                </a:r>
                <a:r>
                  <a:rPr lang="en-US" sz="2600" dirty="0">
                    <a:solidFill>
                      <a:srgbClr val="603813"/>
                    </a:solidFill>
                    <a:latin typeface="Cambria"/>
                  </a:rPr>
                  <a:t> </a:t>
                </a:r>
                <a:r>
                  <a:rPr lang="en-US" sz="2600" dirty="0" err="1">
                    <a:solidFill>
                      <a:srgbClr val="603813"/>
                    </a:solidFill>
                    <a:latin typeface="Cambria"/>
                  </a:rPr>
                  <a:t>sĩ</a:t>
                </a:r>
                <a:r>
                  <a:rPr lang="en-US" sz="2600" dirty="0">
                    <a:solidFill>
                      <a:srgbClr val="603813"/>
                    </a:solidFill>
                    <a:latin typeface="Cambria"/>
                  </a:rPr>
                  <a:t> </a:t>
                </a:r>
                <a:r>
                  <a:rPr lang="en-US" sz="2600" dirty="0" err="1">
                    <a:solidFill>
                      <a:srgbClr val="603813"/>
                    </a:solidFill>
                    <a:latin typeface="Cambria"/>
                  </a:rPr>
                  <a:t>nói</a:t>
                </a:r>
                <a:r>
                  <a:rPr lang="en-US" sz="2600" dirty="0">
                    <a:solidFill>
                      <a:srgbClr val="603813"/>
                    </a:solidFill>
                    <a:latin typeface="Cambria"/>
                  </a:rPr>
                  <a:t> </a:t>
                </a:r>
                <a:r>
                  <a:rPr lang="en-US" sz="2600" dirty="0" err="1">
                    <a:solidFill>
                      <a:srgbClr val="603813"/>
                    </a:solidFill>
                    <a:latin typeface="Cambria"/>
                  </a:rPr>
                  <a:t>lên</a:t>
                </a:r>
                <a:r>
                  <a:rPr lang="en-US" sz="2600" dirty="0">
                    <a:solidFill>
                      <a:srgbClr val="603813"/>
                    </a:solidFill>
                    <a:latin typeface="Cambria"/>
                  </a:rPr>
                  <a:t> </a:t>
                </a:r>
                <a:r>
                  <a:rPr lang="en-US" sz="2600" dirty="0" err="1">
                    <a:solidFill>
                      <a:srgbClr val="603813"/>
                    </a:solidFill>
                    <a:latin typeface="Cambria"/>
                  </a:rPr>
                  <a:t>suy</a:t>
                </a:r>
                <a:r>
                  <a:rPr lang="en-US" sz="2600" dirty="0">
                    <a:solidFill>
                      <a:srgbClr val="603813"/>
                    </a:solidFill>
                    <a:latin typeface="Cambria"/>
                  </a:rPr>
                  <a:t> </a:t>
                </a:r>
                <a:r>
                  <a:rPr lang="en-US" sz="2600" dirty="0" err="1">
                    <a:solidFill>
                      <a:srgbClr val="603813"/>
                    </a:solidFill>
                    <a:latin typeface="Cambria"/>
                  </a:rPr>
                  <a:t>nghĩ</a:t>
                </a:r>
                <a:r>
                  <a:rPr lang="en-US" sz="2600" dirty="0">
                    <a:solidFill>
                      <a:srgbClr val="603813"/>
                    </a:solidFill>
                    <a:latin typeface="Cambria"/>
                  </a:rPr>
                  <a:t> </a:t>
                </a:r>
                <a:r>
                  <a:rPr lang="en-US" sz="2600" dirty="0" err="1">
                    <a:solidFill>
                      <a:srgbClr val="603813"/>
                    </a:solidFill>
                    <a:latin typeface="Cambria"/>
                  </a:rPr>
                  <a:t>khi</a:t>
                </a:r>
                <a:r>
                  <a:rPr lang="en-US" sz="2600" dirty="0">
                    <a:solidFill>
                      <a:srgbClr val="603813"/>
                    </a:solidFill>
                    <a:latin typeface="Cambria"/>
                  </a:rPr>
                  <a:t> </a:t>
                </a:r>
                <a:r>
                  <a:rPr lang="en-US" sz="2600" dirty="0" err="1">
                    <a:solidFill>
                      <a:srgbClr val="603813"/>
                    </a:solidFill>
                    <a:latin typeface="Cambria"/>
                  </a:rPr>
                  <a:t>nghe</a:t>
                </a:r>
                <a:r>
                  <a:rPr lang="en-US" sz="2600" dirty="0">
                    <a:solidFill>
                      <a:srgbClr val="603813"/>
                    </a:solidFill>
                    <a:latin typeface="Cambria"/>
                  </a:rPr>
                  <a:t> </a:t>
                </a:r>
                <a:r>
                  <a:rPr lang="en-US" sz="2600" dirty="0" err="1">
                    <a:solidFill>
                      <a:srgbClr val="603813"/>
                    </a:solidFill>
                    <a:latin typeface="Cambria"/>
                  </a:rPr>
                  <a:t>thấy</a:t>
                </a:r>
                <a:r>
                  <a:rPr lang="en-US" sz="2600" dirty="0">
                    <a:solidFill>
                      <a:srgbClr val="603813"/>
                    </a:solidFill>
                    <a:latin typeface="Cambria"/>
                  </a:rPr>
                  <a:t> </a:t>
                </a:r>
                <a:r>
                  <a:rPr lang="en-US" sz="2600" dirty="0" err="1">
                    <a:solidFill>
                      <a:srgbClr val="603813"/>
                    </a:solidFill>
                    <a:latin typeface="Cambria"/>
                  </a:rPr>
                  <a:t>lời</a:t>
                </a:r>
                <a:r>
                  <a:rPr lang="en-US" sz="2600" dirty="0">
                    <a:solidFill>
                      <a:srgbClr val="603813"/>
                    </a:solidFill>
                    <a:latin typeface="Cambria"/>
                  </a:rPr>
                  <a:t> </a:t>
                </a:r>
                <a:r>
                  <a:rPr lang="en-US" sz="2600" dirty="0" err="1">
                    <a:solidFill>
                      <a:srgbClr val="603813"/>
                    </a:solidFill>
                    <a:latin typeface="Cambria"/>
                  </a:rPr>
                  <a:t>thì</a:t>
                </a:r>
                <a:r>
                  <a:rPr lang="en-US" sz="2600" dirty="0">
                    <a:solidFill>
                      <a:srgbClr val="603813"/>
                    </a:solidFill>
                    <a:latin typeface="Cambria"/>
                  </a:rPr>
                  <a:t> </a:t>
                </a:r>
                <a:r>
                  <a:rPr lang="en-US" sz="2600" dirty="0" err="1">
                    <a:solidFill>
                      <a:srgbClr val="603813"/>
                    </a:solidFill>
                    <a:latin typeface="Cambria"/>
                  </a:rPr>
                  <a:t>thầm</a:t>
                </a:r>
                <a:r>
                  <a:rPr lang="en-US" sz="2600" dirty="0">
                    <a:solidFill>
                      <a:srgbClr val="603813"/>
                    </a:solidFill>
                    <a:latin typeface="Cambria"/>
                  </a:rPr>
                  <a:t> </a:t>
                </a:r>
                <a:r>
                  <a:rPr lang="en-US" sz="2600" dirty="0" err="1">
                    <a:solidFill>
                      <a:srgbClr val="603813"/>
                    </a:solidFill>
                    <a:latin typeface="Cambria"/>
                  </a:rPr>
                  <a:t>của</a:t>
                </a:r>
                <a:r>
                  <a:rPr lang="en-US" sz="2600" dirty="0">
                    <a:solidFill>
                      <a:srgbClr val="603813"/>
                    </a:solidFill>
                    <a:latin typeface="Cambria"/>
                  </a:rPr>
                  <a:t> </a:t>
                </a:r>
                <a:r>
                  <a:rPr lang="en-US" sz="2600" dirty="0" err="1">
                    <a:solidFill>
                      <a:srgbClr val="603813"/>
                    </a:solidFill>
                    <a:latin typeface="Cambria"/>
                  </a:rPr>
                  <a:t>bé</a:t>
                </a:r>
                <a:r>
                  <a:rPr lang="en-US" sz="2600" dirty="0">
                    <a:solidFill>
                      <a:srgbClr val="603813"/>
                    </a:solidFill>
                    <a:latin typeface="Cambria"/>
                  </a:rPr>
                  <a:t> Mai (</a:t>
                </a:r>
                <a:r>
                  <a:rPr lang="en-US" sz="2600" dirty="0" err="1">
                    <a:solidFill>
                      <a:srgbClr val="603813"/>
                    </a:solidFill>
                    <a:latin typeface="Cambria"/>
                  </a:rPr>
                  <a:t>câu</a:t>
                </a:r>
                <a:r>
                  <a:rPr lang="en-US" sz="2600" dirty="0">
                    <a:solidFill>
                      <a:srgbClr val="603813"/>
                    </a:solidFill>
                    <a:latin typeface="Cambria"/>
                  </a:rPr>
                  <a:t> </a:t>
                </a:r>
                <a:r>
                  <a:rPr lang="en-US" sz="2600" dirty="0" err="1">
                    <a:solidFill>
                      <a:srgbClr val="603813"/>
                    </a:solidFill>
                    <a:latin typeface="Cambria"/>
                  </a:rPr>
                  <a:t>chuyện</a:t>
                </a:r>
                <a:r>
                  <a:rPr lang="en-US" sz="2600" dirty="0">
                    <a:solidFill>
                      <a:srgbClr val="603813"/>
                    </a:solidFill>
                    <a:latin typeface="Cambria"/>
                  </a:rPr>
                  <a:t> “</a:t>
                </a:r>
                <a:r>
                  <a:rPr lang="en-US" sz="2600" dirty="0" err="1">
                    <a:solidFill>
                      <a:srgbClr val="603813"/>
                    </a:solidFill>
                    <a:latin typeface="Cambria"/>
                  </a:rPr>
                  <a:t>Ông</a:t>
                </a:r>
                <a:r>
                  <a:rPr lang="en-US" sz="2600" dirty="0">
                    <a:solidFill>
                      <a:srgbClr val="603813"/>
                    </a:solidFill>
                    <a:latin typeface="Cambria"/>
                  </a:rPr>
                  <a:t> </a:t>
                </a:r>
                <a:r>
                  <a:rPr lang="en-US" sz="2600" dirty="0" err="1">
                    <a:solidFill>
                      <a:srgbClr val="603813"/>
                    </a:solidFill>
                    <a:latin typeface="Cambria"/>
                  </a:rPr>
                  <a:t>Bụt</a:t>
                </a:r>
                <a:r>
                  <a:rPr lang="en-US" sz="2600" dirty="0">
                    <a:solidFill>
                      <a:srgbClr val="603813"/>
                    </a:solidFill>
                    <a:latin typeface="Cambria"/>
                  </a:rPr>
                  <a:t> </a:t>
                </a:r>
                <a:r>
                  <a:rPr lang="en-US" sz="2600" dirty="0" err="1">
                    <a:solidFill>
                      <a:srgbClr val="603813"/>
                    </a:solidFill>
                    <a:latin typeface="Cambria"/>
                  </a:rPr>
                  <a:t>đã</a:t>
                </a:r>
                <a:r>
                  <a:rPr lang="en-US" sz="2600" dirty="0">
                    <a:solidFill>
                      <a:srgbClr val="603813"/>
                    </a:solidFill>
                    <a:latin typeface="Cambria"/>
                  </a:rPr>
                  <a:t> </a:t>
                </a:r>
                <a:r>
                  <a:rPr lang="en-US" sz="2600" dirty="0" err="1">
                    <a:solidFill>
                      <a:srgbClr val="603813"/>
                    </a:solidFill>
                    <a:latin typeface="Cambria"/>
                  </a:rPr>
                  <a:t>đến</a:t>
                </a:r>
                <a:r>
                  <a:rPr lang="en-US" sz="2600" dirty="0">
                    <a:solidFill>
                      <a:srgbClr val="603813"/>
                    </a:solidFill>
                    <a:latin typeface="Cambria"/>
                  </a:rPr>
                  <a:t>”).</a:t>
                </a: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8741298" y="1172637"/>
              <a:ext cx="1682448" cy="799213"/>
              <a:chOff x="0" y="0"/>
              <a:chExt cx="3364896" cy="1598426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0558" y="0"/>
                <a:ext cx="3083780" cy="1598426"/>
              </a:xfrm>
              <a:custGeom>
                <a:avLst/>
                <a:gdLst/>
                <a:ahLst/>
                <a:cxnLst/>
                <a:rect l="l" t="t" r="r" b="b"/>
                <a:pathLst>
                  <a:path w="3083780" h="1598426">
                    <a:moveTo>
                      <a:pt x="0" y="0"/>
                    </a:moveTo>
                    <a:lnTo>
                      <a:pt x="3083780" y="0"/>
                    </a:lnTo>
                    <a:lnTo>
                      <a:pt x="3083780" y="1598426"/>
                    </a:lnTo>
                    <a:lnTo>
                      <a:pt x="0" y="159842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441074"/>
                <a:ext cx="3364896" cy="5864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2240"/>
                  </a:lnSpc>
                </a:pPr>
                <a:r>
                  <a:rPr lang="en-US" sz="2800">
                    <a:solidFill>
                      <a:srgbClr val="4F3B20"/>
                    </a:solidFill>
                    <a:latin typeface="Cambria Bold"/>
                  </a:rPr>
                  <a:t>Đề 3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256917" y="1043936"/>
            <a:ext cx="8623377" cy="4791263"/>
          </a:xfrm>
          <a:custGeom>
            <a:avLst/>
            <a:gdLst/>
            <a:ahLst/>
            <a:cxnLst/>
            <a:rect l="l" t="t" r="r" b="b"/>
            <a:pathLst>
              <a:path w="12935065" h="7186894">
                <a:moveTo>
                  <a:pt x="0" y="0"/>
                </a:moveTo>
                <a:lnTo>
                  <a:pt x="12935065" y="0"/>
                </a:lnTo>
                <a:lnTo>
                  <a:pt x="12935065" y="7186894"/>
                </a:lnTo>
                <a:lnTo>
                  <a:pt x="0" y="71868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218032" y="1834327"/>
            <a:ext cx="6129137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4000" dirty="0">
                <a:solidFill>
                  <a:srgbClr val="603813"/>
                </a:solidFill>
                <a:latin typeface="Cambria Bold"/>
              </a:rPr>
              <a:t>- </a:t>
            </a:r>
            <a:r>
              <a:rPr lang="en-US" sz="4000" dirty="0" err="1">
                <a:solidFill>
                  <a:srgbClr val="603813"/>
                </a:solidFill>
                <a:latin typeface="Cambria Bold"/>
              </a:rPr>
              <a:t>Chọn</a:t>
            </a:r>
            <a:r>
              <a:rPr lang="en-US" sz="4000" dirty="0">
                <a:solidFill>
                  <a:srgbClr val="603813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603813"/>
                </a:solidFill>
                <a:latin typeface="Cambria Bold"/>
              </a:rPr>
              <a:t>câu</a:t>
            </a:r>
            <a:r>
              <a:rPr lang="en-US" sz="4000" dirty="0">
                <a:solidFill>
                  <a:srgbClr val="603813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603813"/>
                </a:solidFill>
                <a:latin typeface="Cambria Bold"/>
              </a:rPr>
              <a:t>chuyện</a:t>
            </a:r>
            <a:r>
              <a:rPr lang="en-US" sz="4000" dirty="0">
                <a:solidFill>
                  <a:srgbClr val="603813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603813"/>
                </a:solidFill>
                <a:latin typeface="Cambria Bold"/>
              </a:rPr>
              <a:t>và</a:t>
            </a:r>
            <a:r>
              <a:rPr lang="en-US" sz="4000" dirty="0">
                <a:solidFill>
                  <a:srgbClr val="603813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603813"/>
                </a:solidFill>
                <a:latin typeface="Cambria Bold"/>
              </a:rPr>
              <a:t>nhân</a:t>
            </a:r>
            <a:r>
              <a:rPr lang="en-US" sz="4000" dirty="0">
                <a:solidFill>
                  <a:srgbClr val="603813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603813"/>
                </a:solidFill>
                <a:latin typeface="Cambria Bold"/>
              </a:rPr>
              <a:t>vật</a:t>
            </a:r>
            <a:r>
              <a:rPr lang="en-US" sz="4000" dirty="0">
                <a:solidFill>
                  <a:srgbClr val="603813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603813"/>
                </a:solidFill>
                <a:latin typeface="Cambria Bold"/>
              </a:rPr>
              <a:t>để</a:t>
            </a:r>
            <a:r>
              <a:rPr lang="en-US" sz="4000" dirty="0">
                <a:solidFill>
                  <a:srgbClr val="603813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603813"/>
                </a:solidFill>
                <a:latin typeface="Cambria Bold"/>
              </a:rPr>
              <a:t>đóng</a:t>
            </a:r>
            <a:r>
              <a:rPr lang="en-US" sz="4000" dirty="0">
                <a:solidFill>
                  <a:srgbClr val="603813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603813"/>
                </a:solidFill>
                <a:latin typeface="Cambria Bold"/>
              </a:rPr>
              <a:t>vai</a:t>
            </a:r>
            <a:r>
              <a:rPr lang="en-US" sz="4000" dirty="0">
                <a:solidFill>
                  <a:srgbClr val="603813"/>
                </a:solidFill>
                <a:latin typeface="Cambria Bold"/>
              </a:rPr>
              <a:t>.</a:t>
            </a:r>
          </a:p>
          <a:p>
            <a:pPr algn="just" defTabSz="609630"/>
            <a:r>
              <a:rPr lang="en-US" sz="4000" dirty="0">
                <a:solidFill>
                  <a:srgbClr val="603813"/>
                </a:solidFill>
                <a:latin typeface="Cambria Bold"/>
              </a:rPr>
              <a:t>- </a:t>
            </a:r>
            <a:r>
              <a:rPr lang="en-US" sz="4000" dirty="0" err="1">
                <a:solidFill>
                  <a:srgbClr val="603813"/>
                </a:solidFill>
                <a:latin typeface="Cambria Bold"/>
              </a:rPr>
              <a:t>Đọc</a:t>
            </a:r>
            <a:r>
              <a:rPr lang="en-US" sz="4000" dirty="0">
                <a:solidFill>
                  <a:srgbClr val="603813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603813"/>
                </a:solidFill>
                <a:latin typeface="Cambria Bold"/>
              </a:rPr>
              <a:t>lại</a:t>
            </a:r>
            <a:r>
              <a:rPr lang="en-US" sz="4000" dirty="0">
                <a:solidFill>
                  <a:srgbClr val="603813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603813"/>
                </a:solidFill>
                <a:latin typeface="Cambria Bold"/>
              </a:rPr>
              <a:t>hoặc</a:t>
            </a:r>
            <a:r>
              <a:rPr lang="en-US" sz="4000" dirty="0">
                <a:solidFill>
                  <a:srgbClr val="603813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603813"/>
                </a:solidFill>
                <a:latin typeface="Cambria Bold"/>
              </a:rPr>
              <a:t>nhớ</a:t>
            </a:r>
            <a:r>
              <a:rPr lang="en-US" sz="4000" dirty="0">
                <a:solidFill>
                  <a:srgbClr val="603813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603813"/>
                </a:solidFill>
                <a:latin typeface="Cambria Bold"/>
              </a:rPr>
              <a:t>lại</a:t>
            </a:r>
            <a:r>
              <a:rPr lang="en-US" sz="4000" dirty="0">
                <a:solidFill>
                  <a:srgbClr val="603813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603813"/>
                </a:solidFill>
                <a:latin typeface="Cambria Bold"/>
              </a:rPr>
              <a:t>câu</a:t>
            </a:r>
            <a:r>
              <a:rPr lang="en-US" sz="4000" dirty="0">
                <a:solidFill>
                  <a:srgbClr val="603813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603813"/>
                </a:solidFill>
                <a:latin typeface="Cambria Bold"/>
              </a:rPr>
              <a:t>chuyện</a:t>
            </a:r>
            <a:r>
              <a:rPr lang="en-US" sz="4000" dirty="0">
                <a:solidFill>
                  <a:srgbClr val="603813"/>
                </a:solidFill>
                <a:latin typeface="Cambria Bold"/>
              </a:rPr>
              <a:t>. </a:t>
            </a:r>
            <a:r>
              <a:rPr lang="en-US" sz="4000" dirty="0" err="1">
                <a:solidFill>
                  <a:srgbClr val="603813"/>
                </a:solidFill>
                <a:latin typeface="Cambria Bold"/>
              </a:rPr>
              <a:t>Lưu</a:t>
            </a:r>
            <a:r>
              <a:rPr lang="en-US" sz="4000" dirty="0">
                <a:solidFill>
                  <a:srgbClr val="603813"/>
                </a:solidFill>
                <a:latin typeface="Cambria Bold"/>
              </a:rPr>
              <a:t> ý </a:t>
            </a:r>
            <a:r>
              <a:rPr lang="en-US" sz="4000" dirty="0" err="1">
                <a:solidFill>
                  <a:srgbClr val="603813"/>
                </a:solidFill>
                <a:latin typeface="Cambria Bold"/>
              </a:rPr>
              <a:t>các</a:t>
            </a:r>
            <a:r>
              <a:rPr lang="en-US" sz="4000" dirty="0">
                <a:solidFill>
                  <a:srgbClr val="603813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603813"/>
                </a:solidFill>
                <a:latin typeface="Cambria Bold"/>
              </a:rPr>
              <a:t>nhân</a:t>
            </a:r>
            <a:r>
              <a:rPr lang="en-US" sz="4000" dirty="0">
                <a:solidFill>
                  <a:srgbClr val="603813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603813"/>
                </a:solidFill>
                <a:latin typeface="Cambria Bold"/>
              </a:rPr>
              <a:t>vật</a:t>
            </a:r>
            <a:r>
              <a:rPr lang="en-US" sz="4000" dirty="0">
                <a:solidFill>
                  <a:srgbClr val="603813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603813"/>
                </a:solidFill>
                <a:latin typeface="Cambria Bold"/>
              </a:rPr>
              <a:t>và</a:t>
            </a:r>
            <a:r>
              <a:rPr lang="en-US" sz="4000" dirty="0">
                <a:solidFill>
                  <a:srgbClr val="603813"/>
                </a:solidFill>
                <a:latin typeface="Cambria Bold"/>
              </a:rPr>
              <a:t> chi </a:t>
            </a:r>
            <a:r>
              <a:rPr lang="en-US" sz="4000" dirty="0" err="1">
                <a:solidFill>
                  <a:srgbClr val="603813"/>
                </a:solidFill>
                <a:latin typeface="Cambria Bold"/>
              </a:rPr>
              <a:t>tiết</a:t>
            </a:r>
            <a:r>
              <a:rPr lang="en-US" sz="4000" dirty="0">
                <a:solidFill>
                  <a:srgbClr val="603813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603813"/>
                </a:solidFill>
                <a:latin typeface="Cambria Bold"/>
              </a:rPr>
              <a:t>quan</a:t>
            </a:r>
            <a:r>
              <a:rPr lang="en-US" sz="4000" dirty="0">
                <a:solidFill>
                  <a:srgbClr val="603813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603813"/>
                </a:solidFill>
                <a:latin typeface="Cambria Bold"/>
              </a:rPr>
              <a:t>trọng</a:t>
            </a:r>
            <a:r>
              <a:rPr lang="en-US" sz="4000" dirty="0">
                <a:solidFill>
                  <a:srgbClr val="603813"/>
                </a:solidFill>
                <a:latin typeface="Cambria Bold"/>
              </a:rPr>
              <a:t>.</a:t>
            </a:r>
          </a:p>
          <a:p>
            <a:pPr algn="just" defTabSz="609630"/>
            <a:endParaRPr lang="en-US" sz="4000" dirty="0">
              <a:solidFill>
                <a:srgbClr val="603813"/>
              </a:solidFill>
              <a:latin typeface="Cambria Bold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B40ED1D-DA7D-A465-090E-9E58CD2D863C}"/>
              </a:ext>
            </a:extLst>
          </p:cNvPr>
          <p:cNvGrpSpPr/>
          <p:nvPr/>
        </p:nvGrpSpPr>
        <p:grpSpPr>
          <a:xfrm>
            <a:off x="360787" y="517341"/>
            <a:ext cx="4212701" cy="2710174"/>
            <a:chOff x="360787" y="517341"/>
            <a:chExt cx="4212701" cy="2710174"/>
          </a:xfrm>
        </p:grpSpPr>
        <p:sp>
          <p:nvSpPr>
            <p:cNvPr id="6" name="Freeform 6"/>
            <p:cNvSpPr/>
            <p:nvPr/>
          </p:nvSpPr>
          <p:spPr>
            <a:xfrm rot="292895">
              <a:off x="715477" y="517341"/>
              <a:ext cx="3609191" cy="2710174"/>
            </a:xfrm>
            <a:custGeom>
              <a:avLst/>
              <a:gdLst/>
              <a:ahLst/>
              <a:cxnLst/>
              <a:rect l="l" t="t" r="r" b="b"/>
              <a:pathLst>
                <a:path w="5413786" h="4065261">
                  <a:moveTo>
                    <a:pt x="0" y="0"/>
                  </a:moveTo>
                  <a:lnTo>
                    <a:pt x="5413786" y="0"/>
                  </a:lnTo>
                  <a:lnTo>
                    <a:pt x="5413786" y="4065261"/>
                  </a:lnTo>
                  <a:lnTo>
                    <a:pt x="0" y="4065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530C08C-69AD-DD79-17C5-A03E9C91D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0787" y="1133545"/>
              <a:ext cx="4212701" cy="171312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516430" y="401893"/>
            <a:ext cx="10543220" cy="6136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2375"/>
              </a:lnSpc>
            </a:pPr>
            <a:r>
              <a:rPr lang="en-US" sz="1979" spc="23" dirty="0" err="1">
                <a:solidFill>
                  <a:srgbClr val="000000"/>
                </a:solidFill>
                <a:latin typeface="Cambria Bold"/>
              </a:rPr>
              <a:t>Đề</a:t>
            </a:r>
            <a:r>
              <a:rPr lang="en-US" sz="1979" spc="23" dirty="0">
                <a:solidFill>
                  <a:srgbClr val="000000"/>
                </a:solidFill>
                <a:latin typeface="Cambria Bold"/>
              </a:rPr>
              <a:t> 1:</a:t>
            </a:r>
          </a:p>
          <a:p>
            <a:pPr algn="just" defTabSz="609630">
              <a:lnSpc>
                <a:spcPts val="2375"/>
              </a:lnSpc>
            </a:pPr>
            <a:r>
              <a:rPr lang="en-US" sz="1979" spc="23" dirty="0">
                <a:solidFill>
                  <a:srgbClr val="000000"/>
                </a:solidFill>
                <a:latin typeface="Cambria Bold"/>
              </a:rPr>
              <a:t>1. </a:t>
            </a:r>
            <a:r>
              <a:rPr lang="en-US" sz="1979" spc="23" dirty="0" err="1">
                <a:solidFill>
                  <a:srgbClr val="000000"/>
                </a:solidFill>
                <a:latin typeface="Cambria Bold"/>
              </a:rPr>
              <a:t>Mở</a:t>
            </a:r>
            <a:r>
              <a:rPr lang="en-US" sz="1979" spc="2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 Bold"/>
              </a:rPr>
              <a:t>bài</a:t>
            </a:r>
            <a:endParaRPr lang="en-US" sz="1979" spc="23" dirty="0">
              <a:solidFill>
                <a:srgbClr val="000000"/>
              </a:solidFill>
              <a:latin typeface="Cambria Bold"/>
            </a:endParaRPr>
          </a:p>
          <a:p>
            <a:pPr algn="just" defTabSz="609630">
              <a:lnSpc>
                <a:spcPts val="2375"/>
              </a:lnSpc>
            </a:pP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thiệu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bản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thân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nơi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ở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khả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năng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đặc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biệt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2375"/>
              </a:lnSpc>
            </a:pPr>
            <a:r>
              <a:rPr lang="en-US" sz="1979" spc="23" dirty="0">
                <a:solidFill>
                  <a:srgbClr val="000000"/>
                </a:solidFill>
                <a:latin typeface="Cambria"/>
              </a:rPr>
              <a:t>+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Sơn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Tinh</a:t>
            </a:r>
          </a:p>
          <a:p>
            <a:pPr algn="just" defTabSz="609630">
              <a:lnSpc>
                <a:spcPts val="2375"/>
              </a:lnSpc>
            </a:pPr>
            <a:r>
              <a:rPr lang="en-US" sz="1979" spc="23" dirty="0">
                <a:solidFill>
                  <a:srgbClr val="000000"/>
                </a:solidFill>
                <a:latin typeface="Cambria"/>
              </a:rPr>
              <a:t>+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thần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Núi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sống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ở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Tản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Viên</a:t>
            </a:r>
          </a:p>
          <a:p>
            <a:pPr algn="just" defTabSz="609630">
              <a:lnSpc>
                <a:spcPts val="2375"/>
              </a:lnSpc>
            </a:pPr>
            <a:r>
              <a:rPr lang="en-US" sz="1979" spc="23" dirty="0">
                <a:solidFill>
                  <a:srgbClr val="000000"/>
                </a:solidFill>
                <a:latin typeface="Cambria"/>
              </a:rPr>
              <a:t>+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Khả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năng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Dời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non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lấp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bể</a:t>
            </a:r>
            <a:endParaRPr lang="en-US" sz="1979" spc="23" dirty="0">
              <a:solidFill>
                <a:srgbClr val="000000"/>
              </a:solidFill>
              <a:latin typeface="Cambria"/>
            </a:endParaRPr>
          </a:p>
          <a:p>
            <a:pPr algn="just" defTabSz="609630">
              <a:lnSpc>
                <a:spcPts val="2375"/>
              </a:lnSpc>
            </a:pPr>
            <a:r>
              <a:rPr lang="en-US" sz="1979" spc="23" dirty="0">
                <a:solidFill>
                  <a:srgbClr val="000000"/>
                </a:solidFill>
                <a:latin typeface="Cambria"/>
              </a:rPr>
              <a:t>2.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Thân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bài</a:t>
            </a:r>
            <a:endParaRPr lang="en-US" sz="1979" spc="23" dirty="0">
              <a:solidFill>
                <a:srgbClr val="000000"/>
              </a:solidFill>
              <a:latin typeface="Cambria"/>
            </a:endParaRPr>
          </a:p>
          <a:p>
            <a:pPr algn="just" defTabSz="609630">
              <a:lnSpc>
                <a:spcPts val="2375"/>
              </a:lnSpc>
            </a:pPr>
            <a:r>
              <a:rPr lang="en-US" sz="1979" spc="23" dirty="0">
                <a:solidFill>
                  <a:srgbClr val="000000"/>
                </a:solidFill>
                <a:latin typeface="Cambria"/>
              </a:rPr>
              <a:t>-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Kể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lại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việc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kén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rể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Vua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Hùng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18:</a:t>
            </a:r>
          </a:p>
          <a:p>
            <a:pPr algn="just" defTabSz="609630">
              <a:lnSpc>
                <a:spcPts val="2375"/>
              </a:lnSpc>
            </a:pPr>
            <a:r>
              <a:rPr lang="en-US" sz="1979" spc="23" dirty="0">
                <a:solidFill>
                  <a:srgbClr val="000000"/>
                </a:solidFill>
                <a:latin typeface="Cambria"/>
              </a:rPr>
              <a:t>+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Hùng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Vương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con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Mị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Nương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vừa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đẹp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đẹp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nết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2375"/>
              </a:lnSpc>
            </a:pPr>
            <a:r>
              <a:rPr lang="en-US" sz="1979" spc="23" dirty="0">
                <a:solidFill>
                  <a:srgbClr val="000000"/>
                </a:solidFill>
                <a:latin typeface="Cambria"/>
              </a:rPr>
              <a:t>+ Nghe tin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vua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kén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rể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ta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liền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cầu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hôn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2375"/>
              </a:lnSpc>
            </a:pPr>
            <a:r>
              <a:rPr lang="en-US" sz="1979" spc="23" dirty="0">
                <a:solidFill>
                  <a:srgbClr val="000000"/>
                </a:solidFill>
                <a:latin typeface="Cambria"/>
              </a:rPr>
              <a:t>+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Vua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sai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chuẩn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bị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lễ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, ta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chuẩn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bị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đầy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đủ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mang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trước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rước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Mị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Nương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2375"/>
              </a:lnSpc>
            </a:pPr>
            <a:r>
              <a:rPr lang="en-US" sz="1979" spc="23" dirty="0">
                <a:solidFill>
                  <a:srgbClr val="000000"/>
                </a:solidFill>
                <a:latin typeface="Cambria"/>
              </a:rPr>
              <a:t>-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Kể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lại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trận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chiến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Thủy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Tinh:</a:t>
            </a:r>
          </a:p>
          <a:p>
            <a:pPr algn="just" defTabSz="609630">
              <a:lnSpc>
                <a:spcPts val="2375"/>
              </a:lnSpc>
            </a:pPr>
            <a:r>
              <a:rPr lang="en-US" sz="1979" spc="23" dirty="0">
                <a:solidFill>
                  <a:srgbClr val="000000"/>
                </a:solidFill>
                <a:latin typeface="Cambria"/>
              </a:rPr>
              <a:t>+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Thủy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Tinh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sau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cưới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Mị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Nương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đem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quân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đuổi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2375"/>
              </a:lnSpc>
            </a:pPr>
            <a:r>
              <a:rPr lang="en-US" sz="1979" spc="23" dirty="0">
                <a:solidFill>
                  <a:srgbClr val="000000"/>
                </a:solidFill>
                <a:latin typeface="Cambria"/>
              </a:rPr>
              <a:t>+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Thủy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Tinh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hô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mưa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gọi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gió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sấm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chớp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nước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dâng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trôi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nhà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cửa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ngập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làng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mạc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2375"/>
              </a:lnSpc>
            </a:pPr>
            <a:r>
              <a:rPr lang="en-US" sz="1979" spc="23" dirty="0">
                <a:solidFill>
                  <a:srgbClr val="000000"/>
                </a:solidFill>
                <a:latin typeface="Cambria"/>
              </a:rPr>
              <a:t>+ Ta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dựng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thành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lũy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bốc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cao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núi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đồi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bảo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vệ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dân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chúng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2375"/>
              </a:lnSpc>
            </a:pPr>
            <a:r>
              <a:rPr lang="en-US" sz="1979" spc="23" dirty="0">
                <a:solidFill>
                  <a:srgbClr val="000000"/>
                </a:solidFill>
                <a:latin typeface="Cambria"/>
              </a:rPr>
              <a:t>+ Hai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bên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ròng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rã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ta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vững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vàng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2375"/>
              </a:lnSpc>
            </a:pPr>
            <a:r>
              <a:rPr lang="en-US" sz="1979" spc="23" dirty="0">
                <a:solidFill>
                  <a:srgbClr val="000000"/>
                </a:solidFill>
                <a:latin typeface="Cambria"/>
              </a:rPr>
              <a:t>3.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Kết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bài</a:t>
            </a:r>
            <a:endParaRPr lang="en-US" sz="1979" spc="23" dirty="0">
              <a:solidFill>
                <a:srgbClr val="000000"/>
              </a:solidFill>
              <a:latin typeface="Cambria"/>
            </a:endParaRPr>
          </a:p>
          <a:p>
            <a:pPr algn="just" defTabSz="609630">
              <a:lnSpc>
                <a:spcPts val="2375"/>
              </a:lnSpc>
            </a:pPr>
            <a:r>
              <a:rPr lang="en-US" sz="1979" spc="23" dirty="0">
                <a:solidFill>
                  <a:srgbClr val="000000"/>
                </a:solidFill>
                <a:latin typeface="Cambria"/>
              </a:rPr>
              <a:t>-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Kết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quả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trận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chiến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sự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trả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thù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năm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Thủy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Tinh:</a:t>
            </a:r>
          </a:p>
          <a:p>
            <a:pPr algn="just" defTabSz="609630">
              <a:lnSpc>
                <a:spcPts val="2375"/>
              </a:lnSpc>
            </a:pPr>
            <a:r>
              <a:rPr lang="en-US" sz="1979" spc="23" dirty="0">
                <a:solidFill>
                  <a:srgbClr val="000000"/>
                </a:solidFill>
                <a:latin typeface="Cambria"/>
              </a:rPr>
              <a:t>+ Ta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chiến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thắng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Thủy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Tinh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thua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trận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rút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quân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2375"/>
              </a:lnSpc>
            </a:pPr>
            <a:r>
              <a:rPr lang="en-US" sz="1979" spc="23" dirty="0">
                <a:solidFill>
                  <a:srgbClr val="000000"/>
                </a:solidFill>
                <a:latin typeface="Cambria"/>
              </a:rPr>
              <a:t>+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năm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Thủy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Tinh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mưa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gió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dâng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nước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ta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đều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979" spc="23" dirty="0" err="1">
                <a:solidFill>
                  <a:srgbClr val="000000"/>
                </a:solidFill>
                <a:latin typeface="Cambria"/>
              </a:rPr>
              <a:t>thua</a:t>
            </a:r>
            <a:r>
              <a:rPr lang="en-US" sz="1979" spc="23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1223</Words>
  <Application>Microsoft Office PowerPoint</Application>
  <PresentationFormat>Widescreen</PresentationFormat>
  <Paragraphs>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</vt:lpstr>
      <vt:lpstr>Cambria Bold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ngọc nguyễn</cp:lastModifiedBy>
  <cp:revision>11</cp:revision>
  <dcterms:created xsi:type="dcterms:W3CDTF">2024-03-26T15:01:14Z</dcterms:created>
  <dcterms:modified xsi:type="dcterms:W3CDTF">2024-04-17T05:54:03Z</dcterms:modified>
</cp:coreProperties>
</file>