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1" r:id="rId4"/>
    <p:sldId id="267" r:id="rId5"/>
    <p:sldId id="259" r:id="rId6"/>
    <p:sldId id="280" r:id="rId7"/>
    <p:sldId id="281" r:id="rId8"/>
    <p:sldId id="277" r:id="rId9"/>
    <p:sldId id="481" r:id="rId10"/>
    <p:sldId id="482" r:id="rId11"/>
    <p:sldId id="483" r:id="rId12"/>
    <p:sldId id="484" r:id="rId13"/>
    <p:sldId id="485" r:id="rId14"/>
    <p:sldId id="486" r:id="rId15"/>
    <p:sldId id="487" r:id="rId16"/>
    <p:sldId id="488" r:id="rId17"/>
    <p:sldId id="489" r:id="rId18"/>
    <p:sldId id="491" r:id="rId19"/>
    <p:sldId id="492" r:id="rId20"/>
    <p:sldId id="493" r:id="rId21"/>
    <p:sldId id="494" r:id="rId22"/>
    <p:sldId id="495" r:id="rId23"/>
    <p:sldId id="283" r:id="rId24"/>
    <p:sldId id="496" r:id="rId25"/>
    <p:sldId id="497" r:id="rId26"/>
    <p:sldId id="498" r:id="rId27"/>
    <p:sldId id="264" r:id="rId28"/>
    <p:sldId id="499" r:id="rId29"/>
    <p:sldId id="4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2BE7F-D0A6-4789-A768-564851E20454}"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C0C2A-FC3E-47CC-B176-715036C7A89D}" type="slidenum">
              <a:rPr lang="en-US" smtClean="0"/>
              <a:t>‹#›</a:t>
            </a:fld>
            <a:endParaRPr lang="en-US"/>
          </a:p>
        </p:txBody>
      </p:sp>
    </p:spTree>
    <p:extLst>
      <p:ext uri="{BB962C8B-B14F-4D97-AF65-F5344CB8AC3E}">
        <p14:creationId xmlns:p14="http://schemas.microsoft.com/office/powerpoint/2010/main" val="298074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4254A8-F670-44F6-B326-7EFFCD681DF2}" type="slidenum">
              <a:rPr lang="zh-CN" altLang="en-US" smtClean="0"/>
              <a:t>2</a:t>
            </a:fld>
            <a:endParaRPr lang="zh-CN" altLang="en-US"/>
          </a:p>
        </p:txBody>
      </p:sp>
    </p:spTree>
    <p:extLst>
      <p:ext uri="{BB962C8B-B14F-4D97-AF65-F5344CB8AC3E}">
        <p14:creationId xmlns:p14="http://schemas.microsoft.com/office/powerpoint/2010/main" val="25588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3493-20AF-3AF8-9DBE-F7748D371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A7A69-1795-FEAE-3671-C08AD8EF7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DA8EF0-B4AA-0A81-C135-90A8BF028604}"/>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8735146F-8F01-B367-88C3-D9D423E6D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FC496-7DDB-4874-3BFD-3C11408A8AFE}"/>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140488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7BE8-AE4F-4134-F7A8-6263E7C88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E8508-7AA8-06F4-D19A-0A6CE42EF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A76C8-C3C1-D286-68DD-8EB1A457DD6B}"/>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A98F5D7F-2F6D-EACC-AA03-9B409DDBD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B35B6-9B11-021F-F674-54BB6200ECCD}"/>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16418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C8596-6119-E4B7-4C32-413F75807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78B90-E805-D5B1-91E9-D76F34FBB8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4D6F2-53EF-8673-6DAA-E8B604C21806}"/>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BCC68ACA-3299-BB5A-DB8C-A666376ED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1A389-F65A-28C6-79CA-09358E1813AE}"/>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74460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001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31EF-17B9-B755-5C3F-17A5E4706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6C900-8FD8-1883-FF37-B26C9F0DD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F0137-64E5-8D34-167C-3ABD8393B62F}"/>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DEFB3C64-0A1F-122B-5F77-2C460FCFC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E0388-06EC-080E-F008-53A0408D79A3}"/>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20758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BFF9-8198-94BB-F7BB-D0452DA1C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F6E562-E1DD-1157-DF3C-D44C966BF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223AE-C49F-136E-0D95-A34038076BB7}"/>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4570C9BE-90EF-809A-5620-37552E64D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CD0E4-953F-3E97-0DC2-84C3F84F58D3}"/>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41365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64B7-F191-7AEE-40E2-995597F84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49879-1FBE-7DCD-CEB8-FA7F8EA21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A090C-A33D-7C8D-4273-4318A0546F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A70EA7-81C3-20D0-C00E-F4E570AF6235}"/>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6" name="Footer Placeholder 5">
            <a:extLst>
              <a:ext uri="{FF2B5EF4-FFF2-40B4-BE49-F238E27FC236}">
                <a16:creationId xmlns:a16="http://schemas.microsoft.com/office/drawing/2014/main" id="{77478567-55BC-3B1E-5EF6-307FB80D7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4F7DA-DEF5-8FEA-E94D-3B2249F7062B}"/>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67557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1437-E7BC-C66C-45D6-7AA7676D37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E0873-C392-5929-3EB2-6B21724DB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EA686-EEA1-C42F-A369-FC49AC3FE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F0AE6-2994-6F71-7BDB-CA957B485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790D3-7336-346E-D068-B6526E2966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9FE82-4631-01B9-A719-D99E87EEB3DC}"/>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8" name="Footer Placeholder 7">
            <a:extLst>
              <a:ext uri="{FF2B5EF4-FFF2-40B4-BE49-F238E27FC236}">
                <a16:creationId xmlns:a16="http://schemas.microsoft.com/office/drawing/2014/main" id="{1B5E1667-4F13-F58F-A73E-D24ADAB09A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0AE369-C95D-4DBE-3B6D-A816B114A2C7}"/>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382076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D2EB-A585-F89B-78B7-834246714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F27F4A-9905-F451-4EBE-269819B18498}"/>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4" name="Footer Placeholder 3">
            <a:extLst>
              <a:ext uri="{FF2B5EF4-FFF2-40B4-BE49-F238E27FC236}">
                <a16:creationId xmlns:a16="http://schemas.microsoft.com/office/drawing/2014/main" id="{5E7625E6-E25D-4831-EDD3-C64E0437D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0A519-509B-B7C8-78A5-9CB7784A58E4}"/>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37450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2079B-21C2-249A-5C7E-F373FBB66767}"/>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3" name="Footer Placeholder 2">
            <a:extLst>
              <a:ext uri="{FF2B5EF4-FFF2-40B4-BE49-F238E27FC236}">
                <a16:creationId xmlns:a16="http://schemas.microsoft.com/office/drawing/2014/main" id="{44054608-CD21-66CA-7502-5C2BCC642D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4E37EE-2399-B40E-617E-70F5BC650486}"/>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151025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F554-5832-0EF2-5B8F-806595AC1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91994-82B7-5CA6-E913-2E2B9C257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62CF6-53B2-019F-5B38-E238FC727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9C3C6-A971-D8E5-B66B-E30B9B76E2A9}"/>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6" name="Footer Placeholder 5">
            <a:extLst>
              <a:ext uri="{FF2B5EF4-FFF2-40B4-BE49-F238E27FC236}">
                <a16:creationId xmlns:a16="http://schemas.microsoft.com/office/drawing/2014/main" id="{F0A36682-6F1F-C0A3-EB4E-AE9C802CF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63CE3-57AF-9408-662F-A49738695FB2}"/>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5866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4EB8-693B-F2F3-F64B-122919254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C4A1-A79F-7DF1-3668-46C0A0A25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D9EC2-3928-F26A-42E6-15693A2C5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22302-14A3-21DB-0C9B-986C3962A6D7}"/>
              </a:ext>
            </a:extLst>
          </p:cNvPr>
          <p:cNvSpPr>
            <a:spLocks noGrp="1"/>
          </p:cNvSpPr>
          <p:nvPr>
            <p:ph type="dt" sz="half" idx="10"/>
          </p:nvPr>
        </p:nvSpPr>
        <p:spPr/>
        <p:txBody>
          <a:bodyPr/>
          <a:lstStyle/>
          <a:p>
            <a:fld id="{7F5C2DA2-3628-4183-B761-478D3B2D6A04}" type="datetimeFigureOut">
              <a:rPr lang="en-US" smtClean="0"/>
              <a:t>4/17/2024</a:t>
            </a:fld>
            <a:endParaRPr lang="en-US"/>
          </a:p>
        </p:txBody>
      </p:sp>
      <p:sp>
        <p:nvSpPr>
          <p:cNvPr id="6" name="Footer Placeholder 5">
            <a:extLst>
              <a:ext uri="{FF2B5EF4-FFF2-40B4-BE49-F238E27FC236}">
                <a16:creationId xmlns:a16="http://schemas.microsoft.com/office/drawing/2014/main" id="{8237C1E5-DDB4-1CF5-7CFC-B92A5AEE3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734E3-D64C-703B-2F33-104A57AF53DA}"/>
              </a:ext>
            </a:extLst>
          </p:cNvPr>
          <p:cNvSpPr>
            <a:spLocks noGrp="1"/>
          </p:cNvSpPr>
          <p:nvPr>
            <p:ph type="sldNum" sz="quarter" idx="12"/>
          </p:nvPr>
        </p:nvSpPr>
        <p:spPr/>
        <p:txBody>
          <a:bodyPr/>
          <a:lstStyle/>
          <a:p>
            <a:fld id="{4D885162-97B1-42EB-B3D8-D8B94863ECE6}" type="slidenum">
              <a:rPr lang="en-US" smtClean="0"/>
              <a:t>‹#›</a:t>
            </a:fld>
            <a:endParaRPr lang="en-US"/>
          </a:p>
        </p:txBody>
      </p:sp>
    </p:spTree>
    <p:extLst>
      <p:ext uri="{BB962C8B-B14F-4D97-AF65-F5344CB8AC3E}">
        <p14:creationId xmlns:p14="http://schemas.microsoft.com/office/powerpoint/2010/main" val="275306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E536D6-8801-ED97-7C78-88BAC418F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42DFA-7185-B14F-ECD0-80E7ECBF7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EA125-8953-D2CE-6D8F-779CC72C1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C2DA2-3628-4183-B761-478D3B2D6A04}" type="datetimeFigureOut">
              <a:rPr lang="en-US" smtClean="0"/>
              <a:t>4/17/2024</a:t>
            </a:fld>
            <a:endParaRPr lang="en-US"/>
          </a:p>
        </p:txBody>
      </p:sp>
      <p:sp>
        <p:nvSpPr>
          <p:cNvPr id="5" name="Footer Placeholder 4">
            <a:extLst>
              <a:ext uri="{FF2B5EF4-FFF2-40B4-BE49-F238E27FC236}">
                <a16:creationId xmlns:a16="http://schemas.microsoft.com/office/drawing/2014/main" id="{59455147-E98E-2180-21F4-E72929F9C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E9D5EE-6C7C-34CB-2F70-44448B4D6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85162-97B1-42EB-B3D8-D8B94863ECE6}" type="slidenum">
              <a:rPr lang="en-US" smtClean="0"/>
              <a:t>‹#›</a:t>
            </a:fld>
            <a:endParaRPr lang="en-US"/>
          </a:p>
        </p:txBody>
      </p:sp>
    </p:spTree>
    <p:extLst>
      <p:ext uri="{BB962C8B-B14F-4D97-AF65-F5344CB8AC3E}">
        <p14:creationId xmlns:p14="http://schemas.microsoft.com/office/powerpoint/2010/main" val="227217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14DF0B-C85B-D536-94DB-9BEC092B44E0}"/>
              </a:ext>
            </a:extLst>
          </p:cNvPr>
          <p:cNvPicPr>
            <a:picLocks noChangeAspect="1"/>
          </p:cNvPicPr>
          <p:nvPr/>
        </p:nvPicPr>
        <p:blipFill>
          <a:blip r:embed="rId2"/>
          <a:stretch>
            <a:fillRect/>
          </a:stretch>
        </p:blipFill>
        <p:spPr>
          <a:xfrm>
            <a:off x="2160369" y="283509"/>
            <a:ext cx="4858933" cy="1225402"/>
          </a:xfrm>
          <a:prstGeom prst="rect">
            <a:avLst/>
          </a:prstGeom>
        </p:spPr>
      </p:pic>
      <p:pic>
        <p:nvPicPr>
          <p:cNvPr id="22" name="Picture 21">
            <a:extLst>
              <a:ext uri="{FF2B5EF4-FFF2-40B4-BE49-F238E27FC236}">
                <a16:creationId xmlns:a16="http://schemas.microsoft.com/office/drawing/2014/main" id="{D7BDA03F-D443-8EA7-0E44-DAC0D072BE51}"/>
              </a:ext>
            </a:extLst>
          </p:cNvPr>
          <p:cNvPicPr>
            <a:picLocks noChangeAspect="1"/>
          </p:cNvPicPr>
          <p:nvPr/>
        </p:nvPicPr>
        <p:blipFill>
          <a:blip r:embed="rId3"/>
          <a:stretch>
            <a:fillRect/>
          </a:stretch>
        </p:blipFill>
        <p:spPr>
          <a:xfrm>
            <a:off x="20173" y="1205297"/>
            <a:ext cx="9424997" cy="4896529"/>
          </a:xfrm>
          <a:prstGeom prst="rect">
            <a:avLst/>
          </a:prstGeom>
        </p:spPr>
      </p:pic>
      <p:pic>
        <p:nvPicPr>
          <p:cNvPr id="26" name="Picture 25">
            <a:extLst>
              <a:ext uri="{FF2B5EF4-FFF2-40B4-BE49-F238E27FC236}">
                <a16:creationId xmlns:a16="http://schemas.microsoft.com/office/drawing/2014/main" id="{F5FF3269-6851-E7BE-BDA3-98600AF885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142"/>
          <a:stretch/>
        </p:blipFill>
        <p:spPr>
          <a:xfrm>
            <a:off x="1616133" y="7791455"/>
            <a:ext cx="1824009" cy="2002485"/>
          </a:xfrm>
          <a:prstGeom prst="rect">
            <a:avLst/>
          </a:prstGeom>
        </p:spPr>
      </p:pic>
      <p:sp>
        <p:nvSpPr>
          <p:cNvPr id="27" name="TextBox 3">
            <a:extLst>
              <a:ext uri="{FF2B5EF4-FFF2-40B4-BE49-F238E27FC236}">
                <a16:creationId xmlns:a16="http://schemas.microsoft.com/office/drawing/2014/main" id="{87468E51-C35D-8D83-15E1-68351FDAD2E6}"/>
              </a:ext>
            </a:extLst>
          </p:cNvPr>
          <p:cNvSpPr txBox="1"/>
          <p:nvPr/>
        </p:nvSpPr>
        <p:spPr>
          <a:xfrm>
            <a:off x="3048003" y="9098622"/>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9" name="Picture 28">
            <a:extLst>
              <a:ext uri="{FF2B5EF4-FFF2-40B4-BE49-F238E27FC236}">
                <a16:creationId xmlns:a16="http://schemas.microsoft.com/office/drawing/2014/main" id="{FB3E649D-43A2-7CCA-F6EC-AD62456841BF}"/>
              </a:ext>
            </a:extLst>
          </p:cNvPr>
          <p:cNvPicPr>
            <a:picLocks noChangeAspect="1"/>
          </p:cNvPicPr>
          <p:nvPr/>
        </p:nvPicPr>
        <p:blipFill>
          <a:blip r:embed="rId6"/>
          <a:stretch>
            <a:fillRect/>
          </a:stretch>
        </p:blipFill>
        <p:spPr>
          <a:xfrm>
            <a:off x="1433810" y="9474686"/>
            <a:ext cx="2188654" cy="951058"/>
          </a:xfrm>
          <a:prstGeom prst="rect">
            <a:avLst/>
          </a:prstGeom>
        </p:spPr>
      </p:pic>
    </p:spTree>
    <p:extLst>
      <p:ext uri="{BB962C8B-B14F-4D97-AF65-F5344CB8AC3E}">
        <p14:creationId xmlns:p14="http://schemas.microsoft.com/office/powerpoint/2010/main" val="3549767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43008-3E35-9362-61BD-2F9038FA4619}"/>
              </a:ext>
            </a:extLst>
          </p:cNvPr>
          <p:cNvSpPr txBox="1"/>
          <p:nvPr/>
        </p:nvSpPr>
        <p:spPr>
          <a:xfrm>
            <a:off x="554471" y="978283"/>
            <a:ext cx="6061332" cy="2246769"/>
          </a:xfrm>
          <a:prstGeom prst="rect">
            <a:avLst/>
          </a:prstGeom>
          <a:noFill/>
        </p:spPr>
        <p:txBody>
          <a:bodyPr wrap="square" rtlCol="0">
            <a:spAutoFit/>
          </a:bodyPr>
          <a:lstStyle/>
          <a:p>
            <a:pPr algn="just"/>
            <a:r>
              <a:rPr lang="vi-VN" sz="2800" b="1" dirty="0">
                <a:solidFill>
                  <a:schemeClr val="accent4">
                    <a:lumMod val="50000"/>
                  </a:schemeClr>
                </a:solidFill>
                <a:latin typeface="Cambria" panose="02040503050406030204" pitchFamily="18" charset="0"/>
                <a:ea typeface="Cambria" panose="02040503050406030204" pitchFamily="18" charset="0"/>
              </a:rPr>
              <a:t>    Nhà ở truyền thống của người dân Nam Bộ có nhiều loại khác nhau. Ở vùng sông nước, phổ biến là kiểu nhà sàn, nhà nổi. Tại các miệt vườn, chủ yếu là nhà lợp bằng lá.</a:t>
            </a:r>
          </a:p>
        </p:txBody>
      </p:sp>
      <p:sp>
        <p:nvSpPr>
          <p:cNvPr id="6" name="TextBox 5">
            <a:extLst>
              <a:ext uri="{FF2B5EF4-FFF2-40B4-BE49-F238E27FC236}">
                <a16:creationId xmlns:a16="http://schemas.microsoft.com/office/drawing/2014/main" id="{48D5568E-71A3-67ED-3C0A-74DF4E6E97B2}"/>
              </a:ext>
            </a:extLst>
          </p:cNvPr>
          <p:cNvSpPr txBox="1"/>
          <p:nvPr/>
        </p:nvSpPr>
        <p:spPr>
          <a:xfrm>
            <a:off x="6135425" y="4047075"/>
            <a:ext cx="5456196" cy="2246769"/>
          </a:xfrm>
          <a:prstGeom prst="rect">
            <a:avLst/>
          </a:prstGeom>
          <a:noFill/>
        </p:spPr>
        <p:txBody>
          <a:bodyPr wrap="square" rtlCol="0">
            <a:spAutoFit/>
          </a:bodyPr>
          <a:lstStyle/>
          <a:p>
            <a:pPr algn="just"/>
            <a:r>
              <a:rPr lang="vi-VN" sz="2800" b="1" dirty="0">
                <a:solidFill>
                  <a:schemeClr val="accent5">
                    <a:lumMod val="75000"/>
                  </a:schemeClr>
                </a:solidFill>
                <a:latin typeface="Cambria" panose="02040503050406030204" pitchFamily="18" charset="0"/>
                <a:ea typeface="Cambria" panose="02040503050406030204" pitchFamily="18" charset="0"/>
              </a:rPr>
              <a:t>    Ngày nay, nhà ở của người dân Nam Bộ được xây dựng kiên cố, hiện đại hơn. Ở một số nơi, những ngôi nhà cổ vẫn còn được lưu giữ.</a:t>
            </a:r>
          </a:p>
        </p:txBody>
      </p:sp>
      <p:pic>
        <p:nvPicPr>
          <p:cNvPr id="10" name="Picture 9">
            <a:extLst>
              <a:ext uri="{FF2B5EF4-FFF2-40B4-BE49-F238E27FC236}">
                <a16:creationId xmlns:a16="http://schemas.microsoft.com/office/drawing/2014/main" id="{D0DE7F34-69C2-49CD-4461-BF4E59B9DBED}"/>
              </a:ext>
            </a:extLst>
          </p:cNvPr>
          <p:cNvPicPr>
            <a:picLocks noChangeAspect="1"/>
          </p:cNvPicPr>
          <p:nvPr/>
        </p:nvPicPr>
        <p:blipFill>
          <a:blip r:embed="rId2"/>
          <a:stretch>
            <a:fillRect/>
          </a:stretch>
        </p:blipFill>
        <p:spPr>
          <a:xfrm>
            <a:off x="1807369" y="0"/>
            <a:ext cx="2176461" cy="1457070"/>
          </a:xfrm>
          <a:prstGeom prst="rect">
            <a:avLst/>
          </a:prstGeom>
        </p:spPr>
      </p:pic>
    </p:spTree>
    <p:extLst>
      <p:ext uri="{BB962C8B-B14F-4D97-AF65-F5344CB8AC3E}">
        <p14:creationId xmlns:p14="http://schemas.microsoft.com/office/powerpoint/2010/main" val="1029482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A620-0739-317C-B101-6A3EC4313181}"/>
              </a:ext>
            </a:extLst>
          </p:cNvPr>
          <p:cNvSpPr txBox="1"/>
          <p:nvPr/>
        </p:nvSpPr>
        <p:spPr>
          <a:xfrm>
            <a:off x="5632315" y="710120"/>
            <a:ext cx="5943599" cy="5693866"/>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   </a:t>
            </a:r>
            <a:r>
              <a:rPr lang="vi-VN" sz="2800" b="1" i="0" dirty="0">
                <a:solidFill>
                  <a:srgbClr val="000000"/>
                </a:solidFill>
                <a:effectLst/>
                <a:latin typeface="Cambria" panose="02040503050406030204" pitchFamily="18" charset="0"/>
                <a:ea typeface="Cambria" panose="02040503050406030204" pitchFamily="18" charset="0"/>
              </a:rPr>
              <a:t> Hoạt động mua bán, trao đổi hàng hóa của người dân Nam Bộ một phần diễn ra tại chợ nổi trên sông.</a:t>
            </a:r>
          </a:p>
          <a:p>
            <a:pPr algn="just"/>
            <a:r>
              <a:rPr lang="vi-VN" sz="2800" b="1" dirty="0">
                <a:solidFill>
                  <a:srgbClr val="000000"/>
                </a:solidFill>
                <a:latin typeface="Cambria" panose="02040503050406030204" pitchFamily="18" charset="0"/>
                <a:ea typeface="Cambria" panose="02040503050406030204" pitchFamily="18" charset="0"/>
              </a:rPr>
              <a:t>    </a:t>
            </a:r>
            <a:r>
              <a:rPr lang="vi-VN" sz="2800" b="1" i="0" dirty="0">
                <a:solidFill>
                  <a:srgbClr val="000000"/>
                </a:solidFill>
                <a:effectLst/>
                <a:latin typeface="Cambria" panose="02040503050406030204" pitchFamily="18" charset="0"/>
                <a:ea typeface="Cambria" panose="02040503050406030204" pitchFamily="18" charset="0"/>
              </a:rPr>
              <a:t>Hàng hóa được bán trên các ghe xuồng, chủ yếu là nông sản và các vật dụng cần thiết.</a:t>
            </a:r>
          </a:p>
          <a:p>
            <a:pPr algn="just"/>
            <a:r>
              <a:rPr lang="vi-VN" sz="2800" b="1" dirty="0">
                <a:solidFill>
                  <a:srgbClr val="000000"/>
                </a:solidFill>
                <a:latin typeface="Cambria" panose="02040503050406030204" pitchFamily="18" charset="0"/>
                <a:ea typeface="Cambria" panose="02040503050406030204" pitchFamily="18" charset="0"/>
              </a:rPr>
              <a:t>    </a:t>
            </a:r>
            <a:r>
              <a:rPr lang="vi-VN" sz="2800" b="1" i="0" dirty="0">
                <a:solidFill>
                  <a:srgbClr val="000000"/>
                </a:solidFill>
                <a:effectLst/>
                <a:latin typeface="Cambria" panose="02040503050406030204" pitchFamily="18" charset="0"/>
                <a:ea typeface="Cambria" panose="02040503050406030204" pitchFamily="18" charset="0"/>
              </a:rPr>
              <a:t>Một số chợ nổi lớn ở Nam Bộ như: Cái Răng, Phong Điền (Cần Thơ), Cái Bè (Tiền Giang), Ngã Bảy Phụng Hiệp (Hậu Giang), Ngã Năm (Sóc Trăng), Măng Thít, Trà Ôn (Vĩnh Long),...</a:t>
            </a:r>
          </a:p>
        </p:txBody>
      </p:sp>
      <p:pic>
        <p:nvPicPr>
          <p:cNvPr id="6" name="Picture 5">
            <a:extLst>
              <a:ext uri="{FF2B5EF4-FFF2-40B4-BE49-F238E27FC236}">
                <a16:creationId xmlns:a16="http://schemas.microsoft.com/office/drawing/2014/main" id="{26EC7D5E-E536-0124-D18F-DC709A128DA5}"/>
              </a:ext>
            </a:extLst>
          </p:cNvPr>
          <p:cNvPicPr>
            <a:picLocks noChangeAspect="1"/>
          </p:cNvPicPr>
          <p:nvPr/>
        </p:nvPicPr>
        <p:blipFill>
          <a:blip r:embed="rId2"/>
          <a:stretch>
            <a:fillRect/>
          </a:stretch>
        </p:blipFill>
        <p:spPr>
          <a:xfrm>
            <a:off x="1302611" y="615766"/>
            <a:ext cx="2719052" cy="1603387"/>
          </a:xfrm>
          <a:prstGeom prst="rect">
            <a:avLst/>
          </a:prstGeom>
        </p:spPr>
      </p:pic>
    </p:spTree>
    <p:extLst>
      <p:ext uri="{BB962C8B-B14F-4D97-AF65-F5344CB8AC3E}">
        <p14:creationId xmlns:p14="http://schemas.microsoft.com/office/powerpoint/2010/main" val="1426410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B1C53-B178-AAA2-5A1E-C277ED5E9B50}"/>
              </a:ext>
            </a:extLst>
          </p:cNvPr>
          <p:cNvPicPr>
            <a:picLocks noChangeAspect="1"/>
          </p:cNvPicPr>
          <p:nvPr/>
        </p:nvPicPr>
        <p:blipFill>
          <a:blip r:embed="rId2"/>
          <a:stretch>
            <a:fillRect/>
          </a:stretch>
        </p:blipFill>
        <p:spPr>
          <a:xfrm>
            <a:off x="3545733" y="412267"/>
            <a:ext cx="4706520" cy="1286367"/>
          </a:xfrm>
          <a:prstGeom prst="rect">
            <a:avLst/>
          </a:prstGeom>
        </p:spPr>
      </p:pic>
      <p:sp>
        <p:nvSpPr>
          <p:cNvPr id="6" name="TextBox 5">
            <a:extLst>
              <a:ext uri="{FF2B5EF4-FFF2-40B4-BE49-F238E27FC236}">
                <a16:creationId xmlns:a16="http://schemas.microsoft.com/office/drawing/2014/main" id="{02AE4B1D-8E82-0CCA-1DE9-8F0F46D3F4A8}"/>
              </a:ext>
            </a:extLst>
          </p:cNvPr>
          <p:cNvSpPr txBox="1"/>
          <p:nvPr/>
        </p:nvSpPr>
        <p:spPr>
          <a:xfrm>
            <a:off x="612844" y="1945532"/>
            <a:ext cx="5865778" cy="3416320"/>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   Giao thông đường thuỷ đóng vai trò quan trọng đối với của người dân vùng Nam Bộ. Ghe, xuồng,... là phương tiện đi lại, vận chuyển hàng hóa chủ yếu.</a:t>
            </a:r>
          </a:p>
        </p:txBody>
      </p:sp>
    </p:spTree>
    <p:extLst>
      <p:ext uri="{BB962C8B-B14F-4D97-AF65-F5344CB8AC3E}">
        <p14:creationId xmlns:p14="http://schemas.microsoft.com/office/powerpoint/2010/main" val="48793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14F623-B2C6-044F-30BF-742BE2783BE8}"/>
              </a:ext>
            </a:extLst>
          </p:cNvPr>
          <p:cNvPicPr>
            <a:picLocks noChangeAspect="1"/>
          </p:cNvPicPr>
          <p:nvPr/>
        </p:nvPicPr>
        <p:blipFill>
          <a:blip r:embed="rId2"/>
          <a:stretch>
            <a:fillRect/>
          </a:stretch>
        </p:blipFill>
        <p:spPr>
          <a:xfrm>
            <a:off x="6571598" y="612845"/>
            <a:ext cx="4129516" cy="1836973"/>
          </a:xfrm>
          <a:prstGeom prst="rect">
            <a:avLst/>
          </a:prstGeom>
        </p:spPr>
      </p:pic>
      <p:sp>
        <p:nvSpPr>
          <p:cNvPr id="5" name="TextBox 4">
            <a:extLst>
              <a:ext uri="{FF2B5EF4-FFF2-40B4-BE49-F238E27FC236}">
                <a16:creationId xmlns:a16="http://schemas.microsoft.com/office/drawing/2014/main" id="{DDC7DE06-F7A8-687C-5295-DCBE87C0FFAA}"/>
              </a:ext>
            </a:extLst>
          </p:cNvPr>
          <p:cNvSpPr txBox="1"/>
          <p:nvPr/>
        </p:nvSpPr>
        <p:spPr>
          <a:xfrm>
            <a:off x="518810" y="1138139"/>
            <a:ext cx="5593403" cy="5324535"/>
          </a:xfrm>
          <a:prstGeom prst="rect">
            <a:avLst/>
          </a:prstGeom>
          <a:noFill/>
        </p:spPr>
        <p:txBody>
          <a:bodyPr wrap="square" rtlCol="0">
            <a:spAutoFit/>
          </a:bodyPr>
          <a:lstStyle/>
          <a:p>
            <a:pPr algn="just"/>
            <a:r>
              <a:rPr lang="vi-VN" sz="3400" b="1" dirty="0">
                <a:solidFill>
                  <a:srgbClr val="002060"/>
                </a:solidFill>
                <a:latin typeface="Cambria" panose="02040503050406030204" pitchFamily="18" charset="0"/>
                <a:ea typeface="Cambria" panose="02040503050406030204" pitchFamily="18" charset="0"/>
              </a:rPr>
              <a:t>    Trước đây, trang phục phổ biến của người dân Nam Bộ là áo bà ba và khăn rằn</a:t>
            </a:r>
          </a:p>
          <a:p>
            <a:pPr algn="just"/>
            <a:r>
              <a:rPr lang="vi-VN" sz="3400" b="1" dirty="0">
                <a:solidFill>
                  <a:srgbClr val="002060"/>
                </a:solidFill>
                <a:latin typeface="Cambria" panose="02040503050406030204" pitchFamily="18" charset="0"/>
                <a:ea typeface="Cambria" panose="02040503050406030204" pitchFamily="18" charset="0"/>
              </a:rPr>
              <a:t>    Ngày nay, áo bà ba và khăn rằn vẫn được chọn làm trang phục chính trong những dịp lễ, tết,... thể hiện đặc trưng văn hóa của miền sông nước Nam Bộ.</a:t>
            </a:r>
          </a:p>
        </p:txBody>
      </p:sp>
    </p:spTree>
    <p:extLst>
      <p:ext uri="{BB962C8B-B14F-4D97-AF65-F5344CB8AC3E}">
        <p14:creationId xmlns:p14="http://schemas.microsoft.com/office/powerpoint/2010/main" val="2910440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B0B31-8064-E174-1F18-B8C3D7C91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776" y="3321996"/>
            <a:ext cx="4662196" cy="3181499"/>
          </a:xfrm>
          <a:prstGeom prst="rect">
            <a:avLst/>
          </a:prstGeom>
        </p:spPr>
      </p:pic>
      <p:grpSp>
        <p:nvGrpSpPr>
          <p:cNvPr id="3" name="Group 2">
            <a:extLst>
              <a:ext uri="{FF2B5EF4-FFF2-40B4-BE49-F238E27FC236}">
                <a16:creationId xmlns:a16="http://schemas.microsoft.com/office/drawing/2014/main" id="{04582C90-C246-974F-6B94-D3A260D4EAF9}"/>
              </a:ext>
            </a:extLst>
          </p:cNvPr>
          <p:cNvGrpSpPr/>
          <p:nvPr/>
        </p:nvGrpSpPr>
        <p:grpSpPr>
          <a:xfrm>
            <a:off x="732775" y="458642"/>
            <a:ext cx="10682792" cy="2420746"/>
            <a:chOff x="886454" y="891693"/>
            <a:chExt cx="10531413" cy="1548922"/>
          </a:xfrm>
        </p:grpSpPr>
        <p:sp>
          <p:nvSpPr>
            <p:cNvPr id="4" name="Rounded Rectangle 2">
              <a:extLst>
                <a:ext uri="{FF2B5EF4-FFF2-40B4-BE49-F238E27FC236}">
                  <a16:creationId xmlns:a16="http://schemas.microsoft.com/office/drawing/2014/main" id="{2155F25E-9091-3E15-A7C7-74CCFE8B5297}"/>
                </a:ext>
              </a:extLst>
            </p:cNvPr>
            <p:cNvSpPr/>
            <p:nvPr/>
          </p:nvSpPr>
          <p:spPr>
            <a:xfrm>
              <a:off x="886454" y="891693"/>
              <a:ext cx="10531413" cy="1548922"/>
            </a:xfrm>
            <a:prstGeom prst="roundRect">
              <a:avLst/>
            </a:prstGeom>
            <a:solidFill>
              <a:srgbClr val="6DAB9E"/>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46236C-4B09-9EED-CDC6-8BD470AA0800}"/>
                </a:ext>
              </a:extLst>
            </p:cNvPr>
            <p:cNvSpPr/>
            <p:nvPr/>
          </p:nvSpPr>
          <p:spPr>
            <a:xfrm>
              <a:off x="1023460" y="946455"/>
              <a:ext cx="10257401" cy="1319443"/>
            </a:xfrm>
            <a:prstGeom prst="rect">
              <a:avLst/>
            </a:prstGeom>
          </p:spPr>
          <p:txBody>
            <a:bodyPr wrap="square">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 Chỉ ra một số nét nổi bật về văn hóa của người dân Nam Bộ.</a:t>
              </a:r>
            </a:p>
            <a:p>
              <a:pPr algn="just"/>
              <a:r>
                <a:rPr lang="vi-VN" sz="3200" b="1" i="0" dirty="0">
                  <a:solidFill>
                    <a:srgbClr val="000000"/>
                  </a:solidFill>
                  <a:effectLst/>
                  <a:latin typeface="Cambria" panose="02040503050406030204" pitchFamily="18" charset="0"/>
                  <a:ea typeface="Cambria" panose="02040503050406030204" pitchFamily="18" charset="0"/>
                </a:rPr>
                <a:t>- Cho biết sự chung sống hài hoà với thiên nhiên của người dân Nam Bộ được thể hiện ở chi tiết nào?</a:t>
              </a:r>
            </a:p>
          </p:txBody>
        </p:sp>
      </p:grpSp>
    </p:spTree>
    <p:extLst>
      <p:ext uri="{BB962C8B-B14F-4D97-AF65-F5344CB8AC3E}">
        <p14:creationId xmlns:p14="http://schemas.microsoft.com/office/powerpoint/2010/main" val="66104058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child raising his hand and holding a pencil and a book&#10;&#10;Description automatically generated">
            <a:extLst>
              <a:ext uri="{FF2B5EF4-FFF2-40B4-BE49-F238E27FC236}">
                <a16:creationId xmlns:a16="http://schemas.microsoft.com/office/drawing/2014/main" id="{6F8120E3-C716-2D59-D07A-FFEB54535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131" y="937053"/>
            <a:ext cx="5377754" cy="5483201"/>
          </a:xfrm>
          <a:prstGeom prst="rect">
            <a:avLst/>
          </a:prstGeom>
        </p:spPr>
      </p:pic>
    </p:spTree>
    <p:extLst>
      <p:ext uri="{BB962C8B-B14F-4D97-AF65-F5344CB8AC3E}">
        <p14:creationId xmlns:p14="http://schemas.microsoft.com/office/powerpoint/2010/main" val="6809282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558F53-161D-BCF6-1447-461E4500BC93}"/>
              </a:ext>
            </a:extLst>
          </p:cNvPr>
          <p:cNvSpPr txBox="1"/>
          <p:nvPr/>
        </p:nvSpPr>
        <p:spPr>
          <a:xfrm>
            <a:off x="665737" y="1398169"/>
            <a:ext cx="10934696" cy="646331"/>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a:t>
            </a:r>
            <a:r>
              <a:rPr lang="pt-BR" sz="3600" b="1" dirty="0">
                <a:latin typeface="Cambria" panose="02040503050406030204" pitchFamily="18" charset="0"/>
                <a:ea typeface="Cambria" panose="02040503050406030204" pitchFamily="18" charset="0"/>
              </a:rPr>
              <a:t>Nhà ở phổ biến là nhà sàn, nhà nổi trên sông</a:t>
            </a:r>
            <a:r>
              <a:rPr lang="vi-VN" sz="3600" b="1" dirty="0">
                <a:latin typeface="Cambria" panose="02040503050406030204" pitchFamily="18" charset="0"/>
                <a:ea typeface="Cambria" panose="02040503050406030204" pitchFamily="18" charset="0"/>
              </a:rPr>
              <a:t>.</a:t>
            </a:r>
            <a:endParaRPr lang="vi-VN" sz="36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29C51AB2-7F6A-2818-AAFB-5C3746A099E8}"/>
              </a:ext>
            </a:extLst>
          </p:cNvPr>
          <p:cNvPicPr>
            <a:picLocks noChangeAspect="1"/>
          </p:cNvPicPr>
          <p:nvPr/>
        </p:nvPicPr>
        <p:blipFill>
          <a:blip r:embed="rId2"/>
          <a:stretch>
            <a:fillRect/>
          </a:stretch>
        </p:blipFill>
        <p:spPr>
          <a:xfrm>
            <a:off x="4109282" y="205344"/>
            <a:ext cx="2495799" cy="1670856"/>
          </a:xfrm>
          <a:prstGeom prst="rect">
            <a:avLst/>
          </a:prstGeom>
        </p:spPr>
      </p:pic>
    </p:spTree>
    <p:extLst>
      <p:ext uri="{BB962C8B-B14F-4D97-AF65-F5344CB8AC3E}">
        <p14:creationId xmlns:p14="http://schemas.microsoft.com/office/powerpoint/2010/main" val="595945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558F53-161D-BCF6-1447-461E4500BC93}"/>
              </a:ext>
            </a:extLst>
          </p:cNvPr>
          <p:cNvSpPr txBox="1"/>
          <p:nvPr/>
        </p:nvSpPr>
        <p:spPr>
          <a:xfrm>
            <a:off x="3343093" y="1353563"/>
            <a:ext cx="5505814" cy="2234120"/>
          </a:xfrm>
          <a:prstGeom prst="rect">
            <a:avLst/>
          </a:prstGeom>
        </p:spPr>
        <p:txBody>
          <a:bodyPr vert="horz" lIns="91440" tIns="45720" rIns="91440" bIns="45720" rtlCol="0" anchor="b">
            <a:noAutofit/>
          </a:bodyPr>
          <a:lstStyle/>
          <a:p>
            <a:pPr algn="just">
              <a:lnSpc>
                <a:spcPct val="90000"/>
              </a:lnSpc>
              <a:spcBef>
                <a:spcPct val="0"/>
              </a:spcBef>
              <a:spcAft>
                <a:spcPts val="600"/>
              </a:spcAft>
            </a:pPr>
            <a:r>
              <a:rPr lang="en-US" sz="3200" b="1" kern="1200" dirty="0">
                <a:solidFill>
                  <a:srgbClr val="0070C0"/>
                </a:solidFill>
                <a:latin typeface="Cambria" panose="02040503050406030204" pitchFamily="18" charset="0"/>
                <a:ea typeface="Cambria" panose="02040503050406030204" pitchFamily="18" charset="0"/>
                <a:cs typeface="+mj-cs"/>
              </a:rPr>
              <a:t>    </a:t>
            </a:r>
            <a:r>
              <a:rPr lang="vi-VN" sz="3200" b="1" dirty="0">
                <a:solidFill>
                  <a:srgbClr val="0070C0"/>
                </a:solidFill>
                <a:latin typeface="Cambria" panose="02040503050406030204" pitchFamily="18" charset="0"/>
                <a:ea typeface="Cambria" panose="02040503050406030204" pitchFamily="18" charset="0"/>
              </a:rPr>
              <a:t>C</a:t>
            </a:r>
            <a:r>
              <a:rPr lang="pt-BR" sz="3200" b="1" dirty="0">
                <a:solidFill>
                  <a:srgbClr val="0070C0"/>
                </a:solidFill>
                <a:latin typeface="Cambria" panose="02040503050406030204" pitchFamily="18" charset="0"/>
                <a:ea typeface="Cambria" panose="02040503050406030204" pitchFamily="18" charset="0"/>
              </a:rPr>
              <a:t>ác hoạt động mua bán diễn ra ở chợ nổi trên sông; đường giao thông chủ yếu là đường thủy</a:t>
            </a:r>
            <a:endParaRPr lang="en-US" sz="3200" b="1" kern="1200" dirty="0">
              <a:solidFill>
                <a:srgbClr val="0070C0"/>
              </a:solidFill>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3170443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43008-3E35-9362-61BD-2F9038FA4619}"/>
              </a:ext>
            </a:extLst>
          </p:cNvPr>
          <p:cNvSpPr txBox="1"/>
          <p:nvPr/>
        </p:nvSpPr>
        <p:spPr>
          <a:xfrm>
            <a:off x="593382" y="628087"/>
            <a:ext cx="6147886" cy="6001643"/>
          </a:xfrm>
          <a:prstGeom prst="rect">
            <a:avLst/>
          </a:prstGeom>
          <a:noFill/>
        </p:spPr>
        <p:txBody>
          <a:bodyPr wrap="square" rtlCol="0">
            <a:spAutoFit/>
          </a:bodyPr>
          <a:lstStyle/>
          <a:p>
            <a:pPr algn="just"/>
            <a:r>
              <a:rPr kumimoji="0" lang="vi-VN" sz="32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rPr>
              <a:t>    </a:t>
            </a:r>
            <a:r>
              <a:rPr lang="pt-BR" sz="3200" b="1" dirty="0">
                <a:solidFill>
                  <a:srgbClr val="0070C0"/>
                </a:solidFill>
                <a:latin typeface="Cambria" panose="02040503050406030204" pitchFamily="18" charset="0"/>
                <a:ea typeface="Cambria" panose="02040503050406030204" pitchFamily="18" charset="0"/>
              </a:rPr>
              <a:t>Nhà nổi ở Châu Đốc – An Giang</a:t>
            </a:r>
            <a:r>
              <a:rPr lang="pt-BR" sz="3200" b="1" dirty="0">
                <a:latin typeface="Cambria" panose="02040503050406030204" pitchFamily="18" charset="0"/>
                <a:ea typeface="Cambria" panose="02040503050406030204" pitchFamily="18" charset="0"/>
              </a:rPr>
              <a:t>. Đây là khu làng nổi Châu Đốc – ngôi làng chuyên nuôi cá lồng bè trên sông Hậu. Những hộ gia đình vừa sử dụng nhà nổi làm nơi để ở, đồng thời làm lồng bè nuôi cá. Nét sinh hoạt văn hóa này thể hiện sự thích ứng hài hòa với điều kiện thiên nhiên vùng sông nước của người dân nơi đây.</a:t>
            </a:r>
            <a:endParaRPr lang="en-US" sz="3200" b="1" dirty="0">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9443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D5568E-71A3-67ED-3C0A-74DF4E6E97B2}"/>
              </a:ext>
            </a:extLst>
          </p:cNvPr>
          <p:cNvSpPr txBox="1"/>
          <p:nvPr/>
        </p:nvSpPr>
        <p:spPr>
          <a:xfrm>
            <a:off x="554471" y="360292"/>
            <a:ext cx="10997725" cy="2400657"/>
          </a:xfrm>
          <a:prstGeom prst="rect">
            <a:avLst/>
          </a:prstGeom>
          <a:noFill/>
        </p:spPr>
        <p:txBody>
          <a:bodyPr wrap="square" rtlCol="0">
            <a:spAutoFit/>
          </a:bodyPr>
          <a:lstStyle/>
          <a:p>
            <a:pPr algn="just"/>
            <a:r>
              <a:rPr kumimoji="0" lang="vi-VN" sz="3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lang="pt-BR" sz="3000" dirty="0">
                <a:solidFill>
                  <a:srgbClr val="002060"/>
                </a:solidFill>
                <a:latin typeface="Cambria" panose="02040503050406030204" pitchFamily="18" charset="0"/>
                <a:ea typeface="Cambria" panose="02040503050406030204" pitchFamily="18" charset="0"/>
              </a:rPr>
              <a:t>Một ngôi nhà cổ được xây dựng từ cuối thế kỉ XIX ở Gò Công (ở tỉnh Tiền Giang): Đây là ngôi nhà của Đốc phú sứ Nguyễn Văn Hải. Điểm nổi bật nhất của ngôi nhà cổ là sự kết hợp hài hòa của kiến trúc Đông Tây. Ngôi nhà được làm hoàn toàn từ gỗ quý với phần mái vòm theo kiến trúc Châu Âu. </a:t>
            </a:r>
            <a:endParaRPr lang="en-US" sz="30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F097243-E3E7-F746-999C-523A2A0DCA0B}"/>
              </a:ext>
            </a:extLst>
          </p:cNvPr>
          <p:cNvSpPr txBox="1"/>
          <p:nvPr/>
        </p:nvSpPr>
        <p:spPr>
          <a:xfrm>
            <a:off x="5663718" y="2826127"/>
            <a:ext cx="5973811" cy="3323987"/>
          </a:xfrm>
          <a:prstGeom prst="rect">
            <a:avLst/>
          </a:prstGeom>
          <a:noFill/>
        </p:spPr>
        <p:txBody>
          <a:bodyPr wrap="square" rtlCol="0">
            <a:spAutoFit/>
          </a:bodyPr>
          <a:lstStyle/>
          <a:p>
            <a:pPr algn="just"/>
            <a:r>
              <a:rPr lang="pt-BR" sz="3000" dirty="0">
                <a:solidFill>
                  <a:srgbClr val="002060"/>
                </a:solidFill>
                <a:latin typeface="Cambria" panose="02040503050406030204" pitchFamily="18" charset="0"/>
                <a:ea typeface="Cambria" panose="02040503050406030204" pitchFamily="18" charset="0"/>
              </a:rPr>
              <a:t>Nổi bật nhất là hệ thống 36 cây cột gỗ chống đỡ cho toàn bộ khu vực bên trong nhà với 30 cây được làm hoàn toàn từ gỗ quý hoa văn trang trí trong nhà đa dạng với các chủ đề có ý nghĩa vương quyền như: Tứ linh, tứ quý,...</a:t>
            </a:r>
            <a:endParaRPr lang="en-US" sz="3000" dirty="0">
              <a:solidFill>
                <a:srgbClr val="002060"/>
              </a:solidFill>
            </a:endParaRPr>
          </a:p>
        </p:txBody>
      </p:sp>
    </p:spTree>
    <p:extLst>
      <p:ext uri="{BB962C8B-B14F-4D97-AF65-F5344CB8AC3E}">
        <p14:creationId xmlns:p14="http://schemas.microsoft.com/office/powerpoint/2010/main" val="3360530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3839" y="908188"/>
            <a:ext cx="10724321" cy="525283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6" name="矩形 5"/>
          <p:cNvSpPr/>
          <p:nvPr/>
        </p:nvSpPr>
        <p:spPr>
          <a:xfrm>
            <a:off x="621747" y="760923"/>
            <a:ext cx="10950493" cy="55473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9" name="Picture 8">
            <a:extLst>
              <a:ext uri="{FF2B5EF4-FFF2-40B4-BE49-F238E27FC236}">
                <a16:creationId xmlns:a16="http://schemas.microsoft.com/office/drawing/2014/main" id="{E02F83C7-1059-4D00-8282-FE5B2C1EBA0F}"/>
              </a:ext>
            </a:extLst>
          </p:cNvPr>
          <p:cNvPicPr>
            <a:picLocks noChangeAspect="1"/>
          </p:cNvPicPr>
          <p:nvPr/>
        </p:nvPicPr>
        <p:blipFill>
          <a:blip r:embed="rId3"/>
          <a:stretch>
            <a:fillRect/>
          </a:stretch>
        </p:blipFill>
        <p:spPr>
          <a:xfrm>
            <a:off x="2262786" y="-28578"/>
            <a:ext cx="6498899" cy="1579001"/>
          </a:xfrm>
          <a:prstGeom prst="rect">
            <a:avLst/>
          </a:prstGeom>
        </p:spPr>
      </p:pic>
      <p:sp>
        <p:nvSpPr>
          <p:cNvPr id="12" name="TextBox 11">
            <a:extLst>
              <a:ext uri="{FF2B5EF4-FFF2-40B4-BE49-F238E27FC236}">
                <a16:creationId xmlns:a16="http://schemas.microsoft.com/office/drawing/2014/main" id="{B3AE2C7E-A493-FD00-2F59-20ABBA387038}"/>
              </a:ext>
            </a:extLst>
          </p:cNvPr>
          <p:cNvSpPr txBox="1"/>
          <p:nvPr/>
        </p:nvSpPr>
        <p:spPr>
          <a:xfrm>
            <a:off x="768072" y="1081765"/>
            <a:ext cx="10655853" cy="5152885"/>
          </a:xfrm>
          <a:prstGeom prst="rect">
            <a:avLst/>
          </a:prstGeom>
          <a:noFill/>
        </p:spPr>
        <p:txBody>
          <a:bodyPr wrap="square" rtlCol="0">
            <a:spAutoFit/>
          </a:bodyPr>
          <a:lstStyle/>
          <a:p>
            <a:pPr marL="0" marR="0" algn="just">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Năng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lực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đặc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thù</a:t>
            </a:r>
            <a:r>
              <a:rPr lang="en-US" sz="2400" b="1" dirty="0">
                <a:solidFill>
                  <a:srgbClr val="00206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Chỉ</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ra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một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số</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nét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nổi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bật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về</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văn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hóa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của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người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dân</a:t>
            </a:r>
            <a:r>
              <a:rPr lang="en-US" sz="2400" b="1" dirty="0">
                <a:solidFill>
                  <a:srgbClr val="0070C0"/>
                </a:solidFill>
                <a:effectLst/>
                <a:latin typeface="Cambria" panose="02040503050406030204" pitchFamily="18" charset="0"/>
                <a:ea typeface="Cambria" panose="02040503050406030204" pitchFamily="18" charset="0"/>
              </a:rPr>
              <a:t> Nam </a:t>
            </a:r>
            <a:r>
              <a:rPr lang="en-US" sz="2400" b="1" dirty="0" err="1">
                <a:solidFill>
                  <a:srgbClr val="0070C0"/>
                </a:solidFill>
                <a:effectLst/>
                <a:latin typeface="Cambria" panose="02040503050406030204" pitchFamily="18" charset="0"/>
                <a:ea typeface="Cambria" panose="02040503050406030204" pitchFamily="18" charset="0"/>
              </a:rPr>
              <a:t>Bộ</a:t>
            </a:r>
            <a:r>
              <a:rPr lang="en-US" sz="2400" b="1" dirty="0">
                <a:solidFill>
                  <a:srgbClr val="0070C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Mô</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tả</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được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sự</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chung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sống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hài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hòa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với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thiên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nhiên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của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người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dân</a:t>
            </a:r>
            <a:r>
              <a:rPr lang="en-US" sz="2400" b="1" dirty="0">
                <a:solidFill>
                  <a:srgbClr val="0070C0"/>
                </a:solidFill>
                <a:effectLst/>
                <a:latin typeface="Cambria" panose="02040503050406030204" pitchFamily="18" charset="0"/>
                <a:ea typeface="Cambria" panose="02040503050406030204" pitchFamily="18" charset="0"/>
              </a:rPr>
              <a:t> Nam </a:t>
            </a:r>
            <a:r>
              <a:rPr lang="en-US" sz="2400" b="1" dirty="0" err="1">
                <a:solidFill>
                  <a:srgbClr val="0070C0"/>
                </a:solidFill>
                <a:effectLst/>
                <a:latin typeface="Cambria" panose="02040503050406030204" pitchFamily="18" charset="0"/>
                <a:ea typeface="Cambria" panose="02040503050406030204" pitchFamily="18" charset="0"/>
              </a:rPr>
              <a:t>Bộ</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thông</a:t>
            </a:r>
            <a:r>
              <a:rPr lang="en-US" sz="2400" b="1" dirty="0">
                <a:solidFill>
                  <a:srgbClr val="0070C0"/>
                </a:solidFill>
                <a:effectLst/>
                <a:latin typeface="Cambria" panose="02040503050406030204" pitchFamily="18" charset="0"/>
                <a:ea typeface="Cambria" panose="02040503050406030204" pitchFamily="18" charset="0"/>
              </a:rPr>
              <a:t> qua </a:t>
            </a:r>
            <a:r>
              <a:rPr lang="en-US" sz="2400" b="1" dirty="0" err="1">
                <a:solidFill>
                  <a:srgbClr val="0070C0"/>
                </a:solidFill>
                <a:effectLst/>
                <a:latin typeface="Cambria" panose="02040503050406030204" pitchFamily="18" charset="0"/>
                <a:ea typeface="Cambria" panose="02040503050406030204" pitchFamily="18" charset="0"/>
              </a:rPr>
              <a:t>một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số</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nét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văn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hóa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tiêu</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biểu</a:t>
            </a:r>
            <a:r>
              <a:rPr lang="en-US" sz="2400" b="1" dirty="0">
                <a:solidFill>
                  <a:srgbClr val="0070C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Hình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thành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nhận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thức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năng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lực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tìm</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hiểu</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văn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hóa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lịch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sử</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năng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lực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vận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dụng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kiến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thức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và</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kĩ</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năng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vào</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cuộc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sống</a:t>
            </a:r>
            <a:r>
              <a:rPr lang="en-US" sz="2400" b="1" dirty="0">
                <a:solidFill>
                  <a:srgbClr val="0070C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Năng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lực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chung</a:t>
            </a:r>
            <a:r>
              <a:rPr lang="en-US" sz="2400" b="1" dirty="0">
                <a:solidFill>
                  <a:srgbClr val="002060"/>
                </a:solidFill>
                <a:effectLst/>
                <a:latin typeface="Cambria" panose="02040503050406030204" pitchFamily="18" charset="0"/>
                <a:ea typeface="Cambria" panose="02040503050406030204" pitchFamily="18" charset="0"/>
              </a:rPr>
              <a:t>: </a:t>
            </a:r>
          </a:p>
          <a:p>
            <a:pPr marL="0" marR="0" algn="just">
              <a:lnSpc>
                <a:spcPct val="115000"/>
              </a:lnSpc>
              <a:spcBef>
                <a:spcPts val="0"/>
              </a:spcBef>
              <a:spcAft>
                <a:spcPts val="0"/>
              </a:spcAft>
            </a:pP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Hình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thành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năng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lực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tự</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chủ</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tự</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học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giao</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tiếp</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và</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hợp</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tác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ttrong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quá</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trình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học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tập</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phù</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hợp</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với</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văn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hóa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vùng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miền</a:t>
            </a:r>
            <a:r>
              <a:rPr lang="en-US" sz="2400" b="1" dirty="0">
                <a:solidFill>
                  <a:srgbClr val="0070C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Phẩm</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chất</a:t>
            </a:r>
            <a:r>
              <a:rPr lang="en-US" sz="2400" b="1" dirty="0">
                <a:solidFill>
                  <a:srgbClr val="002060"/>
                </a:solidFill>
                <a:effectLst/>
                <a:latin typeface="Cambria" panose="02040503050406030204" pitchFamily="18" charset="0"/>
                <a:ea typeface="Cambria" panose="02040503050406030204" pitchFamily="18" charset="0"/>
              </a:rPr>
              <a:t>: </a:t>
            </a:r>
          </a:p>
          <a:p>
            <a:pPr marL="0" marR="0" algn="just">
              <a:lnSpc>
                <a:spcPct val="115000"/>
              </a:lnSpc>
              <a:spcBef>
                <a:spcPts val="0"/>
              </a:spcBef>
              <a:spcAft>
                <a:spcPts val="0"/>
              </a:spcAft>
            </a:pP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Hình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thành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phẩm</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chất</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yêu</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nước</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tự</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hào</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về</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văn</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hóa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lịch</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sử</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của</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vùng</a:t>
            </a:r>
            <a:r>
              <a:rPr lang="en-US" sz="2400" b="1" dirty="0">
                <a:solidFill>
                  <a:srgbClr val="0070C0"/>
                </a:solidFill>
                <a:effectLst/>
                <a:latin typeface="Cambria" panose="02040503050406030204" pitchFamily="18" charset="0"/>
                <a:ea typeface="Cambria" panose="02040503050406030204" pitchFamily="18" charset="0"/>
              </a:rPr>
              <a:t> </a:t>
            </a:r>
            <a:r>
              <a:rPr lang="en-US" sz="2400" b="1" dirty="0" err="1">
                <a:solidFill>
                  <a:srgbClr val="0070C0"/>
                </a:solidFill>
                <a:effectLst/>
                <a:latin typeface="Cambria" panose="02040503050406030204" pitchFamily="18" charset="0"/>
                <a:ea typeface="Cambria" panose="02040503050406030204" pitchFamily="18" charset="0"/>
              </a:rPr>
              <a:t>đất</a:t>
            </a:r>
            <a:r>
              <a:rPr lang="en-US" sz="2400" b="1" dirty="0">
                <a:solidFill>
                  <a:srgbClr val="0070C0"/>
                </a:solidFill>
                <a:effectLst/>
                <a:latin typeface="Cambria" panose="02040503050406030204" pitchFamily="18" charset="0"/>
                <a:ea typeface="Cambria" panose="02040503050406030204" pitchFamily="18" charset="0"/>
              </a:rPr>
              <a:t> Nam </a:t>
            </a:r>
            <a:r>
              <a:rPr lang="en-US" sz="2400" b="1" dirty="0" err="1">
                <a:solidFill>
                  <a:srgbClr val="0070C0"/>
                </a:solidFill>
                <a:effectLst/>
                <a:latin typeface="Cambria" panose="02040503050406030204" pitchFamily="18" charset="0"/>
                <a:ea typeface="Cambria" panose="02040503050406030204" pitchFamily="18" charset="0"/>
              </a:rPr>
              <a:t>Bộ</a:t>
            </a:r>
            <a:r>
              <a:rPr lang="en-US" sz="2400" b="1" dirty="0">
                <a:solidFill>
                  <a:srgbClr val="0070C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9406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A620-0739-317C-B101-6A3EC4313181}"/>
              </a:ext>
            </a:extLst>
          </p:cNvPr>
          <p:cNvSpPr txBox="1"/>
          <p:nvPr/>
        </p:nvSpPr>
        <p:spPr>
          <a:xfrm>
            <a:off x="5749047" y="1070043"/>
            <a:ext cx="5943599" cy="4524315"/>
          </a:xfrm>
          <a:prstGeom prst="rect">
            <a:avLst/>
          </a:prstGeom>
          <a:noFill/>
        </p:spPr>
        <p:txBody>
          <a:bodyPr wrap="square" rtlCol="0">
            <a:spAutoFit/>
          </a:bodyPr>
          <a:lstStyle/>
          <a:p>
            <a:pPr algn="just"/>
            <a:r>
              <a:rPr lang="pt-BR" sz="3200" b="1" dirty="0">
                <a:latin typeface="Cambria" panose="02040503050406030204" pitchFamily="18" charset="0"/>
                <a:ea typeface="Cambria" panose="02040503050406030204" pitchFamily="18" charset="0"/>
              </a:rPr>
              <a:t>Chợ nổi Ngã Năm thuộc thị xã Ngã Năm tỉnh Sóc Trăng đây là giao điểm của 5 nhánh sông đi 5 ngả. Chợ nổi là một trong những chợ nổi đã có từ lâu đời và đến nay vẫn còn hoạt động ở miền Tây Nam Bộ. Đây được xem là chợ nổi thuần miền Tây,...</a:t>
            </a:r>
            <a:endParaRPr lang="en-US" sz="32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26EC7D5E-E536-0124-D18F-DC709A128DA5}"/>
              </a:ext>
            </a:extLst>
          </p:cNvPr>
          <p:cNvPicPr>
            <a:picLocks noChangeAspect="1"/>
          </p:cNvPicPr>
          <p:nvPr/>
        </p:nvPicPr>
        <p:blipFill>
          <a:blip r:embed="rId2"/>
          <a:stretch>
            <a:fillRect/>
          </a:stretch>
        </p:blipFill>
        <p:spPr>
          <a:xfrm>
            <a:off x="1905726" y="606038"/>
            <a:ext cx="2719052" cy="1603387"/>
          </a:xfrm>
          <a:prstGeom prst="rect">
            <a:avLst/>
          </a:prstGeom>
        </p:spPr>
      </p:pic>
    </p:spTree>
    <p:extLst>
      <p:ext uri="{BB962C8B-B14F-4D97-AF65-F5344CB8AC3E}">
        <p14:creationId xmlns:p14="http://schemas.microsoft.com/office/powerpoint/2010/main" val="1713870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B1C53-B178-AAA2-5A1E-C277ED5E9B50}"/>
              </a:ext>
            </a:extLst>
          </p:cNvPr>
          <p:cNvPicPr>
            <a:picLocks noChangeAspect="1"/>
          </p:cNvPicPr>
          <p:nvPr/>
        </p:nvPicPr>
        <p:blipFill>
          <a:blip r:embed="rId2"/>
          <a:stretch>
            <a:fillRect/>
          </a:stretch>
        </p:blipFill>
        <p:spPr>
          <a:xfrm>
            <a:off x="6692631" y="-123663"/>
            <a:ext cx="4706520" cy="1286367"/>
          </a:xfrm>
          <a:prstGeom prst="rect">
            <a:avLst/>
          </a:prstGeom>
        </p:spPr>
      </p:pic>
      <p:sp>
        <p:nvSpPr>
          <p:cNvPr id="6" name="TextBox 5">
            <a:extLst>
              <a:ext uri="{FF2B5EF4-FFF2-40B4-BE49-F238E27FC236}">
                <a16:creationId xmlns:a16="http://schemas.microsoft.com/office/drawing/2014/main" id="{02AE4B1D-8E82-0CCA-1DE9-8F0F46D3F4A8}"/>
              </a:ext>
            </a:extLst>
          </p:cNvPr>
          <p:cNvSpPr txBox="1"/>
          <p:nvPr/>
        </p:nvSpPr>
        <p:spPr>
          <a:xfrm>
            <a:off x="406884" y="336642"/>
            <a:ext cx="6011692" cy="6247864"/>
          </a:xfrm>
          <a:prstGeom prst="rect">
            <a:avLst/>
          </a:prstGeom>
          <a:noFill/>
        </p:spPr>
        <p:txBody>
          <a:bodyPr wrap="square" rtlCol="0">
            <a:spAutoFit/>
          </a:bodyPr>
          <a:lstStyle/>
          <a:p>
            <a:pPr lvl="0" algn="just"/>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pt-BR" sz="4000" dirty="0">
                <a:latin typeface="Cambria" panose="02040503050406030204" pitchFamily="18" charset="0"/>
                <a:ea typeface="Cambria" panose="02040503050406030204" pitchFamily="18" charset="0"/>
              </a:rPr>
              <a:t>Ghe, xuồng được người dân Nam Bộ sử dụng trong cuộc sống hàng ngày để thích ứng cới điều kiện tự nhiên dày đặc sông ngòi, kênh rạch, người dân Nam Bộ sử dụng phương tiện này để di chuyển, vận chuyển hàng hóa là chủ yếu.</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5521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2">
            <a:extLst>
              <a:ext uri="{FF2B5EF4-FFF2-40B4-BE49-F238E27FC236}">
                <a16:creationId xmlns:a16="http://schemas.microsoft.com/office/drawing/2014/main" id="{A12B2BDC-413B-5EC0-AAB5-6A3AC3AA0491}"/>
              </a:ext>
            </a:extLst>
          </p:cNvPr>
          <p:cNvSpPr/>
          <p:nvPr/>
        </p:nvSpPr>
        <p:spPr>
          <a:xfrm>
            <a:off x="3073941" y="12404"/>
            <a:ext cx="8657618" cy="5857668"/>
          </a:xfrm>
          <a:prstGeom prst="wedgeRoundRectCallout">
            <a:avLst>
              <a:gd name="adj1" fmla="val -63453"/>
              <a:gd name="adj2" fmla="val -244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4000" dirty="0">
                <a:solidFill>
                  <a:schemeClr val="accent5">
                    <a:lumMod val="75000"/>
                  </a:schemeClr>
                </a:solidFill>
                <a:latin typeface="Cambria" panose="02040503050406030204" pitchFamily="18" charset="0"/>
                <a:ea typeface="Cambria" panose="02040503050406030204" pitchFamily="18" charset="0"/>
              </a:rPr>
              <a:t>Do điều kiện tự nhiên nhiều sông nước, khí hậu nóng,...nên người dân Nam Bộ phải tìm cách thích ứng trong mọi hoạt động từ nhà ở, đi lại,...và các sinh hoạt.  Từ đó, dẫn đến tính cách của người Nam Bộ cũng có nét khác biệt so với người ở vùng khác (phóng khoáng, yêu ca hát, tính cộng đồng cao,...)</a:t>
            </a:r>
            <a:endParaRPr lang="en-US" sz="4000"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16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97EE5-C9B4-BF23-6ACE-18457E79D995}"/>
              </a:ext>
            </a:extLst>
          </p:cNvPr>
          <p:cNvPicPr>
            <a:picLocks noChangeAspect="1"/>
          </p:cNvPicPr>
          <p:nvPr/>
        </p:nvPicPr>
        <p:blipFill>
          <a:blip r:embed="rId2"/>
          <a:stretch>
            <a:fillRect/>
          </a:stretch>
        </p:blipFill>
        <p:spPr>
          <a:xfrm>
            <a:off x="381530" y="1828800"/>
            <a:ext cx="8690195" cy="3021717"/>
          </a:xfrm>
          <a:prstGeom prst="rect">
            <a:avLst/>
          </a:prstGeom>
        </p:spPr>
      </p:pic>
    </p:spTree>
    <p:extLst>
      <p:ext uri="{BB962C8B-B14F-4D97-AF65-F5344CB8AC3E}">
        <p14:creationId xmlns:p14="http://schemas.microsoft.com/office/powerpoint/2010/main" val="2184506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7">
            <a:extLst>
              <a:ext uri="{FF2B5EF4-FFF2-40B4-BE49-F238E27FC236}">
                <a16:creationId xmlns:a16="http://schemas.microsoft.com/office/drawing/2014/main" id="{B992B2EC-644A-B31A-5A54-38748DA292AD}"/>
              </a:ext>
            </a:extLst>
          </p:cNvPr>
          <p:cNvGrpSpPr/>
          <p:nvPr/>
        </p:nvGrpSpPr>
        <p:grpSpPr>
          <a:xfrm>
            <a:off x="899618" y="789147"/>
            <a:ext cx="10362640" cy="1846882"/>
            <a:chOff x="873492" y="817645"/>
            <a:chExt cx="10362640" cy="1622764"/>
          </a:xfrm>
        </p:grpSpPr>
        <p:grpSp>
          <p:nvGrpSpPr>
            <p:cNvPr id="3" name="Đồ họa 51">
              <a:extLst>
                <a:ext uri="{FF2B5EF4-FFF2-40B4-BE49-F238E27FC236}">
                  <a16:creationId xmlns:a16="http://schemas.microsoft.com/office/drawing/2014/main" id="{41037E63-16A8-4CF3-CFF0-915D37C28277}"/>
                </a:ext>
              </a:extLst>
            </p:cNvPr>
            <p:cNvGrpSpPr/>
            <p:nvPr/>
          </p:nvGrpSpPr>
          <p:grpSpPr>
            <a:xfrm>
              <a:off x="873492" y="817645"/>
              <a:ext cx="10362640" cy="1530535"/>
              <a:chOff x="894773" y="780890"/>
              <a:chExt cx="10357437" cy="2500017"/>
            </a:xfrm>
          </p:grpSpPr>
          <p:sp>
            <p:nvSpPr>
              <p:cNvPr id="5" name="Hình tự do: Hình 20">
                <a:extLst>
                  <a:ext uri="{FF2B5EF4-FFF2-40B4-BE49-F238E27FC236}">
                    <a16:creationId xmlns:a16="http://schemas.microsoft.com/office/drawing/2014/main" id="{05274C0A-D379-4A56-3767-B057E4CC5240}"/>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prstClr val="black"/>
                  </a:solidFill>
                  <a:effectLst/>
                  <a:uLnTx/>
                  <a:uFillTx/>
                </a:endParaRPr>
              </a:p>
            </p:txBody>
          </p:sp>
          <p:sp>
            <p:nvSpPr>
              <p:cNvPr id="6" name="Hình tự do: Hình 21">
                <a:extLst>
                  <a:ext uri="{FF2B5EF4-FFF2-40B4-BE49-F238E27FC236}">
                    <a16:creationId xmlns:a16="http://schemas.microsoft.com/office/drawing/2014/main" id="{2A4FA9D7-CCBC-0848-46DE-E6F581E3E469}"/>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prstClr val="black"/>
                  </a:solidFill>
                  <a:effectLst/>
                  <a:uLnTx/>
                  <a:uFillTx/>
                </a:endParaRPr>
              </a:p>
            </p:txBody>
          </p:sp>
          <p:sp>
            <p:nvSpPr>
              <p:cNvPr id="7" name="Hình tự do: Hình 22">
                <a:extLst>
                  <a:ext uri="{FF2B5EF4-FFF2-40B4-BE49-F238E27FC236}">
                    <a16:creationId xmlns:a16="http://schemas.microsoft.com/office/drawing/2014/main" id="{769D800E-B8B4-8732-2E19-7EC52B4497FB}"/>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prstClr val="black"/>
                  </a:solidFill>
                  <a:effectLst/>
                  <a:uLnTx/>
                  <a:uFillTx/>
                </a:endParaRPr>
              </a:p>
            </p:txBody>
          </p:sp>
        </p:grpSp>
        <p:sp>
          <p:nvSpPr>
            <p:cNvPr id="4" name="Hộp Văn bản 23">
              <a:extLst>
                <a:ext uri="{FF2B5EF4-FFF2-40B4-BE49-F238E27FC236}">
                  <a16:creationId xmlns:a16="http://schemas.microsoft.com/office/drawing/2014/main" id="{3EFBF86B-C11F-E1E2-2F90-B30CAC0BDA86}"/>
                </a:ext>
              </a:extLst>
            </p:cNvPr>
            <p:cNvSpPr txBox="1"/>
            <p:nvPr/>
          </p:nvSpPr>
          <p:spPr>
            <a:xfrm>
              <a:off x="1009839" y="898969"/>
              <a:ext cx="9936835" cy="1541440"/>
            </a:xfrm>
            <a:prstGeom prst="rect">
              <a:avLst/>
            </a:prstGeom>
            <a:noFill/>
          </p:spPr>
          <p:txBody>
            <a:bodyPr wrap="square" rtlCol="0">
              <a:spAutoFit/>
            </a:bodyPr>
            <a:lstStyle/>
            <a:p>
              <a:pPr algn="ctr">
                <a:lnSpc>
                  <a:spcPct val="90000"/>
                </a:lnSpc>
              </a:pP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1: </a:t>
              </a:r>
              <a:r>
                <a:rPr lang="pt-BR" sz="4000" b="1" dirty="0">
                  <a:effectLst/>
                  <a:latin typeface="Cambria" panose="02040503050406030204" pitchFamily="18" charset="0"/>
                  <a:ea typeface="Cambria" panose="02040503050406030204" pitchFamily="18" charset="0"/>
                </a:rPr>
                <a:t>Nhà ở phổ biến của người dân Nam Bộ là kiểu nhà gì?</a:t>
              </a:r>
              <a:endParaRPr lang="en-US" sz="4000" b="1" dirty="0">
                <a:effectLst/>
                <a:latin typeface="Cambria" panose="02040503050406030204" pitchFamily="18" charset="0"/>
                <a:ea typeface="Cambria" panose="02040503050406030204" pitchFamily="18" charset="0"/>
              </a:endParaRPr>
            </a:p>
            <a:p>
              <a:pPr algn="ctr">
                <a:lnSpc>
                  <a:spcPct val="90000"/>
                </a:lnSpc>
              </a:pPr>
              <a:endParaRPr lang="en-US" sz="4000" b="1" dirty="0">
                <a:solidFill>
                  <a:srgbClr val="002060"/>
                </a:solidFill>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009F7B66-A3CC-AC0E-FD15-5E060596D018}"/>
              </a:ext>
            </a:extLst>
          </p:cNvPr>
          <p:cNvGrpSpPr/>
          <p:nvPr/>
        </p:nvGrpSpPr>
        <p:grpSpPr>
          <a:xfrm>
            <a:off x="899618" y="2673772"/>
            <a:ext cx="5009148" cy="1181042"/>
            <a:chOff x="873492" y="2490890"/>
            <a:chExt cx="5009148" cy="1181042"/>
          </a:xfrm>
        </p:grpSpPr>
        <p:grpSp>
          <p:nvGrpSpPr>
            <p:cNvPr id="9" name="Nhóm 2">
              <a:extLst>
                <a:ext uri="{FF2B5EF4-FFF2-40B4-BE49-F238E27FC236}">
                  <a16:creationId xmlns:a16="http://schemas.microsoft.com/office/drawing/2014/main" id="{07ACEBF3-D3DD-4B97-C241-E334F2BA73C8}"/>
                </a:ext>
              </a:extLst>
            </p:cNvPr>
            <p:cNvGrpSpPr/>
            <p:nvPr/>
          </p:nvGrpSpPr>
          <p:grpSpPr>
            <a:xfrm>
              <a:off x="873492" y="2490890"/>
              <a:ext cx="5009148" cy="1152000"/>
              <a:chOff x="873492" y="2490890"/>
              <a:chExt cx="5009148" cy="1152000"/>
            </a:xfrm>
          </p:grpSpPr>
          <p:sp>
            <p:nvSpPr>
              <p:cNvPr id="11" name="Hình chữ nhật: Góc Tròn 4">
                <a:extLst>
                  <a:ext uri="{FF2B5EF4-FFF2-40B4-BE49-F238E27FC236}">
                    <a16:creationId xmlns:a16="http://schemas.microsoft.com/office/drawing/2014/main" id="{89C19165-E780-467B-D0E5-29E6CFFB6F03}"/>
                  </a:ext>
                </a:extLst>
              </p:cNvPr>
              <p:cNvSpPr/>
              <p:nvPr/>
            </p:nvSpPr>
            <p:spPr>
              <a:xfrm>
                <a:off x="1526774" y="2519678"/>
                <a:ext cx="4355866" cy="1116000"/>
              </a:xfrm>
              <a:prstGeom prst="roundRect">
                <a:avLst/>
              </a:prstGeom>
              <a:noFill/>
              <a:ln w="38100" cap="flat" cmpd="sng" algn="ctr">
                <a:solidFill>
                  <a:srgbClr val="FF46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Đồ họa 5">
                <a:extLst>
                  <a:ext uri="{FF2B5EF4-FFF2-40B4-BE49-F238E27FC236}">
                    <a16:creationId xmlns:a16="http://schemas.microsoft.com/office/drawing/2014/main" id="{8AA92490-2E8B-651F-7B01-33E14AA366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3">
              <a:extLst>
                <a:ext uri="{FF2B5EF4-FFF2-40B4-BE49-F238E27FC236}">
                  <a16:creationId xmlns:a16="http://schemas.microsoft.com/office/drawing/2014/main" id="{D2B4E5FA-92C2-058A-387E-04E705820E83}"/>
                </a:ext>
              </a:extLst>
            </p:cNvPr>
            <p:cNvSpPr txBox="1"/>
            <p:nvPr/>
          </p:nvSpPr>
          <p:spPr>
            <a:xfrm>
              <a:off x="2175160" y="2693203"/>
              <a:ext cx="3295103" cy="978729"/>
            </a:xfrm>
            <a:prstGeom prst="rect">
              <a:avLst/>
            </a:prstGeom>
            <a:noFill/>
          </p:spPr>
          <p:txBody>
            <a:bodyPr wrap="square" rtlCol="0">
              <a:spAutoFit/>
            </a:bodyPr>
            <a:lstStyle/>
            <a:p>
              <a:pPr lvl="0" algn="ctr">
                <a:lnSpc>
                  <a:spcPct val="80000"/>
                </a:lnSpc>
                <a:defRPr/>
              </a:pPr>
              <a:r>
                <a:rPr lang="vi-VN" sz="3600" b="1" kern="0" dirty="0">
                  <a:solidFill>
                    <a:prstClr val="black"/>
                  </a:solidFill>
                  <a:latin typeface="Cambria" panose="02040503050406030204" pitchFamily="18" charset="0"/>
                  <a:ea typeface="Cambria" panose="02040503050406030204" pitchFamily="18" charset="0"/>
                </a:rPr>
                <a:t>Nhà sàn, nhà dài</a:t>
              </a:r>
            </a:p>
          </p:txBody>
        </p:sp>
      </p:grpSp>
      <p:grpSp>
        <p:nvGrpSpPr>
          <p:cNvPr id="13" name="Nhóm 6">
            <a:extLst>
              <a:ext uri="{FF2B5EF4-FFF2-40B4-BE49-F238E27FC236}">
                <a16:creationId xmlns:a16="http://schemas.microsoft.com/office/drawing/2014/main" id="{8CB74448-12B8-6E20-9898-38B81DF2EB90}"/>
              </a:ext>
            </a:extLst>
          </p:cNvPr>
          <p:cNvGrpSpPr/>
          <p:nvPr/>
        </p:nvGrpSpPr>
        <p:grpSpPr>
          <a:xfrm>
            <a:off x="6335488" y="2664958"/>
            <a:ext cx="4926770" cy="1152000"/>
            <a:chOff x="6309362" y="2482076"/>
            <a:chExt cx="4926770" cy="1152000"/>
          </a:xfrm>
        </p:grpSpPr>
        <p:grpSp>
          <p:nvGrpSpPr>
            <p:cNvPr id="14" name="Nhóm 31">
              <a:extLst>
                <a:ext uri="{FF2B5EF4-FFF2-40B4-BE49-F238E27FC236}">
                  <a16:creationId xmlns:a16="http://schemas.microsoft.com/office/drawing/2014/main" id="{992AB075-54D0-7ECA-761F-8AC385380CFD}"/>
                </a:ext>
              </a:extLst>
            </p:cNvPr>
            <p:cNvGrpSpPr/>
            <p:nvPr/>
          </p:nvGrpSpPr>
          <p:grpSpPr>
            <a:xfrm>
              <a:off x="6309362" y="2482076"/>
              <a:ext cx="4926770" cy="1152000"/>
              <a:chOff x="6309362" y="2463371"/>
              <a:chExt cx="4926770" cy="1152000"/>
            </a:xfrm>
          </p:grpSpPr>
          <p:sp>
            <p:nvSpPr>
              <p:cNvPr id="16" name="Hình chữ nhật: Góc Tròn 39">
                <a:extLst>
                  <a:ext uri="{FF2B5EF4-FFF2-40B4-BE49-F238E27FC236}">
                    <a16:creationId xmlns:a16="http://schemas.microsoft.com/office/drawing/2014/main" id="{500520E6-DCA2-E056-A40F-98ABB4290DA1}"/>
                  </a:ext>
                </a:extLst>
              </p:cNvPr>
              <p:cNvSpPr/>
              <p:nvPr/>
            </p:nvSpPr>
            <p:spPr>
              <a:xfrm>
                <a:off x="6688190" y="2496527"/>
                <a:ext cx="4547942" cy="1117575"/>
              </a:xfrm>
              <a:prstGeom prst="roundRect">
                <a:avLst/>
              </a:prstGeom>
              <a:noFill/>
              <a:ln w="38100" cap="flat" cmpd="sng" algn="ctr">
                <a:solidFill>
                  <a:srgbClr val="FFC9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7" name="Đồ họa 40">
                <a:extLst>
                  <a:ext uri="{FF2B5EF4-FFF2-40B4-BE49-F238E27FC236}">
                    <a16:creationId xmlns:a16="http://schemas.microsoft.com/office/drawing/2014/main" id="{7CD319DF-E60C-CFDB-154C-8C29CAC49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38">
              <a:extLst>
                <a:ext uri="{FF2B5EF4-FFF2-40B4-BE49-F238E27FC236}">
                  <a16:creationId xmlns:a16="http://schemas.microsoft.com/office/drawing/2014/main" id="{CCAB79EC-7D3B-4F22-BB7B-26613D852BB6}"/>
                </a:ext>
              </a:extLst>
            </p:cNvPr>
            <p:cNvSpPr txBox="1"/>
            <p:nvPr/>
          </p:nvSpPr>
          <p:spPr>
            <a:xfrm>
              <a:off x="7248733" y="2799124"/>
              <a:ext cx="3987399" cy="535531"/>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vi-VN"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Nhà sàn, nhà nổi</a:t>
              </a:r>
              <a:r>
                <a:rPr kumimoji="0" lang="en-US" sz="36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8" name="Nhóm 41">
            <a:extLst>
              <a:ext uri="{FF2B5EF4-FFF2-40B4-BE49-F238E27FC236}">
                <a16:creationId xmlns:a16="http://schemas.microsoft.com/office/drawing/2014/main" id="{8D579A49-ED50-161C-7846-36FC0CFA53A4}"/>
              </a:ext>
            </a:extLst>
          </p:cNvPr>
          <p:cNvGrpSpPr/>
          <p:nvPr/>
        </p:nvGrpSpPr>
        <p:grpSpPr>
          <a:xfrm>
            <a:off x="984364" y="4606278"/>
            <a:ext cx="4924401" cy="1161539"/>
            <a:chOff x="958238" y="4423396"/>
            <a:chExt cx="4924401" cy="1161539"/>
          </a:xfrm>
        </p:grpSpPr>
        <p:grpSp>
          <p:nvGrpSpPr>
            <p:cNvPr id="19" name="Nhóm 42">
              <a:extLst>
                <a:ext uri="{FF2B5EF4-FFF2-40B4-BE49-F238E27FC236}">
                  <a16:creationId xmlns:a16="http://schemas.microsoft.com/office/drawing/2014/main" id="{632BAF45-4A46-2F00-68D8-EA9C5CF82146}"/>
                </a:ext>
              </a:extLst>
            </p:cNvPr>
            <p:cNvGrpSpPr/>
            <p:nvPr/>
          </p:nvGrpSpPr>
          <p:grpSpPr>
            <a:xfrm>
              <a:off x="958238" y="4423396"/>
              <a:ext cx="4924401" cy="1152000"/>
              <a:chOff x="958238" y="4423396"/>
              <a:chExt cx="4924401" cy="1152000"/>
            </a:xfrm>
          </p:grpSpPr>
          <p:sp>
            <p:nvSpPr>
              <p:cNvPr id="21" name="Hình chữ nhật: Góc Tròn 44">
                <a:extLst>
                  <a:ext uri="{FF2B5EF4-FFF2-40B4-BE49-F238E27FC236}">
                    <a16:creationId xmlns:a16="http://schemas.microsoft.com/office/drawing/2014/main" id="{2237FA32-F6ED-390B-99D0-389C7BA440D1}"/>
                  </a:ext>
                </a:extLst>
              </p:cNvPr>
              <p:cNvSpPr/>
              <p:nvPr/>
            </p:nvSpPr>
            <p:spPr>
              <a:xfrm>
                <a:off x="1351279" y="4453999"/>
                <a:ext cx="4531360" cy="1116000"/>
              </a:xfrm>
              <a:prstGeom prst="roundRect">
                <a:avLst/>
              </a:prstGeom>
              <a:noFill/>
              <a:ln w="38100" cap="flat" cmpd="sng" algn="ctr">
                <a:solidFill>
                  <a:srgbClr val="B4D8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2" name="Đồ họa 45">
                <a:extLst>
                  <a:ext uri="{FF2B5EF4-FFF2-40B4-BE49-F238E27FC236}">
                    <a16:creationId xmlns:a16="http://schemas.microsoft.com/office/drawing/2014/main" id="{82231DC2-871D-C887-623C-B25584130A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3">
              <a:extLst>
                <a:ext uri="{FF2B5EF4-FFF2-40B4-BE49-F238E27FC236}">
                  <a16:creationId xmlns:a16="http://schemas.microsoft.com/office/drawing/2014/main" id="{2A91686C-0FFA-A4EE-BE51-6F17AB7D399C}"/>
                </a:ext>
              </a:extLst>
            </p:cNvPr>
            <p:cNvSpPr txBox="1"/>
            <p:nvPr/>
          </p:nvSpPr>
          <p:spPr>
            <a:xfrm>
              <a:off x="2035427" y="4606206"/>
              <a:ext cx="3574567" cy="978729"/>
            </a:xfrm>
            <a:prstGeom prst="rect">
              <a:avLst/>
            </a:prstGeom>
            <a:noFill/>
          </p:spPr>
          <p:txBody>
            <a:bodyPr wrap="square" rtlCol="0">
              <a:spAutoFit/>
            </a:bodyPr>
            <a:lstStyle/>
            <a:p>
              <a:pPr lvl="0" algn="ctr">
                <a:lnSpc>
                  <a:spcPct val="80000"/>
                </a:lnSpc>
                <a:defRPr/>
              </a:pPr>
              <a:r>
                <a:rPr lang="vi-VN" sz="3600" b="1" kern="0" dirty="0">
                  <a:solidFill>
                    <a:prstClr val="black"/>
                  </a:solidFill>
                  <a:latin typeface="Cambria" panose="02040503050406030204" pitchFamily="18" charset="0"/>
                  <a:ea typeface="Cambria" panose="02040503050406030204" pitchFamily="18" charset="0"/>
                </a:rPr>
                <a:t>Nhà nổi, nhà tranh</a:t>
              </a:r>
            </a:p>
          </p:txBody>
        </p:sp>
      </p:grpSp>
      <p:grpSp>
        <p:nvGrpSpPr>
          <p:cNvPr id="23" name="Nhóm 46">
            <a:extLst>
              <a:ext uri="{FF2B5EF4-FFF2-40B4-BE49-F238E27FC236}">
                <a16:creationId xmlns:a16="http://schemas.microsoft.com/office/drawing/2014/main" id="{0AE6D13F-1BCA-3E89-6858-258C7EEE0794}"/>
              </a:ext>
            </a:extLst>
          </p:cNvPr>
          <p:cNvGrpSpPr/>
          <p:nvPr/>
        </p:nvGrpSpPr>
        <p:grpSpPr>
          <a:xfrm>
            <a:off x="6335488" y="4636881"/>
            <a:ext cx="4987834" cy="1153269"/>
            <a:chOff x="6309362" y="4453999"/>
            <a:chExt cx="4987834" cy="1153269"/>
          </a:xfrm>
        </p:grpSpPr>
        <p:grpSp>
          <p:nvGrpSpPr>
            <p:cNvPr id="24" name="Nhóm 47">
              <a:extLst>
                <a:ext uri="{FF2B5EF4-FFF2-40B4-BE49-F238E27FC236}">
                  <a16:creationId xmlns:a16="http://schemas.microsoft.com/office/drawing/2014/main" id="{A1103893-5A37-78FC-4622-9D439F1CC7D6}"/>
                </a:ext>
              </a:extLst>
            </p:cNvPr>
            <p:cNvGrpSpPr/>
            <p:nvPr/>
          </p:nvGrpSpPr>
          <p:grpSpPr>
            <a:xfrm>
              <a:off x="6309362" y="4453999"/>
              <a:ext cx="4987834" cy="1153269"/>
              <a:chOff x="6309362" y="4395154"/>
              <a:chExt cx="4987834" cy="1153269"/>
            </a:xfrm>
          </p:grpSpPr>
          <p:sp>
            <p:nvSpPr>
              <p:cNvPr id="26" name="Hình chữ nhật: Góc Tròn 49">
                <a:extLst>
                  <a:ext uri="{FF2B5EF4-FFF2-40B4-BE49-F238E27FC236}">
                    <a16:creationId xmlns:a16="http://schemas.microsoft.com/office/drawing/2014/main" id="{42DF9C67-CDB0-3E23-1481-87D4869C6853}"/>
                  </a:ext>
                </a:extLst>
              </p:cNvPr>
              <p:cNvSpPr/>
              <p:nvPr/>
            </p:nvSpPr>
            <p:spPr>
              <a:xfrm>
                <a:off x="6688190" y="4395154"/>
                <a:ext cx="4609006" cy="1117575"/>
              </a:xfrm>
              <a:prstGeom prst="roundRect">
                <a:avLst/>
              </a:prstGeom>
              <a:noFill/>
              <a:ln w="38100" cap="flat" cmpd="sng" algn="ctr">
                <a:solidFill>
                  <a:srgbClr val="6FD3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7" name="Đồ họa 50">
                <a:extLst>
                  <a:ext uri="{FF2B5EF4-FFF2-40B4-BE49-F238E27FC236}">
                    <a16:creationId xmlns:a16="http://schemas.microsoft.com/office/drawing/2014/main" id="{D464229D-9B67-3E8D-0AB2-D8A09F332B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8">
              <a:extLst>
                <a:ext uri="{FF2B5EF4-FFF2-40B4-BE49-F238E27FC236}">
                  <a16:creationId xmlns:a16="http://schemas.microsoft.com/office/drawing/2014/main" id="{108229BE-8BBB-2C4B-6E05-00DBFFC90303}"/>
                </a:ext>
              </a:extLst>
            </p:cNvPr>
            <p:cNvSpPr txBox="1"/>
            <p:nvPr/>
          </p:nvSpPr>
          <p:spPr>
            <a:xfrm>
              <a:off x="7330795" y="4579312"/>
              <a:ext cx="3939507" cy="978729"/>
            </a:xfrm>
            <a:prstGeom prst="rect">
              <a:avLst/>
            </a:prstGeom>
            <a:noFill/>
          </p:spPr>
          <p:txBody>
            <a:bodyPr wrap="square" rtlCol="0">
              <a:spAutoFit/>
            </a:bodyPr>
            <a:lstStyle/>
            <a:p>
              <a:pPr lvl="0" algn="ctr">
                <a:lnSpc>
                  <a:spcPct val="80000"/>
                </a:lnSpc>
                <a:defRPr/>
              </a:pPr>
              <a:r>
                <a:rPr lang="vi-VN" sz="3600" b="1" kern="0" dirty="0">
                  <a:solidFill>
                    <a:prstClr val="black"/>
                  </a:solidFill>
                  <a:latin typeface="Cambria" panose="02040503050406030204" pitchFamily="18" charset="0"/>
                  <a:ea typeface="Cambria" panose="02040503050406030204" pitchFamily="18" charset="0"/>
                </a:rPr>
                <a:t>Nhà cao tầng, nhà nổi</a:t>
              </a:r>
            </a:p>
          </p:txBody>
        </p:sp>
      </p:grpSp>
    </p:spTree>
    <p:extLst>
      <p:ext uri="{BB962C8B-B14F-4D97-AF65-F5344CB8AC3E}">
        <p14:creationId xmlns:p14="http://schemas.microsoft.com/office/powerpoint/2010/main" val="693759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8"/>
                                        </p:tgtEl>
                                      </p:cBhvr>
                                    </p:animEffect>
                                    <p:anim calcmode="lin" valueType="num">
                                      <p:cBhvr>
                                        <p:cTn id="30" dur="1000"/>
                                        <p:tgtEl>
                                          <p:spTgt spid="18"/>
                                        </p:tgtEl>
                                        <p:attrNameLst>
                                          <p:attrName>ppt_x</p:attrName>
                                        </p:attrNameLst>
                                      </p:cBhvr>
                                      <p:tavLst>
                                        <p:tav tm="0">
                                          <p:val>
                                            <p:strVal val="ppt_x"/>
                                          </p:val>
                                        </p:tav>
                                        <p:tav tm="100000">
                                          <p:val>
                                            <p:strVal val="ppt_x"/>
                                          </p:val>
                                        </p:tav>
                                      </p:tavLst>
                                    </p:anim>
                                    <p:anim calcmode="lin" valueType="num">
                                      <p:cBhvr>
                                        <p:cTn id="31" dur="1000"/>
                                        <p:tgtEl>
                                          <p:spTgt spid="18"/>
                                        </p:tgtEl>
                                        <p:attrNameLst>
                                          <p:attrName>ppt_y</p:attrName>
                                        </p:attrNameLst>
                                      </p:cBhvr>
                                      <p:tavLst>
                                        <p:tav tm="0">
                                          <p:val>
                                            <p:strVal val="ppt_y"/>
                                          </p:val>
                                        </p:tav>
                                        <p:tav tm="100000">
                                          <p:val>
                                            <p:strVal val="ppt_y+.1"/>
                                          </p:val>
                                        </p:tav>
                                      </p:tavLst>
                                    </p:anim>
                                    <p:set>
                                      <p:cBhvr>
                                        <p:cTn id="32" dur="1" fill="hold">
                                          <p:stCondLst>
                                            <p:cond delay="999"/>
                                          </p:stCondLst>
                                        </p:cTn>
                                        <p:tgtEl>
                                          <p:spTgt spid="1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3"/>
                                        </p:tgtEl>
                                      </p:cBhvr>
                                    </p:animEffect>
                                    <p:anim calcmode="lin" valueType="num">
                                      <p:cBhvr>
                                        <p:cTn id="35" dur="1000"/>
                                        <p:tgtEl>
                                          <p:spTgt spid="23"/>
                                        </p:tgtEl>
                                        <p:attrNameLst>
                                          <p:attrName>ppt_x</p:attrName>
                                        </p:attrNameLst>
                                      </p:cBhvr>
                                      <p:tavLst>
                                        <p:tav tm="0">
                                          <p:val>
                                            <p:strVal val="ppt_x"/>
                                          </p:val>
                                        </p:tav>
                                        <p:tav tm="100000">
                                          <p:val>
                                            <p:strVal val="ppt_x"/>
                                          </p:val>
                                        </p:tav>
                                      </p:tavLst>
                                    </p:anim>
                                    <p:anim calcmode="lin" valueType="num">
                                      <p:cBhvr>
                                        <p:cTn id="36" dur="1000"/>
                                        <p:tgtEl>
                                          <p:spTgt spid="23"/>
                                        </p:tgtEl>
                                        <p:attrNameLst>
                                          <p:attrName>ppt_y</p:attrName>
                                        </p:attrNameLst>
                                      </p:cBhvr>
                                      <p:tavLst>
                                        <p:tav tm="0">
                                          <p:val>
                                            <p:strVal val="ppt_y"/>
                                          </p:val>
                                        </p:tav>
                                        <p:tav tm="100000">
                                          <p:val>
                                            <p:strVal val="ppt_y+.1"/>
                                          </p:val>
                                        </p:tav>
                                      </p:tavLst>
                                    </p:anim>
                                    <p:set>
                                      <p:cBhvr>
                                        <p:cTn id="37" dur="1" fill="hold">
                                          <p:stCondLst>
                                            <p:cond delay="999"/>
                                          </p:stCondLst>
                                        </p:cTn>
                                        <p:tgtEl>
                                          <p:spTgt spid="2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13"/>
                                        </p:tgtEl>
                                        <p:attrNameLst>
                                          <p:attrName>r</p:attrName>
                                        </p:attrNameLst>
                                      </p:cBhvr>
                                    </p:animRot>
                                    <p:animRot by="-240000">
                                      <p:cBhvr>
                                        <p:cTn id="40" dur="200" fill="hold">
                                          <p:stCondLst>
                                            <p:cond delay="200"/>
                                          </p:stCondLst>
                                        </p:cTn>
                                        <p:tgtEl>
                                          <p:spTgt spid="13"/>
                                        </p:tgtEl>
                                        <p:attrNameLst>
                                          <p:attrName>r</p:attrName>
                                        </p:attrNameLst>
                                      </p:cBhvr>
                                    </p:animRot>
                                    <p:animRot by="240000">
                                      <p:cBhvr>
                                        <p:cTn id="41" dur="200" fill="hold">
                                          <p:stCondLst>
                                            <p:cond delay="400"/>
                                          </p:stCondLst>
                                        </p:cTn>
                                        <p:tgtEl>
                                          <p:spTgt spid="13"/>
                                        </p:tgtEl>
                                        <p:attrNameLst>
                                          <p:attrName>r</p:attrName>
                                        </p:attrNameLst>
                                      </p:cBhvr>
                                    </p:animRot>
                                    <p:animRot by="-240000">
                                      <p:cBhvr>
                                        <p:cTn id="42" dur="200" fill="hold">
                                          <p:stCondLst>
                                            <p:cond delay="600"/>
                                          </p:stCondLst>
                                        </p:cTn>
                                        <p:tgtEl>
                                          <p:spTgt spid="13"/>
                                        </p:tgtEl>
                                        <p:attrNameLst>
                                          <p:attrName>r</p:attrName>
                                        </p:attrNameLst>
                                      </p:cBhvr>
                                    </p:animRot>
                                    <p:animRot by="120000">
                                      <p:cBhvr>
                                        <p:cTn id="43" dur="200" fill="hold">
                                          <p:stCondLst>
                                            <p:cond delay="800"/>
                                          </p:stCondLst>
                                        </p:cTn>
                                        <p:tgtEl>
                                          <p:spTgt spid="1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0F9FAFA9-E65A-8442-3A33-84A6EB4D0E53}"/>
              </a:ext>
            </a:extLst>
          </p:cNvPr>
          <p:cNvGrpSpPr/>
          <p:nvPr/>
        </p:nvGrpSpPr>
        <p:grpSpPr>
          <a:xfrm>
            <a:off x="770709" y="809901"/>
            <a:ext cx="10504612" cy="1886466"/>
            <a:chOff x="873492" y="817645"/>
            <a:chExt cx="10362640" cy="1604467"/>
          </a:xfrm>
        </p:grpSpPr>
        <p:grpSp>
          <p:nvGrpSpPr>
            <p:cNvPr id="3" name="Đồ họa 51">
              <a:extLst>
                <a:ext uri="{FF2B5EF4-FFF2-40B4-BE49-F238E27FC236}">
                  <a16:creationId xmlns:a16="http://schemas.microsoft.com/office/drawing/2014/main" id="{50EF6487-94C8-ECE7-2F59-6ADF5684A5BE}"/>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82FF1776-5FCE-29BA-E10A-A1311F2C203B}"/>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0C40DB0C-CF65-4BB5-F2B0-F97ECE504B60}"/>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37B0610B-B385-A178-C649-8C7A3455382F}"/>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7CB80E96-A5F1-9298-1A1E-E9A2DB33EFD8}"/>
                </a:ext>
              </a:extLst>
            </p:cNvPr>
            <p:cNvSpPr txBox="1"/>
            <p:nvPr/>
          </p:nvSpPr>
          <p:spPr>
            <a:xfrm>
              <a:off x="1097146" y="930032"/>
              <a:ext cx="9949506" cy="1492080"/>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2</a:t>
              </a:r>
              <a:r>
                <a:rPr lang="en-US" sz="3600" b="1" dirty="0">
                  <a:latin typeface="Cambria" panose="02040503050406030204" pitchFamily="18" charset="0"/>
                  <a:ea typeface="Cambria" panose="02040503050406030204" pitchFamily="18" charset="0"/>
                </a:rPr>
                <a:t>: </a:t>
              </a:r>
              <a:r>
                <a:rPr lang="pt-BR" sz="3600" b="1" dirty="0">
                  <a:effectLst/>
                  <a:latin typeface="Cambria" panose="02040503050406030204" pitchFamily="18" charset="0"/>
                  <a:ea typeface="Cambria" panose="02040503050406030204" pitchFamily="18" charset="0"/>
                </a:rPr>
                <a:t>Hoạt động mua bán, trao đổi hàng hóa của người dân Nam Bộ phần lớn diễn ra ở đâu?</a:t>
              </a:r>
              <a:endParaRPr lang="en-US" sz="3600" b="1" dirty="0">
                <a:effectLst/>
                <a:latin typeface="Cambria" panose="02040503050406030204" pitchFamily="18" charset="0"/>
                <a:ea typeface="Cambria" panose="02040503050406030204" pitchFamily="18" charset="0"/>
              </a:endParaRPr>
            </a:p>
            <a:p>
              <a:pPr lvl="0" algn="ctr"/>
              <a:endParaRPr lang="en-US" sz="3600" b="1" dirty="0">
                <a:solidFill>
                  <a:srgbClr val="002060"/>
                </a:solidFill>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61D4D98E-1650-B900-FE8C-462FFAF037F4}"/>
              </a:ext>
            </a:extLst>
          </p:cNvPr>
          <p:cNvGrpSpPr/>
          <p:nvPr/>
        </p:nvGrpSpPr>
        <p:grpSpPr>
          <a:xfrm>
            <a:off x="912681" y="2752150"/>
            <a:ext cx="5009148" cy="1152000"/>
            <a:chOff x="873492" y="2490890"/>
            <a:chExt cx="5009148" cy="1152000"/>
          </a:xfrm>
        </p:grpSpPr>
        <p:grpSp>
          <p:nvGrpSpPr>
            <p:cNvPr id="9" name="Nhóm 21">
              <a:extLst>
                <a:ext uri="{FF2B5EF4-FFF2-40B4-BE49-F238E27FC236}">
                  <a16:creationId xmlns:a16="http://schemas.microsoft.com/office/drawing/2014/main" id="{57B53A99-9902-1527-FF3B-009500910837}"/>
                </a:ext>
              </a:extLst>
            </p:cNvPr>
            <p:cNvGrpSpPr/>
            <p:nvPr/>
          </p:nvGrpSpPr>
          <p:grpSpPr>
            <a:xfrm>
              <a:off x="873492" y="2490890"/>
              <a:ext cx="5009148" cy="1152000"/>
              <a:chOff x="873492" y="2490890"/>
              <a:chExt cx="5009148" cy="1152000"/>
            </a:xfrm>
          </p:grpSpPr>
          <p:sp>
            <p:nvSpPr>
              <p:cNvPr id="11" name="Hình chữ nhật: Góc Tròn 11">
                <a:extLst>
                  <a:ext uri="{FF2B5EF4-FFF2-40B4-BE49-F238E27FC236}">
                    <a16:creationId xmlns:a16="http://schemas.microsoft.com/office/drawing/2014/main" id="{5D336FC2-132B-F4F9-857A-0D3CD9FFDF5E}"/>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F884C101-78E4-69D9-0917-400D97638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49E7ADD9-9B07-5F28-23ED-91A15DCDBF72}"/>
                </a:ext>
              </a:extLst>
            </p:cNvPr>
            <p:cNvSpPr txBox="1"/>
            <p:nvPr/>
          </p:nvSpPr>
          <p:spPr>
            <a:xfrm>
              <a:off x="1748160" y="2781631"/>
              <a:ext cx="3913094" cy="584775"/>
            </a:xfrm>
            <a:prstGeom prst="rect">
              <a:avLst/>
            </a:prstGeom>
            <a:noFill/>
          </p:spPr>
          <p:txBody>
            <a:bodyPr wrap="square" rtlCol="0">
              <a:spAutoFit/>
            </a:bodyPr>
            <a:lstStyle/>
            <a:p>
              <a:pPr algn="ctr">
                <a:lnSpc>
                  <a:spcPct val="80000"/>
                </a:lnSpc>
              </a:pPr>
              <a:r>
                <a:rPr lang="vi-VN" sz="4000" b="1" dirty="0">
                  <a:latin typeface="Cambria" panose="02040503050406030204" pitchFamily="18" charset="0"/>
                  <a:ea typeface="Cambria" panose="02040503050406030204" pitchFamily="18" charset="0"/>
                </a:rPr>
                <a:t>Chợ tình</a:t>
              </a:r>
            </a:p>
          </p:txBody>
        </p:sp>
      </p:grpSp>
      <p:grpSp>
        <p:nvGrpSpPr>
          <p:cNvPr id="13" name="Nhóm 49">
            <a:extLst>
              <a:ext uri="{FF2B5EF4-FFF2-40B4-BE49-F238E27FC236}">
                <a16:creationId xmlns:a16="http://schemas.microsoft.com/office/drawing/2014/main" id="{0942CBBE-7FDF-F0E2-B136-8783B01CAAF0}"/>
              </a:ext>
            </a:extLst>
          </p:cNvPr>
          <p:cNvGrpSpPr/>
          <p:nvPr/>
        </p:nvGrpSpPr>
        <p:grpSpPr>
          <a:xfrm>
            <a:off x="6348551" y="2743336"/>
            <a:ext cx="4734694" cy="1152000"/>
            <a:chOff x="6309362" y="2482076"/>
            <a:chExt cx="4734694" cy="1152000"/>
          </a:xfrm>
        </p:grpSpPr>
        <p:grpSp>
          <p:nvGrpSpPr>
            <p:cNvPr id="14" name="Nhóm 22">
              <a:extLst>
                <a:ext uri="{FF2B5EF4-FFF2-40B4-BE49-F238E27FC236}">
                  <a16:creationId xmlns:a16="http://schemas.microsoft.com/office/drawing/2014/main" id="{598AD243-4241-57C3-35FB-BD92BAC47B17}"/>
                </a:ext>
              </a:extLst>
            </p:cNvPr>
            <p:cNvGrpSpPr/>
            <p:nvPr/>
          </p:nvGrpSpPr>
          <p:grpSpPr>
            <a:xfrm>
              <a:off x="6309362" y="2482076"/>
              <a:ext cx="4734694" cy="1152000"/>
              <a:chOff x="6309362" y="2463371"/>
              <a:chExt cx="4734694" cy="1152000"/>
            </a:xfrm>
          </p:grpSpPr>
          <p:sp>
            <p:nvSpPr>
              <p:cNvPr id="16" name="Hình chữ nhật: Góc Tròn 12">
                <a:extLst>
                  <a:ext uri="{FF2B5EF4-FFF2-40B4-BE49-F238E27FC236}">
                    <a16:creationId xmlns:a16="http://schemas.microsoft.com/office/drawing/2014/main" id="{F5722373-FEF0-0C37-9196-4178D48D5299}"/>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Đồ họa 14">
                <a:extLst>
                  <a:ext uri="{FF2B5EF4-FFF2-40B4-BE49-F238E27FC236}">
                    <a16:creationId xmlns:a16="http://schemas.microsoft.com/office/drawing/2014/main" id="{339EF8E2-558B-3D9A-299E-1167B4F0E2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3AF02CFA-B100-3179-4CFA-10BE32C52883}"/>
                </a:ext>
              </a:extLst>
            </p:cNvPr>
            <p:cNvSpPr txBox="1"/>
            <p:nvPr/>
          </p:nvSpPr>
          <p:spPr>
            <a:xfrm>
              <a:off x="7225879" y="2756279"/>
              <a:ext cx="3634470" cy="584775"/>
            </a:xfrm>
            <a:prstGeom prst="rect">
              <a:avLst/>
            </a:prstGeom>
            <a:noFill/>
          </p:spPr>
          <p:txBody>
            <a:bodyPr wrap="square" rtlCol="0">
              <a:spAutoFit/>
            </a:bodyPr>
            <a:lstStyle/>
            <a:p>
              <a:pPr algn="ctr">
                <a:lnSpc>
                  <a:spcPct val="80000"/>
                </a:lnSpc>
              </a:pPr>
              <a:r>
                <a:rPr lang="vi-VN" sz="4000" b="1" dirty="0">
                  <a:latin typeface="Cambria" panose="02040503050406030204" pitchFamily="18" charset="0"/>
                  <a:ea typeface="Cambria" panose="02040503050406030204" pitchFamily="18" charset="0"/>
                </a:rPr>
                <a:t>Chợ phiên</a:t>
              </a:r>
            </a:p>
          </p:txBody>
        </p:sp>
      </p:grpSp>
      <p:grpSp>
        <p:nvGrpSpPr>
          <p:cNvPr id="18" name="Nhóm 47">
            <a:extLst>
              <a:ext uri="{FF2B5EF4-FFF2-40B4-BE49-F238E27FC236}">
                <a16:creationId xmlns:a16="http://schemas.microsoft.com/office/drawing/2014/main" id="{6BAFC4F5-AB7C-F2A9-3F0E-7828DF9C9569}"/>
              </a:ext>
            </a:extLst>
          </p:cNvPr>
          <p:cNvGrpSpPr/>
          <p:nvPr/>
        </p:nvGrpSpPr>
        <p:grpSpPr>
          <a:xfrm>
            <a:off x="997427" y="4684656"/>
            <a:ext cx="4924401" cy="1152000"/>
            <a:chOff x="958238" y="4423396"/>
            <a:chExt cx="4924401" cy="1152000"/>
          </a:xfrm>
        </p:grpSpPr>
        <p:grpSp>
          <p:nvGrpSpPr>
            <p:cNvPr id="19" name="Nhóm 23">
              <a:extLst>
                <a:ext uri="{FF2B5EF4-FFF2-40B4-BE49-F238E27FC236}">
                  <a16:creationId xmlns:a16="http://schemas.microsoft.com/office/drawing/2014/main" id="{5E3F3833-2C51-0B71-8F27-ACA7AC3BF384}"/>
                </a:ext>
              </a:extLst>
            </p:cNvPr>
            <p:cNvGrpSpPr/>
            <p:nvPr/>
          </p:nvGrpSpPr>
          <p:grpSpPr>
            <a:xfrm>
              <a:off x="958238" y="4423396"/>
              <a:ext cx="4924401" cy="1152000"/>
              <a:chOff x="958238" y="4423396"/>
              <a:chExt cx="4924401" cy="1152000"/>
            </a:xfrm>
          </p:grpSpPr>
          <p:sp>
            <p:nvSpPr>
              <p:cNvPr id="21" name="Hình chữ nhật: Góc Tròn 19">
                <a:extLst>
                  <a:ext uri="{FF2B5EF4-FFF2-40B4-BE49-F238E27FC236}">
                    <a16:creationId xmlns:a16="http://schemas.microsoft.com/office/drawing/2014/main" id="{CE58B815-E0C5-10AF-B279-229CC1E3108D}"/>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2" name="Đồ họa 18">
                <a:extLst>
                  <a:ext uri="{FF2B5EF4-FFF2-40B4-BE49-F238E27FC236}">
                    <a16:creationId xmlns:a16="http://schemas.microsoft.com/office/drawing/2014/main" id="{4A7A67DD-8389-7A52-DE7D-3FCBE89FCA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4E34EA3D-BB9B-43F4-51E6-224BECF95ACE}"/>
                </a:ext>
              </a:extLst>
            </p:cNvPr>
            <p:cNvSpPr txBox="1"/>
            <p:nvPr/>
          </p:nvSpPr>
          <p:spPr>
            <a:xfrm>
              <a:off x="2286000" y="4645453"/>
              <a:ext cx="3090672" cy="707886"/>
            </a:xfrm>
            <a:prstGeom prst="rect">
              <a:avLst/>
            </a:prstGeom>
            <a:noFill/>
          </p:spPr>
          <p:txBody>
            <a:bodyPr wrap="square" rtlCol="0">
              <a:spAutoFit/>
            </a:bodyPr>
            <a:lstStyle/>
            <a:p>
              <a:pPr algn="ctr">
                <a:spcBef>
                  <a:spcPts val="600"/>
                </a:spcBef>
                <a:spcAft>
                  <a:spcPts val="600"/>
                </a:spcAft>
              </a:pPr>
              <a:r>
                <a:rPr lang="vi-VN" sz="4000" b="1" dirty="0">
                  <a:latin typeface="Cambria" panose="02040503050406030204" pitchFamily="18" charset="0"/>
                  <a:ea typeface="Cambria" panose="02040503050406030204" pitchFamily="18" charset="0"/>
                </a:rPr>
                <a:t>Chợ tỉnh</a:t>
              </a:r>
            </a:p>
          </p:txBody>
        </p:sp>
      </p:grpSp>
      <p:grpSp>
        <p:nvGrpSpPr>
          <p:cNvPr id="23" name="Nhóm 46">
            <a:extLst>
              <a:ext uri="{FF2B5EF4-FFF2-40B4-BE49-F238E27FC236}">
                <a16:creationId xmlns:a16="http://schemas.microsoft.com/office/drawing/2014/main" id="{636C5E45-B632-6B3B-3AFC-01A4248A8AC1}"/>
              </a:ext>
            </a:extLst>
          </p:cNvPr>
          <p:cNvGrpSpPr/>
          <p:nvPr/>
        </p:nvGrpSpPr>
        <p:grpSpPr>
          <a:xfrm>
            <a:off x="6348551" y="4715259"/>
            <a:ext cx="4734694" cy="1153269"/>
            <a:chOff x="6309362" y="4453999"/>
            <a:chExt cx="4734694" cy="1153269"/>
          </a:xfrm>
        </p:grpSpPr>
        <p:grpSp>
          <p:nvGrpSpPr>
            <p:cNvPr id="24" name="Nhóm 24">
              <a:extLst>
                <a:ext uri="{FF2B5EF4-FFF2-40B4-BE49-F238E27FC236}">
                  <a16:creationId xmlns:a16="http://schemas.microsoft.com/office/drawing/2014/main" id="{E0F49BD9-9C1C-6596-99F7-5317023D29DB}"/>
                </a:ext>
              </a:extLst>
            </p:cNvPr>
            <p:cNvGrpSpPr/>
            <p:nvPr/>
          </p:nvGrpSpPr>
          <p:grpSpPr>
            <a:xfrm>
              <a:off x="6309362" y="4453999"/>
              <a:ext cx="4734694" cy="1153269"/>
              <a:chOff x="6309362" y="4395154"/>
              <a:chExt cx="4734694" cy="1153269"/>
            </a:xfrm>
          </p:grpSpPr>
          <p:sp>
            <p:nvSpPr>
              <p:cNvPr id="26" name="Hình chữ nhật: Góc Tròn 20">
                <a:extLst>
                  <a:ext uri="{FF2B5EF4-FFF2-40B4-BE49-F238E27FC236}">
                    <a16:creationId xmlns:a16="http://schemas.microsoft.com/office/drawing/2014/main" id="{5176625F-3D94-1D10-4EE6-8740E03695E3}"/>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7" name="Đồ họa 16">
                <a:extLst>
                  <a:ext uri="{FF2B5EF4-FFF2-40B4-BE49-F238E27FC236}">
                    <a16:creationId xmlns:a16="http://schemas.microsoft.com/office/drawing/2014/main" id="{F27743D1-1ABD-7FA9-0EE1-C30E0BE599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A70F89BF-2D4A-60BD-0E42-78372E15C835}"/>
                </a:ext>
              </a:extLst>
            </p:cNvPr>
            <p:cNvSpPr txBox="1"/>
            <p:nvPr/>
          </p:nvSpPr>
          <p:spPr>
            <a:xfrm>
              <a:off x="7485017" y="4645453"/>
              <a:ext cx="3268327" cy="707886"/>
            </a:xfrm>
            <a:prstGeom prst="rect">
              <a:avLst/>
            </a:prstGeom>
            <a:noFill/>
          </p:spPr>
          <p:txBody>
            <a:bodyPr wrap="square" rtlCol="0">
              <a:spAutoFit/>
            </a:bodyPr>
            <a:lstStyle/>
            <a:p>
              <a:pPr algn="ctr">
                <a:spcBef>
                  <a:spcPts val="600"/>
                </a:spcBef>
                <a:spcAft>
                  <a:spcPts val="600"/>
                </a:spcAft>
              </a:pPr>
              <a:r>
                <a:rPr lang="vi-VN" sz="4000" b="1" dirty="0">
                  <a:latin typeface="Cambria" panose="02040503050406030204" pitchFamily="18" charset="0"/>
                  <a:ea typeface="Cambria" panose="02040503050406030204" pitchFamily="18" charset="0"/>
                </a:rPr>
                <a:t>Chợ nổi</a:t>
              </a:r>
            </a:p>
          </p:txBody>
        </p:sp>
      </p:grpSp>
    </p:spTree>
    <p:extLst>
      <p:ext uri="{BB962C8B-B14F-4D97-AF65-F5344CB8AC3E}">
        <p14:creationId xmlns:p14="http://schemas.microsoft.com/office/powerpoint/2010/main" val="406203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57790C84-9D28-544B-2884-8812822CA8A6}"/>
              </a:ext>
            </a:extLst>
          </p:cNvPr>
          <p:cNvGrpSpPr/>
          <p:nvPr/>
        </p:nvGrpSpPr>
        <p:grpSpPr>
          <a:xfrm>
            <a:off x="770709" y="809901"/>
            <a:ext cx="10504612" cy="1799540"/>
            <a:chOff x="873492" y="817645"/>
            <a:chExt cx="10362640" cy="1530535"/>
          </a:xfrm>
        </p:grpSpPr>
        <p:grpSp>
          <p:nvGrpSpPr>
            <p:cNvPr id="3" name="Đồ họa 51">
              <a:extLst>
                <a:ext uri="{FF2B5EF4-FFF2-40B4-BE49-F238E27FC236}">
                  <a16:creationId xmlns:a16="http://schemas.microsoft.com/office/drawing/2014/main" id="{A37A526A-55B3-E77A-2255-F47B71D24286}"/>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2C0DABFD-1F97-6278-C860-0A2CA541539E}"/>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A973C0BE-0ABC-6FDE-B845-C78E40B53AC5}"/>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A8CAA565-DC53-83EA-CA72-C7C526CAEDEC}"/>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CE9AB4EB-8269-0590-1977-1D8FD8579EB6}"/>
                </a:ext>
              </a:extLst>
            </p:cNvPr>
            <p:cNvSpPr txBox="1"/>
            <p:nvPr/>
          </p:nvSpPr>
          <p:spPr>
            <a:xfrm>
              <a:off x="973516" y="1053391"/>
              <a:ext cx="10033739" cy="916190"/>
            </a:xfrm>
            <a:prstGeom prst="rect">
              <a:avLst/>
            </a:prstGeom>
            <a:noFill/>
          </p:spPr>
          <p:txBody>
            <a:bodyPr wrap="square" rtlCol="0">
              <a:spAutoFit/>
            </a:bodyPr>
            <a:lstStyle/>
            <a:p>
              <a:pPr algn="ctr">
                <a:lnSpc>
                  <a:spcPct val="80000"/>
                </a:lnSpc>
              </a:pP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3: </a:t>
              </a:r>
              <a:r>
                <a:rPr lang="pt-BR" sz="4000" b="1" dirty="0">
                  <a:effectLst/>
                  <a:latin typeface="Cambria" panose="02040503050406030204" pitchFamily="18" charset="0"/>
                  <a:ea typeface="Cambria" panose="02040503050406030204" pitchFamily="18" charset="0"/>
                </a:rPr>
                <a:t>Trang phục truyền thống của người dân ở đồng bằng Nam Bộ là gì?</a:t>
              </a:r>
              <a:endParaRPr lang="en-US" sz="4000" b="1" dirty="0">
                <a:effectLst/>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E3C89E86-1963-7A5F-A257-69D9E1749E58}"/>
              </a:ext>
            </a:extLst>
          </p:cNvPr>
          <p:cNvGrpSpPr/>
          <p:nvPr/>
        </p:nvGrpSpPr>
        <p:grpSpPr>
          <a:xfrm>
            <a:off x="873492" y="3052599"/>
            <a:ext cx="5009148" cy="1152000"/>
            <a:chOff x="873492" y="2490890"/>
            <a:chExt cx="5009148" cy="1152000"/>
          </a:xfrm>
        </p:grpSpPr>
        <p:grpSp>
          <p:nvGrpSpPr>
            <p:cNvPr id="9" name="Nhóm 7">
              <a:extLst>
                <a:ext uri="{FF2B5EF4-FFF2-40B4-BE49-F238E27FC236}">
                  <a16:creationId xmlns:a16="http://schemas.microsoft.com/office/drawing/2014/main" id="{B72FFD2A-65DF-F487-D6F6-36C9FED3881E}"/>
                </a:ext>
              </a:extLst>
            </p:cNvPr>
            <p:cNvGrpSpPr/>
            <p:nvPr/>
          </p:nvGrpSpPr>
          <p:grpSpPr>
            <a:xfrm>
              <a:off x="873492" y="2490890"/>
              <a:ext cx="5009148" cy="1152000"/>
              <a:chOff x="873492" y="2490890"/>
              <a:chExt cx="5009148" cy="1152000"/>
            </a:xfrm>
          </p:grpSpPr>
          <p:sp>
            <p:nvSpPr>
              <p:cNvPr id="11" name="Hình chữ nhật: Góc Tròn 8">
                <a:extLst>
                  <a:ext uri="{FF2B5EF4-FFF2-40B4-BE49-F238E27FC236}">
                    <a16:creationId xmlns:a16="http://schemas.microsoft.com/office/drawing/2014/main" id="{C183D90A-3103-C2D4-E298-0A3CD51FF863}"/>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12" name="Đồ họa 9">
                <a:extLst>
                  <a:ext uri="{FF2B5EF4-FFF2-40B4-BE49-F238E27FC236}">
                    <a16:creationId xmlns:a16="http://schemas.microsoft.com/office/drawing/2014/main" id="{E3402728-CF6D-E532-D6E1-77742E0AC4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23">
              <a:extLst>
                <a:ext uri="{FF2B5EF4-FFF2-40B4-BE49-F238E27FC236}">
                  <a16:creationId xmlns:a16="http://schemas.microsoft.com/office/drawing/2014/main" id="{0A8AC26E-B787-92CA-E007-0C56800022D0}"/>
                </a:ext>
              </a:extLst>
            </p:cNvPr>
            <p:cNvSpPr txBox="1"/>
            <p:nvPr/>
          </p:nvSpPr>
          <p:spPr>
            <a:xfrm>
              <a:off x="2035429" y="2762310"/>
              <a:ext cx="3462169" cy="584775"/>
            </a:xfrm>
            <a:prstGeom prst="rect">
              <a:avLst/>
            </a:prstGeom>
            <a:noFill/>
          </p:spPr>
          <p:txBody>
            <a:bodyPr wrap="square" rtlCol="0">
              <a:spAutoFit/>
            </a:bodyPr>
            <a:lstStyle/>
            <a:p>
              <a:pPr algn="ctr">
                <a:lnSpc>
                  <a:spcPct val="80000"/>
                </a:lnSpc>
              </a:pPr>
              <a:r>
                <a:rPr lang="vi-VN" sz="4000" b="1" dirty="0">
                  <a:latin typeface="Cambria" panose="02040503050406030204" pitchFamily="18" charset="0"/>
                  <a:ea typeface="Cambria" panose="02040503050406030204" pitchFamily="18" charset="0"/>
                </a:rPr>
                <a:t>Áo dài, nón lá</a:t>
              </a:r>
            </a:p>
          </p:txBody>
        </p:sp>
      </p:grpSp>
      <p:grpSp>
        <p:nvGrpSpPr>
          <p:cNvPr id="13" name="Nhóm 2">
            <a:extLst>
              <a:ext uri="{FF2B5EF4-FFF2-40B4-BE49-F238E27FC236}">
                <a16:creationId xmlns:a16="http://schemas.microsoft.com/office/drawing/2014/main" id="{19AD390C-1302-A392-273C-438721438255}"/>
              </a:ext>
            </a:extLst>
          </p:cNvPr>
          <p:cNvGrpSpPr/>
          <p:nvPr/>
        </p:nvGrpSpPr>
        <p:grpSpPr>
          <a:xfrm>
            <a:off x="6309362" y="3043785"/>
            <a:ext cx="4926770" cy="1223856"/>
            <a:chOff x="6309362" y="2482076"/>
            <a:chExt cx="4926770" cy="1223856"/>
          </a:xfrm>
        </p:grpSpPr>
        <p:grpSp>
          <p:nvGrpSpPr>
            <p:cNvPr id="14" name="Nhóm 10">
              <a:extLst>
                <a:ext uri="{FF2B5EF4-FFF2-40B4-BE49-F238E27FC236}">
                  <a16:creationId xmlns:a16="http://schemas.microsoft.com/office/drawing/2014/main" id="{0FF5CE5F-2088-6F36-4361-22BA57F9404E}"/>
                </a:ext>
              </a:extLst>
            </p:cNvPr>
            <p:cNvGrpSpPr/>
            <p:nvPr/>
          </p:nvGrpSpPr>
          <p:grpSpPr>
            <a:xfrm>
              <a:off x="6309362" y="2482076"/>
              <a:ext cx="4926770" cy="1152000"/>
              <a:chOff x="6309362" y="2463371"/>
              <a:chExt cx="4926770" cy="1152000"/>
            </a:xfrm>
          </p:grpSpPr>
          <p:sp>
            <p:nvSpPr>
              <p:cNvPr id="16" name="Hình chữ nhật: Góc Tròn 11">
                <a:extLst>
                  <a:ext uri="{FF2B5EF4-FFF2-40B4-BE49-F238E27FC236}">
                    <a16:creationId xmlns:a16="http://schemas.microsoft.com/office/drawing/2014/main" id="{6D5ED409-AECA-F65A-A1FD-62B7A4ECB1B6}"/>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17" name="Đồ họa 12">
                <a:extLst>
                  <a:ext uri="{FF2B5EF4-FFF2-40B4-BE49-F238E27FC236}">
                    <a16:creationId xmlns:a16="http://schemas.microsoft.com/office/drawing/2014/main" id="{7A24D377-4E73-1220-44CB-D70CEC2EE9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24">
              <a:extLst>
                <a:ext uri="{FF2B5EF4-FFF2-40B4-BE49-F238E27FC236}">
                  <a16:creationId xmlns:a16="http://schemas.microsoft.com/office/drawing/2014/main" id="{166DA8B0-48E1-6DA9-9759-B33993BBA23F}"/>
                </a:ext>
              </a:extLst>
            </p:cNvPr>
            <p:cNvSpPr txBox="1"/>
            <p:nvPr/>
          </p:nvSpPr>
          <p:spPr>
            <a:xfrm>
              <a:off x="7386553" y="2628714"/>
              <a:ext cx="3510515" cy="1077218"/>
            </a:xfrm>
            <a:prstGeom prst="rect">
              <a:avLst/>
            </a:prstGeom>
            <a:noFill/>
          </p:spPr>
          <p:txBody>
            <a:bodyPr wrap="square" rtlCol="0">
              <a:spAutoFit/>
            </a:bodyPr>
            <a:lstStyle/>
            <a:p>
              <a:pPr algn="ctr">
                <a:lnSpc>
                  <a:spcPct val="80000"/>
                </a:lnSpc>
              </a:pPr>
              <a:r>
                <a:rPr lang="vi-VN" sz="4000" b="1" dirty="0">
                  <a:latin typeface="Cambria" panose="02040503050406030204" pitchFamily="18" charset="0"/>
                  <a:ea typeface="Cambria" panose="02040503050406030204" pitchFamily="18" charset="0"/>
                </a:rPr>
                <a:t>Áo bà ba, nón lá</a:t>
              </a:r>
            </a:p>
          </p:txBody>
        </p:sp>
      </p:grpSp>
      <p:grpSp>
        <p:nvGrpSpPr>
          <p:cNvPr id="18" name="Nhóm 21">
            <a:extLst>
              <a:ext uri="{FF2B5EF4-FFF2-40B4-BE49-F238E27FC236}">
                <a16:creationId xmlns:a16="http://schemas.microsoft.com/office/drawing/2014/main" id="{D3B368EC-E015-400B-DAAA-5A2B95CFB626}"/>
              </a:ext>
            </a:extLst>
          </p:cNvPr>
          <p:cNvGrpSpPr/>
          <p:nvPr/>
        </p:nvGrpSpPr>
        <p:grpSpPr>
          <a:xfrm>
            <a:off x="958238" y="4985105"/>
            <a:ext cx="4924401" cy="1231192"/>
            <a:chOff x="958238" y="4423396"/>
            <a:chExt cx="4924401" cy="1231192"/>
          </a:xfrm>
        </p:grpSpPr>
        <p:grpSp>
          <p:nvGrpSpPr>
            <p:cNvPr id="19" name="Nhóm 16">
              <a:extLst>
                <a:ext uri="{FF2B5EF4-FFF2-40B4-BE49-F238E27FC236}">
                  <a16:creationId xmlns:a16="http://schemas.microsoft.com/office/drawing/2014/main" id="{DA7DBC1A-5420-70B7-0436-5111606DE652}"/>
                </a:ext>
              </a:extLst>
            </p:cNvPr>
            <p:cNvGrpSpPr/>
            <p:nvPr/>
          </p:nvGrpSpPr>
          <p:grpSpPr>
            <a:xfrm>
              <a:off x="958238" y="4423396"/>
              <a:ext cx="4924401" cy="1152000"/>
              <a:chOff x="958238" y="4423396"/>
              <a:chExt cx="4924401" cy="1152000"/>
            </a:xfrm>
          </p:grpSpPr>
          <p:sp>
            <p:nvSpPr>
              <p:cNvPr id="21" name="Hình chữ nhật: Góc Tròn 17">
                <a:extLst>
                  <a:ext uri="{FF2B5EF4-FFF2-40B4-BE49-F238E27FC236}">
                    <a16:creationId xmlns:a16="http://schemas.microsoft.com/office/drawing/2014/main" id="{2F97D8A3-1CF7-5477-A86D-755B7E154978}"/>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2" name="Đồ họa 18">
                <a:extLst>
                  <a:ext uri="{FF2B5EF4-FFF2-40B4-BE49-F238E27FC236}">
                    <a16:creationId xmlns:a16="http://schemas.microsoft.com/office/drawing/2014/main" id="{344392AD-4559-1FE5-1998-617700367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25">
              <a:extLst>
                <a:ext uri="{FF2B5EF4-FFF2-40B4-BE49-F238E27FC236}">
                  <a16:creationId xmlns:a16="http://schemas.microsoft.com/office/drawing/2014/main" id="{A25E953D-C9D3-9B6F-E0E7-26045962AD61}"/>
                </a:ext>
              </a:extLst>
            </p:cNvPr>
            <p:cNvSpPr txBox="1"/>
            <p:nvPr/>
          </p:nvSpPr>
          <p:spPr>
            <a:xfrm>
              <a:off x="1793984" y="4577370"/>
              <a:ext cx="3853781" cy="1077218"/>
            </a:xfrm>
            <a:prstGeom prst="rect">
              <a:avLst/>
            </a:prstGeom>
            <a:noFill/>
          </p:spPr>
          <p:txBody>
            <a:bodyPr wrap="square" rtlCol="0">
              <a:spAutoFit/>
            </a:bodyPr>
            <a:lstStyle/>
            <a:p>
              <a:pPr algn="ctr">
                <a:lnSpc>
                  <a:spcPct val="80000"/>
                </a:lnSpc>
              </a:pPr>
              <a:r>
                <a:rPr lang="vi-VN" sz="4000" b="1" dirty="0">
                  <a:latin typeface="Cambria" panose="02040503050406030204" pitchFamily="18" charset="0"/>
                  <a:ea typeface="Cambria" panose="02040503050406030204" pitchFamily="18" charset="0"/>
                </a:rPr>
                <a:t>Áo bà ba, khăn rằn</a:t>
              </a:r>
            </a:p>
          </p:txBody>
        </p:sp>
      </p:grpSp>
      <p:grpSp>
        <p:nvGrpSpPr>
          <p:cNvPr id="23" name="Nhóm 22">
            <a:extLst>
              <a:ext uri="{FF2B5EF4-FFF2-40B4-BE49-F238E27FC236}">
                <a16:creationId xmlns:a16="http://schemas.microsoft.com/office/drawing/2014/main" id="{DE96C2FF-48FD-A921-07CB-414484C33A7C}"/>
              </a:ext>
            </a:extLst>
          </p:cNvPr>
          <p:cNvGrpSpPr/>
          <p:nvPr/>
        </p:nvGrpSpPr>
        <p:grpSpPr>
          <a:xfrm>
            <a:off x="6309362" y="5015708"/>
            <a:ext cx="4987834" cy="1249833"/>
            <a:chOff x="6309362" y="4453999"/>
            <a:chExt cx="4987834" cy="1249833"/>
          </a:xfrm>
        </p:grpSpPr>
        <p:grpSp>
          <p:nvGrpSpPr>
            <p:cNvPr id="24" name="Nhóm 13">
              <a:extLst>
                <a:ext uri="{FF2B5EF4-FFF2-40B4-BE49-F238E27FC236}">
                  <a16:creationId xmlns:a16="http://schemas.microsoft.com/office/drawing/2014/main" id="{17081681-B21F-A255-D8BF-EFF485B1F7B2}"/>
                </a:ext>
              </a:extLst>
            </p:cNvPr>
            <p:cNvGrpSpPr/>
            <p:nvPr/>
          </p:nvGrpSpPr>
          <p:grpSpPr>
            <a:xfrm>
              <a:off x="6309362" y="4453999"/>
              <a:ext cx="4987834" cy="1153269"/>
              <a:chOff x="6309362" y="4395154"/>
              <a:chExt cx="4987834" cy="1153269"/>
            </a:xfrm>
          </p:grpSpPr>
          <p:sp>
            <p:nvSpPr>
              <p:cNvPr id="26" name="Hình chữ nhật: Góc Tròn 14">
                <a:extLst>
                  <a:ext uri="{FF2B5EF4-FFF2-40B4-BE49-F238E27FC236}">
                    <a16:creationId xmlns:a16="http://schemas.microsoft.com/office/drawing/2014/main" id="{F5BF5731-038B-59C2-BC7A-6D696E022993}"/>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7" name="Đồ họa 15">
                <a:extLst>
                  <a:ext uri="{FF2B5EF4-FFF2-40B4-BE49-F238E27FC236}">
                    <a16:creationId xmlns:a16="http://schemas.microsoft.com/office/drawing/2014/main" id="{08AE313C-6612-1A07-ED0D-4F5D89895A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26">
              <a:extLst>
                <a:ext uri="{FF2B5EF4-FFF2-40B4-BE49-F238E27FC236}">
                  <a16:creationId xmlns:a16="http://schemas.microsoft.com/office/drawing/2014/main" id="{88A71DEF-CBA4-8050-B1C1-8D12D44CD745}"/>
                </a:ext>
              </a:extLst>
            </p:cNvPr>
            <p:cNvSpPr txBox="1"/>
            <p:nvPr/>
          </p:nvSpPr>
          <p:spPr>
            <a:xfrm>
              <a:off x="7220944" y="4577370"/>
              <a:ext cx="4076252" cy="1126462"/>
            </a:xfrm>
            <a:prstGeom prst="rect">
              <a:avLst/>
            </a:prstGeom>
            <a:noFill/>
          </p:spPr>
          <p:txBody>
            <a:bodyPr wrap="square" rtlCol="0">
              <a:spAutoFit/>
            </a:bodyPr>
            <a:lstStyle/>
            <a:p>
              <a:pPr algn="ctr">
                <a:lnSpc>
                  <a:spcPct val="80000"/>
                </a:lnSpc>
              </a:pPr>
              <a:r>
                <a:rPr lang="vi-VN" sz="4200" b="1" dirty="0">
                  <a:latin typeface="Cambria" panose="02040503050406030204" pitchFamily="18" charset="0"/>
                  <a:ea typeface="Cambria" panose="02040503050406030204" pitchFamily="18" charset="0"/>
                </a:rPr>
                <a:t>Áo chàm, khăn vấn</a:t>
              </a:r>
            </a:p>
          </p:txBody>
        </p:sp>
      </p:grpSp>
    </p:spTree>
    <p:extLst>
      <p:ext uri="{BB962C8B-B14F-4D97-AF65-F5344CB8AC3E}">
        <p14:creationId xmlns:p14="http://schemas.microsoft.com/office/powerpoint/2010/main" val="1923489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3"/>
                                        </p:tgtEl>
                                      </p:cBhvr>
                                    </p:animEffect>
                                    <p:anim calcmode="lin" valueType="num">
                                      <p:cBhvr>
                                        <p:cTn id="35" dur="1000"/>
                                        <p:tgtEl>
                                          <p:spTgt spid="23"/>
                                        </p:tgtEl>
                                        <p:attrNameLst>
                                          <p:attrName>ppt_x</p:attrName>
                                        </p:attrNameLst>
                                      </p:cBhvr>
                                      <p:tavLst>
                                        <p:tav tm="0">
                                          <p:val>
                                            <p:strVal val="ppt_x"/>
                                          </p:val>
                                        </p:tav>
                                        <p:tav tm="100000">
                                          <p:val>
                                            <p:strVal val="ppt_x"/>
                                          </p:val>
                                        </p:tav>
                                      </p:tavLst>
                                    </p:anim>
                                    <p:anim calcmode="lin" valueType="num">
                                      <p:cBhvr>
                                        <p:cTn id="36" dur="1000"/>
                                        <p:tgtEl>
                                          <p:spTgt spid="23"/>
                                        </p:tgtEl>
                                        <p:attrNameLst>
                                          <p:attrName>ppt_y</p:attrName>
                                        </p:attrNameLst>
                                      </p:cBhvr>
                                      <p:tavLst>
                                        <p:tav tm="0">
                                          <p:val>
                                            <p:strVal val="ppt_y"/>
                                          </p:val>
                                        </p:tav>
                                        <p:tav tm="100000">
                                          <p:val>
                                            <p:strVal val="ppt_y+.1"/>
                                          </p:val>
                                        </p:tav>
                                      </p:tavLst>
                                    </p:anim>
                                    <p:set>
                                      <p:cBhvr>
                                        <p:cTn id="37" dur="1" fill="hold">
                                          <p:stCondLst>
                                            <p:cond delay="999"/>
                                          </p:stCondLst>
                                        </p:cTn>
                                        <p:tgtEl>
                                          <p:spTgt spid="2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18"/>
                                        </p:tgtEl>
                                        <p:attrNameLst>
                                          <p:attrName>r</p:attrName>
                                        </p:attrNameLst>
                                      </p:cBhvr>
                                    </p:animRot>
                                    <p:animRot by="-240000">
                                      <p:cBhvr>
                                        <p:cTn id="40" dur="200" fill="hold">
                                          <p:stCondLst>
                                            <p:cond delay="200"/>
                                          </p:stCondLst>
                                        </p:cTn>
                                        <p:tgtEl>
                                          <p:spTgt spid="18"/>
                                        </p:tgtEl>
                                        <p:attrNameLst>
                                          <p:attrName>r</p:attrName>
                                        </p:attrNameLst>
                                      </p:cBhvr>
                                    </p:animRot>
                                    <p:animRot by="240000">
                                      <p:cBhvr>
                                        <p:cTn id="41" dur="200" fill="hold">
                                          <p:stCondLst>
                                            <p:cond delay="400"/>
                                          </p:stCondLst>
                                        </p:cTn>
                                        <p:tgtEl>
                                          <p:spTgt spid="18"/>
                                        </p:tgtEl>
                                        <p:attrNameLst>
                                          <p:attrName>r</p:attrName>
                                        </p:attrNameLst>
                                      </p:cBhvr>
                                    </p:animRot>
                                    <p:animRot by="-240000">
                                      <p:cBhvr>
                                        <p:cTn id="42" dur="200" fill="hold">
                                          <p:stCondLst>
                                            <p:cond delay="600"/>
                                          </p:stCondLst>
                                        </p:cTn>
                                        <p:tgtEl>
                                          <p:spTgt spid="18"/>
                                        </p:tgtEl>
                                        <p:attrNameLst>
                                          <p:attrName>r</p:attrName>
                                        </p:attrNameLst>
                                      </p:cBhvr>
                                    </p:animRot>
                                    <p:animRot by="120000">
                                      <p:cBhvr>
                                        <p:cTn id="43" dur="200" fill="hold">
                                          <p:stCondLst>
                                            <p:cond delay="800"/>
                                          </p:stCondLst>
                                        </p:cTn>
                                        <p:tgtEl>
                                          <p:spTgt spid="18"/>
                                        </p:tgtEl>
                                        <p:attrNameLst>
                                          <p:attrName>r</p:attrName>
                                        </p:attrNameLst>
                                      </p:cBhvr>
                                    </p:animRot>
                                  </p:childTnLst>
                                </p:cTn>
                              </p:par>
                              <p:par>
                                <p:cTn id="44" presetID="42" presetClass="exit" presetSubtype="0" fill="hold" nodeType="withEffect">
                                  <p:stCondLst>
                                    <p:cond delay="10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2D553F-350E-D19C-8D10-7F89B27D5428}"/>
              </a:ext>
            </a:extLst>
          </p:cNvPr>
          <p:cNvGrpSpPr/>
          <p:nvPr/>
        </p:nvGrpSpPr>
        <p:grpSpPr>
          <a:xfrm>
            <a:off x="1871427" y="1428426"/>
            <a:ext cx="7793683" cy="4273099"/>
            <a:chOff x="3090627" y="1950720"/>
            <a:chExt cx="6012733" cy="3332480"/>
          </a:xfrm>
        </p:grpSpPr>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grpSp>
      <p:sp>
        <p:nvSpPr>
          <p:cNvPr id="6" name="!!2">
            <a:extLst>
              <a:ext uri="{FF2B5EF4-FFF2-40B4-BE49-F238E27FC236}">
                <a16:creationId xmlns:a16="http://schemas.microsoft.com/office/drawing/2014/main" id="{C2C6FD81-9029-6102-7724-2DF736CE0989}"/>
              </a:ext>
            </a:extLst>
          </p:cNvPr>
          <p:cNvSpPr/>
          <p:nvPr/>
        </p:nvSpPr>
        <p:spPr>
          <a:xfrm>
            <a:off x="2312048" y="2026249"/>
            <a:ext cx="6802450" cy="3023967"/>
          </a:xfrm>
          <a:custGeom>
            <a:avLst/>
            <a:gdLst>
              <a:gd name="connsiteX0" fmla="*/ 0 w 10170980"/>
              <a:gd name="connsiteY0" fmla="*/ 0 h 406309"/>
              <a:gd name="connsiteX1" fmla="*/ 10170980 w 10170980"/>
              <a:gd name="connsiteY1" fmla="*/ 0 h 406309"/>
              <a:gd name="connsiteX2" fmla="*/ 10170980 w 10170980"/>
              <a:gd name="connsiteY2" fmla="*/ 406309 h 406309"/>
              <a:gd name="connsiteX3" fmla="*/ 0 w 10170980"/>
              <a:gd name="connsiteY3" fmla="*/ 406309 h 406309"/>
            </a:gdLst>
            <a:ahLst/>
            <a:cxnLst>
              <a:cxn ang="0">
                <a:pos x="connsiteX0" y="connsiteY0"/>
              </a:cxn>
              <a:cxn ang="0">
                <a:pos x="connsiteX1" y="connsiteY1"/>
              </a:cxn>
              <a:cxn ang="0">
                <a:pos x="connsiteX2" y="connsiteY2"/>
              </a:cxn>
              <a:cxn ang="0">
                <a:pos x="connsiteX3" y="connsiteY3"/>
              </a:cxn>
            </a:cxnLst>
            <a:rect l="l" t="t" r="r" b="b"/>
            <a:pathLst>
              <a:path w="10170980" h="406309">
                <a:moveTo>
                  <a:pt x="0" y="0"/>
                </a:moveTo>
                <a:lnTo>
                  <a:pt x="10170980" y="0"/>
                </a:lnTo>
                <a:lnTo>
                  <a:pt x="10170980" y="406309"/>
                </a:lnTo>
                <a:lnTo>
                  <a:pt x="0" y="406309"/>
                </a:lnTo>
                <a:close/>
              </a:path>
            </a:pathLst>
          </a:custGeom>
          <a:solidFill>
            <a:srgbClr val="FEE9B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92F142D-F34E-44EE-B2ED-3385145BBF00}"/>
              </a:ext>
            </a:extLst>
          </p:cNvPr>
          <p:cNvCxnSpPr>
            <a:cxnSpLocks/>
          </p:cNvCxnSpPr>
          <p:nvPr/>
        </p:nvCxnSpPr>
        <p:spPr>
          <a:xfrm flipV="1">
            <a:off x="5919854" y="2521579"/>
            <a:ext cx="0" cy="2528637"/>
          </a:xfrm>
          <a:prstGeom prst="line">
            <a:avLst/>
          </a:prstGeom>
          <a:ln w="762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54C350-990D-9003-8583-C9CFA89BA901}"/>
              </a:ext>
            </a:extLst>
          </p:cNvPr>
          <p:cNvCxnSpPr>
            <a:cxnSpLocks/>
          </p:cNvCxnSpPr>
          <p:nvPr/>
        </p:nvCxnSpPr>
        <p:spPr>
          <a:xfrm flipV="1">
            <a:off x="8996905" y="2542383"/>
            <a:ext cx="0" cy="2487027"/>
          </a:xfrm>
          <a:prstGeom prst="line">
            <a:avLst/>
          </a:prstGeom>
          <a:ln w="76200">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34A9BA-6F41-0DA5-630F-4F093B3F6C2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3166" t="23710" r="3555" b="12372"/>
          <a:stretch/>
        </p:blipFill>
        <p:spPr>
          <a:xfrm rot="1760547">
            <a:off x="8287400" y="1843188"/>
            <a:ext cx="1162320" cy="882259"/>
          </a:xfrm>
          <a:prstGeom prst="rect">
            <a:avLst/>
          </a:prstGeom>
        </p:spPr>
      </p:pic>
      <p:pic>
        <p:nvPicPr>
          <p:cNvPr id="13" name="Picture 12">
            <a:extLst>
              <a:ext uri="{FF2B5EF4-FFF2-40B4-BE49-F238E27FC236}">
                <a16:creationId xmlns:a16="http://schemas.microsoft.com/office/drawing/2014/main" id="{A7629EA1-EFA0-547E-657C-7912DB61695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3166" t="23710" r="3555" b="12372"/>
          <a:stretch/>
        </p:blipFill>
        <p:spPr>
          <a:xfrm rot="1760547">
            <a:off x="5289695" y="2016772"/>
            <a:ext cx="1144284" cy="868570"/>
          </a:xfrm>
          <a:prstGeom prst="rect">
            <a:avLst/>
          </a:prstGeom>
        </p:spPr>
      </p:pic>
      <p:sp>
        <p:nvSpPr>
          <p:cNvPr id="14" name="TextBox 13">
            <a:extLst>
              <a:ext uri="{FF2B5EF4-FFF2-40B4-BE49-F238E27FC236}">
                <a16:creationId xmlns:a16="http://schemas.microsoft.com/office/drawing/2014/main" id="{51B69C49-D349-E009-C056-B661571D4413}"/>
              </a:ext>
            </a:extLst>
          </p:cNvPr>
          <p:cNvSpPr txBox="1"/>
          <p:nvPr/>
        </p:nvSpPr>
        <p:spPr>
          <a:xfrm>
            <a:off x="2334365" y="2455445"/>
            <a:ext cx="356317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rPr>
              <a:t>Chia sẻ những kiến thức bổ ích đã học với người thân.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DF21564D-0E93-E512-278C-F68D84F03012}"/>
              </a:ext>
            </a:extLst>
          </p:cNvPr>
          <p:cNvSpPr txBox="1"/>
          <p:nvPr/>
        </p:nvSpPr>
        <p:spPr>
          <a:xfrm>
            <a:off x="6272147" y="2963162"/>
            <a:ext cx="258537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rPr>
              <a:t>Chuẩn bị bài</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rPr>
              <a:t> tiết 2</a:t>
            </a:r>
            <a:r>
              <a:rPr kumimoji="0" lang="nl-NL" sz="40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B2788C4D-3AFE-B119-F904-56239B86D51F}"/>
              </a:ext>
            </a:extLst>
          </p:cNvPr>
          <p:cNvPicPr>
            <a:picLocks noChangeAspect="1"/>
          </p:cNvPicPr>
          <p:nvPr/>
        </p:nvPicPr>
        <p:blipFill>
          <a:blip r:embed="rId4"/>
          <a:stretch>
            <a:fillRect/>
          </a:stretch>
        </p:blipFill>
        <p:spPr>
          <a:xfrm>
            <a:off x="3235075" y="269383"/>
            <a:ext cx="4836935" cy="2090804"/>
          </a:xfrm>
          <a:prstGeom prst="rect">
            <a:avLst/>
          </a:prstGeom>
        </p:spPr>
      </p:pic>
    </p:spTree>
    <p:extLst>
      <p:ext uri="{BB962C8B-B14F-4D97-AF65-F5344CB8AC3E}">
        <p14:creationId xmlns:p14="http://schemas.microsoft.com/office/powerpoint/2010/main" val="2065668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2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D3843-A47E-F983-9D1D-772755C1CE50}"/>
              </a:ext>
            </a:extLst>
          </p:cNvPr>
          <p:cNvPicPr>
            <a:picLocks noChangeAspect="1"/>
          </p:cNvPicPr>
          <p:nvPr/>
        </p:nvPicPr>
        <p:blipFill>
          <a:blip r:embed="rId2"/>
          <a:stretch>
            <a:fillRect/>
          </a:stretch>
        </p:blipFill>
        <p:spPr>
          <a:xfrm>
            <a:off x="741095" y="856039"/>
            <a:ext cx="10473836" cy="5291787"/>
          </a:xfrm>
          <a:prstGeom prst="rect">
            <a:avLst/>
          </a:prstGeom>
        </p:spPr>
      </p:pic>
    </p:spTree>
    <p:extLst>
      <p:ext uri="{BB962C8B-B14F-4D97-AF65-F5344CB8AC3E}">
        <p14:creationId xmlns:p14="http://schemas.microsoft.com/office/powerpoint/2010/main" val="3396555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1B325-687A-C461-6EA6-7F42FAD6B7AE}"/>
              </a:ext>
            </a:extLst>
          </p:cNvPr>
          <p:cNvSpPr txBox="1"/>
          <p:nvPr/>
        </p:nvSpPr>
        <p:spPr>
          <a:xfrm>
            <a:off x="3345872" y="0"/>
            <a:ext cx="6093228" cy="830997"/>
          </a:xfrm>
          <a:prstGeom prst="rect">
            <a:avLst/>
          </a:prstGeom>
          <a:noFill/>
        </p:spPr>
        <p:txBody>
          <a:bodyPr wrap="square">
            <a:spAutoFit/>
          </a:bodyPr>
          <a:lstStyle/>
          <a:p>
            <a:pPr marL="0" marR="0" algn="ctr">
              <a:spcBef>
                <a:spcPts val="0"/>
              </a:spcBef>
              <a:spcAft>
                <a:spcPts val="0"/>
              </a:spcAft>
            </a:pPr>
            <a:r>
              <a:rPr lang="en-US" sz="4800" b="1">
                <a:solidFill>
                  <a:srgbClr val="000000"/>
                </a:solidFill>
                <a:latin typeface="Times New Roman" panose="02020603050405020304" pitchFamily="18" charset="0"/>
                <a:ea typeface="Times New Roman" panose="02020603050405020304" pitchFamily="18" charset="0"/>
              </a:rPr>
              <a:t>GHI VỞ</a:t>
            </a:r>
            <a:endParaRPr lang="en-US" sz="480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7C141F06-E117-2BAA-84BC-8FE8957FFC8B}"/>
              </a:ext>
            </a:extLst>
          </p:cNvPr>
          <p:cNvGraphicFramePr>
            <a:graphicFrameLocks noGrp="1"/>
          </p:cNvGraphicFramePr>
          <p:nvPr/>
        </p:nvGraphicFramePr>
        <p:xfrm>
          <a:off x="211283" y="723508"/>
          <a:ext cx="11842172" cy="667703"/>
        </p:xfrm>
        <a:graphic>
          <a:graphicData uri="http://schemas.openxmlformats.org/drawingml/2006/table">
            <a:tbl>
              <a:tblPr/>
              <a:tblGrid>
                <a:gridCol w="11842172">
                  <a:extLst>
                    <a:ext uri="{9D8B030D-6E8A-4147-A177-3AD203B41FA5}">
                      <a16:colId xmlns:a16="http://schemas.microsoft.com/office/drawing/2014/main" val="213014008"/>
                    </a:ext>
                  </a:extLst>
                </a:gridCol>
              </a:tblGrid>
              <a:tr h="0">
                <a:tc>
                  <a:txBody>
                    <a:bodyPr/>
                    <a:lstStyle/>
                    <a:p>
                      <a:pPr marL="0" marR="0" algn="just">
                        <a:lnSpc>
                          <a:spcPct val="120000"/>
                        </a:lnSpc>
                        <a:spcBef>
                          <a:spcPts val="0"/>
                        </a:spcBef>
                        <a:spcAft>
                          <a:spcPts val="0"/>
                        </a:spcAft>
                      </a:pPr>
                      <a:r>
                        <a:rPr lang="nl-NL" sz="4000" b="1">
                          <a:effectLst/>
                          <a:latin typeface="Times New Roman" panose="02020603050405020304" pitchFamily="18" charset="0"/>
                          <a:ea typeface="Times New Roman" panose="02020603050405020304" pitchFamily="18" charset="0"/>
                        </a:rPr>
                        <a:t>1.Một số nét văn hóa tiêu biểu của đồng bào Nam Bộ.</a:t>
                      </a:r>
                      <a:endParaRPr lang="en-US" sz="400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1748488247"/>
                  </a:ext>
                </a:extLst>
              </a:tr>
            </a:tbl>
          </a:graphicData>
        </a:graphic>
      </p:graphicFrame>
      <p:sp>
        <p:nvSpPr>
          <p:cNvPr id="6" name="TextBox 5">
            <a:extLst>
              <a:ext uri="{FF2B5EF4-FFF2-40B4-BE49-F238E27FC236}">
                <a16:creationId xmlns:a16="http://schemas.microsoft.com/office/drawing/2014/main" id="{6AB8A180-F50E-E682-5766-C7FF1421E3EB}"/>
              </a:ext>
            </a:extLst>
          </p:cNvPr>
          <p:cNvSpPr txBox="1"/>
          <p:nvPr/>
        </p:nvSpPr>
        <p:spPr>
          <a:xfrm>
            <a:off x="349828" y="1610177"/>
            <a:ext cx="11842172" cy="4524315"/>
          </a:xfrm>
          <a:prstGeom prst="rect">
            <a:avLst/>
          </a:prstGeom>
          <a:noFill/>
        </p:spPr>
        <p:txBody>
          <a:bodyPr wrap="square">
            <a:spAutoFit/>
          </a:bodyPr>
          <a:lstStyle/>
          <a:p>
            <a:r>
              <a:rPr lang="nl-NL" sz="4800" i="1" kern="0">
                <a:effectLst/>
                <a:latin typeface="Times New Roman" panose="02020603050405020304" pitchFamily="18" charset="0"/>
                <a:ea typeface="Times New Roman" panose="02020603050405020304" pitchFamily="18" charset="0"/>
              </a:rPr>
              <a:t>Do điều kiện tự nhiên nhiều sông nước, khí hậu nóng nên người dân nam bộ phải tìm cách thích ứng trong mọi hoạt động, từ nhà ở, đi lại,… cho đến các sinh hoạt khác. Từ đó dẫn đến tính cách của người dân Nam Bộ cũng có những nét khác biệt so với người ở vùng khác. </a:t>
            </a:r>
            <a:endParaRPr lang="en-US" sz="4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1E25C0-179D-3F87-D2F1-3BF9F38DD75E}"/>
              </a:ext>
            </a:extLst>
          </p:cNvPr>
          <p:cNvPicPr>
            <a:picLocks noChangeAspect="1"/>
          </p:cNvPicPr>
          <p:nvPr/>
        </p:nvPicPr>
        <p:blipFill>
          <a:blip r:embed="rId2"/>
          <a:stretch>
            <a:fillRect/>
          </a:stretch>
        </p:blipFill>
        <p:spPr>
          <a:xfrm>
            <a:off x="-127820" y="2163097"/>
            <a:ext cx="7842861" cy="2727086"/>
          </a:xfrm>
          <a:prstGeom prst="rect">
            <a:avLst/>
          </a:prstGeom>
        </p:spPr>
      </p:pic>
    </p:spTree>
    <p:extLst>
      <p:ext uri="{BB962C8B-B14F-4D97-AF65-F5344CB8AC3E}">
        <p14:creationId xmlns:p14="http://schemas.microsoft.com/office/powerpoint/2010/main" val="78126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Chợ nổi Cái Răng - điểm du lịch nổi tiếng vùng sông nước Nam Bộ">
            <a:extLst>
              <a:ext uri="{FF2B5EF4-FFF2-40B4-BE49-F238E27FC236}">
                <a16:creationId xmlns:a16="http://schemas.microsoft.com/office/drawing/2014/main" id="{F8A7D38F-2462-63E6-1BAF-20815C1376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6100374B-0275-3936-3917-D3E80F63A34A}"/>
              </a:ext>
            </a:extLst>
          </p:cNvPr>
          <p:cNvGrpSpPr/>
          <p:nvPr/>
        </p:nvGrpSpPr>
        <p:grpSpPr>
          <a:xfrm>
            <a:off x="653441" y="547435"/>
            <a:ext cx="10679004" cy="1704151"/>
            <a:chOff x="653441" y="547435"/>
            <a:chExt cx="10679004" cy="1704151"/>
          </a:xfrm>
        </p:grpSpPr>
        <p:grpSp>
          <p:nvGrpSpPr>
            <p:cNvPr id="2" name="Group 1">
              <a:extLst>
                <a:ext uri="{FF2B5EF4-FFF2-40B4-BE49-F238E27FC236}">
                  <a16:creationId xmlns:a16="http://schemas.microsoft.com/office/drawing/2014/main" id="{938CD1D5-D459-53B3-F876-C2B72B3A963D}"/>
                </a:ext>
              </a:extLst>
            </p:cNvPr>
            <p:cNvGrpSpPr/>
            <p:nvPr/>
          </p:nvGrpSpPr>
          <p:grpSpPr>
            <a:xfrm>
              <a:off x="653441" y="547435"/>
              <a:ext cx="10679004" cy="1704151"/>
              <a:chOff x="259917" y="0"/>
              <a:chExt cx="8073094" cy="630690"/>
            </a:xfrm>
          </p:grpSpPr>
          <p:sp>
            <p:nvSpPr>
              <p:cNvPr id="3" name="Rectangle 2">
                <a:extLst>
                  <a:ext uri="{FF2B5EF4-FFF2-40B4-BE49-F238E27FC236}">
                    <a16:creationId xmlns:a16="http://schemas.microsoft.com/office/drawing/2014/main" id="{A6BFE575-35B5-9A8E-CE1C-CCCBCEACCC60}"/>
                  </a:ext>
                </a:extLst>
              </p:cNvPr>
              <p:cNvSpPr/>
              <p:nvPr/>
            </p:nvSpPr>
            <p:spPr>
              <a:xfrm>
                <a:off x="259917" y="0"/>
                <a:ext cx="8073094" cy="630690"/>
              </a:xfrm>
              <a:prstGeom prst="rect">
                <a:avLst/>
              </a:prstGeom>
              <a:solidFill>
                <a:srgbClr val="6DAB9E"/>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322AEB7-4919-15C9-B72C-756039F34F81}"/>
                  </a:ext>
                </a:extLst>
              </p:cNvPr>
              <p:cNvSpPr txBox="1"/>
              <p:nvPr/>
            </p:nvSpPr>
            <p:spPr>
              <a:xfrm>
                <a:off x="259917" y="0"/>
                <a:ext cx="8073094" cy="630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0611" tIns="60960" rIns="60960" bIns="60960" numCol="1" spcCol="1270" anchor="ctr" anchorCtr="0">
                <a:noAutofit/>
              </a:bodyPr>
              <a:lstStyle/>
              <a:p>
                <a:pPr marL="0" lvl="0" indent="0" algn="l" defTabSz="1066800">
                  <a:lnSpc>
                    <a:spcPct val="90000"/>
                  </a:lnSpc>
                  <a:spcBef>
                    <a:spcPct val="0"/>
                  </a:spcBef>
                  <a:spcAft>
                    <a:spcPct val="35000"/>
                  </a:spcAft>
                  <a:buNone/>
                </a:pPr>
                <a:endParaRPr lang="zh-CN" altLang="en-US" sz="2400" kern="1200" dirty="0">
                  <a:latin typeface="字魂70号-灵悦黑体" panose="00000500000000000000" pitchFamily="2" charset="-122"/>
                  <a:ea typeface="字魂70号-灵悦黑体" panose="00000500000000000000" pitchFamily="2" charset="-122"/>
                </a:endParaRPr>
              </a:p>
            </p:txBody>
          </p:sp>
        </p:grpSp>
        <p:sp>
          <p:nvSpPr>
            <p:cNvPr id="16" name="TextBox 15">
              <a:extLst>
                <a:ext uri="{FF2B5EF4-FFF2-40B4-BE49-F238E27FC236}">
                  <a16:creationId xmlns:a16="http://schemas.microsoft.com/office/drawing/2014/main" id="{F5204048-3F49-B330-39E3-4C0C7CDFE410}"/>
                </a:ext>
              </a:extLst>
            </p:cNvPr>
            <p:cNvSpPr txBox="1"/>
            <p:nvPr/>
          </p:nvSpPr>
          <p:spPr>
            <a:xfrm>
              <a:off x="806245" y="614680"/>
              <a:ext cx="10422194" cy="1569660"/>
            </a:xfrm>
            <a:prstGeom prst="rect">
              <a:avLst/>
            </a:prstGeom>
            <a:noFill/>
          </p:spPr>
          <p:txBody>
            <a:bodyPr wrap="square">
              <a:spAutoFit/>
            </a:bodyPr>
            <a:lstStyle/>
            <a:p>
              <a:pPr algn="just"/>
              <a:r>
                <a:rPr lang="vi-VN" sz="3200" b="1" i="0" dirty="0">
                  <a:effectLst/>
                  <a:latin typeface="Cambria" panose="02040503050406030204" pitchFamily="18" charset="0"/>
                  <a:ea typeface="Cambria" panose="02040503050406030204" pitchFamily="18" charset="0"/>
                </a:rPr>
                <a:t>Hãy chia sẻ những hiểu biết của em về cuộc sống của người dân Nam Bộ. Vì sao vùng đất này được mệnh danh là “Thành đồng Tổ quốc”?</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47342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4" name="TextBox 3">
            <a:extLst>
              <a:ext uri="{FF2B5EF4-FFF2-40B4-BE49-F238E27FC236}">
                <a16:creationId xmlns:a16="http://schemas.microsoft.com/office/drawing/2014/main" id="{CAC96F6D-403E-E487-9D05-C53F53FDCEAD}"/>
              </a:ext>
            </a:extLst>
          </p:cNvPr>
          <p:cNvSpPr txBox="1"/>
          <p:nvPr/>
        </p:nvSpPr>
        <p:spPr>
          <a:xfrm>
            <a:off x="737420" y="1150049"/>
            <a:ext cx="6096000" cy="4031873"/>
          </a:xfrm>
          <a:prstGeom prst="rect">
            <a:avLst/>
          </a:prstGeom>
          <a:noFill/>
        </p:spPr>
        <p:txBody>
          <a:bodyPr wrap="square" rtlCol="0">
            <a:spAutoFit/>
          </a:bodyPr>
          <a:lstStyle/>
          <a:p>
            <a:pPr algn="just"/>
            <a:r>
              <a:rPr lang="vi-VN" sz="3200" b="1" i="0" dirty="0">
                <a:solidFill>
                  <a:schemeClr val="accent2">
                    <a:lumMod val="50000"/>
                  </a:schemeClr>
                </a:solidFill>
                <a:effectLst/>
                <a:latin typeface="Cambria" panose="02040503050406030204" pitchFamily="18" charset="0"/>
                <a:ea typeface="Cambria" panose="02040503050406030204" pitchFamily="18" charset="0"/>
              </a:rPr>
              <a:t>Nam Bộ được mệnh danh là “</a:t>
            </a:r>
            <a:r>
              <a:rPr lang="vi-VN" sz="3200" b="1" i="0" dirty="0">
                <a:solidFill>
                  <a:schemeClr val="accent4">
                    <a:lumMod val="75000"/>
                  </a:schemeClr>
                </a:solidFill>
                <a:effectLst/>
                <a:latin typeface="Cambria" panose="02040503050406030204" pitchFamily="18" charset="0"/>
                <a:ea typeface="Cambria" panose="02040503050406030204" pitchFamily="18" charset="0"/>
              </a:rPr>
              <a:t>Thành đồng Tổ quốc</a:t>
            </a:r>
            <a:r>
              <a:rPr lang="vi-VN" sz="3200" b="1" i="0" dirty="0">
                <a:solidFill>
                  <a:schemeClr val="accent2">
                    <a:lumMod val="50000"/>
                  </a:schemeClr>
                </a:solidFill>
                <a:effectLst/>
                <a:latin typeface="Cambria" panose="02040503050406030204" pitchFamily="18" charset="0"/>
                <a:ea typeface="Cambria" panose="02040503050406030204" pitchFamily="18" charset="0"/>
              </a:rPr>
              <a:t>”, vì: nhân dân Nam Bộ có truyền thống yêu nước đấu tranh chống ngoại xâm với nhiều tấm gương anh dũng hi sinh, tiêu biểu như: Trương Định, Nguyễn Trung Trực, Nguyễn Thị Định,...</a:t>
            </a:r>
            <a:endParaRPr lang="en-US" sz="32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8214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0D143-2B64-35D2-51D1-54D594A842F1}"/>
              </a:ext>
            </a:extLst>
          </p:cNvPr>
          <p:cNvPicPr>
            <a:picLocks noChangeAspect="1"/>
          </p:cNvPicPr>
          <p:nvPr/>
        </p:nvPicPr>
        <p:blipFill>
          <a:blip r:embed="rId2"/>
          <a:stretch>
            <a:fillRect/>
          </a:stretch>
        </p:blipFill>
        <p:spPr>
          <a:xfrm>
            <a:off x="231653" y="2202425"/>
            <a:ext cx="9662872" cy="3282335"/>
          </a:xfrm>
          <a:prstGeom prst="rect">
            <a:avLst/>
          </a:prstGeom>
        </p:spPr>
      </p:pic>
    </p:spTree>
    <p:extLst>
      <p:ext uri="{BB962C8B-B14F-4D97-AF65-F5344CB8AC3E}">
        <p14:creationId xmlns:p14="http://schemas.microsoft.com/office/powerpoint/2010/main" val="386752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Chợ nổi Cái Răng - điểm du lịch nổi tiếng vùng sông nước Nam Bộ">
            <a:extLst>
              <a:ext uri="{FF2B5EF4-FFF2-40B4-BE49-F238E27FC236}">
                <a16:creationId xmlns:a16="http://schemas.microsoft.com/office/drawing/2014/main" id="{F8A7D38F-2462-63E6-1BAF-20815C1376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8AF162F1-10AA-0736-2BA9-C8020E135A0F}"/>
              </a:ext>
            </a:extLst>
          </p:cNvPr>
          <p:cNvGrpSpPr/>
          <p:nvPr/>
        </p:nvGrpSpPr>
        <p:grpSpPr>
          <a:xfrm>
            <a:off x="369005" y="434465"/>
            <a:ext cx="11149190" cy="1631744"/>
            <a:chOff x="108744" y="445207"/>
            <a:chExt cx="11149190" cy="1631744"/>
          </a:xfrm>
        </p:grpSpPr>
        <p:sp>
          <p:nvSpPr>
            <p:cNvPr id="10" name="圆角矩形 9"/>
            <p:cNvSpPr/>
            <p:nvPr/>
          </p:nvSpPr>
          <p:spPr>
            <a:xfrm>
              <a:off x="481495" y="445207"/>
              <a:ext cx="10776439" cy="1631744"/>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4" y="478825"/>
              <a:ext cx="1084997" cy="765313"/>
            </a:xfrm>
            <a:prstGeom prst="rect">
              <a:avLst/>
            </a:prstGeom>
          </p:spPr>
        </p:pic>
        <p:sp>
          <p:nvSpPr>
            <p:cNvPr id="4" name="TextBox 3">
              <a:extLst>
                <a:ext uri="{FF2B5EF4-FFF2-40B4-BE49-F238E27FC236}">
                  <a16:creationId xmlns:a16="http://schemas.microsoft.com/office/drawing/2014/main" id="{F57F7474-E1D7-CEE1-762C-E3F3C364DE6D}"/>
                </a:ext>
              </a:extLst>
            </p:cNvPr>
            <p:cNvSpPr txBox="1"/>
            <p:nvPr/>
          </p:nvSpPr>
          <p:spPr>
            <a:xfrm>
              <a:off x="934066" y="537804"/>
              <a:ext cx="10009239" cy="1446550"/>
            </a:xfrm>
            <a:prstGeom prst="rect">
              <a:avLst/>
            </a:prstGeom>
            <a:noFill/>
          </p:spPr>
          <p:txBody>
            <a:bodyPr wrap="square">
              <a:spAutoFit/>
            </a:bodyPr>
            <a:lstStyle/>
            <a:p>
              <a:pPr algn="ctr"/>
              <a:r>
                <a:rPr lang="vi-VN" sz="4400" b="1" i="0" dirty="0">
                  <a:solidFill>
                    <a:schemeClr val="accent2">
                      <a:lumMod val="50000"/>
                    </a:schemeClr>
                  </a:solidFill>
                  <a:effectLst/>
                  <a:latin typeface="Cambria" panose="02040503050406030204" pitchFamily="18" charset="0"/>
                  <a:ea typeface="Cambria" panose="02040503050406030204" pitchFamily="18" charset="0"/>
                </a:rPr>
                <a:t>1. Một số nét văn hóa tiêu biểu của đồng bào Nam Bộ.</a:t>
              </a:r>
              <a:endParaRPr lang="en-US" sz="4400" b="1"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1546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15E5AA-3575-4183-1A2B-2BE6039F47C5}"/>
              </a:ext>
            </a:extLst>
          </p:cNvPr>
          <p:cNvGrpSpPr/>
          <p:nvPr/>
        </p:nvGrpSpPr>
        <p:grpSpPr>
          <a:xfrm>
            <a:off x="650753" y="672053"/>
            <a:ext cx="10931856" cy="1391878"/>
            <a:chOff x="891092" y="916590"/>
            <a:chExt cx="10531413" cy="2390270"/>
          </a:xfrm>
        </p:grpSpPr>
        <p:sp>
          <p:nvSpPr>
            <p:cNvPr id="12" name="Rounded Rectangle 2">
              <a:extLst>
                <a:ext uri="{FF2B5EF4-FFF2-40B4-BE49-F238E27FC236}">
                  <a16:creationId xmlns:a16="http://schemas.microsoft.com/office/drawing/2014/main" id="{0B5F695D-9041-8EBF-65E8-C9C7DA6251A4}"/>
                </a:ext>
              </a:extLst>
            </p:cNvPr>
            <p:cNvSpPr/>
            <p:nvPr/>
          </p:nvSpPr>
          <p:spPr>
            <a:xfrm>
              <a:off x="891092" y="916590"/>
              <a:ext cx="10531413" cy="2390270"/>
            </a:xfrm>
            <a:prstGeom prst="roundRect">
              <a:avLst/>
            </a:prstGeom>
            <a:solidFill>
              <a:srgbClr val="6DAB9E"/>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7B9D"/>
                </a:solidFill>
              </a:endParaRPr>
            </a:p>
          </p:txBody>
        </p:sp>
        <p:sp>
          <p:nvSpPr>
            <p:cNvPr id="13" name="Rectangle 12">
              <a:extLst>
                <a:ext uri="{FF2B5EF4-FFF2-40B4-BE49-F238E27FC236}">
                  <a16:creationId xmlns:a16="http://schemas.microsoft.com/office/drawing/2014/main" id="{E52FDFB3-1DDF-E561-C008-72BA3093BE53}"/>
                </a:ext>
              </a:extLst>
            </p:cNvPr>
            <p:cNvSpPr/>
            <p:nvPr/>
          </p:nvSpPr>
          <p:spPr>
            <a:xfrm>
              <a:off x="1023460" y="1013755"/>
              <a:ext cx="10280140" cy="2272740"/>
            </a:xfrm>
            <a:prstGeom prst="rect">
              <a:avLst/>
            </a:prstGeom>
          </p:spPr>
          <p:txBody>
            <a:bodyPr wrap="square">
              <a:spAutoFit/>
            </a:bodyPr>
            <a:lstStyle/>
            <a:p>
              <a:pPr algn="ctr" defTabSz="609585">
                <a:spcBef>
                  <a:spcPct val="50000"/>
                </a:spcBef>
              </a:pP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1.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Đọc</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thông</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tin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và</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quan</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sát</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vi-VN" sz="4000" b="1" dirty="0">
                  <a:solidFill>
                    <a:sysClr val="windowText" lastClr="000000"/>
                  </a:solidFill>
                  <a:latin typeface="Cambria" panose="02040503050406030204" pitchFamily="18" charset="0"/>
                  <a:ea typeface="Cambria" panose="02040503050406030204" pitchFamily="18" charset="0"/>
                  <a:cs typeface="Times New Roman" pitchFamily="18" charset="0"/>
                </a:rPr>
                <a:t>từ các hình 1 đến 4</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em</a:t>
              </a:r>
              <a:r>
                <a:rPr lang="en-US" sz="4000" b="1" dirty="0">
                  <a:solidFill>
                    <a:sysClr val="windowText" lastClr="000000"/>
                  </a:solidFill>
                  <a:latin typeface="Cambria" panose="02040503050406030204" pitchFamily="18" charset="0"/>
                  <a:ea typeface="Cambria" panose="02040503050406030204" pitchFamily="18" charset="0"/>
                  <a:cs typeface="Times New Roman" pitchFamily="18" charset="0"/>
                </a:rPr>
                <a:t> </a:t>
              </a:r>
              <a:r>
                <a:rPr lang="en-US" sz="4000" b="1" dirty="0" err="1">
                  <a:solidFill>
                    <a:sysClr val="windowText" lastClr="000000"/>
                  </a:solidFill>
                  <a:latin typeface="Cambria" panose="02040503050406030204" pitchFamily="18" charset="0"/>
                  <a:ea typeface="Cambria" panose="02040503050406030204" pitchFamily="18" charset="0"/>
                  <a:cs typeface="Times New Roman" pitchFamily="18" charset="0"/>
                </a:rPr>
                <a:t>hãy</a:t>
              </a:r>
              <a:r>
                <a:rPr lang="vi-VN" sz="4000" b="1" dirty="0">
                  <a:solidFill>
                    <a:sysClr val="windowText" lastClr="000000"/>
                  </a:solidFill>
                  <a:latin typeface="Cambria" panose="02040503050406030204" pitchFamily="18" charset="0"/>
                  <a:ea typeface="Cambria" panose="02040503050406030204" pitchFamily="18" charset="0"/>
                  <a:cs typeface="Times New Roman" pitchFamily="18" charset="0"/>
                </a:rPr>
                <a:t>:</a:t>
              </a:r>
              <a:endParaRPr lang="en-US" sz="4000" b="1" i="1" dirty="0">
                <a:solidFill>
                  <a:sysClr val="windowText" lastClr="000000"/>
                </a:solidFill>
                <a:latin typeface="Cambria" panose="02040503050406030204" pitchFamily="18" charset="0"/>
                <a:ea typeface="Cambria" panose="02040503050406030204" pitchFamily="18" charset="0"/>
                <a:cs typeface="Times New Roman" pitchFamily="18" charset="0"/>
              </a:endParaRPr>
            </a:p>
          </p:txBody>
        </p:sp>
      </p:grpSp>
      <p:sp>
        <p:nvSpPr>
          <p:cNvPr id="14" name="TextBox 13">
            <a:extLst>
              <a:ext uri="{FF2B5EF4-FFF2-40B4-BE49-F238E27FC236}">
                <a16:creationId xmlns:a16="http://schemas.microsoft.com/office/drawing/2014/main" id="{FED707E7-BE71-2897-B99F-DD3ED8BA5DE2}"/>
              </a:ext>
            </a:extLst>
          </p:cNvPr>
          <p:cNvSpPr txBox="1"/>
          <p:nvPr/>
        </p:nvSpPr>
        <p:spPr>
          <a:xfrm>
            <a:off x="650753" y="2397948"/>
            <a:ext cx="10931855" cy="2062103"/>
          </a:xfrm>
          <a:prstGeom prst="rect">
            <a:avLst/>
          </a:prstGeom>
          <a:noFill/>
        </p:spPr>
        <p:txBody>
          <a:bodyPr wrap="square" rtlCol="0">
            <a:spAutoFit/>
          </a:bodyPr>
          <a:lstStyle/>
          <a:p>
            <a:pPr algn="just"/>
            <a:r>
              <a:rPr lang="vi-VN" sz="3200" b="1" i="0" dirty="0">
                <a:solidFill>
                  <a:srgbClr val="467B9D"/>
                </a:solidFill>
                <a:effectLst/>
                <a:latin typeface="Cambria" panose="02040503050406030204" pitchFamily="18" charset="0"/>
                <a:ea typeface="Cambria" panose="02040503050406030204" pitchFamily="18" charset="0"/>
              </a:rPr>
              <a:t>- Chỉ ra một số nét nổi bật về văn hóa của người dân Nam Bộ.</a:t>
            </a:r>
          </a:p>
          <a:p>
            <a:pPr algn="just"/>
            <a:r>
              <a:rPr lang="vi-VN" sz="3200" b="1" i="0" dirty="0">
                <a:solidFill>
                  <a:srgbClr val="467B9D"/>
                </a:solidFill>
                <a:effectLst/>
                <a:latin typeface="Cambria" panose="02040503050406030204" pitchFamily="18" charset="0"/>
                <a:ea typeface="Cambria" panose="02040503050406030204" pitchFamily="18" charset="0"/>
              </a:rPr>
              <a:t>- Cho biết sự chung sống hài hoà với thiên nhiên của người dân Nam Bộ được thể hiện ở chi tiết nào?</a:t>
            </a:r>
          </a:p>
        </p:txBody>
      </p:sp>
    </p:spTree>
    <p:extLst>
      <p:ext uri="{BB962C8B-B14F-4D97-AF65-F5344CB8AC3E}">
        <p14:creationId xmlns:p14="http://schemas.microsoft.com/office/powerpoint/2010/main" val="142623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79BDC-8C05-7D8D-7909-C88325A7056E}"/>
              </a:ext>
            </a:extLst>
          </p:cNvPr>
          <p:cNvPicPr>
            <a:picLocks noChangeAspect="1"/>
          </p:cNvPicPr>
          <p:nvPr/>
        </p:nvPicPr>
        <p:blipFill>
          <a:blip r:embed="rId2"/>
          <a:stretch>
            <a:fillRect/>
          </a:stretch>
        </p:blipFill>
        <p:spPr>
          <a:xfrm>
            <a:off x="199505" y="486333"/>
            <a:ext cx="5512315" cy="3025402"/>
          </a:xfrm>
          <a:prstGeom prst="rect">
            <a:avLst/>
          </a:prstGeom>
        </p:spPr>
      </p:pic>
      <p:pic>
        <p:nvPicPr>
          <p:cNvPr id="5" name="Picture 4">
            <a:extLst>
              <a:ext uri="{FF2B5EF4-FFF2-40B4-BE49-F238E27FC236}">
                <a16:creationId xmlns:a16="http://schemas.microsoft.com/office/drawing/2014/main" id="{5DC46A79-9FEB-9DE6-7884-84D22068ABDF}"/>
              </a:ext>
            </a:extLst>
          </p:cNvPr>
          <p:cNvPicPr>
            <a:picLocks noChangeAspect="1"/>
          </p:cNvPicPr>
          <p:nvPr/>
        </p:nvPicPr>
        <p:blipFill>
          <a:blip r:embed="rId3"/>
          <a:stretch>
            <a:fillRect/>
          </a:stretch>
        </p:blipFill>
        <p:spPr>
          <a:xfrm>
            <a:off x="5672543" y="486333"/>
            <a:ext cx="6519457" cy="3025401"/>
          </a:xfrm>
          <a:prstGeom prst="rect">
            <a:avLst/>
          </a:prstGeom>
        </p:spPr>
      </p:pic>
      <p:pic>
        <p:nvPicPr>
          <p:cNvPr id="7" name="Picture 6">
            <a:extLst>
              <a:ext uri="{FF2B5EF4-FFF2-40B4-BE49-F238E27FC236}">
                <a16:creationId xmlns:a16="http://schemas.microsoft.com/office/drawing/2014/main" id="{FADF2A8D-B503-4716-A168-11CB8FDF9275}"/>
              </a:ext>
            </a:extLst>
          </p:cNvPr>
          <p:cNvPicPr>
            <a:picLocks noChangeAspect="1"/>
          </p:cNvPicPr>
          <p:nvPr/>
        </p:nvPicPr>
        <p:blipFill>
          <a:blip r:embed="rId4"/>
          <a:stretch>
            <a:fillRect/>
          </a:stretch>
        </p:blipFill>
        <p:spPr>
          <a:xfrm>
            <a:off x="455143" y="3602866"/>
            <a:ext cx="5217400" cy="2843264"/>
          </a:xfrm>
          <a:prstGeom prst="rect">
            <a:avLst/>
          </a:prstGeom>
        </p:spPr>
      </p:pic>
      <p:pic>
        <p:nvPicPr>
          <p:cNvPr id="9" name="Picture 8">
            <a:extLst>
              <a:ext uri="{FF2B5EF4-FFF2-40B4-BE49-F238E27FC236}">
                <a16:creationId xmlns:a16="http://schemas.microsoft.com/office/drawing/2014/main" id="{D200481A-5F56-D36C-B792-AF5925AE0FC4}"/>
              </a:ext>
            </a:extLst>
          </p:cNvPr>
          <p:cNvPicPr>
            <a:picLocks noChangeAspect="1"/>
          </p:cNvPicPr>
          <p:nvPr/>
        </p:nvPicPr>
        <p:blipFill>
          <a:blip r:embed="rId5"/>
          <a:stretch>
            <a:fillRect/>
          </a:stretch>
        </p:blipFill>
        <p:spPr>
          <a:xfrm>
            <a:off x="6384818" y="3533185"/>
            <a:ext cx="5607677" cy="2929133"/>
          </a:xfrm>
          <a:prstGeom prst="rect">
            <a:avLst/>
          </a:prstGeom>
        </p:spPr>
      </p:pic>
    </p:spTree>
    <p:extLst>
      <p:ext uri="{BB962C8B-B14F-4D97-AF65-F5344CB8AC3E}">
        <p14:creationId xmlns:p14="http://schemas.microsoft.com/office/powerpoint/2010/main" val="4180685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1273</Words>
  <Application>Microsoft Office PowerPoint</Application>
  <PresentationFormat>Widescreen</PresentationFormat>
  <Paragraphs>56</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vt:lpstr>
      <vt:lpstr>SVN-Newton</vt:lpstr>
      <vt:lpstr>Times New Roman</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3</cp:revision>
  <dcterms:created xsi:type="dcterms:W3CDTF">2024-04-17T05:33:14Z</dcterms:created>
  <dcterms:modified xsi:type="dcterms:W3CDTF">2024-04-17T05:35:32Z</dcterms:modified>
</cp:coreProperties>
</file>