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3"/>
  </p:notesMasterIdLst>
  <p:sldIdLst>
    <p:sldId id="290" r:id="rId2"/>
    <p:sldId id="4455" r:id="rId3"/>
    <p:sldId id="294" r:id="rId4"/>
    <p:sldId id="292" r:id="rId5"/>
    <p:sldId id="4442" r:id="rId6"/>
    <p:sldId id="4443" r:id="rId7"/>
    <p:sldId id="4445" r:id="rId8"/>
    <p:sldId id="4444" r:id="rId9"/>
    <p:sldId id="260" r:id="rId10"/>
    <p:sldId id="263" r:id="rId11"/>
    <p:sldId id="293" r:id="rId12"/>
    <p:sldId id="4446" r:id="rId13"/>
    <p:sldId id="4449" r:id="rId14"/>
    <p:sldId id="4450" r:id="rId15"/>
    <p:sldId id="4451" r:id="rId16"/>
    <p:sldId id="259" r:id="rId17"/>
    <p:sldId id="264" r:id="rId18"/>
    <p:sldId id="4452" r:id="rId19"/>
    <p:sldId id="4453" r:id="rId20"/>
    <p:sldId id="4454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EA0"/>
    <a:srgbClr val="D23C47"/>
    <a:srgbClr val="FCF3E3"/>
    <a:srgbClr val="C2EDF3"/>
    <a:srgbClr val="1D3B1F"/>
    <a:srgbClr val="105E58"/>
    <a:srgbClr val="AF7C45"/>
    <a:srgbClr val="00A44A"/>
    <a:srgbClr val="11272D"/>
    <a:srgbClr val="183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6" autoAdjust="0"/>
    <p:restoredTop sz="94660"/>
  </p:normalViewPr>
  <p:slideViewPr>
    <p:cSldViewPr snapToGrid="0">
      <p:cViewPr varScale="1">
        <p:scale>
          <a:sx n="71" d="100"/>
          <a:sy n="71" d="100"/>
        </p:scale>
        <p:origin x="55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7284-3BE9-4952-A10B-04E385EE3803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D2972-2A6F-4EF0-B729-0B0CEA9233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12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693E7-679C-EAA4-DF77-118F6AD13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DA630-518C-F820-1000-D55DAA03D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B280D-5B01-2078-C9F8-1871FE7E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8920F-69D1-49B8-8DF3-6C6E19CC7918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E6302-94A7-E221-418B-9D6B1F24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CFD05-AB0A-A5BF-5304-C9FE22BD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059E2-71AD-4B73-A7C6-1B050EE2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1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51846-A13F-61EB-372B-C97EE5B7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A2666-24D0-809B-299F-F144B1872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9BECD-75FB-D586-07E0-2FE9C5C3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8920F-69D1-49B8-8DF3-6C6E19CC7918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14D3A-F848-EE3D-1DCD-288AC3319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64A21-EA9E-29C6-E4F7-D41EC45E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059E2-71AD-4B73-A7C6-1B050EE2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5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3A3C02-8B44-5172-06D5-9BCDE909A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565DE-66F0-55C2-362F-83F808481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CB95B-6C03-9CF8-D6EB-D6973CC3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8920F-69D1-49B8-8DF3-6C6E19CC7918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82630-3712-49F8-0AFB-A7541DC5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E8A1D-1C3C-BFDC-154F-5C036444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059E2-71AD-4B73-A7C6-1B050EE2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8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90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27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6ECB7-FDAB-2C5E-F793-17FA4AA6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B4AB6-CF21-8B40-D424-442543C62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3E5F7-DD78-17B1-C1E3-78375706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8920F-69D1-49B8-8DF3-6C6E19CC7918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632A0-0CCA-A0E7-1295-67420BA5D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76D22-DF49-5DC5-2982-DB4A5518D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059E2-71AD-4B73-A7C6-1B050EE2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2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524BE-BDBD-54E2-05B4-E6FDF987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10E07-8005-ABB8-644A-F331EA5A7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63992-EA11-CC9D-B81E-A18B11660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8920F-69D1-49B8-8DF3-6C6E19CC7918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444EB-51E2-CF4F-5569-06A484C4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8B79A-558B-962C-4BAA-CA1B2C2A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059E2-71AD-4B73-A7C6-1B050EE2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27CA-41E1-CA0E-4FC8-06CF2C43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6021C-B5EC-A9BA-4A36-EA63A5852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91BCA-5810-FC38-A8AD-5C0BEBF69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73418-20A0-D426-F256-87E0CD66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8920F-69D1-49B8-8DF3-6C6E19CC7918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194AD-7BA2-1146-91C5-A9D20758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A9743-C237-6814-0E69-0DD2428B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059E2-71AD-4B73-A7C6-1B050EE2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4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E577-CD09-FF8A-50FD-C9750FEA7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03F88-FA11-B624-8632-2B16E7FC7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4F5EF-7065-306E-8EC1-80C25ECCA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A5C30-1C26-8B08-9B55-78DE4675A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0D21DE-8581-BB5A-5E42-9B8EC98E0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573A11-4596-9038-2FDB-B7868CE1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8920F-69D1-49B8-8DF3-6C6E19CC7918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C0F5D8-56DF-3B89-23E8-15615EBB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3EB7B2-C5D7-6667-DB61-593BA9B2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059E2-71AD-4B73-A7C6-1B050EE2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8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558F-1C3B-CB52-FB58-FCDB502E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D9D181-F479-8643-25A2-DAFE984E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8920F-69D1-49B8-8DF3-6C6E19CC7918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B323-17EB-CE77-BAE6-0734B91A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BCECF-8A0E-672B-D059-A1433D7A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059E2-71AD-4B73-A7C6-1B050EE2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3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5B34BD-91D7-E39B-D2AE-92350E840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8920F-69D1-49B8-8DF3-6C6E19CC7918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D9E6A5-937F-8F5D-0013-8C210342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07986-3F38-2D3F-D7F4-09342B28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059E2-71AD-4B73-A7C6-1B050EE2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2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AEE7-91CC-4ABB-09F6-E1A741DC2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B4876-7B85-0146-73DB-B777D47A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641EF-2719-866D-1D2E-B507A7C81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2F8C5-38D1-B6CC-A286-E417097D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8920F-69D1-49B8-8DF3-6C6E19CC7918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EFB50-ABBB-F85B-1F2C-41DDA993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36852-EB6C-DE0F-9900-6778F479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059E2-71AD-4B73-A7C6-1B050EE2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BCBCC-2FC1-B8D2-FF9E-4C5B135B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BD6362-B7DB-6DCB-6F4D-CEB4B3E97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28039-BA19-48F4-E3BD-F67B823A8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8B564-BAEF-6A52-8B6F-0546F7A02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8920F-69D1-49B8-8DF3-6C6E19CC7918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DB117-0DF6-4E49-858B-90491FE83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A1CE5-910D-03FF-6E84-7270BA0D8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059E2-71AD-4B73-A7C6-1B050EE2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0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98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BAC93A-8C3A-719E-6C1E-E0509324A024}"/>
              </a:ext>
            </a:extLst>
          </p:cNvPr>
          <p:cNvSpPr/>
          <p:nvPr/>
        </p:nvSpPr>
        <p:spPr>
          <a:xfrm>
            <a:off x="4510635" y="275745"/>
            <a:ext cx="3606806" cy="563263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#9Slide03 AllRoundGothic" panose="020B0703020202020104" pitchFamily="34" charset="-93"/>
              </a:rPr>
              <a:t>Khoa </a:t>
            </a:r>
            <a:r>
              <a:rPr lang="en-US" sz="3000" dirty="0" err="1">
                <a:latin typeface="#9Slide03 AllRoundGothic" panose="020B0703020202020104" pitchFamily="34" charset="-93"/>
              </a:rPr>
              <a:t>học</a:t>
            </a:r>
            <a:endParaRPr lang="vi-VN" sz="3000" dirty="0">
              <a:latin typeface="#9Slide03 AllRoundGothic" panose="020B0703020202020104" pitchFamily="34" charset="-9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1D642-A4BD-B82B-CD06-3DB08170C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344" y="1285034"/>
            <a:ext cx="6651312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44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7D955E-D67B-BC34-526F-65D54AAD9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77" y="405353"/>
            <a:ext cx="9931245" cy="7132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86225B-9F3F-1A14-2DF6-7FF5F54024CF}"/>
              </a:ext>
            </a:extLst>
          </p:cNvPr>
          <p:cNvSpPr txBox="1"/>
          <p:nvPr/>
        </p:nvSpPr>
        <p:spPr>
          <a:xfrm>
            <a:off x="851337" y="1126518"/>
            <a:ext cx="11445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chuỗi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2642AA-3F7D-E649-315A-995B2FD9E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977" y="1920490"/>
            <a:ext cx="4982188" cy="2312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F59565-9278-603C-B998-3CA26D2C4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2262" y="1920490"/>
            <a:ext cx="5327374" cy="2312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7C5015-7651-9AA8-414B-1F269FB7B7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8273" y="4441961"/>
            <a:ext cx="7907977" cy="1826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8742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A58A1DB-F59D-46D7-B80F-2F6FBF735CB1}"/>
              </a:ext>
            </a:extLst>
          </p:cNvPr>
          <p:cNvSpPr/>
          <p:nvPr/>
        </p:nvSpPr>
        <p:spPr>
          <a:xfrm>
            <a:off x="266700" y="688253"/>
            <a:ext cx="11506200" cy="5660571"/>
          </a:xfrm>
          <a:custGeom>
            <a:avLst/>
            <a:gdLst>
              <a:gd name="connsiteX0" fmla="*/ 0 w 11506200"/>
              <a:gd name="connsiteY0" fmla="*/ 0 h 5660571"/>
              <a:gd name="connsiteX1" fmla="*/ 0 w 11506200"/>
              <a:gd name="connsiteY1" fmla="*/ 0 h 5660571"/>
              <a:gd name="connsiteX2" fmla="*/ 11506200 w 11506200"/>
              <a:gd name="connsiteY2" fmla="*/ 0 h 5660571"/>
              <a:gd name="connsiteX3" fmla="*/ 11506200 w 11506200"/>
              <a:gd name="connsiteY3" fmla="*/ 0 h 5660571"/>
              <a:gd name="connsiteX4" fmla="*/ 11506200 w 11506200"/>
              <a:gd name="connsiteY4" fmla="*/ 5660571 h 5660571"/>
              <a:gd name="connsiteX5" fmla="*/ 11506200 w 11506200"/>
              <a:gd name="connsiteY5" fmla="*/ 5660571 h 5660571"/>
              <a:gd name="connsiteX6" fmla="*/ 0 w 11506200"/>
              <a:gd name="connsiteY6" fmla="*/ 5660571 h 5660571"/>
              <a:gd name="connsiteX7" fmla="*/ 0 w 11506200"/>
              <a:gd name="connsiteY7" fmla="*/ 5660571 h 5660571"/>
              <a:gd name="connsiteX8" fmla="*/ 0 w 11506200"/>
              <a:gd name="connsiteY8" fmla="*/ 0 h 5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5660571" fill="none" extrusionOk="0">
                <a:moveTo>
                  <a:pt x="0" y="0"/>
                </a:moveTo>
                <a:lnTo>
                  <a:pt x="0" y="0"/>
                </a:lnTo>
                <a:cubicBezTo>
                  <a:pt x="3083825" y="-126796"/>
                  <a:pt x="9421543" y="-73671"/>
                  <a:pt x="11506200" y="0"/>
                </a:cubicBezTo>
                <a:lnTo>
                  <a:pt x="11506200" y="0"/>
                </a:lnTo>
                <a:cubicBezTo>
                  <a:pt x="11632172" y="756664"/>
                  <a:pt x="11369856" y="4825746"/>
                  <a:pt x="11506200" y="5660571"/>
                </a:cubicBezTo>
                <a:lnTo>
                  <a:pt x="11506200" y="5660571"/>
                </a:lnTo>
                <a:cubicBezTo>
                  <a:pt x="9592366" y="5635612"/>
                  <a:pt x="2308257" y="5733684"/>
                  <a:pt x="0" y="5660571"/>
                </a:cubicBezTo>
                <a:lnTo>
                  <a:pt x="0" y="5660571"/>
                </a:lnTo>
                <a:cubicBezTo>
                  <a:pt x="4539" y="4381932"/>
                  <a:pt x="65979" y="1092339"/>
                  <a:pt x="0" y="0"/>
                </a:cubicBezTo>
                <a:close/>
              </a:path>
              <a:path w="11506200" h="5660571" stroke="0" extrusionOk="0">
                <a:moveTo>
                  <a:pt x="0" y="0"/>
                </a:moveTo>
                <a:lnTo>
                  <a:pt x="0" y="0"/>
                </a:lnTo>
                <a:cubicBezTo>
                  <a:pt x="1397746" y="-159798"/>
                  <a:pt x="5996513" y="169519"/>
                  <a:pt x="11506200" y="0"/>
                </a:cubicBezTo>
                <a:lnTo>
                  <a:pt x="11506200" y="0"/>
                </a:lnTo>
                <a:cubicBezTo>
                  <a:pt x="11557997" y="2424399"/>
                  <a:pt x="11501358" y="4422725"/>
                  <a:pt x="11506200" y="5660571"/>
                </a:cubicBezTo>
                <a:lnTo>
                  <a:pt x="11506200" y="5660571"/>
                </a:lnTo>
                <a:cubicBezTo>
                  <a:pt x="6963658" y="5689067"/>
                  <a:pt x="1574198" y="5764995"/>
                  <a:pt x="0" y="5660571"/>
                </a:cubicBezTo>
                <a:lnTo>
                  <a:pt x="0" y="5660571"/>
                </a:lnTo>
                <a:cubicBezTo>
                  <a:pt x="-163603" y="5014745"/>
                  <a:pt x="76112" y="80526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03110851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2" descr="A group of cats with different colors&#10;&#10;Description automatically generated">
            <a:extLst>
              <a:ext uri="{FF2B5EF4-FFF2-40B4-BE49-F238E27FC236}">
                <a16:creationId xmlns:a16="http://schemas.microsoft.com/office/drawing/2014/main" id="{11E76FFE-36E3-3E7E-9F99-EB7CD71AF1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4" t="3333" r="35516" b="51945"/>
          <a:stretch/>
        </p:blipFill>
        <p:spPr>
          <a:xfrm>
            <a:off x="10131469" y="5050720"/>
            <a:ext cx="1517196" cy="120753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C46AA90-2D41-DD00-7081-66CD4798B218}"/>
              </a:ext>
            </a:extLst>
          </p:cNvPr>
          <p:cNvSpPr/>
          <p:nvPr/>
        </p:nvSpPr>
        <p:spPr>
          <a:xfrm>
            <a:off x="1310962" y="847501"/>
            <a:ext cx="9790703" cy="1512302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chuỗi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364D60-DFA0-69B0-277E-576CE6737FAA}"/>
              </a:ext>
            </a:extLst>
          </p:cNvPr>
          <p:cNvSpPr/>
          <p:nvPr/>
        </p:nvSpPr>
        <p:spPr>
          <a:xfrm>
            <a:off x="724061" y="2582566"/>
            <a:ext cx="10591477" cy="3039360"/>
          </a:xfrm>
          <a:prstGeom prst="roundRect">
            <a:avLst>
              <a:gd name="adj" fmla="val 16905"/>
            </a:avLst>
          </a:prstGeom>
          <a:solidFill>
            <a:schemeClr val="bg1"/>
          </a:solidFill>
          <a:ln w="28575">
            <a:solidFill>
              <a:srgbClr val="3F8F26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3F8F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1. Thực vật có khả năng tự tổng hợp chất dinh dưỡng từ các chất nào?</a:t>
            </a:r>
          </a:p>
          <a:p>
            <a:pPr algn="just"/>
            <a:r>
              <a:rPr lang="vi-VN" sz="3200" b="1" dirty="0">
                <a:solidFill>
                  <a:srgbClr val="3F8F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2. Vì sao thực vật thường là sinh vật đứng đầu chuỗi thức ăn?</a:t>
            </a:r>
          </a:p>
          <a:p>
            <a:pPr algn="just"/>
            <a:r>
              <a:rPr lang="vi-VN" sz="3200" b="1" dirty="0">
                <a:solidFill>
                  <a:srgbClr val="3F8F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3. Hãy viết và mô tả lại chuỗi thức ăn khác có thực vật đứng đầu chuỗi.</a:t>
            </a:r>
            <a:endParaRPr lang="en-US" sz="3200" b="1" dirty="0">
              <a:solidFill>
                <a:srgbClr val="3F8F2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BCC73EAB-B468-D8E3-F552-CEBAA5D70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409" y="5244005"/>
            <a:ext cx="2567019" cy="17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32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ection of cartoon mice&#10;&#10;Description automatically generated">
            <a:extLst>
              <a:ext uri="{FF2B5EF4-FFF2-40B4-BE49-F238E27FC236}">
                <a16:creationId xmlns:a16="http://schemas.microsoft.com/office/drawing/2014/main" id="{977A3580-7863-4454-28E2-317464121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600" b="61850" l="10400" r="35300">
                        <a14:foregroundMark x1="10400" y1="51900" x2="12550" y2="51900"/>
                        <a14:foregroundMark x1="34100" y1="55250" x2="34300" y2="59500"/>
                        <a14:foregroundMark x1="34300" y1="59500" x2="30450" y2="61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6" t="43611" r="61667" b="36112"/>
          <a:stretch/>
        </p:blipFill>
        <p:spPr>
          <a:xfrm>
            <a:off x="9504119" y="5699148"/>
            <a:ext cx="1085565" cy="72702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8C7F6CA-11F2-E007-414B-3F4CB78B2588}"/>
              </a:ext>
            </a:extLst>
          </p:cNvPr>
          <p:cNvSpPr/>
          <p:nvPr/>
        </p:nvSpPr>
        <p:spPr>
          <a:xfrm>
            <a:off x="119269" y="1642594"/>
            <a:ext cx="11780662" cy="42780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cac-bô-nic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600" baseline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Thực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thường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sinh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đứng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chuỗi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thức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ăn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51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ection of cartoon mice&#10;&#10;Description automatically generated">
            <a:extLst>
              <a:ext uri="{FF2B5EF4-FFF2-40B4-BE49-F238E27FC236}">
                <a16:creationId xmlns:a16="http://schemas.microsoft.com/office/drawing/2014/main" id="{977A3580-7863-4454-28E2-317464121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600" b="61850" l="10400" r="35300">
                        <a14:foregroundMark x1="10400" y1="51900" x2="12550" y2="51900"/>
                        <a14:foregroundMark x1="34100" y1="55250" x2="34300" y2="59500"/>
                        <a14:foregroundMark x1="34300" y1="59500" x2="30450" y2="61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6" t="43611" r="61667" b="36112"/>
          <a:stretch/>
        </p:blipFill>
        <p:spPr>
          <a:xfrm>
            <a:off x="9504119" y="5699148"/>
            <a:ext cx="1085565" cy="7270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772396-A19A-32FA-FD06-4DBC1C911C68}"/>
              </a:ext>
            </a:extLst>
          </p:cNvPr>
          <p:cNvSpPr txBox="1"/>
          <p:nvPr/>
        </p:nvSpPr>
        <p:spPr>
          <a:xfrm>
            <a:off x="567558" y="1471448"/>
            <a:ext cx="108361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chuỗi</a:t>
            </a:r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chuỗi</a:t>
            </a:r>
            <a:r>
              <a:rPr lang="en-US" sz="35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3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500" dirty="0">
                <a:latin typeface="Cambria" panose="02040503050406030204" pitchFamily="18" charset="0"/>
                <a:ea typeface="Cambria" panose="02040503050406030204" pitchFamily="18" charset="0"/>
              </a:rPr>
              <a:t>Rau </a:t>
            </a:r>
            <a:r>
              <a:rPr lang="en-US" sz="3500" dirty="0" err="1">
                <a:latin typeface="Cambria" panose="02040503050406030204" pitchFamily="18" charset="0"/>
                <a:ea typeface="Cambria" panose="02040503050406030204" pitchFamily="18" charset="0"/>
              </a:rPr>
              <a:t>muống</a:t>
            </a:r>
            <a:r>
              <a:rPr lang="en-US" sz="3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5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sâu</a:t>
            </a:r>
            <a:r>
              <a:rPr lang="en-US" sz="35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 </a:t>
            </a:r>
            <a:r>
              <a:rPr lang="en-US" sz="35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Chim</a:t>
            </a:r>
            <a:r>
              <a:rPr lang="en-US" sz="35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5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sâu</a:t>
            </a:r>
            <a:r>
              <a:rPr lang="en-US" sz="35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 </a:t>
            </a:r>
            <a:r>
              <a:rPr lang="en-US" sz="35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Rắn</a:t>
            </a:r>
            <a:endParaRPr lang="en-US" sz="3500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endParaRPr lang="en-US" sz="3500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35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Lá</a:t>
            </a:r>
            <a:r>
              <a:rPr lang="en-US" sz="35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5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ngô</a:t>
            </a:r>
            <a:r>
              <a:rPr lang="en-US" sz="35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 Châu </a:t>
            </a:r>
            <a:r>
              <a:rPr lang="en-US" sz="35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chấu</a:t>
            </a:r>
            <a:r>
              <a:rPr lang="en-US" sz="35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 </a:t>
            </a:r>
            <a:r>
              <a:rPr lang="en-US" sz="35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Ếch</a:t>
            </a:r>
            <a:r>
              <a:rPr lang="en-US" sz="35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 </a:t>
            </a:r>
            <a:r>
              <a:rPr lang="en-US" sz="35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Rắn</a:t>
            </a:r>
            <a:r>
              <a:rPr lang="en-US" sz="35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5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hổ</a:t>
            </a:r>
            <a:r>
              <a:rPr lang="en-US" sz="35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5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mang</a:t>
            </a:r>
            <a:endParaRPr lang="en-US" sz="3500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endParaRPr lang="vi-VN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48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ceUponATime-KevinKern-4587732">
            <a:hlinkClick r:id="" action="ppaction://media"/>
            <a:extLst>
              <a:ext uri="{FF2B5EF4-FFF2-40B4-BE49-F238E27FC236}">
                <a16:creationId xmlns:a16="http://schemas.microsoft.com/office/drawing/2014/main" id="{ADA73AC6-53A2-3879-0413-1EDEFF466D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>
            <a:off x="11050364" y="6169446"/>
            <a:ext cx="688554" cy="688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86225B-9F3F-1A14-2DF6-7FF5F54024CF}"/>
              </a:ext>
            </a:extLst>
          </p:cNvPr>
          <p:cNvSpPr txBox="1"/>
          <p:nvPr/>
        </p:nvSpPr>
        <p:spPr>
          <a:xfrm>
            <a:off x="851337" y="1126518"/>
            <a:ext cx="101990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chẽ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Trong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ổn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chuỗi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5FAC9-BE97-64B0-907D-34707C854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71" y="419321"/>
            <a:ext cx="963861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7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ceUponATime-KevinKern-4587732">
            <a:hlinkClick r:id="" action="ppaction://media"/>
            <a:extLst>
              <a:ext uri="{FF2B5EF4-FFF2-40B4-BE49-F238E27FC236}">
                <a16:creationId xmlns:a16="http://schemas.microsoft.com/office/drawing/2014/main" id="{ADA73AC6-53A2-3879-0413-1EDEFF466D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>
            <a:off x="11050364" y="6169446"/>
            <a:ext cx="688554" cy="688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86225B-9F3F-1A14-2DF6-7FF5F54024CF}"/>
              </a:ext>
            </a:extLst>
          </p:cNvPr>
          <p:cNvSpPr txBox="1"/>
          <p:nvPr/>
        </p:nvSpPr>
        <p:spPr>
          <a:xfrm>
            <a:off x="493986" y="1126518"/>
            <a:ext cx="110064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Ở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khoai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tây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rắn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tạo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chuỗi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Theo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179388" marR="0" lvl="0" indent="2730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rắn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179388" marR="0" lvl="0" indent="2730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Nếu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rắn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mạnh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do con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khai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thuốc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xảy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khoai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5FAC9-BE97-64B0-907D-34707C854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71" y="419321"/>
            <a:ext cx="9638611" cy="707197"/>
          </a:xfrm>
          <a:prstGeom prst="rect">
            <a:avLst/>
          </a:prstGeom>
        </p:spPr>
      </p:pic>
      <p:pic>
        <p:nvPicPr>
          <p:cNvPr id="2" name="Picture 1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3BF5E361-F09F-ED0E-F0E5-408C8C0730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751" y="4113855"/>
            <a:ext cx="1769678" cy="1207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B1E4CB-B8ED-EEBB-2F07-9C30812201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572" y="4113855"/>
            <a:ext cx="8942758" cy="205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8746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ection of cartoon mice&#10;&#10;Description automatically generated">
            <a:extLst>
              <a:ext uri="{FF2B5EF4-FFF2-40B4-BE49-F238E27FC236}">
                <a16:creationId xmlns:a16="http://schemas.microsoft.com/office/drawing/2014/main" id="{977A3580-7863-4454-28E2-317464121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600" b="61850" l="10400" r="35300">
                        <a14:foregroundMark x1="10400" y1="51900" x2="12550" y2="51900"/>
                        <a14:foregroundMark x1="34100" y1="55250" x2="34300" y2="59500"/>
                        <a14:foregroundMark x1="34300" y1="59500" x2="30450" y2="61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6" t="43611" r="61667" b="36112"/>
          <a:stretch/>
        </p:blipFill>
        <p:spPr>
          <a:xfrm>
            <a:off x="549595" y="849814"/>
            <a:ext cx="1439232" cy="96388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8C7F6CA-11F2-E007-414B-3F4CB78B2588}"/>
              </a:ext>
            </a:extLst>
          </p:cNvPr>
          <p:cNvSpPr/>
          <p:nvPr/>
        </p:nvSpPr>
        <p:spPr>
          <a:xfrm>
            <a:off x="1988827" y="573629"/>
            <a:ext cx="9710558" cy="151626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khoai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rắn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rắn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A1877C-A638-E04C-DCA3-5290E4C0E771}"/>
              </a:ext>
            </a:extLst>
          </p:cNvPr>
          <p:cNvSpPr/>
          <p:nvPr/>
        </p:nvSpPr>
        <p:spPr>
          <a:xfrm>
            <a:off x="2072909" y="2283701"/>
            <a:ext cx="9414898" cy="1605127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Nếu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rắn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giảm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mạnh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do con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khai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thuốc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chuột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sẽ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tăng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cắn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phá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giảm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khoai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tây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A9A144-4600-4C1D-00E0-C487C653C7B0}"/>
              </a:ext>
            </a:extLst>
          </p:cNvPr>
          <p:cNvSpPr/>
          <p:nvPr/>
        </p:nvSpPr>
        <p:spPr>
          <a:xfrm>
            <a:off x="896330" y="4350761"/>
            <a:ext cx="10591477" cy="1387073"/>
          </a:xfrm>
          <a:prstGeom prst="roundRect">
            <a:avLst>
              <a:gd name="adj" fmla="val 16905"/>
            </a:avLst>
          </a:prstGeom>
          <a:solidFill>
            <a:schemeClr val="bg1"/>
          </a:solidFill>
          <a:ln w="28575">
            <a:solidFill>
              <a:srgbClr val="3F8F26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800" b="1" dirty="0">
                <a:solidFill>
                  <a:srgbClr val="3F8F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Nhận xét về vai trò của thực vật, động vật đối với sự cân bằng chuỗi thức ăn?</a:t>
            </a:r>
            <a:endParaRPr lang="en-US" sz="3800" b="1" dirty="0">
              <a:solidFill>
                <a:srgbClr val="3F8F2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6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6B47836-E9B9-4137-942A-A4B84AFDC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47650" y="4679543"/>
            <a:ext cx="3017972" cy="301797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7DE6A0-67F4-29E9-A841-3CE6FD9F8D18}"/>
              </a:ext>
            </a:extLst>
          </p:cNvPr>
          <p:cNvSpPr/>
          <p:nvPr/>
        </p:nvSpPr>
        <p:spPr>
          <a:xfrm>
            <a:off x="684647" y="1345325"/>
            <a:ext cx="10591477" cy="3460412"/>
          </a:xfrm>
          <a:prstGeom prst="roundRect">
            <a:avLst>
              <a:gd name="adj" fmla="val 16905"/>
            </a:avLst>
          </a:prstGeom>
          <a:solidFill>
            <a:schemeClr val="bg1"/>
          </a:solidFill>
          <a:ln w="28575">
            <a:solidFill>
              <a:srgbClr val="3F8F26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b="1" dirty="0">
                <a:solidFill>
                  <a:srgbClr val="3F8F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Các sinh vật trong chuỗi thức ăn có mối liên hệ chặt chẽ với nhau. Trong đó, số lượng sinh vật được </a:t>
            </a:r>
            <a:r>
              <a:rPr lang="en-US" sz="4000" b="1" dirty="0">
                <a:solidFill>
                  <a:srgbClr val="3F8F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4000" b="1" dirty="0">
                <a:solidFill>
                  <a:srgbClr val="3F8F2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 trì tương đối ổn định tạo thành trạng thái cân bằng của chuỗi thức ăn. </a:t>
            </a:r>
            <a:endParaRPr lang="en-US" sz="4000" b="1" dirty="0">
              <a:solidFill>
                <a:srgbClr val="3F8F2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45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FEEB38-BD05-059D-9422-D599681F8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800" y="2086077"/>
            <a:ext cx="10664319" cy="20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93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7165" y="1939644"/>
            <a:ext cx="104162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4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1206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6383" y="596348"/>
            <a:ext cx="5433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3060" y="2153478"/>
            <a:ext cx="950843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bày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con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vi-VN" sz="2800" dirty="0"/>
              <a:t>Th</a:t>
            </a:r>
            <a:r>
              <a:rPr lang="en-US" sz="2800" dirty="0" err="1"/>
              <a:t>ực</a:t>
            </a:r>
            <a:r>
              <a:rPr lang="en-US" sz="2800" dirty="0"/>
              <a:t> </a:t>
            </a:r>
            <a:r>
              <a:rPr lang="vi-VN" sz="2800" dirty="0"/>
              <a:t>hiện được một số việc làm giữ cân bằng chuỗi thức ăn trong tự nhiên và vận động gia đình cùng thực hiện.</a:t>
            </a:r>
            <a:endParaRPr lang="en-US" sz="28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4178876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113" y="309627"/>
            <a:ext cx="10614991" cy="593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</a:p>
          <a:p>
            <a:pPr>
              <a:lnSpc>
                <a:spcPct val="130000"/>
              </a:lnSpc>
            </a:pP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2.Vai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30000"/>
              </a:lnSpc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đứng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chuỗi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3.Cân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sinh vật trong chuỗi thức ăn có mối liên hệ chặt chẽ với nhau. 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S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ố lượng sinh vật được 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uy trì tương đối ổn định tạo thành trạng thái cân bằng của chuỗi thức ăn. </a:t>
            </a:r>
            <a:endParaRPr lang="en-US" sz="3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45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卡通人物&#10;&#10;低可信度描述已自动生成">
            <a:extLst>
              <a:ext uri="{FF2B5EF4-FFF2-40B4-BE49-F238E27FC236}">
                <a16:creationId xmlns:a16="http://schemas.microsoft.com/office/drawing/2014/main" id="{13DCE1CB-3E54-4B90-B122-A70E17A4F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1527" y="4158337"/>
            <a:ext cx="1799775" cy="1799775"/>
          </a:xfrm>
          <a:prstGeom prst="rect">
            <a:avLst/>
          </a:prstGeom>
        </p:spPr>
      </p:pic>
      <p:pic>
        <p:nvPicPr>
          <p:cNvPr id="50" name="图片 49" descr="图片包含 室内, 规模, 摇摆, 木&#10;&#10;描述已自动生成">
            <a:extLst>
              <a:ext uri="{FF2B5EF4-FFF2-40B4-BE49-F238E27FC236}">
                <a16:creationId xmlns:a16="http://schemas.microsoft.com/office/drawing/2014/main" id="{AA9DF29C-AE14-4D72-8C7E-CE1882E61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6"/>
          <a:stretch>
            <a:fillRect/>
          </a:stretch>
        </p:blipFill>
        <p:spPr>
          <a:xfrm>
            <a:off x="2075543" y="1"/>
            <a:ext cx="8040914" cy="5832397"/>
          </a:xfrm>
          <a:custGeom>
            <a:avLst/>
            <a:gdLst>
              <a:gd name="connsiteX0" fmla="*/ 0 w 8040914"/>
              <a:gd name="connsiteY0" fmla="*/ 0 h 5832397"/>
              <a:gd name="connsiteX1" fmla="*/ 8040914 w 8040914"/>
              <a:gd name="connsiteY1" fmla="*/ 0 h 5832397"/>
              <a:gd name="connsiteX2" fmla="*/ 8040914 w 8040914"/>
              <a:gd name="connsiteY2" fmla="*/ 5832397 h 5832397"/>
              <a:gd name="connsiteX3" fmla="*/ 0 w 8040914"/>
              <a:gd name="connsiteY3" fmla="*/ 5832397 h 583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40914" h="5832397">
                <a:moveTo>
                  <a:pt x="0" y="0"/>
                </a:moveTo>
                <a:lnTo>
                  <a:pt x="8040914" y="0"/>
                </a:lnTo>
                <a:lnTo>
                  <a:pt x="8040914" y="5832397"/>
                </a:lnTo>
                <a:lnTo>
                  <a:pt x="0" y="5832397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9A997E-3852-9E22-9767-6E3F623B9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971" y="952272"/>
            <a:ext cx="6572058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57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28D371-9C4A-0590-4AFD-79BD1826B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952" y="338550"/>
            <a:ext cx="5854262" cy="38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0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E22F83-AC2F-9835-3426-D8C544433E81}"/>
              </a:ext>
            </a:extLst>
          </p:cNvPr>
          <p:cNvSpPr/>
          <p:nvPr/>
        </p:nvSpPr>
        <p:spPr>
          <a:xfrm>
            <a:off x="2375338" y="451945"/>
            <a:ext cx="7346731" cy="1208689"/>
          </a:xfrm>
          <a:prstGeom prst="roundRect">
            <a:avLst/>
          </a:prstGeom>
          <a:solidFill>
            <a:srgbClr val="FEEE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A69FEE-5C3C-5ED0-CF9C-5B0B7C74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94" y="178396"/>
            <a:ext cx="1127857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84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E22F83-AC2F-9835-3426-D8C544433E81}"/>
              </a:ext>
            </a:extLst>
          </p:cNvPr>
          <p:cNvSpPr/>
          <p:nvPr/>
        </p:nvSpPr>
        <p:spPr>
          <a:xfrm>
            <a:off x="2375338" y="451945"/>
            <a:ext cx="7346731" cy="1208689"/>
          </a:xfrm>
          <a:prstGeom prst="roundRect">
            <a:avLst/>
          </a:prstGeom>
          <a:solidFill>
            <a:srgbClr val="FEEE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A69FEE-5C3C-5ED0-CF9C-5B0B7C74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94" y="178396"/>
            <a:ext cx="11278578" cy="16033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2DB0B5-070D-7034-5B68-59F69117EC7B}"/>
              </a:ext>
            </a:extLst>
          </p:cNvPr>
          <p:cNvSpPr/>
          <p:nvPr/>
        </p:nvSpPr>
        <p:spPr>
          <a:xfrm>
            <a:off x="704193" y="1492468"/>
            <a:ext cx="10783614" cy="501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F1432B2B-208A-F2C1-E629-27E802D88DFA}"/>
              </a:ext>
            </a:extLst>
          </p:cNvPr>
          <p:cNvSpPr/>
          <p:nvPr/>
        </p:nvSpPr>
        <p:spPr>
          <a:xfrm>
            <a:off x="6028174" y="1490958"/>
            <a:ext cx="5985152" cy="3118713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đói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vi-VN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82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E22F83-AC2F-9835-3426-D8C544433E81}"/>
              </a:ext>
            </a:extLst>
          </p:cNvPr>
          <p:cNvSpPr/>
          <p:nvPr/>
        </p:nvSpPr>
        <p:spPr>
          <a:xfrm>
            <a:off x="2375338" y="451945"/>
            <a:ext cx="7346731" cy="1208689"/>
          </a:xfrm>
          <a:prstGeom prst="roundRect">
            <a:avLst/>
          </a:prstGeom>
          <a:solidFill>
            <a:srgbClr val="FEEE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A69FEE-5C3C-5ED0-CF9C-5B0B7C74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94" y="178396"/>
            <a:ext cx="11278578" cy="16033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2DB0B5-070D-7034-5B68-59F69117EC7B}"/>
              </a:ext>
            </a:extLst>
          </p:cNvPr>
          <p:cNvSpPr/>
          <p:nvPr/>
        </p:nvSpPr>
        <p:spPr>
          <a:xfrm>
            <a:off x="704193" y="1492468"/>
            <a:ext cx="10783614" cy="501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F1432B2B-208A-F2C1-E629-27E802D88DFA}"/>
              </a:ext>
            </a:extLst>
          </p:cNvPr>
          <p:cNvSpPr/>
          <p:nvPr/>
        </p:nvSpPr>
        <p:spPr>
          <a:xfrm>
            <a:off x="5447126" y="1432844"/>
            <a:ext cx="6866059" cy="3403843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đói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bụng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giúp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no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bụng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  <a:endParaRPr kumimoji="0" lang="vi-VN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804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E22F83-AC2F-9835-3426-D8C544433E81}"/>
              </a:ext>
            </a:extLst>
          </p:cNvPr>
          <p:cNvSpPr/>
          <p:nvPr/>
        </p:nvSpPr>
        <p:spPr>
          <a:xfrm>
            <a:off x="2375338" y="451945"/>
            <a:ext cx="7346731" cy="1208689"/>
          </a:xfrm>
          <a:prstGeom prst="roundRect">
            <a:avLst/>
          </a:prstGeom>
          <a:solidFill>
            <a:srgbClr val="FEEE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A69FEE-5C3C-5ED0-CF9C-5B0B7C74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94" y="178396"/>
            <a:ext cx="11278578" cy="1603387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F1432B2B-208A-F2C1-E629-27E802D88DFA}"/>
              </a:ext>
            </a:extLst>
          </p:cNvPr>
          <p:cNvSpPr/>
          <p:nvPr/>
        </p:nvSpPr>
        <p:spPr>
          <a:xfrm>
            <a:off x="6096000" y="1637531"/>
            <a:ext cx="5497014" cy="3155186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489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E22F83-AC2F-9835-3426-D8C544433E81}"/>
              </a:ext>
            </a:extLst>
          </p:cNvPr>
          <p:cNvSpPr/>
          <p:nvPr/>
        </p:nvSpPr>
        <p:spPr>
          <a:xfrm>
            <a:off x="2375338" y="451945"/>
            <a:ext cx="7346731" cy="1208689"/>
          </a:xfrm>
          <a:prstGeom prst="roundRect">
            <a:avLst/>
          </a:prstGeom>
          <a:solidFill>
            <a:srgbClr val="FEEE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A69FEE-5C3C-5ED0-CF9C-5B0B7C74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94" y="178396"/>
            <a:ext cx="11278578" cy="16033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2DB0B5-070D-7034-5B68-59F69117EC7B}"/>
              </a:ext>
            </a:extLst>
          </p:cNvPr>
          <p:cNvSpPr/>
          <p:nvPr/>
        </p:nvSpPr>
        <p:spPr>
          <a:xfrm>
            <a:off x="704193" y="1492468"/>
            <a:ext cx="10783614" cy="501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F1432B2B-208A-F2C1-E629-27E802D88DFA}"/>
              </a:ext>
            </a:extLst>
          </p:cNvPr>
          <p:cNvSpPr/>
          <p:nvPr/>
        </p:nvSpPr>
        <p:spPr>
          <a:xfrm>
            <a:off x="6389022" y="1705079"/>
            <a:ext cx="5542496" cy="3213762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314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监控, 灯光, 黑暗, 屏幕&#10;&#10;描述已自动生成">
            <a:extLst>
              <a:ext uri="{FF2B5EF4-FFF2-40B4-BE49-F238E27FC236}">
                <a16:creationId xmlns:a16="http://schemas.microsoft.com/office/drawing/2014/main" id="{0C191074-870C-4AF5-A1C2-2E435A7028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0" b="22560"/>
          <a:stretch/>
        </p:blipFill>
        <p:spPr>
          <a:xfrm>
            <a:off x="3771471" y="1364716"/>
            <a:ext cx="8185320" cy="4492172"/>
          </a:xfrm>
          <a:prstGeom prst="rect">
            <a:avLst/>
          </a:prstGeom>
        </p:spPr>
      </p:pic>
      <p:pic>
        <p:nvPicPr>
          <p:cNvPr id="8" name="图片 7" descr="图片包含 室内, 规模, 摇摆, 木&#10;&#10;描述已自动生成">
            <a:extLst>
              <a:ext uri="{FF2B5EF4-FFF2-40B4-BE49-F238E27FC236}">
                <a16:creationId xmlns:a16="http://schemas.microsoft.com/office/drawing/2014/main" id="{C117844B-BF5D-4ADA-9884-AAC641FD3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087210"/>
            <a:ext cx="3048000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B02B82-83F3-CF04-93BA-5EF167D8B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975" y="2138574"/>
            <a:ext cx="4454115" cy="305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75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649</Words>
  <Application>Microsoft Office PowerPoint</Application>
  <PresentationFormat>Widescreen</PresentationFormat>
  <Paragraphs>36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等线</vt:lpstr>
      <vt:lpstr>#9Slide03 AllRoundGothic</vt:lpstr>
      <vt:lpstr>Arial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世界森林日主题班会</dc:title>
  <dc:creator>.</dc:creator>
  <cp:lastModifiedBy>ngọc nguyễn</cp:lastModifiedBy>
  <cp:revision>41</cp:revision>
  <dcterms:created xsi:type="dcterms:W3CDTF">2022-02-19T05:55:48Z</dcterms:created>
  <dcterms:modified xsi:type="dcterms:W3CDTF">2024-04-19T05:04:16Z</dcterms:modified>
</cp:coreProperties>
</file>