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</p:sldMasterIdLst>
  <p:notesMasterIdLst>
    <p:notesMasterId r:id="rId23"/>
  </p:notesMasterIdLst>
  <p:sldIdLst>
    <p:sldId id="257" r:id="rId6"/>
    <p:sldId id="268" r:id="rId7"/>
    <p:sldId id="256" r:id="rId8"/>
    <p:sldId id="267" r:id="rId9"/>
    <p:sldId id="258" r:id="rId10"/>
    <p:sldId id="262" r:id="rId11"/>
    <p:sldId id="263" r:id="rId12"/>
    <p:sldId id="264" r:id="rId13"/>
    <p:sldId id="259" r:id="rId14"/>
    <p:sldId id="260" r:id="rId15"/>
    <p:sldId id="265" r:id="rId16"/>
    <p:sldId id="261" r:id="rId17"/>
    <p:sldId id="266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#9Slide03 Montserrat Black" panose="020B0604020202020204" charset="0"/>
      <p:bold r:id="rId24"/>
    </p:embeddedFont>
    <p:embeddedFont>
      <p:font typeface="#9Slide07 SFU Rhythm" panose="020B0604020202020204" charset="0"/>
      <p:regular r:id="rId25"/>
    </p:embeddedFont>
    <p:embeddedFont>
      <p:font typeface="#9Slide07 SVNZiclets" panose="02000603000000000000" charset="0"/>
      <p:regular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DengXian" panose="02010600030101010101" pitchFamily="2" charset="-122"/>
      <p:regular r:id="rId31"/>
      <p:bold r:id="rId32"/>
    </p:embeddedFont>
    <p:embeddedFont>
      <p:font typeface="Mango AC" panose="020B0604020202020204" charset="0"/>
      <p:regular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08DF7-E5C1-4D63-AEEC-CA784286A18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4193-85D9-4339-BB6C-99EC63F3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6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272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32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3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25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F3DD33F-00A7-5A4E-98D4-3A36935B52F6}"/>
              </a:ext>
            </a:extLst>
          </p:cNvPr>
          <p:cNvSpPr/>
          <p:nvPr userDrawn="1"/>
        </p:nvSpPr>
        <p:spPr>
          <a:xfrm>
            <a:off x="328410" y="328412"/>
            <a:ext cx="17656935" cy="96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6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F3DD33F-00A7-5A4E-98D4-3A36935B52F6}"/>
              </a:ext>
            </a:extLst>
          </p:cNvPr>
          <p:cNvSpPr/>
          <p:nvPr userDrawn="1"/>
        </p:nvSpPr>
        <p:spPr>
          <a:xfrm>
            <a:off x="328410" y="328412"/>
            <a:ext cx="17656935" cy="96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6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F3DD33F-00A7-5A4E-98D4-3A36935B52F6}"/>
              </a:ext>
            </a:extLst>
          </p:cNvPr>
          <p:cNvSpPr/>
          <p:nvPr userDrawn="1"/>
        </p:nvSpPr>
        <p:spPr>
          <a:xfrm>
            <a:off x="328410" y="328412"/>
            <a:ext cx="17656935" cy="96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F3DD33F-00A7-5A4E-98D4-3A36935B52F6}"/>
              </a:ext>
            </a:extLst>
          </p:cNvPr>
          <p:cNvSpPr/>
          <p:nvPr userDrawn="1"/>
        </p:nvSpPr>
        <p:spPr>
          <a:xfrm>
            <a:off x="328410" y="328412"/>
            <a:ext cx="17656935" cy="96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2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12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97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3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93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678594" y="2390632"/>
            <a:ext cx="93726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n w="571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3 Montserrat Black" panose="00000A00000000000000" pitchFamily="2" charset="0"/>
              </a:rPr>
              <a:t>KHỞI</a:t>
            </a:r>
          </a:p>
          <a:p>
            <a:pPr algn="ctr"/>
            <a:r>
              <a:rPr lang="en-US" sz="19900" dirty="0">
                <a:ln w="571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3 Montserrat Black" panose="00000A00000000000000" pitchFamily="2" charset="0"/>
              </a:rPr>
              <a:t>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63504" y="4029837"/>
            <a:ext cx="1580157" cy="15880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72673" y="5804610"/>
            <a:ext cx="1000246" cy="1003478"/>
          </a:xfrm>
          <a:prstGeom prst="rect">
            <a:avLst/>
          </a:prstGeom>
        </p:spPr>
      </p:pic>
      <p:sp>
        <p:nvSpPr>
          <p:cNvPr id="19" name="TextBox 17"/>
          <p:cNvSpPr txBox="1"/>
          <p:nvPr/>
        </p:nvSpPr>
        <p:spPr>
          <a:xfrm>
            <a:off x="4413562" y="1378207"/>
            <a:ext cx="1196097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 hợp nào dưới đây viết hoa đúng tên cơ quan, tổ chức?</a:t>
            </a:r>
            <a:endParaRPr lang="en-US" sz="857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-1971702" y="1351997"/>
            <a:ext cx="917520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Mango AC"/>
              </a:rPr>
              <a:t>Câu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Mango AC"/>
              </a:rPr>
              <a:t>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65589" y="3485344"/>
            <a:ext cx="1332373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Ban </a:t>
            </a:r>
            <a:r>
              <a:rPr lang="en-US" sz="6000" dirty="0" err="1"/>
              <a:t>công</a:t>
            </a:r>
            <a:r>
              <a:rPr lang="en-US" sz="6000" dirty="0"/>
              <a:t> </a:t>
            </a:r>
            <a:r>
              <a:rPr lang="en-US" sz="6000" dirty="0" err="1"/>
              <a:t>tác</a:t>
            </a:r>
            <a:r>
              <a:rPr lang="en-US" sz="6000" dirty="0"/>
              <a:t> </a:t>
            </a:r>
            <a:r>
              <a:rPr lang="en-US" sz="6000" dirty="0" err="1"/>
              <a:t>thiếu</a:t>
            </a:r>
            <a:r>
              <a:rPr lang="en-US" sz="6000" dirty="0"/>
              <a:t> </a:t>
            </a:r>
            <a:r>
              <a:rPr lang="en-US" sz="6000" dirty="0" err="1"/>
              <a:t>nhi</a:t>
            </a:r>
            <a:r>
              <a:rPr lang="en-US" sz="6000" dirty="0"/>
              <a:t> </a:t>
            </a:r>
            <a:r>
              <a:rPr lang="en-US" sz="6000" dirty="0" err="1"/>
              <a:t>trung</a:t>
            </a:r>
            <a:r>
              <a:rPr lang="en-US" sz="6000" dirty="0"/>
              <a:t> </a:t>
            </a:r>
            <a:r>
              <a:rPr lang="en-US" sz="6000" dirty="0" err="1"/>
              <a:t>ương</a:t>
            </a:r>
            <a:r>
              <a:rPr lang="en-US" sz="6000" dirty="0"/>
              <a:t> </a:t>
            </a:r>
            <a:r>
              <a:rPr lang="en-US" sz="6000" dirty="0" err="1"/>
              <a:t>Đoàn</a:t>
            </a:r>
            <a:endParaRPr lang="en-US" sz="6000" dirty="0"/>
          </a:p>
        </p:txBody>
      </p:sp>
      <p:sp>
        <p:nvSpPr>
          <p:cNvPr id="22" name="Oval 21"/>
          <p:cNvSpPr/>
          <p:nvPr/>
        </p:nvSpPr>
        <p:spPr>
          <a:xfrm>
            <a:off x="1424208" y="3495092"/>
            <a:ext cx="1259907" cy="100591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65589" y="4735411"/>
            <a:ext cx="1332373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Ban </a:t>
            </a:r>
            <a:r>
              <a:rPr lang="en-US" sz="6000" dirty="0" err="1"/>
              <a:t>Công</a:t>
            </a:r>
            <a:r>
              <a:rPr lang="en-US" sz="6000" dirty="0"/>
              <a:t> </a:t>
            </a:r>
            <a:r>
              <a:rPr lang="en-US" sz="6000" dirty="0" err="1"/>
              <a:t>tác</a:t>
            </a:r>
            <a:r>
              <a:rPr lang="en-US" sz="6000" dirty="0"/>
              <a:t> </a:t>
            </a:r>
            <a:r>
              <a:rPr lang="en-US" sz="6000" dirty="0" err="1"/>
              <a:t>thiếu</a:t>
            </a:r>
            <a:r>
              <a:rPr lang="en-US" sz="6000" dirty="0"/>
              <a:t> </a:t>
            </a:r>
            <a:r>
              <a:rPr lang="en-US" sz="6000" dirty="0" err="1"/>
              <a:t>nhi</a:t>
            </a:r>
            <a:r>
              <a:rPr lang="en-US" sz="6000" dirty="0"/>
              <a:t> </a:t>
            </a:r>
            <a:r>
              <a:rPr lang="en-US" sz="6000" dirty="0" err="1"/>
              <a:t>Trung</a:t>
            </a:r>
            <a:r>
              <a:rPr lang="en-US" sz="6000" dirty="0"/>
              <a:t> </a:t>
            </a:r>
            <a:r>
              <a:rPr lang="en-US" sz="6000" dirty="0" err="1"/>
              <a:t>ương</a:t>
            </a:r>
            <a:r>
              <a:rPr lang="en-US" sz="6000" dirty="0"/>
              <a:t> </a:t>
            </a:r>
            <a:r>
              <a:rPr lang="en-US" sz="6000" dirty="0" err="1"/>
              <a:t>Đoàn</a:t>
            </a:r>
            <a:endParaRPr lang="en-US" sz="6000" dirty="0"/>
          </a:p>
        </p:txBody>
      </p:sp>
      <p:sp>
        <p:nvSpPr>
          <p:cNvPr id="24" name="TextBox 23"/>
          <p:cNvSpPr txBox="1"/>
          <p:nvPr/>
        </p:nvSpPr>
        <p:spPr>
          <a:xfrm>
            <a:off x="2959332" y="5969431"/>
            <a:ext cx="1332373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Ban </a:t>
            </a:r>
            <a:r>
              <a:rPr lang="en-US" sz="6000" dirty="0" err="1"/>
              <a:t>Công</a:t>
            </a:r>
            <a:r>
              <a:rPr lang="en-US" sz="6000" dirty="0"/>
              <a:t> </a:t>
            </a:r>
            <a:r>
              <a:rPr lang="en-US" sz="6000" dirty="0" err="1"/>
              <a:t>tác</a:t>
            </a:r>
            <a:r>
              <a:rPr lang="en-US" sz="6000" dirty="0"/>
              <a:t> </a:t>
            </a:r>
            <a:r>
              <a:rPr lang="en-US" sz="6000" dirty="0" err="1"/>
              <a:t>Thiếu</a:t>
            </a:r>
            <a:r>
              <a:rPr lang="en-US" sz="6000" dirty="0"/>
              <a:t> </a:t>
            </a:r>
            <a:r>
              <a:rPr lang="en-US" sz="6000" dirty="0" err="1"/>
              <a:t>nhi</a:t>
            </a:r>
            <a:r>
              <a:rPr lang="en-US" sz="6000" dirty="0"/>
              <a:t> </a:t>
            </a:r>
            <a:r>
              <a:rPr lang="en-US" sz="6000" dirty="0" err="1"/>
              <a:t>Trung</a:t>
            </a:r>
            <a:r>
              <a:rPr lang="en-US" sz="6000" dirty="0"/>
              <a:t> </a:t>
            </a:r>
            <a:r>
              <a:rPr lang="en-US" sz="6000" dirty="0" err="1"/>
              <a:t>Ương</a:t>
            </a:r>
            <a:r>
              <a:rPr lang="en-US" sz="6000" dirty="0"/>
              <a:t> </a:t>
            </a:r>
            <a:r>
              <a:rPr lang="en-US" sz="6000" dirty="0" err="1"/>
              <a:t>Đoàn</a:t>
            </a:r>
            <a:endParaRPr lang="en-US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2959332" y="7219498"/>
            <a:ext cx="1332373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Ban </a:t>
            </a:r>
            <a:r>
              <a:rPr lang="en-US" sz="6000" dirty="0" err="1"/>
              <a:t>Công</a:t>
            </a:r>
            <a:r>
              <a:rPr lang="en-US" sz="6000" dirty="0"/>
              <a:t> </a:t>
            </a:r>
            <a:r>
              <a:rPr lang="en-US" sz="6000" dirty="0" err="1"/>
              <a:t>tác</a:t>
            </a:r>
            <a:r>
              <a:rPr lang="en-US" sz="6000" dirty="0"/>
              <a:t> </a:t>
            </a:r>
            <a:r>
              <a:rPr lang="en-US" sz="6000" dirty="0" err="1"/>
              <a:t>Thiếu</a:t>
            </a:r>
            <a:r>
              <a:rPr lang="en-US" sz="6000" dirty="0"/>
              <a:t> </a:t>
            </a:r>
            <a:r>
              <a:rPr lang="en-US" sz="6000" dirty="0" err="1"/>
              <a:t>nhi</a:t>
            </a:r>
            <a:r>
              <a:rPr lang="en-US" sz="6000" dirty="0"/>
              <a:t> </a:t>
            </a:r>
            <a:r>
              <a:rPr lang="en-US" sz="6000" dirty="0" err="1"/>
              <a:t>Trung</a:t>
            </a:r>
            <a:r>
              <a:rPr lang="en-US" sz="6000" dirty="0"/>
              <a:t> </a:t>
            </a:r>
            <a:r>
              <a:rPr lang="en-US" sz="6000" dirty="0" err="1"/>
              <a:t>ương</a:t>
            </a:r>
            <a:r>
              <a:rPr lang="en-US" sz="6000" dirty="0"/>
              <a:t> </a:t>
            </a:r>
            <a:r>
              <a:rPr lang="en-US" sz="6000" dirty="0" err="1"/>
              <a:t>Đoàn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63504" y="4029837"/>
            <a:ext cx="1580157" cy="15880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72673" y="5804610"/>
            <a:ext cx="1000246" cy="1003478"/>
          </a:xfrm>
          <a:prstGeom prst="rect">
            <a:avLst/>
          </a:prstGeom>
        </p:spPr>
      </p:pic>
      <p:sp>
        <p:nvSpPr>
          <p:cNvPr id="19" name="TextBox 17"/>
          <p:cNvSpPr txBox="1"/>
          <p:nvPr/>
        </p:nvSpPr>
        <p:spPr>
          <a:xfrm>
            <a:off x="4413562" y="1378207"/>
            <a:ext cx="1196097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 hợp nào dưới đây viết hoa đúng tên cơ quan, tổ chức?</a:t>
            </a:r>
            <a:endParaRPr lang="en-US" sz="857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-1971702" y="1351997"/>
            <a:ext cx="917520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Mango AC"/>
              </a:rPr>
              <a:t>Câu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Mango AC"/>
              </a:rPr>
              <a:t>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65589" y="3485344"/>
            <a:ext cx="1332373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/>
              <a:t>Câu</a:t>
            </a:r>
            <a:r>
              <a:rPr lang="en-US" sz="6000" dirty="0"/>
              <a:t> </a:t>
            </a:r>
            <a:r>
              <a:rPr lang="en-US" sz="6000" dirty="0" err="1"/>
              <a:t>lạc</a:t>
            </a:r>
            <a:r>
              <a:rPr lang="en-US" sz="6000" dirty="0"/>
              <a:t> </a:t>
            </a:r>
            <a:r>
              <a:rPr lang="en-US" sz="6000" dirty="0" err="1"/>
              <a:t>bộ</a:t>
            </a:r>
            <a:r>
              <a:rPr lang="en-US" sz="6000" dirty="0"/>
              <a:t> </a:t>
            </a:r>
            <a:r>
              <a:rPr lang="en-US" sz="6000" dirty="0" err="1"/>
              <a:t>tiếng</a:t>
            </a:r>
            <a:r>
              <a:rPr lang="en-US" sz="6000" dirty="0"/>
              <a:t> </a:t>
            </a:r>
            <a:r>
              <a:rPr lang="en-US" sz="6000" dirty="0" err="1"/>
              <a:t>Anh</a:t>
            </a:r>
            <a:r>
              <a:rPr lang="en-US" sz="6000" dirty="0"/>
              <a:t> </a:t>
            </a:r>
            <a:r>
              <a:rPr lang="en-US" sz="6000" dirty="0" err="1"/>
              <a:t>tiểu</a:t>
            </a:r>
            <a:r>
              <a:rPr lang="en-US" sz="6000" dirty="0"/>
              <a:t> </a:t>
            </a:r>
            <a:r>
              <a:rPr lang="en-US" sz="6000" dirty="0" err="1"/>
              <a:t>học</a:t>
            </a:r>
            <a:endParaRPr lang="en-US" sz="6000" dirty="0"/>
          </a:p>
        </p:txBody>
      </p:sp>
      <p:sp>
        <p:nvSpPr>
          <p:cNvPr id="22" name="Oval 21"/>
          <p:cNvSpPr/>
          <p:nvPr/>
        </p:nvSpPr>
        <p:spPr>
          <a:xfrm>
            <a:off x="1424208" y="3495092"/>
            <a:ext cx="1259907" cy="100591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b.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65589" y="4735411"/>
            <a:ext cx="1332373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/>
              <a:t>Câu</a:t>
            </a:r>
            <a:r>
              <a:rPr lang="en-US" sz="6000" dirty="0"/>
              <a:t> </a:t>
            </a:r>
            <a:r>
              <a:rPr lang="en-US" sz="6000" dirty="0" err="1"/>
              <a:t>lạc</a:t>
            </a:r>
            <a:r>
              <a:rPr lang="en-US" sz="6000" dirty="0"/>
              <a:t> </a:t>
            </a:r>
            <a:r>
              <a:rPr lang="en-US" sz="6000" dirty="0" err="1"/>
              <a:t>bộ</a:t>
            </a:r>
            <a:r>
              <a:rPr lang="en-US" sz="6000" dirty="0"/>
              <a:t> </a:t>
            </a:r>
            <a:r>
              <a:rPr lang="en-US" sz="6000" dirty="0" err="1"/>
              <a:t>Tiếng</a:t>
            </a:r>
            <a:r>
              <a:rPr lang="en-US" sz="6000" dirty="0"/>
              <a:t> </a:t>
            </a:r>
            <a:r>
              <a:rPr lang="en-US" sz="6000" dirty="0" err="1"/>
              <a:t>Anh</a:t>
            </a:r>
            <a:r>
              <a:rPr lang="en-US" sz="6000" dirty="0"/>
              <a:t> </a:t>
            </a:r>
            <a:r>
              <a:rPr lang="en-US" sz="6000" dirty="0" err="1"/>
              <a:t>tiểu</a:t>
            </a:r>
            <a:r>
              <a:rPr lang="en-US" sz="6000" dirty="0"/>
              <a:t> </a:t>
            </a:r>
            <a:r>
              <a:rPr lang="en-US" sz="6000" dirty="0" err="1"/>
              <a:t>học</a:t>
            </a:r>
            <a:endParaRPr lang="en-US" sz="6000" dirty="0"/>
          </a:p>
        </p:txBody>
      </p:sp>
      <p:sp>
        <p:nvSpPr>
          <p:cNvPr id="24" name="TextBox 23"/>
          <p:cNvSpPr txBox="1"/>
          <p:nvPr/>
        </p:nvSpPr>
        <p:spPr>
          <a:xfrm>
            <a:off x="2959332" y="5969431"/>
            <a:ext cx="1332373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/>
              <a:t>Câu</a:t>
            </a:r>
            <a:r>
              <a:rPr lang="en-US" sz="6000" dirty="0"/>
              <a:t> </a:t>
            </a:r>
            <a:r>
              <a:rPr lang="en-US" sz="6000" dirty="0" err="1"/>
              <a:t>lạc</a:t>
            </a:r>
            <a:r>
              <a:rPr lang="en-US" sz="6000" dirty="0"/>
              <a:t> </a:t>
            </a:r>
            <a:r>
              <a:rPr lang="en-US" sz="6000" dirty="0" err="1"/>
              <a:t>bộ</a:t>
            </a:r>
            <a:r>
              <a:rPr lang="en-US" sz="6000" dirty="0"/>
              <a:t> </a:t>
            </a:r>
            <a:r>
              <a:rPr lang="en-US" sz="6000" dirty="0" err="1"/>
              <a:t>Tiếng</a:t>
            </a:r>
            <a:r>
              <a:rPr lang="en-US" sz="6000" dirty="0"/>
              <a:t> </a:t>
            </a:r>
            <a:r>
              <a:rPr lang="en-US" sz="6000" dirty="0" err="1"/>
              <a:t>Anh</a:t>
            </a:r>
            <a:r>
              <a:rPr lang="en-US" sz="6000" dirty="0"/>
              <a:t> </a:t>
            </a:r>
            <a:r>
              <a:rPr lang="en-US" sz="6000" dirty="0" err="1"/>
              <a:t>Tiểu</a:t>
            </a:r>
            <a:r>
              <a:rPr lang="en-US" sz="6000" dirty="0"/>
              <a:t> </a:t>
            </a:r>
            <a:r>
              <a:rPr lang="en-US" sz="6000" dirty="0" err="1"/>
              <a:t>học</a:t>
            </a:r>
            <a:endParaRPr lang="en-US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2959332" y="7219498"/>
            <a:ext cx="1332373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/>
              <a:t>Câu</a:t>
            </a:r>
            <a:r>
              <a:rPr lang="en-US" sz="6000" dirty="0"/>
              <a:t> </a:t>
            </a:r>
            <a:r>
              <a:rPr lang="en-US" sz="6000" dirty="0" err="1"/>
              <a:t>lạc</a:t>
            </a:r>
            <a:r>
              <a:rPr lang="en-US" sz="6000" dirty="0"/>
              <a:t> </a:t>
            </a:r>
            <a:r>
              <a:rPr lang="en-US" sz="6000" dirty="0" err="1"/>
              <a:t>bộ</a:t>
            </a:r>
            <a:r>
              <a:rPr lang="en-US" sz="6000" dirty="0"/>
              <a:t> </a:t>
            </a:r>
            <a:r>
              <a:rPr lang="en-US" sz="6000" dirty="0" err="1"/>
              <a:t>tiếng</a:t>
            </a:r>
            <a:r>
              <a:rPr lang="en-US" sz="6000" dirty="0"/>
              <a:t> </a:t>
            </a:r>
            <a:r>
              <a:rPr lang="en-US" sz="6000" dirty="0" err="1"/>
              <a:t>Anh</a:t>
            </a:r>
            <a:r>
              <a:rPr lang="en-US" sz="6000" dirty="0"/>
              <a:t> </a:t>
            </a:r>
            <a:r>
              <a:rPr lang="en-US" sz="6000" dirty="0" err="1"/>
              <a:t>Tiểu</a:t>
            </a:r>
            <a:r>
              <a:rPr lang="en-US" sz="6000" dirty="0"/>
              <a:t> </a:t>
            </a:r>
            <a:r>
              <a:rPr lang="en-US" sz="6000" dirty="0" err="1"/>
              <a:t>học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273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17473" y="3110603"/>
            <a:ext cx="1580157" cy="15880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27749" y="5972463"/>
            <a:ext cx="1000246" cy="10034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13562" y="1378207"/>
            <a:ext cx="1196097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857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971702" y="1351997"/>
            <a:ext cx="917520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Mango AC"/>
              </a:rPr>
              <a:t>Câu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Mango AC"/>
              </a:rPr>
              <a:t> 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57400" y="5127556"/>
            <a:ext cx="14630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Đội Thiếu niên Tiền phong Hồ Chí Minh...</a:t>
            </a:r>
          </a:p>
          <a:p>
            <a:pPr algn="just"/>
            <a:r>
              <a:rPr lang="vi-VN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Uỷ</a:t>
            </a:r>
            <a:r>
              <a:rPr lang="vi-VN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ban Thường vụ Quốc hội, Bộ Tài nguyên và Môi trường,....</a:t>
            </a:r>
            <a:endParaRPr lang="vi-VN" sz="60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678594" y="2390632"/>
            <a:ext cx="93726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n w="571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3 Montserrat Black" panose="00000A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361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28">
            <a:extLst>
              <a:ext uri="{FF2B5EF4-FFF2-40B4-BE49-F238E27FC236}">
                <a16:creationId xmlns:a16="http://schemas.microsoft.com/office/drawing/2014/main" id="{83B3EE50-C49B-9D44-BEB8-D3F50C7555CC}"/>
              </a:ext>
            </a:extLst>
          </p:cNvPr>
          <p:cNvSpPr/>
          <p:nvPr/>
        </p:nvSpPr>
        <p:spPr>
          <a:xfrm>
            <a:off x="4572000" y="2552700"/>
            <a:ext cx="10046022" cy="482159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>
            <a:noFill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wrap="none" lIns="28575" tIns="28575" rIns="28575" bIns="28575" anchor="ctr">
            <a:noAutofit/>
          </a:bodyPr>
          <a:lstStyle/>
          <a:p>
            <a:pPr algn="ctr" defTabSz="1371600">
              <a:defRPr/>
            </a:pPr>
            <a:r>
              <a:rPr lang="en-US" altLang="zh-CN" sz="120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7 SVNZiclets" panose="02000603000000000000" pitchFamily="2" charset="0"/>
                <a:ea typeface="+mj-ea"/>
                <a:sym typeface="Arial" panose="020B0604020202020204"/>
              </a:rPr>
              <a:t>TRẢ LỜI </a:t>
            </a:r>
          </a:p>
          <a:p>
            <a:pPr algn="ctr" defTabSz="1371600">
              <a:defRPr/>
            </a:pPr>
            <a:r>
              <a:rPr lang="en-US" altLang="zh-CN" sz="120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7 SVNZiclets" panose="02000603000000000000" pitchFamily="2" charset="0"/>
                <a:ea typeface="+mj-ea"/>
                <a:sym typeface="Arial" panose="020B0604020202020204"/>
              </a:rPr>
              <a:t>NHANH</a:t>
            </a:r>
            <a:endParaRPr lang="zh-CN" altLang="en-US" sz="12000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#9Slide07 SVNZiclets" panose="02000603000000000000" pitchFamily="2" charset="0"/>
              <a:ea typeface="+mj-ea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637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47">
            <a:extLst>
              <a:ext uri="{FF2B5EF4-FFF2-40B4-BE49-F238E27FC236}">
                <a16:creationId xmlns:a16="http://schemas.microsoft.com/office/drawing/2014/main" id="{2D49AFA0-3637-A140-B883-B21A9287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599" y="3686347"/>
            <a:ext cx="8795059" cy="1246483"/>
          </a:xfrm>
          <a:prstGeom prst="rect">
            <a:avLst/>
          </a:prstGeom>
          <a:solidFill>
            <a:srgbClr val="01527F"/>
          </a:solidFill>
          <a:ln w="38100">
            <a:solidFill>
              <a:schemeClr val="tx1"/>
            </a:solidFill>
            <a:prstDash val="dash"/>
          </a:ln>
        </p:spPr>
        <p:txBody>
          <a:bodyPr wrap="square" lIns="137147" tIns="68574" rIns="137147" bIns="6857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Nguyễn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thị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Thân</a:t>
            </a:r>
            <a:endParaRPr lang="zh-CN" altLang="en-US" sz="6000" b="1" i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6D3F56-D586-D74A-91C5-E5F9FAF147A7}"/>
              </a:ext>
            </a:extLst>
          </p:cNvPr>
          <p:cNvSpPr txBox="1"/>
          <p:nvPr/>
        </p:nvSpPr>
        <p:spPr>
          <a:xfrm>
            <a:off x="2100483" y="1264201"/>
            <a:ext cx="2359941" cy="11079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kumimoji="1" lang="en-US" altLang="zh-CN" sz="6600" dirty="0">
                <a:solidFill>
                  <a:prstClr val="white"/>
                </a:solidFill>
                <a:latin typeface="#9Slide07 SFU Rhythm" panose="00000400000000000000" pitchFamily="2" charset="0"/>
              </a:rPr>
              <a:t>CÂU 1</a:t>
            </a:r>
            <a:endParaRPr kumimoji="1" lang="zh-CN" altLang="en-US" sz="66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9" name="íś1íḍè">
            <a:extLst>
              <a:ext uri="{FF2B5EF4-FFF2-40B4-BE49-F238E27FC236}">
                <a16:creationId xmlns:a16="http://schemas.microsoft.com/office/drawing/2014/main" id="{F5994542-3399-5D49-A141-CDAFAFE960EE}"/>
              </a:ext>
            </a:extLst>
          </p:cNvPr>
          <p:cNvSpPr/>
          <p:nvPr/>
        </p:nvSpPr>
        <p:spPr>
          <a:xfrm>
            <a:off x="4551155" y="1060222"/>
            <a:ext cx="10670021" cy="171222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 lIns="137160" tIns="68580" rIns="137160" bIns="6858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371600">
              <a:defRPr/>
            </a:pP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sz="5400" b="1" dirty="0">
              <a:solidFill>
                <a:srgbClr val="C00000"/>
              </a:solidFill>
              <a:latin typeface="Cambria" panose="02040503050406030204" pitchFamily="18" charset="0"/>
              <a:ea typeface="+mj-ea"/>
            </a:endParaRPr>
          </a:p>
        </p:txBody>
      </p:sp>
      <p:sp>
        <p:nvSpPr>
          <p:cNvPr id="19" name="ïśľíďè">
            <a:extLst>
              <a:ext uri="{FF2B5EF4-FFF2-40B4-BE49-F238E27FC236}">
                <a16:creationId xmlns:a16="http://schemas.microsoft.com/office/drawing/2014/main" id="{24BFEAE2-76EF-C44C-90DA-69ABEE229CBE}"/>
              </a:ext>
            </a:extLst>
          </p:cNvPr>
          <p:cNvSpPr/>
          <p:nvPr/>
        </p:nvSpPr>
        <p:spPr bwMode="auto">
          <a:xfrm>
            <a:off x="2120536" y="3522134"/>
            <a:ext cx="1448786" cy="14224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C00000"/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1371600">
              <a:defRPr/>
            </a:pPr>
            <a:r>
              <a:rPr lang="en-US" sz="7200" dirty="0">
                <a:solidFill>
                  <a:prstClr val="white"/>
                </a:solidFill>
                <a:latin typeface="#9Slide07 SFU Rhythm" panose="00000400000000000000" pitchFamily="2" charset="0"/>
              </a:rPr>
              <a:t>a</a:t>
            </a:r>
            <a:endParaRPr sz="72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22" name="矩形 47">
            <a:extLst>
              <a:ext uri="{FF2B5EF4-FFF2-40B4-BE49-F238E27FC236}">
                <a16:creationId xmlns:a16="http://schemas.microsoft.com/office/drawing/2014/main" id="{2D49AFA0-3637-A140-B883-B21A9287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030" y="5201826"/>
            <a:ext cx="8600040" cy="1246483"/>
          </a:xfrm>
          <a:prstGeom prst="rect">
            <a:avLst/>
          </a:prstGeom>
          <a:solidFill>
            <a:srgbClr val="01527F"/>
          </a:solidFill>
          <a:ln w="38100">
            <a:solidFill>
              <a:schemeClr val="tx1"/>
            </a:solidFill>
            <a:prstDash val="dash"/>
          </a:ln>
        </p:spPr>
        <p:txBody>
          <a:bodyPr wrap="square" lIns="137147" tIns="68574" rIns="137147" bIns="6857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Hoàng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nguyễn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mai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Anh</a:t>
            </a:r>
            <a:endParaRPr lang="zh-CN" altLang="en-US" sz="6000" b="1" i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  <p:sp>
        <p:nvSpPr>
          <p:cNvPr id="23" name="ïśľíďè">
            <a:extLst>
              <a:ext uri="{FF2B5EF4-FFF2-40B4-BE49-F238E27FC236}">
                <a16:creationId xmlns:a16="http://schemas.microsoft.com/office/drawing/2014/main" id="{24BFEAE2-76EF-C44C-90DA-69ABEE229CBE}"/>
              </a:ext>
            </a:extLst>
          </p:cNvPr>
          <p:cNvSpPr/>
          <p:nvPr/>
        </p:nvSpPr>
        <p:spPr bwMode="auto">
          <a:xfrm>
            <a:off x="14496783" y="5025909"/>
            <a:ext cx="1448786" cy="14224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C00000"/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1371600">
              <a:defRPr/>
            </a:pPr>
            <a:r>
              <a:rPr lang="en-US" sz="7200" dirty="0">
                <a:solidFill>
                  <a:prstClr val="white"/>
                </a:solidFill>
                <a:latin typeface="#9Slide07 SFU Rhythm" panose="00000400000000000000" pitchFamily="2" charset="0"/>
              </a:rPr>
              <a:t>b</a:t>
            </a:r>
            <a:endParaRPr sz="72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24" name="矩形 47">
            <a:extLst>
              <a:ext uri="{FF2B5EF4-FFF2-40B4-BE49-F238E27FC236}">
                <a16:creationId xmlns:a16="http://schemas.microsoft.com/office/drawing/2014/main" id="{2D49AFA0-3637-A140-B883-B21A9287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784" y="6651979"/>
            <a:ext cx="9249216" cy="1246483"/>
          </a:xfrm>
          <a:prstGeom prst="rect">
            <a:avLst/>
          </a:prstGeom>
          <a:solidFill>
            <a:srgbClr val="01527F"/>
          </a:solidFill>
          <a:ln w="38100">
            <a:solidFill>
              <a:schemeClr val="tx1"/>
            </a:solidFill>
            <a:prstDash val="dash"/>
          </a:ln>
        </p:spPr>
        <p:txBody>
          <a:bodyPr wrap="square" lIns="137147" tIns="68574" rIns="137147" bIns="6857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Thái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Văn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Bảo</a:t>
            </a:r>
            <a:endParaRPr lang="zh-CN" altLang="en-US" sz="6000" b="1" i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  <p:sp>
        <p:nvSpPr>
          <p:cNvPr id="25" name="ïśľíďè">
            <a:extLst>
              <a:ext uri="{FF2B5EF4-FFF2-40B4-BE49-F238E27FC236}">
                <a16:creationId xmlns:a16="http://schemas.microsoft.com/office/drawing/2014/main" id="{24BFEAE2-76EF-C44C-90DA-69ABEE229CBE}"/>
              </a:ext>
            </a:extLst>
          </p:cNvPr>
          <p:cNvSpPr/>
          <p:nvPr/>
        </p:nvSpPr>
        <p:spPr bwMode="auto">
          <a:xfrm>
            <a:off x="2079092" y="6512998"/>
            <a:ext cx="1448786" cy="14224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C00000"/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1371600">
              <a:defRPr/>
            </a:pPr>
            <a:r>
              <a:rPr lang="en-US" sz="7200" dirty="0">
                <a:solidFill>
                  <a:prstClr val="white"/>
                </a:solidFill>
                <a:latin typeface="#9Slide07 SFU Rhythm" panose="00000400000000000000" pitchFamily="2" charset="0"/>
              </a:rPr>
              <a:t>c</a:t>
            </a:r>
            <a:endParaRPr sz="72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26" name="矩形 47">
            <a:extLst>
              <a:ext uri="{FF2B5EF4-FFF2-40B4-BE49-F238E27FC236}">
                <a16:creationId xmlns:a16="http://schemas.microsoft.com/office/drawing/2014/main" id="{2D49AFA0-3637-A140-B883-B21A9287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030" y="8140119"/>
            <a:ext cx="8763476" cy="1246483"/>
          </a:xfrm>
          <a:prstGeom prst="rect">
            <a:avLst/>
          </a:prstGeom>
          <a:solidFill>
            <a:srgbClr val="01527F"/>
          </a:solidFill>
          <a:ln w="38100">
            <a:solidFill>
              <a:schemeClr val="tx1"/>
            </a:solidFill>
            <a:prstDash val="dash"/>
          </a:ln>
        </p:spPr>
        <p:txBody>
          <a:bodyPr wrap="square" lIns="137147" tIns="68574" rIns="137147" bIns="6857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Vương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Đình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gia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Huy</a:t>
            </a:r>
            <a:endParaRPr lang="zh-CN" altLang="en-US" sz="6000" b="1" i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  <p:sp>
        <p:nvSpPr>
          <p:cNvPr id="27" name="ïśľíďè">
            <a:extLst>
              <a:ext uri="{FF2B5EF4-FFF2-40B4-BE49-F238E27FC236}">
                <a16:creationId xmlns:a16="http://schemas.microsoft.com/office/drawing/2014/main" id="{24BFEAE2-76EF-C44C-90DA-69ABEE229CBE}"/>
              </a:ext>
            </a:extLst>
          </p:cNvPr>
          <p:cNvSpPr/>
          <p:nvPr/>
        </p:nvSpPr>
        <p:spPr bwMode="auto">
          <a:xfrm>
            <a:off x="14660220" y="7964202"/>
            <a:ext cx="1448786" cy="14224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C00000"/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1371600">
              <a:defRPr/>
            </a:pPr>
            <a:r>
              <a:rPr lang="en-US" sz="7200" dirty="0">
                <a:solidFill>
                  <a:prstClr val="white"/>
                </a:solidFill>
                <a:latin typeface="#9Slide07 SFU Rhythm" panose="00000400000000000000" pitchFamily="2" charset="0"/>
              </a:rPr>
              <a:t>d</a:t>
            </a:r>
            <a:endParaRPr sz="72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9" grpId="0" animBg="1"/>
      <p:bldP spid="19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47">
            <a:extLst>
              <a:ext uri="{FF2B5EF4-FFF2-40B4-BE49-F238E27FC236}">
                <a16:creationId xmlns:a16="http://schemas.microsoft.com/office/drawing/2014/main" id="{2D49AFA0-3637-A140-B883-B21A9287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886" y="3107031"/>
            <a:ext cx="15075173" cy="124648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 lIns="137147" tIns="68574" rIns="137147" bIns="6857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Sở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Giao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thông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Vận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tải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Thành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phố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Đà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Nẵng</a:t>
            </a:r>
            <a:endParaRPr lang="zh-CN" altLang="en-US" sz="6000" b="1" i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6D3F56-D586-D74A-91C5-E5F9FAF147A7}"/>
              </a:ext>
            </a:extLst>
          </p:cNvPr>
          <p:cNvSpPr txBox="1"/>
          <p:nvPr/>
        </p:nvSpPr>
        <p:spPr>
          <a:xfrm>
            <a:off x="1619594" y="745845"/>
            <a:ext cx="2358338" cy="11079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kumimoji="1" lang="en-US" altLang="zh-CN" sz="6600" dirty="0">
                <a:solidFill>
                  <a:prstClr val="white"/>
                </a:solidFill>
                <a:latin typeface="#9Slide07 SFU Rhythm" panose="00000400000000000000" pitchFamily="2" charset="0"/>
              </a:rPr>
              <a:t>CÂU 2</a:t>
            </a:r>
            <a:endParaRPr kumimoji="1" lang="zh-CN" altLang="en-US" sz="66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9" name="íś1íḍè">
            <a:extLst>
              <a:ext uri="{FF2B5EF4-FFF2-40B4-BE49-F238E27FC236}">
                <a16:creationId xmlns:a16="http://schemas.microsoft.com/office/drawing/2014/main" id="{F5994542-3399-5D49-A141-CDAFAFE960EE}"/>
              </a:ext>
            </a:extLst>
          </p:cNvPr>
          <p:cNvSpPr/>
          <p:nvPr/>
        </p:nvSpPr>
        <p:spPr>
          <a:xfrm>
            <a:off x="4191000" y="634388"/>
            <a:ext cx="12922334" cy="171222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 lIns="137160" tIns="68580" rIns="137160" bIns="6858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371600">
              <a:defRPr/>
            </a:pP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zh-CN" altLang="en-US" sz="5400" b="1" dirty="0">
              <a:solidFill>
                <a:srgbClr val="C00000"/>
              </a:solidFill>
              <a:latin typeface="Cambria" panose="02040503050406030204" pitchFamily="18" charset="0"/>
              <a:ea typeface="+mj-ea"/>
            </a:endParaRPr>
          </a:p>
        </p:txBody>
      </p:sp>
      <p:sp>
        <p:nvSpPr>
          <p:cNvPr id="19" name="ïśľíďè">
            <a:extLst>
              <a:ext uri="{FF2B5EF4-FFF2-40B4-BE49-F238E27FC236}">
                <a16:creationId xmlns:a16="http://schemas.microsoft.com/office/drawing/2014/main" id="{24BFEAE2-76EF-C44C-90DA-69ABEE229CBE}"/>
              </a:ext>
            </a:extLst>
          </p:cNvPr>
          <p:cNvSpPr/>
          <p:nvPr/>
        </p:nvSpPr>
        <p:spPr bwMode="auto">
          <a:xfrm>
            <a:off x="1113152" y="2968050"/>
            <a:ext cx="1448786" cy="14224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1371600">
              <a:defRPr/>
            </a:pPr>
            <a:r>
              <a:rPr lang="en-US" sz="7200" dirty="0">
                <a:solidFill>
                  <a:prstClr val="white"/>
                </a:solidFill>
                <a:latin typeface="#9Slide07 SFU Rhythm" panose="00000400000000000000" pitchFamily="2" charset="0"/>
              </a:rPr>
              <a:t>a</a:t>
            </a:r>
            <a:endParaRPr sz="72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22" name="矩形 47">
            <a:extLst>
              <a:ext uri="{FF2B5EF4-FFF2-40B4-BE49-F238E27FC236}">
                <a16:creationId xmlns:a16="http://schemas.microsoft.com/office/drawing/2014/main" id="{2D49AFA0-3637-A140-B883-B21A9287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938" y="4791975"/>
            <a:ext cx="14278261" cy="124648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 lIns="137147" tIns="68574" rIns="137147" bIns="6857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Bộ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kế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hoạch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và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đầu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tư</a:t>
            </a:r>
            <a:endParaRPr lang="zh-CN" altLang="en-US" sz="6000" b="1" i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  <p:sp>
        <p:nvSpPr>
          <p:cNvPr id="23" name="ïśľíďè">
            <a:extLst>
              <a:ext uri="{FF2B5EF4-FFF2-40B4-BE49-F238E27FC236}">
                <a16:creationId xmlns:a16="http://schemas.microsoft.com/office/drawing/2014/main" id="{24BFEAE2-76EF-C44C-90DA-69ABEE229CBE}"/>
              </a:ext>
            </a:extLst>
          </p:cNvPr>
          <p:cNvSpPr/>
          <p:nvPr/>
        </p:nvSpPr>
        <p:spPr bwMode="auto">
          <a:xfrm>
            <a:off x="16037274" y="4616057"/>
            <a:ext cx="1448786" cy="14224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1371600">
              <a:defRPr/>
            </a:pPr>
            <a:r>
              <a:rPr lang="en-US" sz="7200" dirty="0">
                <a:solidFill>
                  <a:prstClr val="white"/>
                </a:solidFill>
                <a:latin typeface="#9Slide07 SFU Rhythm" panose="00000400000000000000" pitchFamily="2" charset="0"/>
              </a:rPr>
              <a:t>b</a:t>
            </a:r>
            <a:endParaRPr sz="72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24" name="矩形 47">
            <a:extLst>
              <a:ext uri="{FF2B5EF4-FFF2-40B4-BE49-F238E27FC236}">
                <a16:creationId xmlns:a16="http://schemas.microsoft.com/office/drawing/2014/main" id="{2D49AFA0-3637-A140-B883-B21A9287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845" y="6366110"/>
            <a:ext cx="15509214" cy="124648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 lIns="137147" tIns="68574" rIns="137147" bIns="6857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Văn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phòng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Chính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phủ</a:t>
            </a:r>
            <a:endParaRPr lang="zh-CN" altLang="en-US" sz="6000" b="1" i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  <p:sp>
        <p:nvSpPr>
          <p:cNvPr id="25" name="ïśľíďè">
            <a:extLst>
              <a:ext uri="{FF2B5EF4-FFF2-40B4-BE49-F238E27FC236}">
                <a16:creationId xmlns:a16="http://schemas.microsoft.com/office/drawing/2014/main" id="{24BFEAE2-76EF-C44C-90DA-69ABEE229CBE}"/>
              </a:ext>
            </a:extLst>
          </p:cNvPr>
          <p:cNvSpPr/>
          <p:nvPr/>
        </p:nvSpPr>
        <p:spPr bwMode="auto">
          <a:xfrm>
            <a:off x="1113152" y="6227129"/>
            <a:ext cx="1448786" cy="14224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1371600">
              <a:defRPr/>
            </a:pPr>
            <a:r>
              <a:rPr lang="en-US" sz="7200" dirty="0">
                <a:solidFill>
                  <a:prstClr val="white"/>
                </a:solidFill>
                <a:latin typeface="#9Slide07 SFU Rhythm" panose="00000400000000000000" pitchFamily="2" charset="0"/>
              </a:rPr>
              <a:t>c</a:t>
            </a:r>
            <a:endParaRPr sz="72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26" name="矩形 47">
            <a:extLst>
              <a:ext uri="{FF2B5EF4-FFF2-40B4-BE49-F238E27FC236}">
                <a16:creationId xmlns:a16="http://schemas.microsoft.com/office/drawing/2014/main" id="{2D49AFA0-3637-A140-B883-B21A9287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937" y="8232104"/>
            <a:ext cx="14278261" cy="114446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 lIns="137147" tIns="68574" rIns="137147" bIns="6857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Ban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Quản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lý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Khu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kinh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tế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Vân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Phong</a:t>
            </a:r>
            <a:endParaRPr lang="zh-CN" altLang="en-US" sz="6000" b="1" i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  <p:sp>
        <p:nvSpPr>
          <p:cNvPr id="27" name="ïśľíďè">
            <a:extLst>
              <a:ext uri="{FF2B5EF4-FFF2-40B4-BE49-F238E27FC236}">
                <a16:creationId xmlns:a16="http://schemas.microsoft.com/office/drawing/2014/main" id="{24BFEAE2-76EF-C44C-90DA-69ABEE229CBE}"/>
              </a:ext>
            </a:extLst>
          </p:cNvPr>
          <p:cNvSpPr/>
          <p:nvPr/>
        </p:nvSpPr>
        <p:spPr bwMode="auto">
          <a:xfrm>
            <a:off x="16037274" y="8056186"/>
            <a:ext cx="1448786" cy="14224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1371600">
              <a:defRPr/>
            </a:pPr>
            <a:r>
              <a:rPr lang="en-US" sz="7200" dirty="0">
                <a:solidFill>
                  <a:prstClr val="white"/>
                </a:solidFill>
                <a:latin typeface="#9Slide07 SFU Rhythm" panose="00000400000000000000" pitchFamily="2" charset="0"/>
              </a:rPr>
              <a:t>d</a:t>
            </a:r>
            <a:endParaRPr sz="72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1638" y="4762500"/>
            <a:ext cx="9638857" cy="1299458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Bộ</a:t>
            </a:r>
            <a:r>
              <a:rPr lang="en-US" altLang="zh-CN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Kế</a:t>
            </a:r>
            <a:r>
              <a:rPr lang="en-US" altLang="zh-CN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hoạch</a:t>
            </a:r>
            <a:r>
              <a:rPr lang="en-US" altLang="zh-CN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và</a:t>
            </a:r>
            <a:r>
              <a:rPr lang="en-US" altLang="zh-CN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Đầu</a:t>
            </a:r>
            <a:r>
              <a:rPr lang="en-US" altLang="zh-CN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tư</a:t>
            </a:r>
            <a:endParaRPr lang="zh-CN" altLang="en-US" sz="7200" b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12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9" grpId="0" animBg="1"/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6D3F56-D586-D74A-91C5-E5F9FAF147A7}"/>
              </a:ext>
            </a:extLst>
          </p:cNvPr>
          <p:cNvSpPr txBox="1"/>
          <p:nvPr/>
        </p:nvSpPr>
        <p:spPr>
          <a:xfrm>
            <a:off x="1619594" y="745845"/>
            <a:ext cx="3347391" cy="156966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kumimoji="1" lang="en-US" altLang="zh-CN" sz="9600" dirty="0">
                <a:solidFill>
                  <a:prstClr val="white"/>
                </a:solidFill>
                <a:latin typeface="#9Slide07 SFU Rhythm" panose="00000400000000000000" pitchFamily="2" charset="0"/>
              </a:rPr>
              <a:t>CÂU 3</a:t>
            </a:r>
            <a:endParaRPr kumimoji="1" lang="zh-CN" altLang="en-US" sz="96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60911" y="1170481"/>
            <a:ext cx="12254215" cy="5029200"/>
            <a:chOff x="4966985" y="2019300"/>
            <a:chExt cx="12254215" cy="5029200"/>
          </a:xfrm>
        </p:grpSpPr>
        <p:sp>
          <p:nvSpPr>
            <p:cNvPr id="9" name="íś1íḍè">
              <a:extLst>
                <a:ext uri="{FF2B5EF4-FFF2-40B4-BE49-F238E27FC236}">
                  <a16:creationId xmlns:a16="http://schemas.microsoft.com/office/drawing/2014/main" id="{F5994542-3399-5D49-A141-CDAFAFE960EE}"/>
                </a:ext>
              </a:extLst>
            </p:cNvPr>
            <p:cNvSpPr/>
            <p:nvPr/>
          </p:nvSpPr>
          <p:spPr>
            <a:xfrm>
              <a:off x="4966985" y="2019300"/>
              <a:ext cx="12254215" cy="5029200"/>
            </a:xfrm>
            <a:prstGeom prst="cloudCallout">
              <a:avLst>
                <a:gd name="adj1" fmla="val -52919"/>
                <a:gd name="adj2" fmla="val 68561"/>
              </a:avLst>
            </a:prstGeom>
            <a:ln>
              <a:solidFill>
                <a:schemeClr val="tx1"/>
              </a:solidFill>
              <a:prstDash val="dash"/>
            </a:ln>
          </p:spPr>
          <p:txBody>
            <a:bodyPr wrap="square" lIns="137160" tIns="68580" rIns="137160" bIns="6858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371600">
                <a:defRPr/>
              </a:pPr>
              <a:endParaRPr lang="zh-CN" altLang="en-US" sz="9000" b="1" i="1" dirty="0">
                <a:solidFill>
                  <a:srgbClr val="C00000"/>
                </a:solidFill>
                <a:latin typeface="Cambria" panose="02040503050406030204" pitchFamily="18" charset="0"/>
                <a:ea typeface="+mj-ea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477000" y="3379738"/>
              <a:ext cx="8609152" cy="23083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71600">
                <a:defRPr/>
              </a:pPr>
              <a:r>
                <a:rPr lang="nl-NL" sz="7200" i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 viết vào bảng con</a:t>
              </a:r>
            </a:p>
            <a:p>
              <a:pPr algn="ctr" defTabSz="1371600">
                <a:defRPr/>
              </a:pPr>
              <a:r>
                <a:rPr lang="nl-NL" sz="7200" i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tên chi đội lớp em</a:t>
              </a:r>
              <a:endParaRPr lang="zh-CN" altLang="en-US" sz="16600" b="1" i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71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40833" y="261483"/>
            <a:ext cx="16968660" cy="10813714"/>
            <a:chOff x="0" y="0"/>
            <a:chExt cx="22624880" cy="14418285"/>
          </a:xfrm>
        </p:grpSpPr>
        <p:sp>
          <p:nvSpPr>
            <p:cNvPr id="4" name="Freeform 4" descr="Rectangle Drop Shadow"/>
            <p:cNvSpPr/>
            <p:nvPr/>
          </p:nvSpPr>
          <p:spPr>
            <a:xfrm>
              <a:off x="0" y="0"/>
              <a:ext cx="22624880" cy="14418285"/>
            </a:xfrm>
            <a:custGeom>
              <a:avLst/>
              <a:gdLst/>
              <a:ahLst/>
              <a:cxnLst/>
              <a:rect l="l" t="t" r="r" b="b"/>
              <a:pathLst>
                <a:path w="22624880" h="14418285">
                  <a:moveTo>
                    <a:pt x="0" y="0"/>
                  </a:moveTo>
                  <a:lnTo>
                    <a:pt x="22624880" y="0"/>
                  </a:lnTo>
                  <a:lnTo>
                    <a:pt x="22624880" y="14418285"/>
                  </a:lnTo>
                  <a:lnTo>
                    <a:pt x="0" y="14418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916" r="-1916"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1013242" y="1141661"/>
              <a:ext cx="20915294" cy="10771376"/>
              <a:chOff x="0" y="0"/>
              <a:chExt cx="4131416" cy="21276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131416" cy="2127679"/>
              </a:xfrm>
              <a:custGeom>
                <a:avLst/>
                <a:gdLst/>
                <a:ahLst/>
                <a:cxnLst/>
                <a:rect l="l" t="t" r="r" b="b"/>
                <a:pathLst>
                  <a:path w="4131416" h="2127679">
                    <a:moveTo>
                      <a:pt x="0" y="0"/>
                    </a:moveTo>
                    <a:lnTo>
                      <a:pt x="4131416" y="0"/>
                    </a:lnTo>
                    <a:lnTo>
                      <a:pt x="4131416" y="2127679"/>
                    </a:lnTo>
                    <a:lnTo>
                      <a:pt x="0" y="2127679"/>
                    </a:lnTo>
                    <a:close/>
                  </a:path>
                </a:pathLst>
              </a:custGeom>
              <a:solidFill>
                <a:srgbClr val="FAF9F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4131416" cy="2203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312051" y="5783582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69" y="0"/>
                </a:lnTo>
                <a:lnTo>
                  <a:pt x="5064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1574331" y="1454055"/>
            <a:ext cx="155066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35587" y="2726034"/>
            <a:ext cx="153516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Nêu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sự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khác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biệt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khi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viết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tên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em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và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tên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trường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học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của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em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?</a:t>
            </a:r>
            <a:endParaRPr lang="en-US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9802" y="4789087"/>
            <a:ext cx="2116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err="1"/>
              <a:t>Ví</a:t>
            </a:r>
            <a:r>
              <a:rPr lang="en-US" sz="6000" i="1" dirty="0"/>
              <a:t> </a:t>
            </a:r>
            <a:r>
              <a:rPr lang="en-US" sz="6000" i="1" dirty="0" err="1"/>
              <a:t>dụ</a:t>
            </a:r>
            <a:endParaRPr lang="en-US" sz="6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139812" y="4789086"/>
            <a:ext cx="7230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</a:rPr>
              <a:t>Nguyễn Mai </a:t>
            </a:r>
            <a:r>
              <a:rPr lang="en-US" sz="6000" b="1" i="1" dirty="0" err="1">
                <a:solidFill>
                  <a:schemeClr val="accent2">
                    <a:lumMod val="75000"/>
                  </a:schemeClr>
                </a:solidFill>
              </a:rPr>
              <a:t>Anh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9811" y="5914980"/>
            <a:ext cx="8014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>
                <a:solidFill>
                  <a:schemeClr val="accent2">
                    <a:lumMod val="75000"/>
                  </a:schemeClr>
                </a:solidFill>
              </a:rPr>
              <a:t>Trường</a:t>
            </a: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i="1" dirty="0" err="1">
                <a:solidFill>
                  <a:schemeClr val="accent2">
                    <a:lumMod val="75000"/>
                  </a:schemeClr>
                </a:solidFill>
              </a:rPr>
              <a:t>Tiểu</a:t>
            </a: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i="1" dirty="0" err="1">
                <a:solidFill>
                  <a:schemeClr val="accent2">
                    <a:lumMod val="75000"/>
                  </a:schemeClr>
                </a:solidFill>
              </a:rPr>
              <a:t>học</a:t>
            </a: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i="1" dirty="0" err="1">
                <a:solidFill>
                  <a:schemeClr val="accent2">
                    <a:lumMod val="75000"/>
                  </a:schemeClr>
                </a:solidFill>
              </a:rPr>
              <a:t>Âu</a:t>
            </a: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i="1" dirty="0" err="1">
                <a:solidFill>
                  <a:schemeClr val="accent2">
                    <a:lumMod val="75000"/>
                  </a:schemeClr>
                </a:solidFill>
              </a:rPr>
              <a:t>Cơ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115" y="2147171"/>
            <a:ext cx="13814733" cy="6200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678594" y="2390632"/>
            <a:ext cx="93726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n w="571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3 Montserrat Black" panose="00000A00000000000000" pitchFamily="2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735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3969582" y="1410646"/>
            <a:ext cx="1124403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Nêu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sự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khác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nhau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về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cách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viết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hoa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người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với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cơ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quan</a:t>
            </a:r>
            <a:r>
              <a:rPr lang="en-US" sz="4800" b="1" dirty="0">
                <a:solidFill>
                  <a:srgbClr val="C00000"/>
                </a:solidFill>
              </a:rPr>
              <a:t>, </a:t>
            </a:r>
            <a:r>
              <a:rPr lang="en-US" sz="4800" b="1" dirty="0" err="1">
                <a:solidFill>
                  <a:srgbClr val="C00000"/>
                </a:solidFill>
              </a:rPr>
              <a:t>tổ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chức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dưới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đây</a:t>
            </a:r>
            <a:r>
              <a:rPr lang="en-US" sz="48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1971702" y="1351997"/>
            <a:ext cx="917520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Mango AC"/>
              </a:rPr>
              <a:t>Câu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Mango AC"/>
              </a:rPr>
              <a:t> 1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87855"/>
              </p:ext>
            </p:extLst>
          </p:nvPr>
        </p:nvGraphicFramePr>
        <p:xfrm>
          <a:off x="2535613" y="3665002"/>
          <a:ext cx="13758639" cy="31721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52036">
                  <a:extLst>
                    <a:ext uri="{9D8B030D-6E8A-4147-A177-3AD203B41FA5}">
                      <a16:colId xmlns:a16="http://schemas.microsoft.com/office/drawing/2014/main" val="4030257735"/>
                    </a:ext>
                  </a:extLst>
                </a:gridCol>
                <a:gridCol w="8006603">
                  <a:extLst>
                    <a:ext uri="{9D8B030D-6E8A-4147-A177-3AD203B41FA5}">
                      <a16:colId xmlns:a16="http://schemas.microsoft.com/office/drawing/2014/main" val="2027621926"/>
                    </a:ext>
                  </a:extLst>
                </a:gridCol>
              </a:tblGrid>
              <a:tr h="646907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/>
                        <a:t>Tên</a:t>
                      </a:r>
                      <a:r>
                        <a:rPr lang="en-US" sz="4400" baseline="0" dirty="0"/>
                        <a:t> </a:t>
                      </a:r>
                      <a:r>
                        <a:rPr lang="en-US" sz="4400" baseline="0" dirty="0" err="1"/>
                        <a:t>người</a:t>
                      </a:r>
                      <a:endParaRPr 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/>
                        <a:t>Tên</a:t>
                      </a:r>
                      <a:r>
                        <a:rPr lang="en-US" sz="4400" baseline="0" dirty="0"/>
                        <a:t> </a:t>
                      </a:r>
                      <a:r>
                        <a:rPr lang="en-US" sz="4400" baseline="0" dirty="0" err="1"/>
                        <a:t>cơ</a:t>
                      </a:r>
                      <a:r>
                        <a:rPr lang="en-US" sz="4400" baseline="0" dirty="0"/>
                        <a:t> </a:t>
                      </a:r>
                      <a:r>
                        <a:rPr lang="en-US" sz="4400" baseline="0" dirty="0" err="1"/>
                        <a:t>quan</a:t>
                      </a:r>
                      <a:r>
                        <a:rPr lang="en-US" sz="4400" baseline="0" dirty="0"/>
                        <a:t>, </a:t>
                      </a:r>
                      <a:r>
                        <a:rPr lang="en-US" sz="4400" baseline="0" dirty="0" err="1"/>
                        <a:t>tổ</a:t>
                      </a:r>
                      <a:r>
                        <a:rPr lang="en-US" sz="4400" baseline="0" dirty="0"/>
                        <a:t> </a:t>
                      </a:r>
                      <a:r>
                        <a:rPr lang="en-US" sz="4400" baseline="0" dirty="0" err="1"/>
                        <a:t>chức</a:t>
                      </a:r>
                      <a:endParaRPr lang="en-US" sz="4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247660"/>
                  </a:ext>
                </a:extLst>
              </a:tr>
              <a:tr h="2410198">
                <a:tc>
                  <a:txBody>
                    <a:bodyPr/>
                    <a:lstStyle/>
                    <a:p>
                      <a:r>
                        <a:rPr lang="en-US" sz="4400" b="1" dirty="0" err="1"/>
                        <a:t>Lý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Thường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Kiệt</a:t>
                      </a:r>
                      <a:endParaRPr lang="en-US" sz="4400" b="1" baseline="0" dirty="0"/>
                    </a:p>
                    <a:p>
                      <a:r>
                        <a:rPr lang="en-US" sz="4400" b="1" baseline="0" dirty="0" err="1"/>
                        <a:t>Trần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Hưng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Đạo</a:t>
                      </a:r>
                      <a:endParaRPr lang="en-US" sz="4400" b="1" baseline="0" dirty="0"/>
                    </a:p>
                    <a:p>
                      <a:r>
                        <a:rPr lang="en-US" sz="4400" b="1" baseline="0" dirty="0"/>
                        <a:t>Chu </a:t>
                      </a:r>
                      <a:r>
                        <a:rPr lang="en-US" sz="4400" b="1" baseline="0" dirty="0" err="1"/>
                        <a:t>Văn</a:t>
                      </a:r>
                      <a:r>
                        <a:rPr lang="en-US" sz="4400" b="1" baseline="0" dirty="0"/>
                        <a:t> An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err="1"/>
                        <a:t>Tổ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chức</a:t>
                      </a:r>
                      <a:r>
                        <a:rPr lang="en-US" sz="4400" b="1" baseline="0" dirty="0"/>
                        <a:t> Y </a:t>
                      </a:r>
                      <a:r>
                        <a:rPr lang="en-US" sz="4400" b="1" baseline="0" dirty="0" err="1"/>
                        <a:t>tế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Thế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giới</a:t>
                      </a:r>
                      <a:endParaRPr lang="en-US" sz="4400" b="1" baseline="0" dirty="0"/>
                    </a:p>
                    <a:p>
                      <a:r>
                        <a:rPr lang="en-US" sz="4400" b="1" baseline="0" dirty="0" err="1"/>
                        <a:t>Tổ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chức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Thương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mại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Thế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giới</a:t>
                      </a:r>
                      <a:endParaRPr lang="en-US" sz="4400" b="1" baseline="0" dirty="0"/>
                    </a:p>
                    <a:p>
                      <a:r>
                        <a:rPr lang="en-US" sz="4400" b="1" baseline="0" dirty="0" err="1"/>
                        <a:t>Bộ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Giáo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dục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và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Đào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tạo</a:t>
                      </a:r>
                      <a:endParaRPr lang="en-US" sz="4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2035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3969582" y="1410646"/>
            <a:ext cx="1124403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Nêu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sự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khác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nhau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về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cách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viết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hoa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người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với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cơ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quan</a:t>
            </a:r>
            <a:r>
              <a:rPr lang="en-US" sz="4800" b="1" dirty="0">
                <a:solidFill>
                  <a:srgbClr val="C00000"/>
                </a:solidFill>
              </a:rPr>
              <a:t>, </a:t>
            </a:r>
            <a:r>
              <a:rPr lang="en-US" sz="4800" b="1" dirty="0" err="1">
                <a:solidFill>
                  <a:srgbClr val="C00000"/>
                </a:solidFill>
              </a:rPr>
              <a:t>tổ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chức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dưới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đây</a:t>
            </a:r>
            <a:r>
              <a:rPr lang="en-US" sz="48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1971702" y="1351997"/>
            <a:ext cx="917520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Mango AC"/>
              </a:rPr>
              <a:t>Câu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Mango AC"/>
              </a:rPr>
              <a:t> 1</a:t>
            </a:r>
          </a:p>
        </p:txBody>
      </p:sp>
      <p:pic>
        <p:nvPicPr>
          <p:cNvPr id="1026" name="Picture 2" descr="Lý Thường Kiệt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4541248" y="151029"/>
            <a:ext cx="3118359" cy="34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>
            <a:off x="6581700" y="8058693"/>
            <a:ext cx="6019800" cy="19431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Tên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 </a:t>
            </a:r>
            <a:r>
              <a:rPr lang="en-US" sz="4400" dirty="0" err="1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người</a:t>
            </a:r>
            <a:endParaRPr lang="en-US" sz="4400" dirty="0">
              <a:ln w="19050">
                <a:solidFill>
                  <a:schemeClr val="tx1"/>
                </a:solidFill>
              </a:ln>
              <a:latin typeface="#9Slide03 Montserrat Black" panose="00000A00000000000000" pitchFamily="2" charset="0"/>
            </a:endParaRPr>
          </a:p>
        </p:txBody>
      </p:sp>
      <p:pic>
        <p:nvPicPr>
          <p:cNvPr id="1028" name="Picture 4" descr="Tiểu sử anh hùng dân tộc Trần Quốc Tuấ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248" y="3782073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u Văn An - người thầy chuẩn mực muôn đời của Việt Nam - VnExpres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6" b="100000" l="9940" r="89960">
                        <a14:backgroundMark x1="28313" y1="35284" x2="28012" y2="61037"/>
                        <a14:backgroundMark x1="29016" y1="22575" x2="30321" y2="36957"/>
                        <a14:backgroundMark x1="27309" y1="58863" x2="26506" y2="73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332" y="7007133"/>
            <a:ext cx="4869546" cy="292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217821" y="3553240"/>
            <a:ext cx="398081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44737" y="3536305"/>
            <a:ext cx="398081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82659" y="3571640"/>
            <a:ext cx="475341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300707" y="5171810"/>
            <a:ext cx="398081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38705" y="5179317"/>
            <a:ext cx="629006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82659" y="5190210"/>
            <a:ext cx="558227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217821" y="6886709"/>
            <a:ext cx="677779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69582" y="6920325"/>
            <a:ext cx="467856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24938" y="6884837"/>
            <a:ext cx="558227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09800" y="3423706"/>
            <a:ext cx="57738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/>
              <a:t>Lý</a:t>
            </a:r>
            <a:r>
              <a:rPr lang="en-US" sz="7200" dirty="0"/>
              <a:t> </a:t>
            </a:r>
            <a:r>
              <a:rPr lang="en-US" sz="7200" dirty="0" err="1"/>
              <a:t>Thường</a:t>
            </a:r>
            <a:r>
              <a:rPr lang="en-US" sz="7200" dirty="0"/>
              <a:t> </a:t>
            </a:r>
            <a:r>
              <a:rPr lang="en-US" sz="7200" dirty="0" err="1"/>
              <a:t>Kiệt</a:t>
            </a:r>
            <a:endParaRPr lang="en-US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2209800" y="5048813"/>
            <a:ext cx="5784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/>
              <a:t>Trần</a:t>
            </a:r>
            <a:r>
              <a:rPr lang="en-US" sz="7200" dirty="0"/>
              <a:t> </a:t>
            </a:r>
            <a:r>
              <a:rPr lang="en-US" sz="7200" dirty="0" err="1"/>
              <a:t>Hưng</a:t>
            </a:r>
            <a:r>
              <a:rPr lang="en-US" sz="7200" dirty="0"/>
              <a:t> </a:t>
            </a:r>
            <a:r>
              <a:rPr lang="en-US" sz="7200" dirty="0" err="1"/>
              <a:t>Đạo</a:t>
            </a:r>
            <a:endParaRPr lang="en-US" sz="7200" dirty="0"/>
          </a:p>
        </p:txBody>
      </p:sp>
      <p:sp>
        <p:nvSpPr>
          <p:cNvPr id="22" name="TextBox 21"/>
          <p:cNvSpPr txBox="1"/>
          <p:nvPr/>
        </p:nvSpPr>
        <p:spPr>
          <a:xfrm>
            <a:off x="2217821" y="6673920"/>
            <a:ext cx="4485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Chu </a:t>
            </a:r>
            <a:r>
              <a:rPr lang="en-US" sz="7200" dirty="0" err="1"/>
              <a:t>Văn</a:t>
            </a:r>
            <a:r>
              <a:rPr lang="en-US" sz="7200" dirty="0"/>
              <a:t> An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308872" y="4601208"/>
            <a:ext cx="6323892" cy="2212419"/>
          </a:xfrm>
          <a:prstGeom prst="roundRect">
            <a:avLst>
              <a:gd name="adj" fmla="val 36503"/>
            </a:avLst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</a:rPr>
              <a:t>Viết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hoa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các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chữ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cái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đầu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của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các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tiếng</a:t>
            </a:r>
            <a:r>
              <a:rPr lang="en-US" sz="5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33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5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4381036" y="1284608"/>
            <a:ext cx="1124403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Nêu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sự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khác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nhau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về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cách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viết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hoa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người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với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cơ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quan</a:t>
            </a:r>
            <a:r>
              <a:rPr lang="en-US" sz="4800" b="1" dirty="0">
                <a:solidFill>
                  <a:srgbClr val="C00000"/>
                </a:solidFill>
              </a:rPr>
              <a:t>, </a:t>
            </a:r>
            <a:r>
              <a:rPr lang="en-US" sz="4800" b="1" dirty="0" err="1">
                <a:solidFill>
                  <a:srgbClr val="C00000"/>
                </a:solidFill>
              </a:rPr>
              <a:t>tổ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chức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dưới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đây</a:t>
            </a:r>
            <a:r>
              <a:rPr lang="en-US" sz="48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1560248" y="1225959"/>
            <a:ext cx="917520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Mango AC"/>
              </a:rPr>
              <a:t>Câu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Mango AC"/>
              </a:rPr>
              <a:t> 1</a:t>
            </a:r>
          </a:p>
        </p:txBody>
      </p:sp>
      <p:sp>
        <p:nvSpPr>
          <p:cNvPr id="14" name="Cloud 13"/>
          <p:cNvSpPr/>
          <p:nvPr/>
        </p:nvSpPr>
        <p:spPr>
          <a:xfrm>
            <a:off x="12039601" y="2687659"/>
            <a:ext cx="5707568" cy="1943100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Tên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cơ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quan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,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tổ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chức</a:t>
            </a:r>
            <a:endParaRPr lang="en-US" sz="4000" dirty="0">
              <a:ln w="19050">
                <a:solidFill>
                  <a:schemeClr val="tx1"/>
                </a:solidFill>
              </a:ln>
              <a:latin typeface="#9Slide03 Montserrat Black" panose="00000A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00765" y="7901025"/>
            <a:ext cx="15806709" cy="1979533"/>
          </a:xfrm>
          <a:prstGeom prst="roundRect">
            <a:avLst>
              <a:gd name="adj" fmla="val 36503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/>
              <a:t>Viết</a:t>
            </a:r>
            <a:r>
              <a:rPr lang="en-US" sz="4800" b="1" dirty="0"/>
              <a:t> </a:t>
            </a:r>
            <a:r>
              <a:rPr lang="en-US" sz="4800" b="1" dirty="0" err="1"/>
              <a:t>hoa</a:t>
            </a:r>
            <a:r>
              <a:rPr lang="en-US" sz="4800" b="1" dirty="0"/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chữ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cái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đầu</a:t>
            </a:r>
            <a:r>
              <a:rPr lang="en-US" sz="4800" b="1" i="1" dirty="0">
                <a:solidFill>
                  <a:srgbClr val="C00000"/>
                </a:solidFill>
              </a:rPr>
              <a:t> ở </a:t>
            </a:r>
            <a:r>
              <a:rPr lang="en-US" sz="4800" b="1" i="1" dirty="0" err="1">
                <a:solidFill>
                  <a:srgbClr val="C00000"/>
                </a:solidFill>
              </a:rPr>
              <a:t>tiếng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đầu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tiên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các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bộ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phận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tạo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nện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tính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chất</a:t>
            </a:r>
            <a:r>
              <a:rPr lang="en-US" sz="4800" b="1" i="1" dirty="0">
                <a:solidFill>
                  <a:srgbClr val="C00000"/>
                </a:solidFill>
              </a:rPr>
              <a:t> “</a:t>
            </a:r>
            <a:r>
              <a:rPr lang="en-US" sz="4800" b="1" i="1" dirty="0" err="1">
                <a:solidFill>
                  <a:srgbClr val="C00000"/>
                </a:solidFill>
              </a:rPr>
              <a:t>riêng</a:t>
            </a:r>
            <a:r>
              <a:rPr lang="en-US" sz="4800" b="1" i="1" dirty="0">
                <a:solidFill>
                  <a:srgbClr val="C00000"/>
                </a:solidFill>
              </a:rPr>
              <a:t>” </a:t>
            </a:r>
            <a:r>
              <a:rPr lang="en-US" sz="4800" b="1" i="1" dirty="0" err="1">
                <a:solidFill>
                  <a:srgbClr val="C00000"/>
                </a:solidFill>
              </a:rPr>
              <a:t>của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tên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riêng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đó</a:t>
            </a:r>
            <a:r>
              <a:rPr lang="en-US" sz="4800" b="1" dirty="0"/>
              <a:t>. </a:t>
            </a:r>
            <a:endParaRPr lang="en-US" sz="857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File:WHO logo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00" y="3051062"/>
            <a:ext cx="1603816" cy="164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World Trade Organization (logo and wordmark).svg - Wikipedia, le  encyclopedia lib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028" y="4630759"/>
            <a:ext cx="4558051" cy="13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ập tin:Logo of Vietnamese Ministry of Education and Training.svg –  Wikipedia tiếng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905" y="6186349"/>
            <a:ext cx="6194024" cy="118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926907" y="3574087"/>
            <a:ext cx="2487842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453313" y="3574087"/>
            <a:ext cx="1425203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977313" y="3574087"/>
            <a:ext cx="2768003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926907" y="4937809"/>
            <a:ext cx="2487842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565910" y="4907022"/>
            <a:ext cx="3946758" cy="945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8663829" y="4884470"/>
            <a:ext cx="2737523" cy="9677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905000" y="6252467"/>
            <a:ext cx="1027254" cy="9263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007256" y="6254644"/>
            <a:ext cx="2878925" cy="9620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6781800" y="6258281"/>
            <a:ext cx="2737523" cy="9677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969394" y="4305300"/>
            <a:ext cx="3928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72000" y="4312920"/>
            <a:ext cx="3928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943600" y="4358640"/>
            <a:ext cx="3928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93194" y="3157919"/>
            <a:ext cx="111775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 chức Y tế Thế giới</a:t>
            </a:r>
          </a:p>
          <a:p>
            <a:pPr>
              <a:lnSpc>
                <a:spcPct val="150000"/>
              </a:lnSpc>
            </a:pPr>
            <a:r>
              <a:rPr lang="vi-VN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 chức Thương mại Thế giới</a:t>
            </a:r>
          </a:p>
          <a:p>
            <a:pPr>
              <a:lnSpc>
                <a:spcPct val="150000"/>
              </a:lnSpc>
            </a:pPr>
            <a:r>
              <a:rPr lang="vi-VN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Bộ Giáo dục và Đào tạo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951631" y="5681531"/>
            <a:ext cx="7116169" cy="53340"/>
            <a:chOff x="2121794" y="4457700"/>
            <a:chExt cx="7116169" cy="5334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121794" y="4457700"/>
              <a:ext cx="39280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724400" y="4465320"/>
              <a:ext cx="39280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845157" y="4511040"/>
              <a:ext cx="39280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966979" y="7117858"/>
            <a:ext cx="5348221" cy="53340"/>
            <a:chOff x="2121794" y="4457700"/>
            <a:chExt cx="5348221" cy="5334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121794" y="4457700"/>
              <a:ext cx="39280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02815" y="4465320"/>
              <a:ext cx="39280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077209" y="4511040"/>
              <a:ext cx="39280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61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23" grpId="0" animBg="1"/>
      <p:bldP spid="1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2551063" y="1665308"/>
            <a:ext cx="1294819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>
                <a:solidFill>
                  <a:srgbClr val="C00000"/>
                </a:solidFill>
              </a:rPr>
              <a:t>Sự </a:t>
            </a:r>
            <a:r>
              <a:rPr lang="en-US" sz="6600" b="1" dirty="0" err="1">
                <a:solidFill>
                  <a:srgbClr val="C00000"/>
                </a:solidFill>
              </a:rPr>
              <a:t>khác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nhau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về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cách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viết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hoa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tên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người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với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tên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cơ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quan</a:t>
            </a:r>
            <a:r>
              <a:rPr lang="en-US" sz="6600" b="1" dirty="0">
                <a:solidFill>
                  <a:srgbClr val="C00000"/>
                </a:solidFill>
              </a:rPr>
              <a:t>, </a:t>
            </a:r>
            <a:r>
              <a:rPr lang="en-US" sz="6600" b="1" dirty="0" err="1">
                <a:solidFill>
                  <a:srgbClr val="C00000"/>
                </a:solidFill>
              </a:rPr>
              <a:t>tổ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chức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309800"/>
              </p:ext>
            </p:extLst>
          </p:nvPr>
        </p:nvGraphicFramePr>
        <p:xfrm>
          <a:off x="1889802" y="4357051"/>
          <a:ext cx="14270720" cy="4297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40180">
                  <a:extLst>
                    <a:ext uri="{9D8B030D-6E8A-4147-A177-3AD203B41FA5}">
                      <a16:colId xmlns:a16="http://schemas.microsoft.com/office/drawing/2014/main" val="4030257735"/>
                    </a:ext>
                  </a:extLst>
                </a:gridCol>
                <a:gridCol w="7530540">
                  <a:extLst>
                    <a:ext uri="{9D8B030D-6E8A-4147-A177-3AD203B41FA5}">
                      <a16:colId xmlns:a16="http://schemas.microsoft.com/office/drawing/2014/main" val="2027621926"/>
                    </a:ext>
                  </a:extLst>
                </a:gridCol>
              </a:tblGrid>
              <a:tr h="646907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/>
                        <a:t>Tên</a:t>
                      </a:r>
                      <a:r>
                        <a:rPr lang="en-US" sz="5400" baseline="0" dirty="0"/>
                        <a:t> </a:t>
                      </a:r>
                      <a:r>
                        <a:rPr lang="en-US" sz="5400" baseline="0" dirty="0" err="1"/>
                        <a:t>người</a:t>
                      </a:r>
                      <a:endParaRPr lang="en-US" sz="5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/>
                        <a:t>Tên</a:t>
                      </a:r>
                      <a:r>
                        <a:rPr lang="en-US" sz="5400" baseline="0" dirty="0"/>
                        <a:t> </a:t>
                      </a:r>
                      <a:r>
                        <a:rPr lang="en-US" sz="5400" baseline="0" dirty="0" err="1"/>
                        <a:t>cơ</a:t>
                      </a:r>
                      <a:r>
                        <a:rPr lang="en-US" sz="5400" baseline="0" dirty="0"/>
                        <a:t> </a:t>
                      </a:r>
                      <a:r>
                        <a:rPr lang="en-US" sz="5400" baseline="0" dirty="0" err="1"/>
                        <a:t>quan</a:t>
                      </a:r>
                      <a:r>
                        <a:rPr lang="en-US" sz="5400" baseline="0" dirty="0"/>
                        <a:t>, </a:t>
                      </a:r>
                      <a:r>
                        <a:rPr lang="en-US" sz="5400" baseline="0" dirty="0" err="1"/>
                        <a:t>tổ</a:t>
                      </a:r>
                      <a:r>
                        <a:rPr lang="en-US" sz="5400" baseline="0" dirty="0"/>
                        <a:t> </a:t>
                      </a:r>
                      <a:r>
                        <a:rPr lang="en-US" sz="5400" baseline="0" dirty="0" err="1"/>
                        <a:t>chức</a:t>
                      </a:r>
                      <a:endParaRPr lang="en-US" sz="5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247660"/>
                  </a:ext>
                </a:extLst>
              </a:tr>
              <a:tr h="2410198">
                <a:tc>
                  <a:txBody>
                    <a:bodyPr/>
                    <a:lstStyle/>
                    <a:p>
                      <a:pPr algn="ctr"/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riêng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hoa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cái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tất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hoa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cái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ở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tiên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phận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nện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tính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riêng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riêng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15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20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3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/>
          <p:cNvSpPr txBox="1"/>
          <p:nvPr/>
        </p:nvSpPr>
        <p:spPr>
          <a:xfrm>
            <a:off x="4413562" y="1378207"/>
            <a:ext cx="1196097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</a:rPr>
              <a:t>Nhận xét cách viết hoa tên cơ quan, tổ chức sau:</a:t>
            </a:r>
            <a:endParaRPr lang="en-US" sz="13800" b="1" dirty="0">
              <a:solidFill>
                <a:srgbClr val="C00000"/>
              </a:solidFill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-1971702" y="1351997"/>
            <a:ext cx="917520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Mango AC"/>
              </a:rPr>
              <a:t>Câu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Mango AC"/>
              </a:rPr>
              <a:t> 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78845" y="3177841"/>
            <a:ext cx="1583064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-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Uỷ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ban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Bảo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vệ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Chăm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sóc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trẻ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em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Việt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-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Hội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Bảo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vệ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Quyền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trẻ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em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Việt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-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Trung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tâm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Chiếu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phim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Quốc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gia</a:t>
            </a:r>
            <a:endParaRPr lang="en-US" sz="5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40022" y="7456489"/>
            <a:ext cx="13017849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ea typeface="SimSun" panose="02010600030101010101" pitchFamily="2" charset="-122"/>
              </a:rPr>
              <a:t>Viết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hoa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chữ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cái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đầu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của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các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từ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ngữ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chỉ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loại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hình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cơ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quan</a:t>
            </a:r>
            <a:r>
              <a:rPr lang="en-US" sz="5400" dirty="0">
                <a:ea typeface="SimSun" panose="02010600030101010101" pitchFamily="2" charset="-122"/>
              </a:rPr>
              <a:t>, </a:t>
            </a:r>
            <a:r>
              <a:rPr lang="en-US" sz="5400" dirty="0" err="1">
                <a:ea typeface="SimSun" panose="02010600030101010101" pitchFamily="2" charset="-122"/>
              </a:rPr>
              <a:t>tổ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chức</a:t>
            </a:r>
            <a:r>
              <a:rPr lang="en-US" sz="5400" dirty="0">
                <a:ea typeface="SimSun" panose="02010600030101010101" pitchFamily="2" charset="-122"/>
              </a:rPr>
              <a:t>; </a:t>
            </a:r>
            <a:r>
              <a:rPr lang="en-US" sz="5400" dirty="0" err="1">
                <a:ea typeface="SimSun" panose="02010600030101010101" pitchFamily="2" charset="-122"/>
              </a:rPr>
              <a:t>chức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năng</a:t>
            </a:r>
            <a:r>
              <a:rPr lang="en-US" sz="5400" dirty="0">
                <a:ea typeface="SimSun" panose="02010600030101010101" pitchFamily="2" charset="-122"/>
              </a:rPr>
              <a:t>, </a:t>
            </a:r>
            <a:r>
              <a:rPr lang="en-US" sz="5400" dirty="0" err="1">
                <a:ea typeface="SimSun" panose="02010600030101010101" pitchFamily="2" charset="-122"/>
              </a:rPr>
              <a:t>lĩnh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vực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hoạt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động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của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cơ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quan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tổ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chức</a:t>
            </a:r>
            <a:r>
              <a:rPr lang="en-US" sz="5400" dirty="0">
                <a:ea typeface="SimSun" panose="02010600030101010101" pitchFamily="2" charset="-122"/>
              </a:rPr>
              <a:t>.</a:t>
            </a:r>
            <a:endParaRPr lang="en-US" sz="5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4407423" y="3247730"/>
            <a:ext cx="9195981" cy="1171735"/>
            <a:chOff x="4221257" y="3554865"/>
            <a:chExt cx="9195981" cy="1171735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4221257" y="3554865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477000" y="3554865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467600" y="3571782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3030200" y="3554865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249294" y="4571127"/>
            <a:ext cx="7119944" cy="1154818"/>
            <a:chOff x="4221257" y="3554865"/>
            <a:chExt cx="7119944" cy="1154818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4221257" y="3554865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477000" y="3554865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0954163" y="3554865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334000" y="5809178"/>
            <a:ext cx="4314014" cy="1154818"/>
            <a:chOff x="4221257" y="3554865"/>
            <a:chExt cx="4314014" cy="1154818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4221257" y="3554865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8148233" y="3554865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614</Words>
  <Application>Microsoft Office PowerPoint</Application>
  <PresentationFormat>Custom</PresentationFormat>
  <Paragraphs>94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#9Slide03 Montserrat Black</vt:lpstr>
      <vt:lpstr>Cambria</vt:lpstr>
      <vt:lpstr>SimSun</vt:lpstr>
      <vt:lpstr>Mango AC</vt:lpstr>
      <vt:lpstr>Calibri</vt:lpstr>
      <vt:lpstr>#9Slide07 SVNZiclets</vt:lpstr>
      <vt:lpstr>#9Slide07 SFU Rhythm</vt:lpstr>
      <vt:lpstr>DengXian</vt:lpstr>
      <vt:lpstr>Open Sans</vt:lpstr>
      <vt:lpstr>Office Theme</vt:lpstr>
      <vt:lpstr>Office 主题</vt:lpstr>
      <vt:lpstr>1_Office 主题</vt:lpstr>
      <vt:lpstr>2_Office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T31_LTVietTenCoQuanToChuc_MNT</dc:title>
  <dc:creator>PC</dc:creator>
  <cp:lastModifiedBy>ngọc nguyễn</cp:lastModifiedBy>
  <cp:revision>14</cp:revision>
  <dcterms:created xsi:type="dcterms:W3CDTF">2006-08-16T00:00:00Z</dcterms:created>
  <dcterms:modified xsi:type="dcterms:W3CDTF">2024-04-12T05:09:22Z</dcterms:modified>
  <dc:identifier>DAGA-hKgSPQ</dc:identifier>
</cp:coreProperties>
</file>