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5209" r:id="rId3"/>
    <p:sldId id="5210" r:id="rId4"/>
    <p:sldId id="327" r:id="rId5"/>
    <p:sldId id="2007577481" r:id="rId6"/>
    <p:sldId id="272" r:id="rId7"/>
    <p:sldId id="2007577484" r:id="rId8"/>
    <p:sldId id="268" r:id="rId9"/>
    <p:sldId id="2007577485" r:id="rId10"/>
    <p:sldId id="2007577486" r:id="rId11"/>
    <p:sldId id="2007577487" r:id="rId12"/>
    <p:sldId id="2007577488" r:id="rId13"/>
    <p:sldId id="2007577489" r:id="rId14"/>
    <p:sldId id="2007577490" r:id="rId15"/>
    <p:sldId id="2007577491" r:id="rId16"/>
    <p:sldId id="2007577492" r:id="rId17"/>
    <p:sldId id="2007577493" r:id="rId18"/>
    <p:sldId id="2007577494" r:id="rId19"/>
    <p:sldId id="2007577482" r:id="rId20"/>
    <p:sldId id="2007577483" r:id="rId21"/>
    <p:sldId id="2007577496" r:id="rId22"/>
    <p:sldId id="2007577495" r:id="rId23"/>
    <p:sldId id="2007577497" r:id="rId24"/>
    <p:sldId id="33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7C80"/>
    <a:srgbClr val="00CC99"/>
    <a:srgbClr val="65A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45" autoAdjust="0"/>
  </p:normalViewPr>
  <p:slideViewPr>
    <p:cSldViewPr snapToGrid="0" showGuides="1">
      <p:cViewPr varScale="1">
        <p:scale>
          <a:sx n="67" d="100"/>
          <a:sy n="67" d="100"/>
        </p:scale>
        <p:origin x="858" y="7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AE0E8-3A99-404B-9D43-88CF024209D2}" type="datetimeFigureOut">
              <a:rPr lang="zh-CN" altLang="en-US" smtClean="0"/>
              <a:t>2024/4/12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45761-C06D-4AE4-90A5-24BDEF0E2992}" type="slidenum">
              <a:rPr lang="zh-CN" altLang="en-US" smtClean="0"/>
              <a:t>‹#›</a:t>
            </a:fld>
            <a:endParaRPr lang="zh-CN" altLang="en-US"/>
          </a:p>
        </p:txBody>
      </p:sp>
    </p:spTree>
    <p:extLst>
      <p:ext uri="{BB962C8B-B14F-4D97-AF65-F5344CB8AC3E}">
        <p14:creationId xmlns:p14="http://schemas.microsoft.com/office/powerpoint/2010/main" val="86777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45761-C06D-4AE4-90A5-24BDEF0E2992}" type="slidenum">
              <a:rPr lang="zh-CN" altLang="en-US" smtClean="0"/>
              <a:t>1</a:t>
            </a:fld>
            <a:endParaRPr lang="zh-CN" altLang="en-US"/>
          </a:p>
        </p:txBody>
      </p:sp>
    </p:spTree>
    <p:extLst>
      <p:ext uri="{BB962C8B-B14F-4D97-AF65-F5344CB8AC3E}">
        <p14:creationId xmlns:p14="http://schemas.microsoft.com/office/powerpoint/2010/main" val="136881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987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DF2C1-F002-C963-8B55-0A645C73664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9F43898-5085-04D7-B845-C70982371F0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CD6A38-3704-1CE8-A797-D02E7697971C}"/>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5" name="页脚占位符 4">
            <a:extLst>
              <a:ext uri="{FF2B5EF4-FFF2-40B4-BE49-F238E27FC236}">
                <a16:creationId xmlns:a16="http://schemas.microsoft.com/office/drawing/2014/main" id="{3A27C651-4060-6375-6D8B-3DDABF5144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A057200-0A16-E67D-F19B-CC3EE4CB7F31}"/>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2449497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7424F1-F1C1-45CA-F693-07E307469C5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51972D-5CF0-0378-B20B-259C9C0314D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1B37AA-4FA3-1A45-ED1B-821889F58033}"/>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5" name="页脚占位符 4">
            <a:extLst>
              <a:ext uri="{FF2B5EF4-FFF2-40B4-BE49-F238E27FC236}">
                <a16:creationId xmlns:a16="http://schemas.microsoft.com/office/drawing/2014/main" id="{DC77E152-9E6A-A3BC-794F-7308F1260B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2082891-04C6-22CC-C44F-459EF0395ED4}"/>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303950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B74DC65-1637-78A0-DADC-E1913CD339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7360"/>
          <a:stretch/>
        </p:blipFill>
        <p:spPr>
          <a:xfrm>
            <a:off x="0" y="5419953"/>
            <a:ext cx="12192000" cy="1444625"/>
          </a:xfrm>
          <a:prstGeom prst="rect">
            <a:avLst/>
          </a:prstGeom>
        </p:spPr>
      </p:pic>
      <p:pic>
        <p:nvPicPr>
          <p:cNvPr id="8" name="图片 7">
            <a:extLst>
              <a:ext uri="{FF2B5EF4-FFF2-40B4-BE49-F238E27FC236}">
                <a16:creationId xmlns:a16="http://schemas.microsoft.com/office/drawing/2014/main" id="{2281B846-E77A-9861-22E3-C71E0B6D9A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a:off x="1" y="6083363"/>
            <a:ext cx="3390899" cy="79368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pic>
        <p:nvPicPr>
          <p:cNvPr id="10" name="图片 9">
            <a:extLst>
              <a:ext uri="{FF2B5EF4-FFF2-40B4-BE49-F238E27FC236}">
                <a16:creationId xmlns:a16="http://schemas.microsoft.com/office/drawing/2014/main" id="{1E2E4262-B0D3-6BC9-A396-E02A122C3B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540" t="57665" r="-1" b="4023"/>
          <a:stretch/>
        </p:blipFill>
        <p:spPr>
          <a:xfrm>
            <a:off x="9658349" y="5752935"/>
            <a:ext cx="2533649" cy="1124115"/>
          </a:xfrm>
          <a:custGeom>
            <a:avLst/>
            <a:gdLst>
              <a:gd name="connsiteX0" fmla="*/ 0 w 4438648"/>
              <a:gd name="connsiteY0" fmla="*/ 0 h 1969315"/>
              <a:gd name="connsiteX1" fmla="*/ 516334 w 4438648"/>
              <a:gd name="connsiteY1" fmla="*/ 0 h 1969315"/>
              <a:gd name="connsiteX2" fmla="*/ 528317 w 4438648"/>
              <a:gd name="connsiteY2" fmla="*/ 22077 h 1969315"/>
              <a:gd name="connsiteX3" fmla="*/ 942976 w 4438648"/>
              <a:gd name="connsiteY3" fmla="*/ 242549 h 1969315"/>
              <a:gd name="connsiteX4" fmla="*/ 1357635 w 4438648"/>
              <a:gd name="connsiteY4" fmla="*/ 22077 h 1969315"/>
              <a:gd name="connsiteX5" fmla="*/ 1369618 w 4438648"/>
              <a:gd name="connsiteY5" fmla="*/ 0 h 1969315"/>
              <a:gd name="connsiteX6" fmla="*/ 2845195 w 4438648"/>
              <a:gd name="connsiteY6" fmla="*/ 0 h 1969315"/>
              <a:gd name="connsiteX7" fmla="*/ 2857178 w 4438648"/>
              <a:gd name="connsiteY7" fmla="*/ 22077 h 1969315"/>
              <a:gd name="connsiteX8" fmla="*/ 3271837 w 4438648"/>
              <a:gd name="connsiteY8" fmla="*/ 242549 h 1969315"/>
              <a:gd name="connsiteX9" fmla="*/ 3686496 w 4438648"/>
              <a:gd name="connsiteY9" fmla="*/ 22077 h 1969315"/>
              <a:gd name="connsiteX10" fmla="*/ 3698479 w 4438648"/>
              <a:gd name="connsiteY10" fmla="*/ 0 h 1969315"/>
              <a:gd name="connsiteX11" fmla="*/ 4438648 w 4438648"/>
              <a:gd name="connsiteY11" fmla="*/ 0 h 1969315"/>
              <a:gd name="connsiteX12" fmla="*/ 4438648 w 4438648"/>
              <a:gd name="connsiteY12" fmla="*/ 1969315 h 1969315"/>
              <a:gd name="connsiteX13" fmla="*/ 0 w 4438648"/>
              <a:gd name="connsiteY13" fmla="*/ 1969315 h 196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8648" h="1969315">
                <a:moveTo>
                  <a:pt x="0" y="0"/>
                </a:moveTo>
                <a:lnTo>
                  <a:pt x="516334" y="0"/>
                </a:lnTo>
                <a:lnTo>
                  <a:pt x="528317" y="22077"/>
                </a:lnTo>
                <a:cubicBezTo>
                  <a:pt x="618182" y="155094"/>
                  <a:pt x="770365" y="242549"/>
                  <a:pt x="942976" y="242549"/>
                </a:cubicBezTo>
                <a:cubicBezTo>
                  <a:pt x="1115587" y="242549"/>
                  <a:pt x="1267771" y="155094"/>
                  <a:pt x="1357635" y="22077"/>
                </a:cubicBezTo>
                <a:lnTo>
                  <a:pt x="1369618" y="0"/>
                </a:lnTo>
                <a:lnTo>
                  <a:pt x="2845195" y="0"/>
                </a:lnTo>
                <a:lnTo>
                  <a:pt x="2857178" y="22077"/>
                </a:lnTo>
                <a:cubicBezTo>
                  <a:pt x="2947042" y="155094"/>
                  <a:pt x="3099226" y="242549"/>
                  <a:pt x="3271837" y="242549"/>
                </a:cubicBezTo>
                <a:cubicBezTo>
                  <a:pt x="3444448" y="242549"/>
                  <a:pt x="3596632" y="155094"/>
                  <a:pt x="3686496" y="22077"/>
                </a:cubicBezTo>
                <a:lnTo>
                  <a:pt x="3698479" y="0"/>
                </a:lnTo>
                <a:lnTo>
                  <a:pt x="4438648" y="0"/>
                </a:lnTo>
                <a:lnTo>
                  <a:pt x="4438648" y="1969315"/>
                </a:lnTo>
                <a:lnTo>
                  <a:pt x="0" y="1969315"/>
                </a:lnTo>
                <a:close/>
              </a:path>
            </a:pathLst>
          </a:custGeom>
        </p:spPr>
      </p:pic>
      <p:pic>
        <p:nvPicPr>
          <p:cNvPr id="12" name="图片 11">
            <a:extLst>
              <a:ext uri="{FF2B5EF4-FFF2-40B4-BE49-F238E27FC236}">
                <a16:creationId xmlns:a16="http://schemas.microsoft.com/office/drawing/2014/main" id="{E33B603C-2D14-A2C4-5263-93E3D48D4E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flipH="1">
            <a:off x="4677711" y="5911913"/>
            <a:ext cx="4123391" cy="96513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spTree>
    <p:extLst>
      <p:ext uri="{BB962C8B-B14F-4D97-AF65-F5344CB8AC3E}">
        <p14:creationId xmlns:p14="http://schemas.microsoft.com/office/powerpoint/2010/main" val="386088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4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77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2F1FAC-9EBA-E2F6-23A6-FB0FC0B777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792046-762D-ED2E-44BB-43F9A2F7ECEB}"/>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5633908-7945-537B-5FEA-F53FF528BC7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1635A9F-644E-DCEB-18D6-157553317C94}"/>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6" name="页脚占位符 5">
            <a:extLst>
              <a:ext uri="{FF2B5EF4-FFF2-40B4-BE49-F238E27FC236}">
                <a16:creationId xmlns:a16="http://schemas.microsoft.com/office/drawing/2014/main" id="{2641E28E-BE0D-27A1-414D-1E62AE1B9CD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03E5977-7535-00FA-5F5D-7AC1CBB574D8}"/>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114863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114D7A-4CC7-91F8-EFE5-2CAD1E4568D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378AC1-F594-4396-D483-1FDF28311B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2B76A96-7DD4-4E32-336E-0C312812E08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90349C1-35F4-40D2-E1BA-7E6E8BAB61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12AADA-BB4A-9AB1-6633-45D21259CDF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C41B0-186D-7EE5-09C9-0B130098A807}"/>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8" name="页脚占位符 7">
            <a:extLst>
              <a:ext uri="{FF2B5EF4-FFF2-40B4-BE49-F238E27FC236}">
                <a16:creationId xmlns:a16="http://schemas.microsoft.com/office/drawing/2014/main" id="{F77FFD5B-A727-E06E-2EE3-38BA1B2EEC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A277740-49E9-9DE2-E811-3537322F111B}"/>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24616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BC067-043D-8EC8-B9CF-6B19AEA7F3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3D0BE2E-E2C2-75E8-AD9D-B6126CED92C3}"/>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4" name="页脚占位符 3">
            <a:extLst>
              <a:ext uri="{FF2B5EF4-FFF2-40B4-BE49-F238E27FC236}">
                <a16:creationId xmlns:a16="http://schemas.microsoft.com/office/drawing/2014/main" id="{CD672FC5-E673-6D19-D518-F93A403E47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7E1B150-4733-E739-67D3-6FEC4F5EDD7F}"/>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4177347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B6F2658-78B0-D4B0-FC81-28512BAECFCA}"/>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3" name="页脚占位符 2">
            <a:extLst>
              <a:ext uri="{FF2B5EF4-FFF2-40B4-BE49-F238E27FC236}">
                <a16:creationId xmlns:a16="http://schemas.microsoft.com/office/drawing/2014/main" id="{5DABD558-E9EA-2EA1-3C52-78AFFA1984B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9CA8104-730C-45B0-8B0F-10EE05DEB539}"/>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1547392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534D48-A367-A26E-F0FD-64F3CEA965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18CDD6-ED58-2EDF-3597-5E2CDE5EA5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E2E6EC7-C973-7EE1-0E23-1417CEF74D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D03338-309C-D3BC-D4F5-4E12C019CB9D}"/>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6" name="页脚占位符 5">
            <a:extLst>
              <a:ext uri="{FF2B5EF4-FFF2-40B4-BE49-F238E27FC236}">
                <a16:creationId xmlns:a16="http://schemas.microsoft.com/office/drawing/2014/main" id="{67512B77-86AD-15D0-4715-739D8C6726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CC375AA-6858-E0A3-DB8F-3BEE8E297637}"/>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89278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986501-C24E-CBF4-FEF9-366EE31F6C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9A0327-7619-5DF3-E1B2-F35C22EA9A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16B969D-DFFD-B929-5B8F-7C82C49FAB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FFE1447-64E3-F2E1-843D-73C1F33DDFA4}"/>
              </a:ext>
            </a:extLst>
          </p:cNvPr>
          <p:cNvSpPr>
            <a:spLocks noGrp="1"/>
          </p:cNvSpPr>
          <p:nvPr>
            <p:ph type="dt" sz="half" idx="10"/>
          </p:nvPr>
        </p:nvSpPr>
        <p:spPr>
          <a:xfrm>
            <a:off x="838200" y="6356350"/>
            <a:ext cx="2743200" cy="365125"/>
          </a:xfrm>
          <a:prstGeom prst="rect">
            <a:avLst/>
          </a:prstGeom>
        </p:spPr>
        <p:txBody>
          <a:bodyPr/>
          <a:lstStyle/>
          <a:p>
            <a:fld id="{52367F66-0DB6-45C0-90F7-DA08F7F0BB25}" type="datetimeFigureOut">
              <a:rPr lang="zh-CN" altLang="en-US" smtClean="0"/>
              <a:t>2024/4/12</a:t>
            </a:fld>
            <a:endParaRPr lang="zh-CN" altLang="en-US"/>
          </a:p>
        </p:txBody>
      </p:sp>
      <p:sp>
        <p:nvSpPr>
          <p:cNvPr id="6" name="页脚占位符 5">
            <a:extLst>
              <a:ext uri="{FF2B5EF4-FFF2-40B4-BE49-F238E27FC236}">
                <a16:creationId xmlns:a16="http://schemas.microsoft.com/office/drawing/2014/main" id="{E9839C07-A434-8386-6CF0-7C7FFB4010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D91E14A-9FE8-4F2B-C5DF-3D3FB2234811}"/>
              </a:ext>
            </a:extLst>
          </p:cNvPr>
          <p:cNvSpPr>
            <a:spLocks noGrp="1"/>
          </p:cNvSpPr>
          <p:nvPr>
            <p:ph type="sldNum" sz="quarter" idx="12"/>
          </p:nvPr>
        </p:nvSpPr>
        <p:spPr>
          <a:xfrm>
            <a:off x="8610600" y="6356350"/>
            <a:ext cx="2743200" cy="365125"/>
          </a:xfrm>
          <a:prstGeom prst="rect">
            <a:avLst/>
          </a:prstGeom>
        </p:spPr>
        <p:txBody>
          <a:bodyPr/>
          <a:lstStyle/>
          <a:p>
            <a:fld id="{71688527-24FE-4D30-BD6B-4EB5ED6597E9}" type="slidenum">
              <a:rPr lang="zh-CN" altLang="en-US" smtClean="0"/>
              <a:t>‹#›</a:t>
            </a:fld>
            <a:endParaRPr lang="zh-CN" altLang="en-US"/>
          </a:p>
        </p:txBody>
      </p:sp>
    </p:spTree>
    <p:extLst>
      <p:ext uri="{BB962C8B-B14F-4D97-AF65-F5344CB8AC3E}">
        <p14:creationId xmlns:p14="http://schemas.microsoft.com/office/powerpoint/2010/main" val="834701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21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png"/><Relationship Id="rId4" Type="http://schemas.microsoft.com/office/2007/relationships/hdphoto" Target="../media/hdphoto3.wdp"/><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A2B82A-6DA9-83C6-C432-1DCBB755F66E}"/>
              </a:ext>
            </a:extLst>
          </p:cNvPr>
          <p:cNvPicPr>
            <a:picLocks noChangeAspect="1"/>
          </p:cNvPicPr>
          <p:nvPr/>
        </p:nvPicPr>
        <p:blipFill>
          <a:blip r:embed="rId3"/>
          <a:stretch>
            <a:fillRect/>
          </a:stretch>
        </p:blipFill>
        <p:spPr>
          <a:xfrm>
            <a:off x="4297815" y="427165"/>
            <a:ext cx="2755631" cy="1237595"/>
          </a:xfrm>
          <a:prstGeom prst="rect">
            <a:avLst/>
          </a:prstGeom>
        </p:spPr>
      </p:pic>
      <p:pic>
        <p:nvPicPr>
          <p:cNvPr id="21" name="Picture 20">
            <a:extLst>
              <a:ext uri="{FF2B5EF4-FFF2-40B4-BE49-F238E27FC236}">
                <a16:creationId xmlns:a16="http://schemas.microsoft.com/office/drawing/2014/main" id="{8DDC79A3-022C-20C3-70A4-D05C54A934A3}"/>
              </a:ext>
            </a:extLst>
          </p:cNvPr>
          <p:cNvPicPr>
            <a:picLocks noChangeAspect="1"/>
          </p:cNvPicPr>
          <p:nvPr/>
        </p:nvPicPr>
        <p:blipFill>
          <a:blip r:embed="rId4"/>
          <a:stretch>
            <a:fillRect/>
          </a:stretch>
        </p:blipFill>
        <p:spPr>
          <a:xfrm>
            <a:off x="1421683" y="1362135"/>
            <a:ext cx="8446782" cy="3902908"/>
          </a:xfrm>
          <a:prstGeom prst="rect">
            <a:avLst/>
          </a:prstGeom>
        </p:spPr>
      </p:pic>
    </p:spTree>
    <p:extLst>
      <p:ext uri="{BB962C8B-B14F-4D97-AF65-F5344CB8AC3E}">
        <p14:creationId xmlns:p14="http://schemas.microsoft.com/office/powerpoint/2010/main" val="359391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C788A7-B466-C369-63D7-611467E8F448}"/>
              </a:ext>
            </a:extLst>
          </p:cNvPr>
          <p:cNvSpPr txBox="1"/>
          <p:nvPr/>
        </p:nvSpPr>
        <p:spPr>
          <a:xfrm>
            <a:off x="281272" y="467365"/>
            <a:ext cx="11251768" cy="1323439"/>
          </a:xfrm>
          <a:prstGeom prst="rect">
            <a:avLst/>
          </a:prstGeom>
          <a:noFill/>
        </p:spPr>
        <p:txBody>
          <a:bodyPr wrap="square" rtlCol="0">
            <a:spAutoFit/>
          </a:bodyPr>
          <a:lstStyle/>
          <a:p>
            <a:pPr algn="ctr"/>
            <a:r>
              <a:rPr lang="nl-NL" sz="4000" b="1" dirty="0">
                <a:solidFill>
                  <a:schemeClr val="accent3">
                    <a:lumMod val="50000"/>
                  </a:schemeClr>
                </a:solidFill>
                <a:latin typeface="Cambria" panose="02040503050406030204" pitchFamily="18" charset="0"/>
                <a:ea typeface="Cambria" panose="02040503050406030204" pitchFamily="18" charset="0"/>
              </a:rPr>
              <a:t>+ </a:t>
            </a:r>
            <a:r>
              <a:rPr lang="vi-VN" sz="4000" b="1" dirty="0">
                <a:solidFill>
                  <a:schemeClr val="accent3">
                    <a:lumMod val="50000"/>
                  </a:schemeClr>
                </a:solidFill>
                <a:latin typeface="Cambria" panose="02040503050406030204" pitchFamily="18" charset="0"/>
                <a:ea typeface="Cambria" panose="02040503050406030204" pitchFamily="18" charset="0"/>
              </a:rPr>
              <a:t>M</a:t>
            </a:r>
            <a:r>
              <a:rPr lang="pt-BR" sz="4000" b="1" dirty="0">
                <a:solidFill>
                  <a:schemeClr val="accent3">
                    <a:lumMod val="50000"/>
                  </a:schemeClr>
                </a:solidFill>
                <a:latin typeface="Cambria" panose="02040503050406030204" pitchFamily="18" charset="0"/>
                <a:ea typeface="Cambria" panose="02040503050406030204" pitchFamily="18" charset="0"/>
              </a:rPr>
              <a:t>ô tả mối liên hệ về thức ăn giữa: </a:t>
            </a:r>
            <a:endParaRPr lang="vi-VN" sz="4000" b="1" dirty="0">
              <a:solidFill>
                <a:schemeClr val="accent3">
                  <a:lumMod val="50000"/>
                </a:schemeClr>
              </a:solidFill>
              <a:latin typeface="Cambria" panose="02040503050406030204" pitchFamily="18" charset="0"/>
              <a:ea typeface="Cambria" panose="02040503050406030204" pitchFamily="18" charset="0"/>
            </a:endParaRPr>
          </a:p>
          <a:p>
            <a:pPr algn="ctr"/>
            <a:r>
              <a:rPr lang="pt-BR" sz="4000" b="1" dirty="0">
                <a:solidFill>
                  <a:srgbClr val="00CC99"/>
                </a:solidFill>
                <a:latin typeface="Cambria" panose="02040503050406030204" pitchFamily="18" charset="0"/>
                <a:ea typeface="Cambria" panose="02040503050406030204" pitchFamily="18" charset="0"/>
              </a:rPr>
              <a:t>cây bắp cải và con sâu; con sâu và con chim</a:t>
            </a:r>
            <a:r>
              <a:rPr lang="vi-VN" sz="4000" b="1" dirty="0">
                <a:solidFill>
                  <a:srgbClr val="00CC99"/>
                </a:solidFill>
                <a:latin typeface="Cambria" panose="02040503050406030204" pitchFamily="18" charset="0"/>
                <a:ea typeface="Cambria" panose="02040503050406030204" pitchFamily="18" charset="0"/>
              </a:rPr>
              <a:t>.</a:t>
            </a:r>
            <a:endParaRPr lang="en-US" sz="4000" b="1" dirty="0">
              <a:solidFill>
                <a:srgbClr val="00CC99"/>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BE06E5E9-6318-2EAD-DDF1-4BB209D94400}"/>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37455" y="1884685"/>
            <a:ext cx="9117902" cy="2915247"/>
          </a:xfrm>
          <a:prstGeom prst="rect">
            <a:avLst/>
          </a:prstGeom>
        </p:spPr>
      </p:pic>
      <p:grpSp>
        <p:nvGrpSpPr>
          <p:cNvPr id="7" name="Group 6">
            <a:extLst>
              <a:ext uri="{FF2B5EF4-FFF2-40B4-BE49-F238E27FC236}">
                <a16:creationId xmlns:a16="http://schemas.microsoft.com/office/drawing/2014/main" id="{6E3923BD-4995-7298-865B-BF9551BD9C19}"/>
              </a:ext>
            </a:extLst>
          </p:cNvPr>
          <p:cNvGrpSpPr/>
          <p:nvPr/>
        </p:nvGrpSpPr>
        <p:grpSpPr>
          <a:xfrm>
            <a:off x="838199" y="5078352"/>
            <a:ext cx="10804171" cy="1496822"/>
            <a:chOff x="6096000" y="2435087"/>
            <a:chExt cx="5830957" cy="2792896"/>
          </a:xfrm>
        </p:grpSpPr>
        <p:sp>
          <p:nvSpPr>
            <p:cNvPr id="8" name="Rectangle: Rounded Corners 7">
              <a:extLst>
                <a:ext uri="{FF2B5EF4-FFF2-40B4-BE49-F238E27FC236}">
                  <a16:creationId xmlns:a16="http://schemas.microsoft.com/office/drawing/2014/main" id="{3B05A24D-1D5F-55A1-6BFD-F7820F6857DF}"/>
                </a:ext>
              </a:extLst>
            </p:cNvPr>
            <p:cNvSpPr/>
            <p:nvPr/>
          </p:nvSpPr>
          <p:spPr>
            <a:xfrm>
              <a:off x="6096000" y="2435087"/>
              <a:ext cx="5830957" cy="27928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7C9AF8B-D9FF-3AF5-71F1-B509416BF18E}"/>
                </a:ext>
              </a:extLst>
            </p:cNvPr>
            <p:cNvSpPr txBox="1"/>
            <p:nvPr/>
          </p:nvSpPr>
          <p:spPr>
            <a:xfrm>
              <a:off x="6298096" y="2596842"/>
              <a:ext cx="5426765" cy="2469383"/>
            </a:xfrm>
            <a:prstGeom prst="rect">
              <a:avLst/>
            </a:prstGeom>
            <a:noFill/>
          </p:spPr>
          <p:txBody>
            <a:bodyPr wrap="square" rtlCol="0">
              <a:spAutoFit/>
            </a:bodyPr>
            <a:lstStyle/>
            <a:p>
              <a:pPr marL="285750" indent="-285750" algn="just">
                <a:buFontTx/>
                <a:buChar char="-"/>
              </a:pPr>
              <a:r>
                <a:rPr lang="vi-VN" sz="4000" b="1" dirty="0">
                  <a:solidFill>
                    <a:schemeClr val="bg1"/>
                  </a:solidFill>
                  <a:latin typeface="Cambria" panose="02040503050406030204" pitchFamily="18" charset="0"/>
                  <a:ea typeface="Cambria" panose="02040503050406030204" pitchFamily="18" charset="0"/>
                </a:rPr>
                <a:t>Cây bắp cải là thức ăn của con sâu.</a:t>
              </a:r>
            </a:p>
            <a:p>
              <a:pPr marL="285750" indent="-285750" algn="just">
                <a:buFontTx/>
                <a:buChar char="-"/>
              </a:pPr>
              <a:r>
                <a:rPr lang="vi-VN" sz="4000" b="1" dirty="0">
                  <a:solidFill>
                    <a:schemeClr val="bg1"/>
                  </a:solidFill>
                  <a:latin typeface="Cambria" panose="02040503050406030204" pitchFamily="18" charset="0"/>
                  <a:ea typeface="Cambria" panose="02040503050406030204" pitchFamily="18" charset="0"/>
                </a:rPr>
                <a:t>Con sâu là thức ăn của con chim</a:t>
              </a:r>
              <a:endParaRPr lang="en-US" sz="40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0328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grpSp>
        <p:nvGrpSpPr>
          <p:cNvPr id="5" name="Group 4">
            <a:extLst>
              <a:ext uri="{FF2B5EF4-FFF2-40B4-BE49-F238E27FC236}">
                <a16:creationId xmlns:a16="http://schemas.microsoft.com/office/drawing/2014/main" id="{448A8AF3-6506-94F1-882A-F70A081BD85F}"/>
              </a:ext>
            </a:extLst>
          </p:cNvPr>
          <p:cNvGrpSpPr/>
          <p:nvPr/>
        </p:nvGrpSpPr>
        <p:grpSpPr>
          <a:xfrm>
            <a:off x="318052" y="400033"/>
            <a:ext cx="11439939" cy="1987331"/>
            <a:chOff x="813903" y="400033"/>
            <a:chExt cx="10944088" cy="1987331"/>
          </a:xfrm>
        </p:grpSpPr>
        <p:sp>
          <p:nvSpPr>
            <p:cNvPr id="7" name="文本框 6"/>
            <p:cNvSpPr txBox="1"/>
            <p:nvPr/>
          </p:nvSpPr>
          <p:spPr>
            <a:xfrm>
              <a:off x="813903" y="400033"/>
              <a:ext cx="10944088" cy="1987331"/>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904461" y="489692"/>
              <a:ext cx="10764078" cy="1754326"/>
            </a:xfrm>
            <a:prstGeom prst="rect">
              <a:avLst/>
            </a:prstGeom>
            <a:noFill/>
          </p:spPr>
          <p:txBody>
            <a:bodyPr wrap="square" rtlCol="0">
              <a:spAutoFit/>
            </a:bodyPr>
            <a:lstStyle/>
            <a:p>
              <a:pPr algn="ctr"/>
              <a:r>
                <a:rPr lang="vi-VN" sz="3600" b="1" i="0" dirty="0">
                  <a:solidFill>
                    <a:schemeClr val="bg1"/>
                  </a:solidFill>
                  <a:effectLst/>
                  <a:latin typeface="Cambria" panose="02040503050406030204" pitchFamily="18" charset="0"/>
                  <a:ea typeface="Cambria" panose="02040503050406030204" pitchFamily="18" charset="0"/>
                </a:rPr>
                <a:t>2. Hãy sử dụng mũi tên (→), các cụm từ: </a:t>
              </a:r>
              <a:r>
                <a:rPr lang="vi-VN" sz="3600" b="1" i="1" dirty="0">
                  <a:solidFill>
                    <a:srgbClr val="FFFF00"/>
                  </a:solidFill>
                  <a:effectLst/>
                  <a:latin typeface="Cambria" panose="02040503050406030204" pitchFamily="18" charset="0"/>
                  <a:ea typeface="Cambria" panose="02040503050406030204" pitchFamily="18" charset="0"/>
                </a:rPr>
                <a:t>cây bắp cải</a:t>
              </a:r>
              <a:r>
                <a:rPr lang="vi-VN" sz="3600" b="1" i="1" dirty="0">
                  <a:solidFill>
                    <a:schemeClr val="bg1"/>
                  </a:solidFill>
                  <a:effectLst/>
                  <a:latin typeface="Cambria" panose="02040503050406030204" pitchFamily="18" charset="0"/>
                  <a:ea typeface="Cambria" panose="02040503050406030204" pitchFamily="18" charset="0"/>
                </a:rPr>
                <a:t>, </a:t>
              </a:r>
              <a:r>
                <a:rPr lang="vi-VN" sz="3600" b="1" i="1" dirty="0">
                  <a:solidFill>
                    <a:srgbClr val="FFFF00"/>
                  </a:solidFill>
                  <a:effectLst/>
                  <a:latin typeface="Cambria" panose="02040503050406030204" pitchFamily="18" charset="0"/>
                  <a:ea typeface="Cambria" panose="02040503050406030204" pitchFamily="18" charset="0"/>
                </a:rPr>
                <a:t>con sâu</a:t>
              </a:r>
              <a:r>
                <a:rPr lang="vi-VN" sz="3600" b="1" i="1" dirty="0">
                  <a:solidFill>
                    <a:schemeClr val="bg1"/>
                  </a:solidFill>
                  <a:effectLst/>
                  <a:latin typeface="Cambria" panose="02040503050406030204" pitchFamily="18" charset="0"/>
                  <a:ea typeface="Cambria" panose="02040503050406030204" pitchFamily="18" charset="0"/>
                </a:rPr>
                <a:t>, </a:t>
              </a:r>
              <a:r>
                <a:rPr lang="vi-VN" sz="3600" b="1" i="1" dirty="0">
                  <a:solidFill>
                    <a:srgbClr val="FFFF00"/>
                  </a:solidFill>
                  <a:effectLst/>
                  <a:latin typeface="Cambria" panose="02040503050406030204" pitchFamily="18" charset="0"/>
                  <a:ea typeface="Cambria" panose="02040503050406030204" pitchFamily="18" charset="0"/>
                </a:rPr>
                <a:t>con chim</a:t>
              </a:r>
              <a:r>
                <a:rPr lang="vi-VN" sz="3600" b="1" i="0" dirty="0">
                  <a:solidFill>
                    <a:srgbClr val="FFFF00"/>
                  </a:solidFill>
                  <a:effectLst/>
                  <a:latin typeface="Cambria" panose="02040503050406030204" pitchFamily="18" charset="0"/>
                  <a:ea typeface="Cambria" panose="02040503050406030204" pitchFamily="18" charset="0"/>
                </a:rPr>
                <a:t> </a:t>
              </a:r>
              <a:r>
                <a:rPr lang="vi-VN" sz="3600" b="1" i="0" dirty="0">
                  <a:solidFill>
                    <a:schemeClr val="bg1"/>
                  </a:solidFill>
                  <a:effectLst/>
                  <a:latin typeface="Cambria" panose="02040503050406030204" pitchFamily="18" charset="0"/>
                  <a:ea typeface="Cambria" panose="02040503050406030204" pitchFamily="18" charset="0"/>
                </a:rPr>
                <a:t>để vẽ sơ đồ mô tả mối liên hệ về thức ăn giữa ba sinh vật đó.</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id="{A376FF1E-3907-95BF-541B-902CAD4A2ED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508685" y="2477023"/>
            <a:ext cx="8818071" cy="2819383"/>
          </a:xfrm>
          <a:prstGeom prst="rect">
            <a:avLst/>
          </a:prstGeom>
        </p:spPr>
      </p:pic>
      <p:sp>
        <p:nvSpPr>
          <p:cNvPr id="6" name="Rectangle: Rounded Corners 5">
            <a:extLst>
              <a:ext uri="{FF2B5EF4-FFF2-40B4-BE49-F238E27FC236}">
                <a16:creationId xmlns:a16="http://schemas.microsoft.com/office/drawing/2014/main" id="{F601CFC7-2669-F230-AB7B-36025217342D}"/>
              </a:ext>
            </a:extLst>
          </p:cNvPr>
          <p:cNvSpPr/>
          <p:nvPr/>
        </p:nvSpPr>
        <p:spPr>
          <a:xfrm>
            <a:off x="805070" y="5615608"/>
            <a:ext cx="3091069"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Cambria" panose="02040503050406030204" pitchFamily="18" charset="0"/>
                <a:ea typeface="Cambria" panose="02040503050406030204" pitchFamily="18" charset="0"/>
              </a:rPr>
              <a:t>Cây bắp cải</a:t>
            </a:r>
            <a:endParaRPr lang="en-US" sz="3600" b="1" dirty="0">
              <a:solidFill>
                <a:srgbClr val="C00000"/>
              </a:solidFill>
              <a:latin typeface="Cambria" panose="02040503050406030204" pitchFamily="18" charset="0"/>
              <a:ea typeface="Cambria" panose="02040503050406030204" pitchFamily="18" charset="0"/>
            </a:endParaRPr>
          </a:p>
        </p:txBody>
      </p:sp>
      <p:sp>
        <p:nvSpPr>
          <p:cNvPr id="9" name="Arrow: Right 8">
            <a:extLst>
              <a:ext uri="{FF2B5EF4-FFF2-40B4-BE49-F238E27FC236}">
                <a16:creationId xmlns:a16="http://schemas.microsoft.com/office/drawing/2014/main" id="{BE7A4BFD-A3E9-41EC-E811-76948E975A75}"/>
              </a:ext>
            </a:extLst>
          </p:cNvPr>
          <p:cNvSpPr/>
          <p:nvPr/>
        </p:nvSpPr>
        <p:spPr>
          <a:xfrm>
            <a:off x="3896139" y="5903843"/>
            <a:ext cx="675861" cy="1888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54545A-7103-AF4B-F02A-8618952994A0}"/>
              </a:ext>
            </a:extLst>
          </p:cNvPr>
          <p:cNvSpPr/>
          <p:nvPr/>
        </p:nvSpPr>
        <p:spPr>
          <a:xfrm>
            <a:off x="4572001" y="5615608"/>
            <a:ext cx="2503958"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Cambria" panose="02040503050406030204" pitchFamily="18" charset="0"/>
                <a:ea typeface="Cambria" panose="02040503050406030204" pitchFamily="18" charset="0"/>
              </a:rPr>
              <a:t>Con sâu</a:t>
            </a:r>
            <a:endParaRPr lang="en-US" sz="3600" b="1" dirty="0">
              <a:solidFill>
                <a:srgbClr val="C00000"/>
              </a:solidFill>
              <a:latin typeface="Cambria" panose="02040503050406030204" pitchFamily="18" charset="0"/>
              <a:ea typeface="Cambria" panose="02040503050406030204" pitchFamily="18" charset="0"/>
            </a:endParaRPr>
          </a:p>
        </p:txBody>
      </p:sp>
      <p:sp>
        <p:nvSpPr>
          <p:cNvPr id="11" name="Arrow: Right 10">
            <a:extLst>
              <a:ext uri="{FF2B5EF4-FFF2-40B4-BE49-F238E27FC236}">
                <a16:creationId xmlns:a16="http://schemas.microsoft.com/office/drawing/2014/main" id="{D5374309-0FB9-4823-C165-AB589A0B30E5}"/>
              </a:ext>
            </a:extLst>
          </p:cNvPr>
          <p:cNvSpPr/>
          <p:nvPr/>
        </p:nvSpPr>
        <p:spPr>
          <a:xfrm>
            <a:off x="7075960" y="5897535"/>
            <a:ext cx="675861" cy="1888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1602841-C129-0FA9-9F20-65B6D6270900}"/>
              </a:ext>
            </a:extLst>
          </p:cNvPr>
          <p:cNvSpPr/>
          <p:nvPr/>
        </p:nvSpPr>
        <p:spPr>
          <a:xfrm>
            <a:off x="7822798" y="5615607"/>
            <a:ext cx="2503958"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Cambria" panose="02040503050406030204" pitchFamily="18" charset="0"/>
                <a:ea typeface="Cambria" panose="02040503050406030204" pitchFamily="18" charset="0"/>
              </a:rPr>
              <a:t>Con chim</a:t>
            </a:r>
            <a:endParaRPr lang="en-US" sz="36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45266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grpSp>
        <p:nvGrpSpPr>
          <p:cNvPr id="5" name="Group 4">
            <a:extLst>
              <a:ext uri="{FF2B5EF4-FFF2-40B4-BE49-F238E27FC236}">
                <a16:creationId xmlns:a16="http://schemas.microsoft.com/office/drawing/2014/main" id="{448A8AF3-6506-94F1-882A-F70A081BD85F}"/>
              </a:ext>
            </a:extLst>
          </p:cNvPr>
          <p:cNvGrpSpPr/>
          <p:nvPr/>
        </p:nvGrpSpPr>
        <p:grpSpPr>
          <a:xfrm>
            <a:off x="376030" y="2276016"/>
            <a:ext cx="11439939" cy="3326755"/>
            <a:chOff x="813903" y="439863"/>
            <a:chExt cx="10944088" cy="1987331"/>
          </a:xfrm>
        </p:grpSpPr>
        <p:sp>
          <p:nvSpPr>
            <p:cNvPr id="7" name="文本框 6"/>
            <p:cNvSpPr txBox="1"/>
            <p:nvPr/>
          </p:nvSpPr>
          <p:spPr>
            <a:xfrm>
              <a:off x="813903" y="439863"/>
              <a:ext cx="10944088" cy="1987331"/>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993913" y="492343"/>
              <a:ext cx="10764078" cy="1673117"/>
            </a:xfrm>
            <a:prstGeom prst="rect">
              <a:avLst/>
            </a:prstGeom>
            <a:noFill/>
          </p:spPr>
          <p:txBody>
            <a:bodyPr wrap="square" rtlCol="0">
              <a:spAutoFit/>
            </a:bodyPr>
            <a:lstStyle/>
            <a:p>
              <a:pPr algn="just"/>
              <a:r>
                <a:rPr lang="vi-VN" sz="4400" b="1" dirty="0">
                  <a:solidFill>
                    <a:srgbClr val="FFFF00"/>
                  </a:solidFill>
                  <a:effectLst/>
                  <a:latin typeface="Times New Roman" panose="02020603050405020304" pitchFamily="18" charset="0"/>
                  <a:ea typeface="Times New Roman" panose="02020603050405020304" pitchFamily="18" charset="0"/>
                </a:rPr>
                <a:t>   </a:t>
              </a:r>
              <a:r>
                <a:rPr lang="nl-NL" sz="4400" b="1" dirty="0">
                  <a:solidFill>
                    <a:schemeClr val="bg1"/>
                  </a:solidFill>
                  <a:effectLst/>
                  <a:latin typeface="Times New Roman" panose="02020603050405020304" pitchFamily="18" charset="0"/>
                  <a:ea typeface="Times New Roman" panose="02020603050405020304" pitchFamily="18" charset="0"/>
                </a:rPr>
                <a:t>Các sinh vật trong tự nhiên có mối liên hệ với nhau về thức ăn, sinh vật này là thức ăn của sinh vật khác, mối liên hệ đó nối tiếp nhau tạo thành </a:t>
              </a:r>
              <a:r>
                <a:rPr lang="nl-NL" sz="4400" b="1" dirty="0">
                  <a:solidFill>
                    <a:srgbClr val="FFFF00"/>
                  </a:solidFill>
                  <a:effectLst/>
                  <a:latin typeface="Times New Roman" panose="02020603050405020304" pitchFamily="18" charset="0"/>
                  <a:ea typeface="Times New Roman" panose="02020603050405020304" pitchFamily="18" charset="0"/>
                </a:rPr>
                <a:t>chuỗi thức ăn</a:t>
              </a:r>
              <a:r>
                <a:rPr lang="nl-NL" sz="4400" b="1" dirty="0">
                  <a:solidFill>
                    <a:schemeClr val="bg1"/>
                  </a:solidFill>
                  <a:effectLst/>
                  <a:latin typeface="Times New Roman" panose="02020603050405020304" pitchFamily="18" charset="0"/>
                  <a:ea typeface="Times New Roman" panose="02020603050405020304" pitchFamily="18" charset="0"/>
                </a:rPr>
                <a:t>.</a:t>
              </a:r>
              <a:endParaRPr lang="en-US" sz="7200" b="1" dirty="0">
                <a:solidFill>
                  <a:schemeClr val="bg1"/>
                </a:solidFill>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79AA99-D22E-89C5-C937-E0D9A5046A5E}"/>
              </a:ext>
            </a:extLst>
          </p:cNvPr>
          <p:cNvGrpSpPr/>
          <p:nvPr/>
        </p:nvGrpSpPr>
        <p:grpSpPr>
          <a:xfrm>
            <a:off x="1247360" y="664620"/>
            <a:ext cx="9521686" cy="752700"/>
            <a:chOff x="805070" y="5615607"/>
            <a:chExt cx="9521686" cy="752700"/>
          </a:xfrm>
        </p:grpSpPr>
        <p:sp>
          <p:nvSpPr>
            <p:cNvPr id="6" name="Rectangle: Rounded Corners 5">
              <a:extLst>
                <a:ext uri="{FF2B5EF4-FFF2-40B4-BE49-F238E27FC236}">
                  <a16:creationId xmlns:a16="http://schemas.microsoft.com/office/drawing/2014/main" id="{F601CFC7-2669-F230-AB7B-36025217342D}"/>
                </a:ext>
              </a:extLst>
            </p:cNvPr>
            <p:cNvSpPr/>
            <p:nvPr/>
          </p:nvSpPr>
          <p:spPr>
            <a:xfrm>
              <a:off x="805070" y="5615608"/>
              <a:ext cx="3091069"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Cambria" panose="02040503050406030204" pitchFamily="18" charset="0"/>
                  <a:ea typeface="Cambria" panose="02040503050406030204" pitchFamily="18" charset="0"/>
                </a:rPr>
                <a:t>Cây bắp cải</a:t>
              </a:r>
              <a:endParaRPr lang="en-US" sz="3600" b="1" dirty="0">
                <a:solidFill>
                  <a:srgbClr val="C00000"/>
                </a:solidFill>
                <a:latin typeface="Cambria" panose="02040503050406030204" pitchFamily="18" charset="0"/>
                <a:ea typeface="Cambria" panose="02040503050406030204" pitchFamily="18" charset="0"/>
              </a:endParaRPr>
            </a:p>
          </p:txBody>
        </p:sp>
        <p:sp>
          <p:nvSpPr>
            <p:cNvPr id="9" name="Arrow: Right 8">
              <a:extLst>
                <a:ext uri="{FF2B5EF4-FFF2-40B4-BE49-F238E27FC236}">
                  <a16:creationId xmlns:a16="http://schemas.microsoft.com/office/drawing/2014/main" id="{BE7A4BFD-A3E9-41EC-E811-76948E975A75}"/>
                </a:ext>
              </a:extLst>
            </p:cNvPr>
            <p:cNvSpPr/>
            <p:nvPr/>
          </p:nvSpPr>
          <p:spPr>
            <a:xfrm>
              <a:off x="3896139" y="5903843"/>
              <a:ext cx="675861" cy="1888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54545A-7103-AF4B-F02A-8618952994A0}"/>
                </a:ext>
              </a:extLst>
            </p:cNvPr>
            <p:cNvSpPr/>
            <p:nvPr/>
          </p:nvSpPr>
          <p:spPr>
            <a:xfrm>
              <a:off x="4572001" y="5615608"/>
              <a:ext cx="2503958"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Cambria" panose="02040503050406030204" pitchFamily="18" charset="0"/>
                  <a:ea typeface="Cambria" panose="02040503050406030204" pitchFamily="18" charset="0"/>
                </a:rPr>
                <a:t>Con sâu</a:t>
              </a:r>
              <a:endParaRPr lang="en-US" sz="3600" b="1" dirty="0">
                <a:solidFill>
                  <a:srgbClr val="C00000"/>
                </a:solidFill>
                <a:latin typeface="Cambria" panose="02040503050406030204" pitchFamily="18" charset="0"/>
                <a:ea typeface="Cambria" panose="02040503050406030204" pitchFamily="18" charset="0"/>
              </a:endParaRPr>
            </a:p>
          </p:txBody>
        </p:sp>
        <p:sp>
          <p:nvSpPr>
            <p:cNvPr id="11" name="Arrow: Right 10">
              <a:extLst>
                <a:ext uri="{FF2B5EF4-FFF2-40B4-BE49-F238E27FC236}">
                  <a16:creationId xmlns:a16="http://schemas.microsoft.com/office/drawing/2014/main" id="{D5374309-0FB9-4823-C165-AB589A0B30E5}"/>
                </a:ext>
              </a:extLst>
            </p:cNvPr>
            <p:cNvSpPr/>
            <p:nvPr/>
          </p:nvSpPr>
          <p:spPr>
            <a:xfrm>
              <a:off x="7075960" y="5897535"/>
              <a:ext cx="675861" cy="1888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1602841-C129-0FA9-9F20-65B6D6270900}"/>
                </a:ext>
              </a:extLst>
            </p:cNvPr>
            <p:cNvSpPr/>
            <p:nvPr/>
          </p:nvSpPr>
          <p:spPr>
            <a:xfrm>
              <a:off x="7822798" y="5615607"/>
              <a:ext cx="2503958"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Cambria" panose="02040503050406030204" pitchFamily="18" charset="0"/>
                  <a:ea typeface="Cambria" panose="02040503050406030204" pitchFamily="18" charset="0"/>
                </a:rPr>
                <a:t>Con chim</a:t>
              </a:r>
              <a:endParaRPr lang="en-US" sz="3600" b="1" dirty="0">
                <a:solidFill>
                  <a:srgbClr val="C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016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grpSp>
        <p:nvGrpSpPr>
          <p:cNvPr id="5" name="Group 4">
            <a:extLst>
              <a:ext uri="{FF2B5EF4-FFF2-40B4-BE49-F238E27FC236}">
                <a16:creationId xmlns:a16="http://schemas.microsoft.com/office/drawing/2014/main" id="{448A8AF3-6506-94F1-882A-F70A081BD85F}"/>
              </a:ext>
            </a:extLst>
          </p:cNvPr>
          <p:cNvGrpSpPr/>
          <p:nvPr/>
        </p:nvGrpSpPr>
        <p:grpSpPr>
          <a:xfrm>
            <a:off x="714512" y="193138"/>
            <a:ext cx="10168836" cy="1339314"/>
            <a:chOff x="813903" y="400034"/>
            <a:chExt cx="10168836" cy="1339314"/>
          </a:xfrm>
        </p:grpSpPr>
        <p:sp>
          <p:nvSpPr>
            <p:cNvPr id="7" name="文本框 6"/>
            <p:cNvSpPr txBox="1"/>
            <p:nvPr/>
          </p:nvSpPr>
          <p:spPr>
            <a:xfrm>
              <a:off x="813903" y="400034"/>
              <a:ext cx="10168836" cy="1339314"/>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904461" y="489692"/>
              <a:ext cx="9839740" cy="1200329"/>
            </a:xfrm>
            <a:prstGeom prst="rect">
              <a:avLst/>
            </a:prstGeom>
            <a:noFill/>
          </p:spPr>
          <p:txBody>
            <a:bodyPr wrap="square" rtlCol="0">
              <a:spAutoFit/>
            </a:bodyPr>
            <a:lstStyle/>
            <a:p>
              <a:pPr algn="ctr"/>
              <a:r>
                <a:rPr lang="vi-VN" sz="3600" b="1" i="0" dirty="0">
                  <a:solidFill>
                    <a:schemeClr val="bg1"/>
                  </a:solidFill>
                  <a:effectLst/>
                  <a:latin typeface="Cambria" panose="02040503050406030204" pitchFamily="18" charset="0"/>
                  <a:ea typeface="Cambria" panose="02040503050406030204" pitchFamily="18" charset="0"/>
                </a:rPr>
                <a:t>3. Hình 5 thể hiện các loài sinh vật trong một hồ nước có liên hệ với nhau về thức ăn.</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ABA2DD03-D16F-DAB6-A3DD-5126C74921E3}"/>
              </a:ext>
            </a:extLst>
          </p:cNvPr>
          <p:cNvPicPr>
            <a:picLocks noChangeAspect="1"/>
          </p:cNvPicPr>
          <p:nvPr/>
        </p:nvPicPr>
        <p:blipFill>
          <a:blip r:embed="rId3"/>
          <a:stretch>
            <a:fillRect/>
          </a:stretch>
        </p:blipFill>
        <p:spPr>
          <a:xfrm>
            <a:off x="2516103" y="1622110"/>
            <a:ext cx="7159795" cy="5214744"/>
          </a:xfrm>
          <a:prstGeom prst="rect">
            <a:avLst/>
          </a:prstGeom>
        </p:spPr>
      </p:pic>
    </p:spTree>
    <p:extLst>
      <p:ext uri="{BB962C8B-B14F-4D97-AF65-F5344CB8AC3E}">
        <p14:creationId xmlns:p14="http://schemas.microsoft.com/office/powerpoint/2010/main" val="2265863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24" y="4956777"/>
            <a:ext cx="2010238" cy="2010238"/>
          </a:xfrm>
          <a:prstGeom prst="rect">
            <a:avLst/>
          </a:prstGeom>
        </p:spPr>
      </p:pic>
      <p:pic>
        <p:nvPicPr>
          <p:cNvPr id="9" name="Picture 8">
            <a:extLst>
              <a:ext uri="{FF2B5EF4-FFF2-40B4-BE49-F238E27FC236}">
                <a16:creationId xmlns:a16="http://schemas.microsoft.com/office/drawing/2014/main" id="{ABA2DD03-D16F-DAB6-A3DD-5126C74921E3}"/>
              </a:ext>
            </a:extLst>
          </p:cNvPr>
          <p:cNvPicPr>
            <a:picLocks noChangeAspect="1"/>
          </p:cNvPicPr>
          <p:nvPr/>
        </p:nvPicPr>
        <p:blipFill>
          <a:blip r:embed="rId3"/>
          <a:stretch>
            <a:fillRect/>
          </a:stretch>
        </p:blipFill>
        <p:spPr>
          <a:xfrm>
            <a:off x="-1" y="516834"/>
            <a:ext cx="6096000" cy="4439943"/>
          </a:xfrm>
          <a:prstGeom prst="rect">
            <a:avLst/>
          </a:prstGeom>
        </p:spPr>
      </p:pic>
      <p:pic>
        <p:nvPicPr>
          <p:cNvPr id="6" name="Picture 5">
            <a:extLst>
              <a:ext uri="{FF2B5EF4-FFF2-40B4-BE49-F238E27FC236}">
                <a16:creationId xmlns:a16="http://schemas.microsoft.com/office/drawing/2014/main" id="{961A8E9C-33B6-6BD9-7BA4-6CF6B3D56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187" y="2993630"/>
            <a:ext cx="5753626" cy="3926293"/>
          </a:xfrm>
          <a:prstGeom prst="rect">
            <a:avLst/>
          </a:prstGeom>
        </p:spPr>
      </p:pic>
      <p:grpSp>
        <p:nvGrpSpPr>
          <p:cNvPr id="11" name="Group 10">
            <a:extLst>
              <a:ext uri="{FF2B5EF4-FFF2-40B4-BE49-F238E27FC236}">
                <a16:creationId xmlns:a16="http://schemas.microsoft.com/office/drawing/2014/main" id="{D2CDD27B-8306-B01C-151C-D07C4F453CD7}"/>
              </a:ext>
            </a:extLst>
          </p:cNvPr>
          <p:cNvGrpSpPr/>
          <p:nvPr/>
        </p:nvGrpSpPr>
        <p:grpSpPr>
          <a:xfrm>
            <a:off x="6181593" y="69010"/>
            <a:ext cx="5924813" cy="2882912"/>
            <a:chOff x="6181593" y="69010"/>
            <a:chExt cx="5924813" cy="2882912"/>
          </a:xfrm>
        </p:grpSpPr>
        <p:sp>
          <p:nvSpPr>
            <p:cNvPr id="8" name="Rectangle: Rounded Corners 7">
              <a:extLst>
                <a:ext uri="{FF2B5EF4-FFF2-40B4-BE49-F238E27FC236}">
                  <a16:creationId xmlns:a16="http://schemas.microsoft.com/office/drawing/2014/main" id="{908C57C9-1285-BCD5-89FA-73A52B652470}"/>
                </a:ext>
              </a:extLst>
            </p:cNvPr>
            <p:cNvSpPr/>
            <p:nvPr/>
          </p:nvSpPr>
          <p:spPr>
            <a:xfrm>
              <a:off x="6181593" y="69010"/>
              <a:ext cx="5924813" cy="28829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839C2F-DEEF-11F9-947F-2AA8CB918B49}"/>
                </a:ext>
              </a:extLst>
            </p:cNvPr>
            <p:cNvSpPr txBox="1"/>
            <p:nvPr/>
          </p:nvSpPr>
          <p:spPr>
            <a:xfrm>
              <a:off x="6181593" y="238539"/>
              <a:ext cx="5839220" cy="2554545"/>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 Mô tả mối liên hệ về thức ăn giữa các sinh vật trong hồ nước.</a:t>
              </a:r>
            </a:p>
            <a:p>
              <a:pPr algn="just"/>
              <a:r>
                <a:rPr lang="vi-VN" sz="3200" b="1" i="0" dirty="0">
                  <a:solidFill>
                    <a:srgbClr val="000000"/>
                  </a:solidFill>
                  <a:effectLst/>
                  <a:latin typeface="Cambria" panose="02040503050406030204" pitchFamily="18" charset="0"/>
                  <a:ea typeface="Cambria" panose="02040503050406030204" pitchFamily="18" charset="0"/>
                </a:rPr>
                <a:t>- Cho biết sinh vật đứng đầu trong mỗi chuỗi thức ăn đó.</a:t>
              </a:r>
            </a:p>
          </p:txBody>
        </p:sp>
      </p:grpSp>
    </p:spTree>
    <p:extLst>
      <p:ext uri="{BB962C8B-B14F-4D97-AF65-F5344CB8AC3E}">
        <p14:creationId xmlns:p14="http://schemas.microsoft.com/office/powerpoint/2010/main" val="2690157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24" y="4956777"/>
            <a:ext cx="2010238" cy="2010238"/>
          </a:xfrm>
          <a:prstGeom prst="rect">
            <a:avLst/>
          </a:prstGeom>
        </p:spPr>
      </p:pic>
      <p:pic>
        <p:nvPicPr>
          <p:cNvPr id="9" name="Picture 8">
            <a:extLst>
              <a:ext uri="{FF2B5EF4-FFF2-40B4-BE49-F238E27FC236}">
                <a16:creationId xmlns:a16="http://schemas.microsoft.com/office/drawing/2014/main" id="{ABA2DD03-D16F-DAB6-A3DD-5126C74921E3}"/>
              </a:ext>
            </a:extLst>
          </p:cNvPr>
          <p:cNvPicPr>
            <a:picLocks noChangeAspect="1"/>
          </p:cNvPicPr>
          <p:nvPr/>
        </p:nvPicPr>
        <p:blipFill rotWithShape="1">
          <a:blip r:embed="rId3"/>
          <a:srcRect b="54724"/>
          <a:stretch/>
        </p:blipFill>
        <p:spPr>
          <a:xfrm>
            <a:off x="755372" y="190335"/>
            <a:ext cx="10376453" cy="3421775"/>
          </a:xfrm>
          <a:prstGeom prst="rect">
            <a:avLst/>
          </a:prstGeom>
        </p:spPr>
      </p:pic>
      <p:graphicFrame>
        <p:nvGraphicFramePr>
          <p:cNvPr id="3" name="Table 2">
            <a:extLst>
              <a:ext uri="{FF2B5EF4-FFF2-40B4-BE49-F238E27FC236}">
                <a16:creationId xmlns:a16="http://schemas.microsoft.com/office/drawing/2014/main" id="{89D14791-D2F6-432D-64E7-281F8BF17BAE}"/>
              </a:ext>
            </a:extLst>
          </p:cNvPr>
          <p:cNvGraphicFramePr>
            <a:graphicFrameLocks noGrp="1"/>
          </p:cNvGraphicFramePr>
          <p:nvPr>
            <p:extLst>
              <p:ext uri="{D42A27DB-BD31-4B8C-83A1-F6EECF244321}">
                <p14:modId xmlns:p14="http://schemas.microsoft.com/office/powerpoint/2010/main" val="461017450"/>
              </p:ext>
            </p:extLst>
          </p:nvPr>
        </p:nvGraphicFramePr>
        <p:xfrm>
          <a:off x="755372" y="3802444"/>
          <a:ext cx="10664688" cy="1912556"/>
        </p:xfrm>
        <a:graphic>
          <a:graphicData uri="http://schemas.openxmlformats.org/drawingml/2006/table">
            <a:tbl>
              <a:tblPr firstRow="1" bandRow="1">
                <a:tableStyleId>{D7AC3CCA-C797-4891-BE02-D94E43425B78}</a:tableStyleId>
              </a:tblPr>
              <a:tblGrid>
                <a:gridCol w="1162880">
                  <a:extLst>
                    <a:ext uri="{9D8B030D-6E8A-4147-A177-3AD203B41FA5}">
                      <a16:colId xmlns:a16="http://schemas.microsoft.com/office/drawing/2014/main" val="215351776"/>
                    </a:ext>
                  </a:extLst>
                </a:gridCol>
                <a:gridCol w="5946912">
                  <a:extLst>
                    <a:ext uri="{9D8B030D-6E8A-4147-A177-3AD203B41FA5}">
                      <a16:colId xmlns:a16="http://schemas.microsoft.com/office/drawing/2014/main" val="2403763697"/>
                    </a:ext>
                  </a:extLst>
                </a:gridCol>
                <a:gridCol w="3554896">
                  <a:extLst>
                    <a:ext uri="{9D8B030D-6E8A-4147-A177-3AD203B41FA5}">
                      <a16:colId xmlns:a16="http://schemas.microsoft.com/office/drawing/2014/main" val="2559149608"/>
                    </a:ext>
                  </a:extLst>
                </a:gridCol>
              </a:tblGrid>
              <a:tr h="956278">
                <a:tc>
                  <a:txBody>
                    <a:bodyPr/>
                    <a:lstStyle/>
                    <a:p>
                      <a:pPr algn="ctr"/>
                      <a:r>
                        <a:rPr lang="vi-VN" sz="3200" b="1" dirty="0">
                          <a:latin typeface="Cambria" panose="02040503050406030204" pitchFamily="18" charset="0"/>
                          <a:ea typeface="Cambria" panose="02040503050406030204" pitchFamily="18" charset="0"/>
                        </a:rPr>
                        <a:t>Hình </a:t>
                      </a:r>
                      <a:endParaRPr lang="en-US" sz="32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1" dirty="0">
                          <a:latin typeface="Cambria" panose="02040503050406030204" pitchFamily="18" charset="0"/>
                          <a:ea typeface="Cambria" panose="02040503050406030204" pitchFamily="18" charset="0"/>
                        </a:rPr>
                        <a:t>Mối liên hệ về thức ăn</a:t>
                      </a:r>
                      <a:endParaRPr lang="en-US" sz="32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1" dirty="0">
                          <a:latin typeface="Cambria" panose="02040503050406030204" pitchFamily="18" charset="0"/>
                          <a:ea typeface="Cambria" panose="02040503050406030204" pitchFamily="18" charset="0"/>
                        </a:rPr>
                        <a:t>Sinh vật đứng đầu</a:t>
                      </a:r>
                      <a:endParaRPr lang="en-US" sz="3200" b="1"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1694877388"/>
                  </a:ext>
                </a:extLst>
              </a:tr>
              <a:tr h="956278">
                <a:tc>
                  <a:txBody>
                    <a:bodyPr/>
                    <a:lstStyle/>
                    <a:p>
                      <a:pPr algn="ctr"/>
                      <a:r>
                        <a:rPr lang="vi-VN" sz="3200" b="1" dirty="0">
                          <a:latin typeface="Cambria" panose="02040503050406030204" pitchFamily="18" charset="0"/>
                          <a:ea typeface="Cambria" panose="02040503050406030204" pitchFamily="18" charset="0"/>
                        </a:rPr>
                        <a:t>a</a:t>
                      </a:r>
                      <a:endParaRPr lang="en-US" sz="32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1" dirty="0">
                          <a:solidFill>
                            <a:srgbClr val="0070C0"/>
                          </a:solidFill>
                          <a:latin typeface="Cambria" panose="02040503050406030204" pitchFamily="18" charset="0"/>
                          <a:ea typeface="Cambria" panose="02040503050406030204" pitchFamily="18" charset="0"/>
                        </a:rPr>
                        <a:t>Bèo tấm </a:t>
                      </a:r>
                      <a:r>
                        <a:rPr lang="vi-VN" sz="3200" b="1" i="0" dirty="0">
                          <a:solidFill>
                            <a:srgbClr val="0070C0"/>
                          </a:solidFill>
                          <a:effectLst/>
                          <a:latin typeface="Cambria" panose="02040503050406030204" pitchFamily="18" charset="0"/>
                          <a:ea typeface="Cambria" panose="02040503050406030204" pitchFamily="18" charset="0"/>
                        </a:rPr>
                        <a:t>→ ốc → cá trê</a:t>
                      </a:r>
                      <a:endParaRPr lang="en-US" sz="3200" b="1" dirty="0">
                        <a:solidFill>
                          <a:srgbClr val="0070C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769201470"/>
                  </a:ext>
                </a:extLst>
              </a:tr>
            </a:tbl>
          </a:graphicData>
        </a:graphic>
      </p:graphicFrame>
      <p:sp>
        <p:nvSpPr>
          <p:cNvPr id="5" name="TextBox 4">
            <a:extLst>
              <a:ext uri="{FF2B5EF4-FFF2-40B4-BE49-F238E27FC236}">
                <a16:creationId xmlns:a16="http://schemas.microsoft.com/office/drawing/2014/main" id="{911B1C20-29FB-6DCA-C2F0-AACC9142F834}"/>
              </a:ext>
            </a:extLst>
          </p:cNvPr>
          <p:cNvSpPr txBox="1"/>
          <p:nvPr/>
        </p:nvSpPr>
        <p:spPr>
          <a:xfrm>
            <a:off x="8542682" y="4880113"/>
            <a:ext cx="2633869" cy="584775"/>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Bèo tấm</a:t>
            </a:r>
            <a:endParaRPr lang="en-US" sz="32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718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24" y="4956777"/>
            <a:ext cx="2010238" cy="2010238"/>
          </a:xfrm>
          <a:prstGeom prst="rect">
            <a:avLst/>
          </a:prstGeom>
        </p:spPr>
      </p:pic>
      <p:pic>
        <p:nvPicPr>
          <p:cNvPr id="9" name="Picture 8">
            <a:extLst>
              <a:ext uri="{FF2B5EF4-FFF2-40B4-BE49-F238E27FC236}">
                <a16:creationId xmlns:a16="http://schemas.microsoft.com/office/drawing/2014/main" id="{ABA2DD03-D16F-DAB6-A3DD-5126C74921E3}"/>
              </a:ext>
            </a:extLst>
          </p:cNvPr>
          <p:cNvPicPr>
            <a:picLocks noChangeAspect="1"/>
          </p:cNvPicPr>
          <p:nvPr/>
        </p:nvPicPr>
        <p:blipFill rotWithShape="1">
          <a:blip r:embed="rId3"/>
          <a:srcRect t="47794" b="8093"/>
          <a:stretch/>
        </p:blipFill>
        <p:spPr>
          <a:xfrm>
            <a:off x="800098" y="95148"/>
            <a:ext cx="10376453" cy="3333852"/>
          </a:xfrm>
          <a:prstGeom prst="rect">
            <a:avLst/>
          </a:prstGeom>
        </p:spPr>
      </p:pic>
      <p:graphicFrame>
        <p:nvGraphicFramePr>
          <p:cNvPr id="3" name="Table 2">
            <a:extLst>
              <a:ext uri="{FF2B5EF4-FFF2-40B4-BE49-F238E27FC236}">
                <a16:creationId xmlns:a16="http://schemas.microsoft.com/office/drawing/2014/main" id="{89D14791-D2F6-432D-64E7-281F8BF17BAE}"/>
              </a:ext>
            </a:extLst>
          </p:cNvPr>
          <p:cNvGraphicFramePr>
            <a:graphicFrameLocks noGrp="1"/>
          </p:cNvGraphicFramePr>
          <p:nvPr>
            <p:extLst>
              <p:ext uri="{D42A27DB-BD31-4B8C-83A1-F6EECF244321}">
                <p14:modId xmlns:p14="http://schemas.microsoft.com/office/powerpoint/2010/main" val="1363188271"/>
              </p:ext>
            </p:extLst>
          </p:nvPr>
        </p:nvGraphicFramePr>
        <p:xfrm>
          <a:off x="485360" y="4036345"/>
          <a:ext cx="11221280" cy="2023078"/>
        </p:xfrm>
        <a:graphic>
          <a:graphicData uri="http://schemas.openxmlformats.org/drawingml/2006/table">
            <a:tbl>
              <a:tblPr firstRow="1" bandRow="1">
                <a:tableStyleId>{D7AC3CCA-C797-4891-BE02-D94E43425B78}</a:tableStyleId>
              </a:tblPr>
              <a:tblGrid>
                <a:gridCol w="1223571">
                  <a:extLst>
                    <a:ext uri="{9D8B030D-6E8A-4147-A177-3AD203B41FA5}">
                      <a16:colId xmlns:a16="http://schemas.microsoft.com/office/drawing/2014/main" val="215351776"/>
                    </a:ext>
                  </a:extLst>
                </a:gridCol>
                <a:gridCol w="6257282">
                  <a:extLst>
                    <a:ext uri="{9D8B030D-6E8A-4147-A177-3AD203B41FA5}">
                      <a16:colId xmlns:a16="http://schemas.microsoft.com/office/drawing/2014/main" val="2403763697"/>
                    </a:ext>
                  </a:extLst>
                </a:gridCol>
                <a:gridCol w="3740427">
                  <a:extLst>
                    <a:ext uri="{9D8B030D-6E8A-4147-A177-3AD203B41FA5}">
                      <a16:colId xmlns:a16="http://schemas.microsoft.com/office/drawing/2014/main" val="2559149608"/>
                    </a:ext>
                  </a:extLst>
                </a:gridCol>
              </a:tblGrid>
              <a:tr h="956278">
                <a:tc>
                  <a:txBody>
                    <a:bodyPr/>
                    <a:lstStyle/>
                    <a:p>
                      <a:pPr algn="ctr"/>
                      <a:r>
                        <a:rPr lang="vi-VN" sz="3200" b="1" dirty="0">
                          <a:latin typeface="Cambria" panose="02040503050406030204" pitchFamily="18" charset="0"/>
                          <a:ea typeface="Cambria" panose="02040503050406030204" pitchFamily="18" charset="0"/>
                        </a:rPr>
                        <a:t>Hình </a:t>
                      </a:r>
                      <a:endParaRPr lang="en-US" sz="32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1" dirty="0">
                          <a:latin typeface="Cambria" panose="02040503050406030204" pitchFamily="18" charset="0"/>
                          <a:ea typeface="Cambria" panose="02040503050406030204" pitchFamily="18" charset="0"/>
                        </a:rPr>
                        <a:t>Mối liên hệ về thức ăn</a:t>
                      </a:r>
                      <a:endParaRPr lang="en-US" sz="32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1" dirty="0">
                          <a:latin typeface="Cambria" panose="02040503050406030204" pitchFamily="18" charset="0"/>
                          <a:ea typeface="Cambria" panose="02040503050406030204" pitchFamily="18" charset="0"/>
                        </a:rPr>
                        <a:t>Sinh vật đứng đầu</a:t>
                      </a:r>
                      <a:endParaRPr lang="en-US" sz="3200" b="1"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1694877388"/>
                  </a:ext>
                </a:extLst>
              </a:tr>
              <a:tr h="956278">
                <a:tc>
                  <a:txBody>
                    <a:bodyPr/>
                    <a:lstStyle/>
                    <a:p>
                      <a:pPr algn="ctr"/>
                      <a:r>
                        <a:rPr lang="vi-VN" sz="3200" b="1" dirty="0">
                          <a:latin typeface="Cambria" panose="02040503050406030204" pitchFamily="18" charset="0"/>
                          <a:ea typeface="Cambria" panose="02040503050406030204" pitchFamily="18" charset="0"/>
                        </a:rPr>
                        <a:t>b</a:t>
                      </a:r>
                      <a:endParaRPr lang="en-US" sz="32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1" dirty="0">
                          <a:solidFill>
                            <a:srgbClr val="0070C0"/>
                          </a:solidFill>
                          <a:latin typeface="Cambria" panose="02040503050406030204" pitchFamily="18" charset="0"/>
                          <a:ea typeface="Cambria" panose="02040503050406030204" pitchFamily="18" charset="0"/>
                        </a:rPr>
                        <a:t>Thực vật phù du</a:t>
                      </a:r>
                      <a:r>
                        <a:rPr lang="vi-VN" sz="3200" b="1" i="0" dirty="0">
                          <a:solidFill>
                            <a:srgbClr val="0070C0"/>
                          </a:solidFill>
                          <a:effectLst/>
                          <a:latin typeface="Cambria" panose="02040503050406030204" pitchFamily="18" charset="0"/>
                          <a:ea typeface="Cambria" panose="02040503050406030204" pitchFamily="18" charset="0"/>
                        </a:rPr>
                        <a:t>→ động vật phù du → ấu trùng tôm → cá chép</a:t>
                      </a:r>
                      <a:endParaRPr lang="en-US" sz="3200" b="1" dirty="0">
                        <a:solidFill>
                          <a:srgbClr val="0070C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769201470"/>
                  </a:ext>
                </a:extLst>
              </a:tr>
            </a:tbl>
          </a:graphicData>
        </a:graphic>
      </p:graphicFrame>
      <p:sp>
        <p:nvSpPr>
          <p:cNvPr id="5" name="TextBox 4">
            <a:extLst>
              <a:ext uri="{FF2B5EF4-FFF2-40B4-BE49-F238E27FC236}">
                <a16:creationId xmlns:a16="http://schemas.microsoft.com/office/drawing/2014/main" id="{911B1C20-29FB-6DCA-C2F0-AACC9142F834}"/>
              </a:ext>
            </a:extLst>
          </p:cNvPr>
          <p:cNvSpPr txBox="1"/>
          <p:nvPr/>
        </p:nvSpPr>
        <p:spPr>
          <a:xfrm>
            <a:off x="8251134" y="5236727"/>
            <a:ext cx="3455506" cy="584775"/>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Thực vật phù du</a:t>
            </a:r>
            <a:endParaRPr lang="en-US" sz="32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8322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grpSp>
        <p:nvGrpSpPr>
          <p:cNvPr id="5" name="Group 4">
            <a:extLst>
              <a:ext uri="{FF2B5EF4-FFF2-40B4-BE49-F238E27FC236}">
                <a16:creationId xmlns:a16="http://schemas.microsoft.com/office/drawing/2014/main" id="{448A8AF3-6506-94F1-882A-F70A081BD85F}"/>
              </a:ext>
            </a:extLst>
          </p:cNvPr>
          <p:cNvGrpSpPr/>
          <p:nvPr/>
        </p:nvGrpSpPr>
        <p:grpSpPr>
          <a:xfrm>
            <a:off x="1043609" y="2417181"/>
            <a:ext cx="9929192" cy="2997805"/>
            <a:chOff x="813903" y="400033"/>
            <a:chExt cx="10944088" cy="1916082"/>
          </a:xfrm>
        </p:grpSpPr>
        <p:sp>
          <p:nvSpPr>
            <p:cNvPr id="7" name="文本框 6"/>
            <p:cNvSpPr txBox="1"/>
            <p:nvPr/>
          </p:nvSpPr>
          <p:spPr>
            <a:xfrm>
              <a:off x="813903" y="400033"/>
              <a:ext cx="10944088" cy="1916082"/>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1001475" y="598481"/>
              <a:ext cx="10571936" cy="1632767"/>
            </a:xfrm>
            <a:prstGeom prst="rect">
              <a:avLst/>
            </a:prstGeom>
            <a:noFill/>
          </p:spPr>
          <p:txBody>
            <a:bodyPr wrap="square" rtlCol="0">
              <a:spAutoFit/>
            </a:bodyPr>
            <a:lstStyle/>
            <a:p>
              <a:pPr algn="just"/>
              <a:r>
                <a:rPr lang="vi-VN" sz="4000" b="1" dirty="0">
                  <a:solidFill>
                    <a:srgbClr val="FFFF00"/>
                  </a:solidFill>
                  <a:effectLst/>
                  <a:latin typeface="Cambria" panose="02040503050406030204" pitchFamily="18" charset="0"/>
                  <a:ea typeface="Cambria" panose="02040503050406030204" pitchFamily="18" charset="0"/>
                </a:rPr>
                <a:t>   </a:t>
              </a:r>
              <a:r>
                <a:rPr lang="nl-NL" sz="4000" b="1" dirty="0">
                  <a:solidFill>
                    <a:srgbClr val="FFFF00"/>
                  </a:solidFill>
                  <a:effectLst/>
                  <a:latin typeface="Cambria" panose="02040503050406030204" pitchFamily="18" charset="0"/>
                  <a:ea typeface="Cambria" panose="02040503050406030204" pitchFamily="18" charset="0"/>
                </a:rPr>
                <a:t>Các chuỗi thức ăn được thể hiện bằng sơ đồ với các mũi tên, sinh vật đứng trước là thức ăn của sinh vật đứng sau mũi tên.</a:t>
              </a:r>
              <a:endParaRPr lang="en-US" sz="4000" b="1" dirty="0">
                <a:solidFill>
                  <a:srgbClr val="FFFF00"/>
                </a:solidFill>
                <a:latin typeface="Cambria" panose="02040503050406030204" pitchFamily="18" charset="0"/>
                <a:ea typeface="Cambria" panose="02040503050406030204" pitchFamily="18" charset="0"/>
              </a:endParaRPr>
            </a:p>
          </p:txBody>
        </p:sp>
      </p:grpSp>
      <p:pic>
        <p:nvPicPr>
          <p:cNvPr id="14" name="Picture 13">
            <a:extLst>
              <a:ext uri="{FF2B5EF4-FFF2-40B4-BE49-F238E27FC236}">
                <a16:creationId xmlns:a16="http://schemas.microsoft.com/office/drawing/2014/main" id="{C8B99079-B6E3-6D15-68D8-18151A8E4035}"/>
              </a:ext>
            </a:extLst>
          </p:cNvPr>
          <p:cNvPicPr>
            <a:picLocks noChangeAspect="1"/>
          </p:cNvPicPr>
          <p:nvPr/>
        </p:nvPicPr>
        <p:blipFill>
          <a:blip r:embed="rId3"/>
          <a:stretch>
            <a:fillRect/>
          </a:stretch>
        </p:blipFill>
        <p:spPr>
          <a:xfrm>
            <a:off x="2931922" y="205290"/>
            <a:ext cx="7556170" cy="2424059"/>
          </a:xfrm>
          <a:prstGeom prst="rect">
            <a:avLst/>
          </a:prstGeom>
        </p:spPr>
      </p:pic>
      <p:pic>
        <p:nvPicPr>
          <p:cNvPr id="15" name="图片 8">
            <a:extLst>
              <a:ext uri="{FF2B5EF4-FFF2-40B4-BE49-F238E27FC236}">
                <a16:creationId xmlns:a16="http://schemas.microsoft.com/office/drawing/2014/main" id="{FF1B400C-EF90-6AF2-6312-1F590AFD8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51" t="11359" r="4375" b="24208"/>
          <a:stretch/>
        </p:blipFill>
        <p:spPr>
          <a:xfrm>
            <a:off x="134885" y="442512"/>
            <a:ext cx="3081252" cy="2381250"/>
          </a:xfrm>
          <a:prstGeom prst="rect">
            <a:avLst/>
          </a:prstGeom>
        </p:spPr>
      </p:pic>
      <p:pic>
        <p:nvPicPr>
          <p:cNvPr id="6" name="Picture 5">
            <a:extLst>
              <a:ext uri="{FF2B5EF4-FFF2-40B4-BE49-F238E27FC236}">
                <a16:creationId xmlns:a16="http://schemas.microsoft.com/office/drawing/2014/main" id="{F1A2C098-E1CA-B210-C78C-74068A5B13A6}"/>
              </a:ext>
            </a:extLst>
          </p:cNvPr>
          <p:cNvPicPr>
            <a:picLocks noChangeAspect="1"/>
          </p:cNvPicPr>
          <p:nvPr/>
        </p:nvPicPr>
        <p:blipFill>
          <a:blip r:embed="rId5"/>
          <a:stretch>
            <a:fillRect/>
          </a:stretch>
        </p:blipFill>
        <p:spPr>
          <a:xfrm>
            <a:off x="-347199" y="5969516"/>
            <a:ext cx="2188654" cy="951058"/>
          </a:xfrm>
          <a:prstGeom prst="rect">
            <a:avLst/>
          </a:prstGeom>
        </p:spPr>
      </p:pic>
      <p:pic>
        <p:nvPicPr>
          <p:cNvPr id="8" name="Picture 7">
            <a:extLst>
              <a:ext uri="{FF2B5EF4-FFF2-40B4-BE49-F238E27FC236}">
                <a16:creationId xmlns:a16="http://schemas.microsoft.com/office/drawing/2014/main" id="{EC02DCA6-63E4-BF8F-AA49-D745556494DE}"/>
              </a:ext>
            </a:extLst>
          </p:cNvPr>
          <p:cNvPicPr>
            <a:picLocks noChangeAspect="1"/>
          </p:cNvPicPr>
          <p:nvPr/>
        </p:nvPicPr>
        <p:blipFill>
          <a:blip r:embed="rId5"/>
          <a:stretch>
            <a:fillRect/>
          </a:stretch>
        </p:blipFill>
        <p:spPr>
          <a:xfrm>
            <a:off x="10128875" y="12149822"/>
            <a:ext cx="2188654" cy="951058"/>
          </a:xfrm>
          <a:prstGeom prst="rect">
            <a:avLst/>
          </a:prstGeom>
        </p:spPr>
      </p:pic>
    </p:spTree>
    <p:extLst>
      <p:ext uri="{BB962C8B-B14F-4D97-AF65-F5344CB8AC3E}">
        <p14:creationId xmlns:p14="http://schemas.microsoft.com/office/powerpoint/2010/main" val="120798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837BBE-B9E4-5DA5-D007-2D97B7A72356}"/>
              </a:ext>
            </a:extLst>
          </p:cNvPr>
          <p:cNvGrpSpPr/>
          <p:nvPr/>
        </p:nvGrpSpPr>
        <p:grpSpPr>
          <a:xfrm>
            <a:off x="427313" y="267001"/>
            <a:ext cx="11337374" cy="4984775"/>
            <a:chOff x="427313" y="267001"/>
            <a:chExt cx="11337374" cy="4984775"/>
          </a:xfrm>
        </p:grpSpPr>
        <p:pic>
          <p:nvPicPr>
            <p:cNvPr id="8" name="Picture 7">
              <a:extLst>
                <a:ext uri="{FF2B5EF4-FFF2-40B4-BE49-F238E27FC236}">
                  <a16:creationId xmlns:a16="http://schemas.microsoft.com/office/drawing/2014/main" id="{13398631-B10C-52A4-0B92-9307988E4CE8}"/>
                </a:ext>
              </a:extLst>
            </p:cNvPr>
            <p:cNvPicPr>
              <a:picLocks noChangeAspect="1"/>
            </p:cNvPicPr>
            <p:nvPr/>
          </p:nvPicPr>
          <p:blipFill>
            <a:blip r:embed="rId2"/>
            <a:stretch>
              <a:fillRect/>
            </a:stretch>
          </p:blipFill>
          <p:spPr>
            <a:xfrm>
              <a:off x="440496" y="267001"/>
              <a:ext cx="3164634" cy="1426888"/>
            </a:xfrm>
            <a:prstGeom prst="rect">
              <a:avLst/>
            </a:prstGeom>
          </p:spPr>
        </p:pic>
        <p:sp>
          <p:nvSpPr>
            <p:cNvPr id="9" name="TextBox 8">
              <a:extLst>
                <a:ext uri="{FF2B5EF4-FFF2-40B4-BE49-F238E27FC236}">
                  <a16:creationId xmlns:a16="http://schemas.microsoft.com/office/drawing/2014/main" id="{5411998E-8123-5982-20BA-566BF412961C}"/>
                </a:ext>
              </a:extLst>
            </p:cNvPr>
            <p:cNvSpPr txBox="1"/>
            <p:nvPr/>
          </p:nvSpPr>
          <p:spPr>
            <a:xfrm>
              <a:off x="427313" y="1773901"/>
              <a:ext cx="11337374" cy="3477875"/>
            </a:xfrm>
            <a:prstGeom prst="rect">
              <a:avLst/>
            </a:prstGeom>
            <a:solidFill>
              <a:schemeClr val="bg1">
                <a:alpha val="70000"/>
              </a:schemeClr>
            </a:solidFill>
          </p:spPr>
          <p:txBody>
            <a:bodyPr wrap="square" rtlCol="0">
              <a:spAutoFit/>
            </a:bodyPr>
            <a:lstStyle/>
            <a:p>
              <a:pPr algn="just"/>
              <a:r>
                <a:rPr lang="vi-VN" sz="4400" b="1" dirty="0">
                  <a:solidFill>
                    <a:srgbClr val="009999"/>
                  </a:solidFill>
                  <a:latin typeface="Cambria" panose="02040503050406030204" pitchFamily="18" charset="0"/>
                  <a:ea typeface="Cambria" panose="02040503050406030204" pitchFamily="18" charset="0"/>
                </a:rPr>
                <a:t>Các sinh vật trong chuỗi thức ăn sắp xếp theo một chiều nhất định. Sinh vật đứng sau mũi tên sử dụng sinh vật đứng trước làm thức ăn. Một sinh vật có thể tham gia vào nhiều chuỗi thức ăn khác nhau.</a:t>
              </a:r>
              <a:endParaRPr lang="en-US" sz="4400" b="1" dirty="0">
                <a:solidFill>
                  <a:srgbClr val="009999"/>
                </a:solidFill>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9FE8EF98-B9AE-01E4-EB80-FDF77BD3C23C}"/>
              </a:ext>
            </a:extLst>
          </p:cNvPr>
          <p:cNvPicPr>
            <a:picLocks noChangeAspect="1"/>
          </p:cNvPicPr>
          <p:nvPr/>
        </p:nvPicPr>
        <p:blipFill>
          <a:blip r:embed="rId3"/>
          <a:stretch>
            <a:fillRect/>
          </a:stretch>
        </p:blipFill>
        <p:spPr>
          <a:xfrm>
            <a:off x="-333552" y="6115470"/>
            <a:ext cx="2188654" cy="951058"/>
          </a:xfrm>
          <a:prstGeom prst="rect">
            <a:avLst/>
          </a:prstGeom>
        </p:spPr>
      </p:pic>
      <p:pic>
        <p:nvPicPr>
          <p:cNvPr id="5" name="Picture 4">
            <a:extLst>
              <a:ext uri="{FF2B5EF4-FFF2-40B4-BE49-F238E27FC236}">
                <a16:creationId xmlns:a16="http://schemas.microsoft.com/office/drawing/2014/main" id="{ED851CC3-48A2-46AD-39F5-F878E17E2C54}"/>
              </a:ext>
            </a:extLst>
          </p:cNvPr>
          <p:cNvPicPr>
            <a:picLocks noChangeAspect="1"/>
          </p:cNvPicPr>
          <p:nvPr/>
        </p:nvPicPr>
        <p:blipFill>
          <a:blip r:embed="rId3"/>
          <a:stretch>
            <a:fillRect/>
          </a:stretch>
        </p:blipFill>
        <p:spPr>
          <a:xfrm>
            <a:off x="10388182" y="6055775"/>
            <a:ext cx="2188654" cy="951058"/>
          </a:xfrm>
          <a:prstGeom prst="rect">
            <a:avLst/>
          </a:prstGeom>
        </p:spPr>
      </p:pic>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spTree>
    <p:extLst>
      <p:ext uri="{BB962C8B-B14F-4D97-AF65-F5344CB8AC3E}">
        <p14:creationId xmlns:p14="http://schemas.microsoft.com/office/powerpoint/2010/main" val="31151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BD8DAB-470B-4C24-20A8-AE8840CD98F1}"/>
              </a:ext>
            </a:extLst>
          </p:cNvPr>
          <p:cNvGrpSpPr/>
          <p:nvPr/>
        </p:nvGrpSpPr>
        <p:grpSpPr>
          <a:xfrm>
            <a:off x="4375149" y="1593737"/>
            <a:ext cx="3378202" cy="1399606"/>
            <a:chOff x="4501932" y="1652166"/>
            <a:chExt cx="3378202" cy="1399606"/>
          </a:xfrm>
        </p:grpSpPr>
        <p:pic>
          <p:nvPicPr>
            <p:cNvPr id="10" name="图片 9">
              <a:extLst>
                <a:ext uri="{FF2B5EF4-FFF2-40B4-BE49-F238E27FC236}">
                  <a16:creationId xmlns:a16="http://schemas.microsoft.com/office/drawing/2014/main" id="{37C5FCDA-3E06-89AF-918E-CD3504627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932" y="1652166"/>
              <a:ext cx="3378202" cy="1399606"/>
            </a:xfrm>
            <a:prstGeom prst="rect">
              <a:avLst/>
            </a:prstGeom>
          </p:spPr>
        </p:pic>
        <p:sp>
          <p:nvSpPr>
            <p:cNvPr id="29" name="矩形: 圆角 28">
              <a:extLst>
                <a:ext uri="{FF2B5EF4-FFF2-40B4-BE49-F238E27FC236}">
                  <a16:creationId xmlns:a16="http://schemas.microsoft.com/office/drawing/2014/main" id="{63E38EFA-595F-3A60-C0FB-27E5C29FFDCD}"/>
                </a:ext>
              </a:extLst>
            </p:cNvPr>
            <p:cNvSpPr/>
            <p:nvPr/>
          </p:nvSpPr>
          <p:spPr>
            <a:xfrm>
              <a:off x="4596966" y="1804942"/>
              <a:ext cx="3188134" cy="93825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UVF Salome" panose="02000503040000020003" pitchFamily="50" charset="0"/>
                  <a:ea typeface="字魂112号-阿开童漫体" panose="00000500000000000000" pitchFamily="2" charset="-122"/>
                </a:rPr>
                <a:t>-0</a:t>
              </a:r>
              <a:r>
                <a:rPr lang="vi-VN" altLang="zh-CN" sz="6000" dirty="0">
                  <a:latin typeface="UVF Salome" panose="02000503040000020003" pitchFamily="50" charset="0"/>
                  <a:ea typeface="字魂112号-阿开童漫体" panose="00000500000000000000" pitchFamily="2" charset="-122"/>
                </a:rPr>
                <a:t>3</a:t>
              </a:r>
              <a:r>
                <a:rPr lang="en-US" altLang="zh-CN" sz="6000" dirty="0">
                  <a:latin typeface="UVF Salome" panose="02000503040000020003" pitchFamily="50" charset="0"/>
                  <a:ea typeface="字魂112号-阿开童漫体" panose="00000500000000000000" pitchFamily="2" charset="-122"/>
                </a:rPr>
                <a:t>-</a:t>
              </a:r>
              <a:endParaRPr lang="zh-CN" altLang="en-US" sz="6000" dirty="0">
                <a:latin typeface="UVF Salome" panose="02000503040000020003" pitchFamily="50" charset="0"/>
                <a:ea typeface="字魂112号-阿开童漫体" panose="00000500000000000000" pitchFamily="2" charset="-122"/>
              </a:endParaRPr>
            </a:p>
          </p:txBody>
        </p:sp>
      </p:grpSp>
      <p:pic>
        <p:nvPicPr>
          <p:cNvPr id="2" name="Picture 1">
            <a:extLst>
              <a:ext uri="{FF2B5EF4-FFF2-40B4-BE49-F238E27FC236}">
                <a16:creationId xmlns:a16="http://schemas.microsoft.com/office/drawing/2014/main" id="{9FC5462F-190B-DF06-472B-028456E80A8F}"/>
              </a:ext>
            </a:extLst>
          </p:cNvPr>
          <p:cNvPicPr>
            <a:picLocks noChangeAspect="1"/>
          </p:cNvPicPr>
          <p:nvPr/>
        </p:nvPicPr>
        <p:blipFill>
          <a:blip r:embed="rId3"/>
          <a:stretch>
            <a:fillRect/>
          </a:stretch>
        </p:blipFill>
        <p:spPr>
          <a:xfrm>
            <a:off x="1383768" y="2965726"/>
            <a:ext cx="9015173" cy="2297793"/>
          </a:xfrm>
          <a:prstGeom prst="rect">
            <a:avLst/>
          </a:prstGeom>
        </p:spPr>
      </p:pic>
    </p:spTree>
    <p:extLst>
      <p:ext uri="{BB962C8B-B14F-4D97-AF65-F5344CB8AC3E}">
        <p14:creationId xmlns:p14="http://schemas.microsoft.com/office/powerpoint/2010/main" val="1878376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0B6255-3E3B-BB25-42DC-EFDB476BA264}"/>
              </a:ext>
            </a:extLst>
          </p:cNvPr>
          <p:cNvSpPr txBox="1"/>
          <p:nvPr/>
        </p:nvSpPr>
        <p:spPr>
          <a:xfrm>
            <a:off x="342586" y="1203064"/>
            <a:ext cx="11668539" cy="4294381"/>
          </a:xfrm>
          <a:prstGeom prst="rect">
            <a:avLst/>
          </a:prstGeom>
          <a:noFill/>
        </p:spPr>
        <p:txBody>
          <a:bodyPr wrap="square" rtlCol="0">
            <a:spAutoFit/>
          </a:bodyPr>
          <a:lstStyle/>
          <a:p>
            <a:pPr marL="0" marR="0" algn="just">
              <a:lnSpc>
                <a:spcPct val="115000"/>
              </a:lnSpc>
              <a:spcBef>
                <a:spcPts val="0"/>
              </a:spcBef>
              <a:spcAft>
                <a:spcPts val="0"/>
              </a:spcAft>
            </a:pP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Năng</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lực</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đặc</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thù</a:t>
            </a:r>
            <a:r>
              <a:rPr lang="en-US" sz="3000" b="1" dirty="0">
                <a:solidFill>
                  <a:schemeClr val="accent3">
                    <a:lumMod val="75000"/>
                  </a:schemeClr>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Nêu</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được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mối</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liên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hệ</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về</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mặt</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thức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ăn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giữa</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các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sinh</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vật</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trong</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tự</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nhiên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thông</a:t>
            </a:r>
            <a:r>
              <a:rPr lang="en-US" sz="3000" dirty="0">
                <a:solidFill>
                  <a:schemeClr val="accent3">
                    <a:lumMod val="75000"/>
                  </a:schemeClr>
                </a:solidFill>
                <a:effectLst/>
                <a:latin typeface="Cambria" panose="02040503050406030204" pitchFamily="18" charset="0"/>
                <a:ea typeface="Cambria" panose="02040503050406030204" pitchFamily="18" charset="0"/>
              </a:rPr>
              <a:t> qua </a:t>
            </a:r>
            <a:r>
              <a:rPr lang="en-US" sz="3000" dirty="0" err="1">
                <a:solidFill>
                  <a:schemeClr val="accent3">
                    <a:lumMod val="75000"/>
                  </a:schemeClr>
                </a:solidFill>
                <a:effectLst/>
                <a:latin typeface="Cambria" panose="02040503050406030204" pitchFamily="18" charset="0"/>
                <a:ea typeface="Cambria" panose="02040503050406030204" pitchFamily="18" charset="0"/>
              </a:rPr>
              <a:t>chuỗi</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thức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ăn</a:t>
            </a:r>
            <a:r>
              <a:rPr lang="en-US" sz="3000" dirty="0">
                <a:solidFill>
                  <a:schemeClr val="accent3">
                    <a:lumMod val="75000"/>
                  </a:schemeClr>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Nêu</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được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một</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ví</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dụ</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về</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chuỗi</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thức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ăn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trong</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tự</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nhiên</a:t>
            </a:r>
            <a:r>
              <a:rPr lang="en-US" sz="3000" dirty="0">
                <a:solidFill>
                  <a:schemeClr val="accent3">
                    <a:lumMod val="75000"/>
                  </a:schemeClr>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Sử</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dụng</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được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sơ</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đồ</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đơn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giản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đẻ</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mô</a:t>
            </a:r>
            <a:r>
              <a:rPr lang="en-US" sz="3000" dirty="0">
                <a:solidFill>
                  <a:schemeClr val="accent3">
                    <a:lumMod val="75000"/>
                  </a:schemeClr>
                </a:solidFill>
                <a:effectLst/>
                <a:latin typeface="Cambria" panose="02040503050406030204" pitchFamily="18" charset="0"/>
                <a:ea typeface="Cambria" panose="02040503050406030204" pitchFamily="18" charset="0"/>
              </a:rPr>
              <a:t> t</a:t>
            </a:r>
            <a:r>
              <a:rPr lang="vi-VN" sz="3000" dirty="0">
                <a:solidFill>
                  <a:schemeClr val="accent3">
                    <a:lumMod val="75000"/>
                  </a:schemeClr>
                </a:solidFill>
                <a:latin typeface="Cambria" panose="02040503050406030204" pitchFamily="18" charset="0"/>
                <a:ea typeface="Cambria" panose="02040503050406030204" pitchFamily="18" charset="0"/>
              </a:rPr>
              <a:t>ả sinh</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vật</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này</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là</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thức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ăn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của</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sinh</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vật</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khác</a:t>
            </a:r>
            <a:r>
              <a:rPr lang="vi-VN" sz="3000" dirty="0">
                <a:solidFill>
                  <a:schemeClr val="accent3">
                    <a:lumMod val="75000"/>
                  </a:schemeClr>
                </a:solidFill>
                <a:effectLst/>
                <a:latin typeface="Cambria" panose="02040503050406030204" pitchFamily="18" charset="0"/>
                <a:ea typeface="Cambria" panose="02040503050406030204" pitchFamily="18" charset="0"/>
              </a:rPr>
              <a:t>.</a:t>
            </a:r>
            <a:r>
              <a:rPr lang="en-US" sz="3000" dirty="0">
                <a:solidFill>
                  <a:schemeClr val="accent3">
                    <a:lumMod val="75000"/>
                  </a:schemeClr>
                </a:solidFill>
                <a:effectLst/>
                <a:latin typeface="Cambria" panose="02040503050406030204" pitchFamily="18" charset="0"/>
                <a:ea typeface="Cambria" panose="02040503050406030204" pitchFamily="18" charset="0"/>
              </a:rPr>
              <a:t> </a:t>
            </a:r>
          </a:p>
          <a:p>
            <a:pPr marL="0" marR="0" algn="just">
              <a:lnSpc>
                <a:spcPct val="115000"/>
              </a:lnSpc>
              <a:spcBef>
                <a:spcPts val="0"/>
              </a:spcBef>
              <a:spcAft>
                <a:spcPts val="0"/>
              </a:spcAft>
            </a:pP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Năng</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lực</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chung</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năng</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lực</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tư</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duy</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giải</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quyết</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vấn</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đề</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giao</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tiếp</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hợp</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tác</a:t>
            </a:r>
            <a:r>
              <a:rPr lang="en-US" sz="3000" dirty="0">
                <a:solidFill>
                  <a:schemeClr val="accent3">
                    <a:lumMod val="75000"/>
                  </a:schemeClr>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Phẩm</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b="1" dirty="0" err="1">
                <a:solidFill>
                  <a:schemeClr val="accent3">
                    <a:lumMod val="75000"/>
                  </a:schemeClr>
                </a:solidFill>
                <a:effectLst/>
                <a:latin typeface="Cambria" panose="02040503050406030204" pitchFamily="18" charset="0"/>
                <a:ea typeface="Cambria" panose="02040503050406030204" pitchFamily="18" charset="0"/>
              </a:rPr>
              <a:t>chất</a:t>
            </a:r>
            <a:r>
              <a:rPr lang="en-US" sz="3000" b="1"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chăm</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chỉ</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trách</a:t>
            </a:r>
            <a:r>
              <a:rPr lang="en-US" sz="3000" dirty="0">
                <a:solidFill>
                  <a:schemeClr val="accent3">
                    <a:lumMod val="75000"/>
                  </a:schemeClr>
                </a:solidFill>
                <a:effectLst/>
                <a:latin typeface="Cambria" panose="02040503050406030204" pitchFamily="18" charset="0"/>
                <a:ea typeface="Cambria" panose="02040503050406030204" pitchFamily="18" charset="0"/>
              </a:rPr>
              <a:t> </a:t>
            </a:r>
            <a:r>
              <a:rPr lang="en-US" sz="3000" dirty="0" err="1">
                <a:solidFill>
                  <a:schemeClr val="accent3">
                    <a:lumMod val="75000"/>
                  </a:schemeClr>
                </a:solidFill>
                <a:effectLst/>
                <a:latin typeface="Cambria" panose="02040503050406030204" pitchFamily="18" charset="0"/>
                <a:ea typeface="Cambria" panose="02040503050406030204" pitchFamily="18" charset="0"/>
              </a:rPr>
              <a:t>nhiệm</a:t>
            </a:r>
            <a:r>
              <a:rPr lang="en-US" sz="3000" dirty="0">
                <a:solidFill>
                  <a:schemeClr val="accent3">
                    <a:lumMod val="75000"/>
                  </a:schemeClr>
                </a:solidFill>
                <a:effectLst/>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E102408-4539-E6C7-D4D2-CE1C337DA703}"/>
              </a:ext>
            </a:extLst>
          </p:cNvPr>
          <p:cNvPicPr>
            <a:picLocks noChangeAspect="1"/>
          </p:cNvPicPr>
          <p:nvPr/>
        </p:nvPicPr>
        <p:blipFill>
          <a:blip r:embed="rId2"/>
          <a:stretch>
            <a:fillRect/>
          </a:stretch>
        </p:blipFill>
        <p:spPr>
          <a:xfrm>
            <a:off x="2180431" y="121590"/>
            <a:ext cx="7206214" cy="1508443"/>
          </a:xfrm>
          <a:prstGeom prst="rect">
            <a:avLst/>
          </a:prstGeom>
        </p:spPr>
      </p:pic>
    </p:spTree>
    <p:extLst>
      <p:ext uri="{BB962C8B-B14F-4D97-AF65-F5344CB8AC3E}">
        <p14:creationId xmlns:p14="http://schemas.microsoft.com/office/powerpoint/2010/main" val="3694294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1">
            <a:extLst>
              <a:ext uri="{FF2B5EF4-FFF2-40B4-BE49-F238E27FC236}">
                <a16:creationId xmlns:a16="http://schemas.microsoft.com/office/drawing/2014/main" id="{E504F399-5BCA-4649-47AC-D8C58E88CA91}"/>
              </a:ext>
            </a:extLst>
          </p:cNvPr>
          <p:cNvPicPr>
            <a:picLocks noChangeAspect="1"/>
          </p:cNvPicPr>
          <p:nvPr/>
        </p:nvPicPr>
        <p:blipFill rotWithShape="1">
          <a:blip r:embed="rId2">
            <a:extLst>
              <a:ext uri="{28A0092B-C50C-407E-A947-70E740481C1C}">
                <a14:useLocalDpi xmlns:a14="http://schemas.microsoft.com/office/drawing/2010/main" val="0"/>
              </a:ext>
            </a:extLst>
          </a:blip>
          <a:srcRect l="62498" t="15845" r="12719" b="20853"/>
          <a:stretch/>
        </p:blipFill>
        <p:spPr>
          <a:xfrm>
            <a:off x="7355568" y="975360"/>
            <a:ext cx="4836431" cy="5882640"/>
          </a:xfrm>
          <a:prstGeom prst="rect">
            <a:avLst/>
          </a:prstGeom>
        </p:spPr>
      </p:pic>
      <p:pic>
        <p:nvPicPr>
          <p:cNvPr id="8" name="图片 90">
            <a:extLst>
              <a:ext uri="{FF2B5EF4-FFF2-40B4-BE49-F238E27FC236}">
                <a16:creationId xmlns:a16="http://schemas.microsoft.com/office/drawing/2014/main" id="{9DC070D9-346B-E140-F4D2-E0C07B3CF4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977" y="363658"/>
            <a:ext cx="2143500" cy="1339393"/>
          </a:xfrm>
          <a:prstGeom prst="rect">
            <a:avLst/>
          </a:prstGeom>
        </p:spPr>
      </p:pic>
      <p:sp>
        <p:nvSpPr>
          <p:cNvPr id="12" name="Rectangle: Rounded Corners 11">
            <a:extLst>
              <a:ext uri="{FF2B5EF4-FFF2-40B4-BE49-F238E27FC236}">
                <a16:creationId xmlns:a16="http://schemas.microsoft.com/office/drawing/2014/main" id="{88FC0BB9-AA87-88BA-F595-F3C66CBE8AA3}"/>
              </a:ext>
            </a:extLst>
          </p:cNvPr>
          <p:cNvSpPr/>
          <p:nvPr/>
        </p:nvSpPr>
        <p:spPr>
          <a:xfrm>
            <a:off x="467139" y="561561"/>
            <a:ext cx="11231218" cy="588264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E5E4F4-5210-D5E7-49BD-12745CCB890C}"/>
              </a:ext>
            </a:extLst>
          </p:cNvPr>
          <p:cNvPicPr>
            <a:picLocks noChangeAspect="1"/>
          </p:cNvPicPr>
          <p:nvPr/>
        </p:nvPicPr>
        <p:blipFill>
          <a:blip r:embed="rId4"/>
          <a:stretch>
            <a:fillRect/>
          </a:stretch>
        </p:blipFill>
        <p:spPr>
          <a:xfrm>
            <a:off x="3762576" y="61775"/>
            <a:ext cx="3966400" cy="1463908"/>
          </a:xfrm>
          <a:prstGeom prst="rect">
            <a:avLst/>
          </a:prstGeom>
        </p:spPr>
      </p:pic>
      <p:pic>
        <p:nvPicPr>
          <p:cNvPr id="14" name="Picture 13">
            <a:extLst>
              <a:ext uri="{FF2B5EF4-FFF2-40B4-BE49-F238E27FC236}">
                <a16:creationId xmlns:a16="http://schemas.microsoft.com/office/drawing/2014/main" id="{52EB015E-6D04-293C-4D3B-3C35B03A6C7D}"/>
              </a:ext>
            </a:extLst>
          </p:cNvPr>
          <p:cNvPicPr>
            <a:picLocks noChangeAspect="1"/>
          </p:cNvPicPr>
          <p:nvPr/>
        </p:nvPicPr>
        <p:blipFill>
          <a:blip r:embed="rId5"/>
          <a:stretch>
            <a:fillRect/>
          </a:stretch>
        </p:blipFill>
        <p:spPr>
          <a:xfrm>
            <a:off x="1180506" y="1170319"/>
            <a:ext cx="2410781" cy="2312130"/>
          </a:xfrm>
          <a:prstGeom prst="rect">
            <a:avLst/>
          </a:prstGeom>
        </p:spPr>
      </p:pic>
      <p:pic>
        <p:nvPicPr>
          <p:cNvPr id="15" name="Picture 14">
            <a:extLst>
              <a:ext uri="{FF2B5EF4-FFF2-40B4-BE49-F238E27FC236}">
                <a16:creationId xmlns:a16="http://schemas.microsoft.com/office/drawing/2014/main" id="{74F4A018-6D1F-E27C-9903-C80761663068}"/>
              </a:ext>
            </a:extLst>
          </p:cNvPr>
          <p:cNvPicPr>
            <a:picLocks noChangeAspect="1"/>
          </p:cNvPicPr>
          <p:nvPr/>
        </p:nvPicPr>
        <p:blipFill>
          <a:blip r:embed="rId6"/>
          <a:stretch>
            <a:fillRect/>
          </a:stretch>
        </p:blipFill>
        <p:spPr>
          <a:xfrm>
            <a:off x="2763167" y="1033354"/>
            <a:ext cx="5750198" cy="2504958"/>
          </a:xfrm>
          <a:prstGeom prst="rect">
            <a:avLst/>
          </a:prstGeom>
        </p:spPr>
      </p:pic>
      <p:pic>
        <p:nvPicPr>
          <p:cNvPr id="16" name="Picture 15">
            <a:extLst>
              <a:ext uri="{FF2B5EF4-FFF2-40B4-BE49-F238E27FC236}">
                <a16:creationId xmlns:a16="http://schemas.microsoft.com/office/drawing/2014/main" id="{F3B1866F-7EF3-03FB-F932-DFD5D339591B}"/>
              </a:ext>
            </a:extLst>
          </p:cNvPr>
          <p:cNvPicPr>
            <a:picLocks noChangeAspect="1"/>
          </p:cNvPicPr>
          <p:nvPr/>
        </p:nvPicPr>
        <p:blipFill>
          <a:blip r:embed="rId7"/>
          <a:stretch>
            <a:fillRect/>
          </a:stretch>
        </p:blipFill>
        <p:spPr>
          <a:xfrm>
            <a:off x="7459892" y="1181491"/>
            <a:ext cx="4105763" cy="2193009"/>
          </a:xfrm>
          <a:prstGeom prst="rect">
            <a:avLst/>
          </a:prstGeom>
        </p:spPr>
      </p:pic>
      <p:sp>
        <p:nvSpPr>
          <p:cNvPr id="17" name="TextBox 16">
            <a:extLst>
              <a:ext uri="{FF2B5EF4-FFF2-40B4-BE49-F238E27FC236}">
                <a16:creationId xmlns:a16="http://schemas.microsoft.com/office/drawing/2014/main" id="{BF595B83-BEC4-2210-FAB7-32E6C450087F}"/>
              </a:ext>
            </a:extLst>
          </p:cNvPr>
          <p:cNvSpPr txBox="1"/>
          <p:nvPr/>
        </p:nvSpPr>
        <p:spPr>
          <a:xfrm>
            <a:off x="626345" y="3132059"/>
            <a:ext cx="10939310" cy="2862322"/>
          </a:xfrm>
          <a:prstGeom prst="rect">
            <a:avLst/>
          </a:prstGeom>
          <a:noFill/>
        </p:spPr>
        <p:txBody>
          <a:bodyPr wrap="square" rtlCol="0">
            <a:spAutoFit/>
          </a:bodyPr>
          <a:lstStyle/>
          <a:p>
            <a:pPr algn="just"/>
            <a:r>
              <a:rPr lang="nl-NL" sz="3600" dirty="0">
                <a:effectLst/>
                <a:latin typeface="Cambria" panose="02040503050406030204" pitchFamily="18" charset="0"/>
                <a:ea typeface="Cambria" panose="02040503050406030204" pitchFamily="18" charset="0"/>
              </a:rPr>
              <a:t>GV chia HS thành các nhóm (4,5 HS), mỗi em trong nhóm cầm một hình ảnh về một loài sinh vật. Trong thời gian, 1 phút các em lập sơ đồ thể hiện mối liên hệ về thức ăn giữa các sinh vật. Nhóm nào làm đúng và nhanh nhất dành chiến thắng.</a:t>
            </a:r>
            <a:endParaRPr lang="en-US" sz="36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76384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een grass on a black background&#10;&#10;Description automatically generated">
            <a:extLst>
              <a:ext uri="{FF2B5EF4-FFF2-40B4-BE49-F238E27FC236}">
                <a16:creationId xmlns:a16="http://schemas.microsoft.com/office/drawing/2014/main" id="{761DF613-B104-41D1-3186-7A2F430FB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9254" y="894521"/>
            <a:ext cx="3429000" cy="3429000"/>
          </a:xfrm>
          <a:prstGeom prst="rect">
            <a:avLst/>
          </a:prstGeom>
        </p:spPr>
      </p:pic>
      <p:grpSp>
        <p:nvGrpSpPr>
          <p:cNvPr id="2" name="Group 1">
            <a:extLst>
              <a:ext uri="{FF2B5EF4-FFF2-40B4-BE49-F238E27FC236}">
                <a16:creationId xmlns:a16="http://schemas.microsoft.com/office/drawing/2014/main" id="{1EBDAFD6-0A88-8868-5601-BB65AFD8123E}"/>
              </a:ext>
            </a:extLst>
          </p:cNvPr>
          <p:cNvGrpSpPr/>
          <p:nvPr/>
        </p:nvGrpSpPr>
        <p:grpSpPr>
          <a:xfrm>
            <a:off x="357809" y="131183"/>
            <a:ext cx="11728174" cy="1340603"/>
            <a:chOff x="813903" y="400034"/>
            <a:chExt cx="10944088" cy="856862"/>
          </a:xfrm>
        </p:grpSpPr>
        <p:sp>
          <p:nvSpPr>
            <p:cNvPr id="3" name="文本框 6">
              <a:extLst>
                <a:ext uri="{FF2B5EF4-FFF2-40B4-BE49-F238E27FC236}">
                  <a16:creationId xmlns:a16="http://schemas.microsoft.com/office/drawing/2014/main" id="{E48FF150-9A8B-C0CB-03B4-66116E4895D1}"/>
                </a:ext>
              </a:extLst>
            </p:cNvPr>
            <p:cNvSpPr txBox="1"/>
            <p:nvPr/>
          </p:nvSpPr>
          <p:spPr>
            <a:xfrm>
              <a:off x="813903" y="400034"/>
              <a:ext cx="10944088" cy="856862"/>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4" name="TextBox 3">
              <a:extLst>
                <a:ext uri="{FF2B5EF4-FFF2-40B4-BE49-F238E27FC236}">
                  <a16:creationId xmlns:a16="http://schemas.microsoft.com/office/drawing/2014/main" id="{B45C4BC8-002D-DD45-4F5B-93E66DBFC3BF}"/>
                </a:ext>
              </a:extLst>
            </p:cNvPr>
            <p:cNvSpPr txBox="1"/>
            <p:nvPr/>
          </p:nvSpPr>
          <p:spPr>
            <a:xfrm>
              <a:off x="973097" y="432524"/>
              <a:ext cx="10571936" cy="767204"/>
            </a:xfrm>
            <a:prstGeom prst="rect">
              <a:avLst/>
            </a:prstGeom>
            <a:noFill/>
          </p:spPr>
          <p:txBody>
            <a:bodyPr wrap="square" rtlCol="0">
              <a:spAutoFit/>
            </a:bodyPr>
            <a:lstStyle/>
            <a:p>
              <a:pPr algn="just"/>
              <a:r>
                <a:rPr lang="vi-VN" sz="3600" b="1" dirty="0">
                  <a:solidFill>
                    <a:schemeClr val="bg1"/>
                  </a:solidFill>
                  <a:effectLst/>
                  <a:latin typeface="Cambria" panose="02040503050406030204" pitchFamily="18" charset="0"/>
                  <a:ea typeface="Cambria" panose="02040503050406030204" pitchFamily="18" charset="0"/>
                </a:rPr>
                <a:t>Hãy l</a:t>
              </a:r>
              <a:r>
                <a:rPr lang="nl-NL" sz="3600" b="1" dirty="0">
                  <a:solidFill>
                    <a:schemeClr val="bg1"/>
                  </a:solidFill>
                  <a:effectLst/>
                  <a:latin typeface="Cambria" panose="02040503050406030204" pitchFamily="18" charset="0"/>
                  <a:ea typeface="Cambria" panose="02040503050406030204" pitchFamily="18" charset="0"/>
                </a:rPr>
                <a:t>ập sơ đồ thể hiện mối liên hệ về thức ăn giữa các sinh vật</a:t>
              </a:r>
              <a:r>
                <a:rPr lang="vi-VN" sz="3600" b="1" dirty="0">
                  <a:solidFill>
                    <a:schemeClr val="bg1"/>
                  </a:solidFill>
                  <a:effectLst/>
                  <a:latin typeface="Cambria" panose="02040503050406030204" pitchFamily="18" charset="0"/>
                  <a:ea typeface="Cambria" panose="02040503050406030204" pitchFamily="18" charset="0"/>
                </a:rPr>
                <a:t> sau.</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20" name="Picture 19" descr="A bunch of green vegetables&#10;&#10;Description automatically generated">
            <a:extLst>
              <a:ext uri="{FF2B5EF4-FFF2-40B4-BE49-F238E27FC236}">
                <a16:creationId xmlns:a16="http://schemas.microsoft.com/office/drawing/2014/main" id="{2CF9B3FA-FF6C-F755-9CB3-172CC206B69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72" b="89988" l="9972" r="91401">
                        <a14:foregroundMark x1="90957" y1="36940" x2="91401" y2="41179"/>
                      </a14:backgroundRemoval>
                    </a14:imgEffect>
                  </a14:imgLayer>
                </a14:imgProps>
              </a:ext>
              <a:ext uri="{28A0092B-C50C-407E-A947-70E740481C1C}">
                <a14:useLocalDpi xmlns:a14="http://schemas.microsoft.com/office/drawing/2010/main" val="0"/>
              </a:ext>
            </a:extLst>
          </a:blip>
          <a:stretch>
            <a:fillRect/>
          </a:stretch>
        </p:blipFill>
        <p:spPr>
          <a:xfrm>
            <a:off x="2961861" y="1546285"/>
            <a:ext cx="2377393" cy="2377393"/>
          </a:xfrm>
          <a:prstGeom prst="rect">
            <a:avLst/>
          </a:prstGeom>
        </p:spPr>
      </p:pic>
      <p:pic>
        <p:nvPicPr>
          <p:cNvPr id="22" name="Picture 21" descr="A snake coiled up on leaves&#10;&#10;Description automatically generated">
            <a:extLst>
              <a:ext uri="{FF2B5EF4-FFF2-40B4-BE49-F238E27FC236}">
                <a16:creationId xmlns:a16="http://schemas.microsoft.com/office/drawing/2014/main" id="{84D9A437-C3D7-2FBF-C205-721961803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869" y="1630018"/>
            <a:ext cx="3047524" cy="2293660"/>
          </a:xfrm>
          <a:prstGeom prst="rect">
            <a:avLst/>
          </a:prstGeom>
        </p:spPr>
      </p:pic>
      <p:pic>
        <p:nvPicPr>
          <p:cNvPr id="24" name="Picture 23" descr="A green frog on a white surface&#10;&#10;Description automatically generated">
            <a:extLst>
              <a:ext uri="{FF2B5EF4-FFF2-40B4-BE49-F238E27FC236}">
                <a16:creationId xmlns:a16="http://schemas.microsoft.com/office/drawing/2014/main" id="{1DA91B12-0DA6-5657-33DD-F039C46BD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81" y="1699592"/>
            <a:ext cx="2728289" cy="1818859"/>
          </a:xfrm>
          <a:prstGeom prst="rect">
            <a:avLst/>
          </a:prstGeom>
        </p:spPr>
      </p:pic>
      <p:pic>
        <p:nvPicPr>
          <p:cNvPr id="28" name="Picture 27" descr="A rabbit on a wood surface&#10;&#10;Description automatically generated">
            <a:extLst>
              <a:ext uri="{FF2B5EF4-FFF2-40B4-BE49-F238E27FC236}">
                <a16:creationId xmlns:a16="http://schemas.microsoft.com/office/drawing/2014/main" id="{D6BBED15-EFB4-FC75-51FB-D32E0496C6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348" r="27617"/>
          <a:stretch/>
        </p:blipFill>
        <p:spPr>
          <a:xfrm>
            <a:off x="2810256" y="4111906"/>
            <a:ext cx="2728289" cy="2152283"/>
          </a:xfrm>
          <a:prstGeom prst="rect">
            <a:avLst/>
          </a:prstGeom>
        </p:spPr>
      </p:pic>
      <p:pic>
        <p:nvPicPr>
          <p:cNvPr id="30" name="Picture 29" descr="A tiger walking through the grass&#10;&#10;Description automatically generated">
            <a:extLst>
              <a:ext uri="{FF2B5EF4-FFF2-40B4-BE49-F238E27FC236}">
                <a16:creationId xmlns:a16="http://schemas.microsoft.com/office/drawing/2014/main" id="{E15F4805-8834-36EC-6AF5-A3FF54CCEB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312" t="26088" r="15537" b="8984"/>
          <a:stretch/>
        </p:blipFill>
        <p:spPr>
          <a:xfrm>
            <a:off x="8670317" y="4202755"/>
            <a:ext cx="3340628" cy="2061434"/>
          </a:xfrm>
          <a:prstGeom prst="rect">
            <a:avLst/>
          </a:prstGeom>
        </p:spPr>
      </p:pic>
      <p:pic>
        <p:nvPicPr>
          <p:cNvPr id="32" name="Picture 31" descr="A deer standing near water&#10;&#10;Description automatically generated">
            <a:extLst>
              <a:ext uri="{FF2B5EF4-FFF2-40B4-BE49-F238E27FC236}">
                <a16:creationId xmlns:a16="http://schemas.microsoft.com/office/drawing/2014/main" id="{FF7D9942-E971-A525-BAB8-3E6E6679EE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039" t="40764" r="41820" b="14760"/>
          <a:stretch/>
        </p:blipFill>
        <p:spPr>
          <a:xfrm>
            <a:off x="5642830" y="4575420"/>
            <a:ext cx="2859444" cy="2100565"/>
          </a:xfrm>
          <a:prstGeom prst="rect">
            <a:avLst/>
          </a:prstGeom>
        </p:spPr>
      </p:pic>
      <p:pic>
        <p:nvPicPr>
          <p:cNvPr id="33" name="Picture 32">
            <a:extLst>
              <a:ext uri="{FF2B5EF4-FFF2-40B4-BE49-F238E27FC236}">
                <a16:creationId xmlns:a16="http://schemas.microsoft.com/office/drawing/2014/main" id="{968B886A-AD85-A2E0-B22C-9681FA52916E}"/>
              </a:ext>
            </a:extLst>
          </p:cNvPr>
          <p:cNvPicPr>
            <a:picLocks noChangeAspect="1"/>
          </p:cNvPicPr>
          <p:nvPr/>
        </p:nvPicPr>
        <p:blipFill>
          <a:blip r:embed="rId10"/>
          <a:stretch>
            <a:fillRect/>
          </a:stretch>
        </p:blipFill>
        <p:spPr>
          <a:xfrm>
            <a:off x="134181" y="3811196"/>
            <a:ext cx="2591323" cy="1943492"/>
          </a:xfrm>
          <a:prstGeom prst="rect">
            <a:avLst/>
          </a:prstGeom>
        </p:spPr>
      </p:pic>
    </p:spTree>
    <p:extLst>
      <p:ext uri="{BB962C8B-B14F-4D97-AF65-F5344CB8AC3E}">
        <p14:creationId xmlns:p14="http://schemas.microsoft.com/office/powerpoint/2010/main" val="1823807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randombar(horizontal)">
                                      <p:cBhvr>
                                        <p:cTn id="26" dur="500"/>
                                        <p:tgtEl>
                                          <p:spTgt spid="28"/>
                                        </p:tgtEl>
                                      </p:cBhvr>
                                    </p:animEffect>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par>
                          <p:cTn id="35" fill="hold">
                            <p:stCondLst>
                              <p:cond delay="3000"/>
                            </p:stCondLst>
                            <p:childTnLst>
                              <p:par>
                                <p:cTn id="36" presetID="14" presetClass="entr" presetSubtype="1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par>
                          <p:cTn id="39" fill="hold">
                            <p:stCondLst>
                              <p:cond delay="3500"/>
                            </p:stCondLst>
                            <p:childTnLst>
                              <p:par>
                                <p:cTn id="40" presetID="14" presetClass="entr" presetSubtype="1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9F0116-9FF9-F1A2-1099-47AC77598B85}"/>
              </a:ext>
            </a:extLst>
          </p:cNvPr>
          <p:cNvPicPr>
            <a:picLocks noChangeAspect="1"/>
          </p:cNvPicPr>
          <p:nvPr/>
        </p:nvPicPr>
        <p:blipFill>
          <a:blip r:embed="rId2"/>
          <a:stretch>
            <a:fillRect/>
          </a:stretch>
        </p:blipFill>
        <p:spPr>
          <a:xfrm>
            <a:off x="1646576" y="77057"/>
            <a:ext cx="6634585" cy="3016663"/>
          </a:xfrm>
          <a:prstGeom prst="rect">
            <a:avLst/>
          </a:prstGeom>
        </p:spPr>
      </p:pic>
      <p:sp>
        <p:nvSpPr>
          <p:cNvPr id="11" name="TextBox 10">
            <a:extLst>
              <a:ext uri="{FF2B5EF4-FFF2-40B4-BE49-F238E27FC236}">
                <a16:creationId xmlns:a16="http://schemas.microsoft.com/office/drawing/2014/main" id="{362C623F-0CAE-AC39-DC60-66C63290E954}"/>
              </a:ext>
            </a:extLst>
          </p:cNvPr>
          <p:cNvSpPr txBox="1"/>
          <p:nvPr/>
        </p:nvSpPr>
        <p:spPr>
          <a:xfrm>
            <a:off x="1755981" y="2778158"/>
            <a:ext cx="9842472" cy="1569660"/>
          </a:xfrm>
          <a:prstGeom prst="rect">
            <a:avLst/>
          </a:prstGeom>
          <a:noFill/>
        </p:spPr>
        <p:txBody>
          <a:bodyPr wrap="square">
            <a:spAutoFit/>
          </a:bodyPr>
          <a:lstStyle/>
          <a:p>
            <a:pPr marL="571500" indent="-571500" algn="just" rtl="0">
              <a:buFontTx/>
              <a:buChar char="-"/>
            </a:pPr>
            <a:r>
              <a:rPr lang="en-US" sz="4800" b="1" i="0" dirty="0">
                <a:solidFill>
                  <a:srgbClr val="0070C0"/>
                </a:solidFill>
                <a:effectLst/>
                <a:latin typeface="Cambria" panose="02040503050406030204" pitchFamily="18" charset="0"/>
              </a:rPr>
              <a:t>Chia </a:t>
            </a:r>
            <a:r>
              <a:rPr lang="en-US" sz="4800" b="1" i="0" dirty="0" err="1">
                <a:solidFill>
                  <a:srgbClr val="0070C0"/>
                </a:solidFill>
                <a:effectLst/>
                <a:latin typeface="Cambria" panose="02040503050406030204" pitchFamily="18" charset="0"/>
              </a:rPr>
              <a:t>sẻ</a:t>
            </a:r>
            <a:r>
              <a:rPr lang="en-US" sz="4800" b="1" i="0" dirty="0">
                <a:solidFill>
                  <a:srgbClr val="0070C0"/>
                </a:solidFill>
                <a:effectLst/>
                <a:latin typeface="Cambria" panose="02040503050406030204" pitchFamily="18" charset="0"/>
              </a:rPr>
              <a:t> </a:t>
            </a:r>
            <a:r>
              <a:rPr lang="en-US" sz="4800" b="1" i="0" dirty="0" err="1">
                <a:solidFill>
                  <a:srgbClr val="0070C0"/>
                </a:solidFill>
                <a:effectLst/>
                <a:latin typeface="Cambria" panose="02040503050406030204" pitchFamily="18" charset="0"/>
              </a:rPr>
              <a:t>bài</a:t>
            </a:r>
            <a:r>
              <a:rPr lang="en-US" sz="4800" b="1" i="0" dirty="0">
                <a:solidFill>
                  <a:srgbClr val="0070C0"/>
                </a:solidFill>
                <a:effectLst/>
                <a:latin typeface="Cambria" panose="02040503050406030204" pitchFamily="18" charset="0"/>
              </a:rPr>
              <a:t> </a:t>
            </a:r>
            <a:r>
              <a:rPr lang="en-US" sz="4800" b="1" i="0" dirty="0" err="1">
                <a:solidFill>
                  <a:srgbClr val="0070C0"/>
                </a:solidFill>
                <a:effectLst/>
                <a:latin typeface="Cambria" panose="02040503050406030204" pitchFamily="18" charset="0"/>
              </a:rPr>
              <a:t>học</a:t>
            </a:r>
            <a:r>
              <a:rPr lang="en-US" sz="4800" b="1" i="0" dirty="0">
                <a:solidFill>
                  <a:srgbClr val="0070C0"/>
                </a:solidFill>
                <a:effectLst/>
                <a:latin typeface="Cambria" panose="02040503050406030204" pitchFamily="18" charset="0"/>
              </a:rPr>
              <a:t> </a:t>
            </a:r>
            <a:r>
              <a:rPr lang="en-US" sz="4800" b="1" i="0" dirty="0" err="1">
                <a:solidFill>
                  <a:srgbClr val="0070C0"/>
                </a:solidFill>
                <a:effectLst/>
                <a:latin typeface="Cambria" panose="02040503050406030204" pitchFamily="18" charset="0"/>
              </a:rPr>
              <a:t>với</a:t>
            </a:r>
            <a:r>
              <a:rPr lang="en-US" sz="4800" b="1" i="0" dirty="0">
                <a:solidFill>
                  <a:srgbClr val="0070C0"/>
                </a:solidFill>
                <a:effectLst/>
                <a:latin typeface="Cambria" panose="02040503050406030204" pitchFamily="18" charset="0"/>
              </a:rPr>
              <a:t> </a:t>
            </a:r>
            <a:r>
              <a:rPr lang="en-US" sz="4800" b="1" i="0" dirty="0" err="1">
                <a:solidFill>
                  <a:srgbClr val="0070C0"/>
                </a:solidFill>
                <a:effectLst/>
                <a:latin typeface="Cambria" panose="02040503050406030204" pitchFamily="18" charset="0"/>
              </a:rPr>
              <a:t>mọi</a:t>
            </a:r>
            <a:r>
              <a:rPr lang="en-US" sz="4800" b="1" i="0" dirty="0">
                <a:solidFill>
                  <a:srgbClr val="0070C0"/>
                </a:solidFill>
                <a:effectLst/>
                <a:latin typeface="Cambria" panose="02040503050406030204" pitchFamily="18" charset="0"/>
              </a:rPr>
              <a:t> </a:t>
            </a:r>
            <a:r>
              <a:rPr lang="en-US" sz="4800" b="1" i="0" dirty="0" err="1">
                <a:solidFill>
                  <a:srgbClr val="0070C0"/>
                </a:solidFill>
                <a:effectLst/>
                <a:latin typeface="Cambria" panose="02040503050406030204" pitchFamily="18" charset="0"/>
              </a:rPr>
              <a:t>người</a:t>
            </a:r>
            <a:r>
              <a:rPr lang="en-US" sz="4800" b="1" i="0" dirty="0">
                <a:solidFill>
                  <a:srgbClr val="0070C0"/>
                </a:solidFill>
                <a:effectLst/>
                <a:latin typeface="Cambria" panose="02040503050406030204" pitchFamily="18" charset="0"/>
              </a:rPr>
              <a:t>.</a:t>
            </a:r>
          </a:p>
          <a:p>
            <a:pPr marL="571500" indent="-571500" algn="just" rtl="0">
              <a:buFontTx/>
              <a:buChar char="-"/>
            </a:pPr>
            <a:r>
              <a:rPr lang="en-US" sz="4800" b="1" dirty="0" err="1">
                <a:solidFill>
                  <a:srgbClr val="0070C0"/>
                </a:solidFill>
                <a:latin typeface="Cambria" panose="02040503050406030204" pitchFamily="18" charset="0"/>
              </a:rPr>
              <a:t>Chuẩn</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bị</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tiết</a:t>
            </a:r>
            <a:r>
              <a:rPr lang="en-US" sz="4800" b="1" dirty="0">
                <a:solidFill>
                  <a:srgbClr val="0070C0"/>
                </a:solidFill>
                <a:latin typeface="Cambria" panose="02040503050406030204" pitchFamily="18" charset="0"/>
              </a:rPr>
              <a:t> 2.</a:t>
            </a:r>
            <a:endParaRPr lang="vi-VN" sz="4800" b="1" i="0" dirty="0">
              <a:solidFill>
                <a:srgbClr val="0070C0"/>
              </a:solidFill>
              <a:effectLst/>
              <a:latin typeface="Cambria" panose="02040503050406030204" pitchFamily="18" charset="0"/>
            </a:endParaRPr>
          </a:p>
        </p:txBody>
      </p:sp>
    </p:spTree>
    <p:extLst>
      <p:ext uri="{BB962C8B-B14F-4D97-AF65-F5344CB8AC3E}">
        <p14:creationId xmlns:p14="http://schemas.microsoft.com/office/powerpoint/2010/main" val="998951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099" y="216958"/>
            <a:ext cx="11802902" cy="3496342"/>
          </a:xfrm>
          <a:prstGeom prst="rect">
            <a:avLst/>
          </a:prstGeom>
          <a:noFill/>
        </p:spPr>
        <p:txBody>
          <a:bodyPr wrap="square" rtlCol="0">
            <a:spAutoFit/>
          </a:bodyPr>
          <a:lstStyle/>
          <a:p>
            <a:pPr algn="ctr">
              <a:lnSpc>
                <a:spcPct val="130000"/>
              </a:lnSpc>
            </a:pPr>
            <a:r>
              <a:rPr lang="en-US" sz="3600" b="1" dirty="0">
                <a:solidFill>
                  <a:srgbClr val="C00000"/>
                </a:solidFill>
                <a:latin typeface="Times New Roman" panose="02020603050405020304" pitchFamily="18" charset="0"/>
                <a:cs typeface="Times New Roman" panose="02020603050405020304" pitchFamily="18" charset="0"/>
              </a:rPr>
              <a:t>GHI VỞ</a:t>
            </a:r>
          </a:p>
          <a:p>
            <a:pPr>
              <a:lnSpc>
                <a:spcPct val="130000"/>
              </a:lnSpc>
            </a:pPr>
            <a:r>
              <a:rPr lang="en-US" sz="3400" b="1" dirty="0">
                <a:solidFill>
                  <a:srgbClr val="FF0000"/>
                </a:solidFill>
                <a:latin typeface="Times New Roman" panose="02020603050405020304" pitchFamily="18" charset="0"/>
                <a:cs typeface="Times New Roman" panose="02020603050405020304" pitchFamily="18" charset="0"/>
              </a:rPr>
              <a:t>1. </a:t>
            </a:r>
            <a:r>
              <a:rPr lang="en-US" sz="3400" b="1" dirty="0" err="1">
                <a:solidFill>
                  <a:srgbClr val="FF0000"/>
                </a:solidFill>
                <a:latin typeface="Times New Roman" panose="02020603050405020304" pitchFamily="18" charset="0"/>
                <a:cs typeface="Times New Roman" panose="02020603050405020304" pitchFamily="18" charset="0"/>
              </a:rPr>
              <a:t>Mối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liên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hệ</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về</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thức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ăn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giữa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sinh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vật</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thông</a:t>
            </a:r>
            <a:r>
              <a:rPr lang="en-US" sz="3400" b="1" dirty="0">
                <a:solidFill>
                  <a:srgbClr val="FF0000"/>
                </a:solidFill>
                <a:latin typeface="Times New Roman" panose="02020603050405020304" pitchFamily="18" charset="0"/>
                <a:cs typeface="Times New Roman" panose="02020603050405020304" pitchFamily="18" charset="0"/>
              </a:rPr>
              <a:t> qua </a:t>
            </a:r>
            <a:r>
              <a:rPr lang="en-US" sz="3400" b="1" dirty="0" err="1">
                <a:solidFill>
                  <a:srgbClr val="FF0000"/>
                </a:solidFill>
                <a:latin typeface="Times New Roman" panose="02020603050405020304" pitchFamily="18" charset="0"/>
                <a:cs typeface="Times New Roman" panose="02020603050405020304" pitchFamily="18" charset="0"/>
              </a:rPr>
              <a:t>chuỗi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thức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ăn</a:t>
            </a:r>
            <a:r>
              <a:rPr lang="en-US" sz="3400" b="1" dirty="0">
                <a:solidFill>
                  <a:srgbClr val="FF0000"/>
                </a:solidFill>
                <a:latin typeface="Times New Roman" panose="02020603050405020304" pitchFamily="18" charset="0"/>
                <a:cs typeface="Times New Roman" panose="02020603050405020304" pitchFamily="18" charset="0"/>
              </a:rPr>
              <a:t>:</a:t>
            </a:r>
          </a:p>
          <a:p>
            <a:r>
              <a:rPr lang="nl-NL" sz="3400" b="1" dirty="0">
                <a:solidFill>
                  <a:schemeClr val="bg1"/>
                </a:solidFill>
                <a:latin typeface="Times New Roman" panose="02020603050405020304" pitchFamily="18" charset="0"/>
                <a:ea typeface="Times New Roman" panose="02020603050405020304" pitchFamily="18" charset="0"/>
              </a:rPr>
              <a:t>Các sinh vật trong tự nhiên có mỗi liên hệ với nhau về thức ăn, sinh vật này là thức ăn của sinh vật khác, </a:t>
            </a:r>
            <a:endParaRPr lang="en-US" sz="3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389099" y="2367638"/>
            <a:ext cx="11575922" cy="1754326"/>
          </a:xfrm>
          <a:prstGeom prst="rect">
            <a:avLst/>
          </a:prstGeom>
          <a:noFill/>
        </p:spPr>
        <p:txBody>
          <a:bodyPr wrap="square" rtlCol="0">
            <a:spAutoFit/>
          </a:bodyPr>
          <a:lstStyle/>
          <a:p>
            <a:pPr algn="just"/>
            <a:r>
              <a:rPr lang="vi-VN"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 sinh vật trong tự nhiên có mối liên hệ với nhau về thức ăn, sinh vật này là thức ăn của sinh vật khác, mối liên hệ đó nối tiếp nhau tạo thành chuỗi thức ăn.</a:t>
            </a:r>
            <a:endPar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AAF2AEF-EADF-12C2-2E17-06CAD70C4E2F}"/>
              </a:ext>
            </a:extLst>
          </p:cNvPr>
          <p:cNvSpPr txBox="1"/>
          <p:nvPr/>
        </p:nvSpPr>
        <p:spPr>
          <a:xfrm>
            <a:off x="350188" y="4345963"/>
            <a:ext cx="11614833" cy="1754326"/>
          </a:xfrm>
          <a:prstGeom prst="rect">
            <a:avLst/>
          </a:prstGeom>
          <a:noFill/>
        </p:spPr>
        <p:txBody>
          <a:bodyPr wrap="square" rtlCol="0">
            <a:spAutoFit/>
          </a:bodyPr>
          <a:lstStyle/>
          <a:p>
            <a:pPr algn="just"/>
            <a:r>
              <a:rPr lang="vi-VN" sz="3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Các chuỗi thức ăn được thể hiện bằng sơ đồ với các mũi tên, sinh vật đứng trước là thức ăn của sinh vật đứng sau mũi tên.</a:t>
            </a:r>
            <a:endPar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44178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5889F-48B4-8FC8-4C19-640AC08BF5E6}"/>
              </a:ext>
            </a:extLst>
          </p:cNvPr>
          <p:cNvPicPr>
            <a:picLocks noChangeAspect="1"/>
          </p:cNvPicPr>
          <p:nvPr/>
        </p:nvPicPr>
        <p:blipFill>
          <a:blip r:embed="rId2"/>
          <a:stretch>
            <a:fillRect/>
          </a:stretch>
        </p:blipFill>
        <p:spPr>
          <a:xfrm>
            <a:off x="4142102" y="80994"/>
            <a:ext cx="3392408" cy="1587473"/>
          </a:xfrm>
          <a:prstGeom prst="rect">
            <a:avLst/>
          </a:prstGeom>
        </p:spPr>
      </p:pic>
      <p:pic>
        <p:nvPicPr>
          <p:cNvPr id="3" name="Picture 2">
            <a:extLst>
              <a:ext uri="{FF2B5EF4-FFF2-40B4-BE49-F238E27FC236}">
                <a16:creationId xmlns:a16="http://schemas.microsoft.com/office/drawing/2014/main" id="{DF4AF71E-C71B-B5AD-90E9-FA17998E8920}"/>
              </a:ext>
            </a:extLst>
          </p:cNvPr>
          <p:cNvPicPr>
            <a:picLocks noChangeAspect="1"/>
          </p:cNvPicPr>
          <p:nvPr/>
        </p:nvPicPr>
        <p:blipFill>
          <a:blip r:embed="rId3"/>
          <a:stretch>
            <a:fillRect/>
          </a:stretch>
        </p:blipFill>
        <p:spPr>
          <a:xfrm>
            <a:off x="1952141" y="1687223"/>
            <a:ext cx="8387885" cy="4292676"/>
          </a:xfrm>
          <a:prstGeom prst="rect">
            <a:avLst/>
          </a:prstGeom>
        </p:spPr>
      </p:pic>
    </p:spTree>
    <p:extLst>
      <p:ext uri="{BB962C8B-B14F-4D97-AF65-F5344CB8AC3E}">
        <p14:creationId xmlns:p14="http://schemas.microsoft.com/office/powerpoint/2010/main" val="3245748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BD8DAB-470B-4C24-20A8-AE8840CD98F1}"/>
              </a:ext>
            </a:extLst>
          </p:cNvPr>
          <p:cNvGrpSpPr/>
          <p:nvPr/>
        </p:nvGrpSpPr>
        <p:grpSpPr>
          <a:xfrm>
            <a:off x="4375149" y="1593737"/>
            <a:ext cx="3378202" cy="1399606"/>
            <a:chOff x="4501932" y="1652166"/>
            <a:chExt cx="3378202" cy="1399606"/>
          </a:xfrm>
        </p:grpSpPr>
        <p:pic>
          <p:nvPicPr>
            <p:cNvPr id="10" name="图片 9">
              <a:extLst>
                <a:ext uri="{FF2B5EF4-FFF2-40B4-BE49-F238E27FC236}">
                  <a16:creationId xmlns:a16="http://schemas.microsoft.com/office/drawing/2014/main" id="{37C5FCDA-3E06-89AF-918E-CD3504627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932" y="1652166"/>
              <a:ext cx="3378202" cy="1399606"/>
            </a:xfrm>
            <a:prstGeom prst="rect">
              <a:avLst/>
            </a:prstGeom>
          </p:spPr>
        </p:pic>
        <p:sp>
          <p:nvSpPr>
            <p:cNvPr id="29" name="矩形: 圆角 28">
              <a:extLst>
                <a:ext uri="{FF2B5EF4-FFF2-40B4-BE49-F238E27FC236}">
                  <a16:creationId xmlns:a16="http://schemas.microsoft.com/office/drawing/2014/main" id="{63E38EFA-595F-3A60-C0FB-27E5C29FFDCD}"/>
                </a:ext>
              </a:extLst>
            </p:cNvPr>
            <p:cNvSpPr/>
            <p:nvPr/>
          </p:nvSpPr>
          <p:spPr>
            <a:xfrm>
              <a:off x="4596966" y="1804942"/>
              <a:ext cx="3188134" cy="93825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UVF Salome" panose="02000503040000020003" pitchFamily="50" charset="0"/>
                  <a:ea typeface="字魂112号-阿开童漫体" panose="00000500000000000000" pitchFamily="2" charset="-122"/>
                </a:rPr>
                <a:t>-01-</a:t>
              </a:r>
              <a:endParaRPr lang="zh-CN" altLang="en-US" sz="6000" dirty="0">
                <a:latin typeface="UVF Salome" panose="02000503040000020003" pitchFamily="50" charset="0"/>
                <a:ea typeface="字魂112号-阿开童漫体" panose="00000500000000000000" pitchFamily="2" charset="-122"/>
              </a:endParaRPr>
            </a:p>
          </p:txBody>
        </p:sp>
      </p:grpSp>
      <p:pic>
        <p:nvPicPr>
          <p:cNvPr id="2" name="Picture 1">
            <a:extLst>
              <a:ext uri="{FF2B5EF4-FFF2-40B4-BE49-F238E27FC236}">
                <a16:creationId xmlns:a16="http://schemas.microsoft.com/office/drawing/2014/main" id="{938F6F34-BBFF-742F-B3CD-0AC1BD239107}"/>
              </a:ext>
            </a:extLst>
          </p:cNvPr>
          <p:cNvPicPr>
            <a:picLocks noChangeAspect="1"/>
          </p:cNvPicPr>
          <p:nvPr/>
        </p:nvPicPr>
        <p:blipFill>
          <a:blip r:embed="rId3"/>
          <a:stretch>
            <a:fillRect/>
          </a:stretch>
        </p:blipFill>
        <p:spPr>
          <a:xfrm>
            <a:off x="563351" y="3019974"/>
            <a:ext cx="10667734" cy="2167016"/>
          </a:xfrm>
          <a:prstGeom prst="rect">
            <a:avLst/>
          </a:prstGeom>
        </p:spPr>
      </p:pic>
    </p:spTree>
    <p:extLst>
      <p:ext uri="{BB962C8B-B14F-4D97-AF65-F5344CB8AC3E}">
        <p14:creationId xmlns:p14="http://schemas.microsoft.com/office/powerpoint/2010/main" val="3181537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a:extLst>
              <a:ext uri="{FF2B5EF4-FFF2-40B4-BE49-F238E27FC236}">
                <a16:creationId xmlns:a16="http://schemas.microsoft.com/office/drawing/2014/main" id="{1F1F9A8E-1765-5885-5075-C691FB4D0A41}"/>
              </a:ext>
            </a:extLst>
          </p:cNvPr>
          <p:cNvGrpSpPr/>
          <p:nvPr/>
        </p:nvGrpSpPr>
        <p:grpSpPr>
          <a:xfrm>
            <a:off x="505849" y="582477"/>
            <a:ext cx="11111527" cy="1775087"/>
            <a:chOff x="1147155" y="572516"/>
            <a:chExt cx="13337769" cy="229963"/>
          </a:xfrm>
        </p:grpSpPr>
        <p:sp>
          <p:nvSpPr>
            <p:cNvPr id="9" name="Flowchart: Alternate Process 8">
              <a:extLst>
                <a:ext uri="{FF2B5EF4-FFF2-40B4-BE49-F238E27FC236}">
                  <a16:creationId xmlns:a16="http://schemas.microsoft.com/office/drawing/2014/main" id="{E2EB3E88-8BB9-BF53-BD4B-D740383BFE88}"/>
                </a:ext>
              </a:extLst>
            </p:cNvPr>
            <p:cNvSpPr/>
            <p:nvPr/>
          </p:nvSpPr>
          <p:spPr>
            <a:xfrm>
              <a:off x="1147156" y="572516"/>
              <a:ext cx="13337768" cy="229963"/>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3549191-124E-A561-C63C-1959D6AB9E11}"/>
                </a:ext>
              </a:extLst>
            </p:cNvPr>
            <p:cNvSpPr txBox="1"/>
            <p:nvPr/>
          </p:nvSpPr>
          <p:spPr>
            <a:xfrm>
              <a:off x="1147155" y="575213"/>
              <a:ext cx="13337769" cy="203350"/>
            </a:xfrm>
            <a:prstGeom prst="rect">
              <a:avLst/>
            </a:prstGeom>
            <a:noFill/>
          </p:spPr>
          <p:txBody>
            <a:bodyPr wrap="square">
              <a:spAutoFit/>
            </a:bodyPr>
            <a:lstStyle/>
            <a:p>
              <a:pPr lvl="0" algn="ctr"/>
              <a:r>
                <a:rPr kumimoji="0" lang="en-US" sz="4800" b="1" i="0" u="none" strike="noStrike" kern="1200" cap="none" spc="0" normalizeH="0" baseline="0" noProof="0" dirty="0">
                  <a:ln>
                    <a:noFill/>
                  </a:ln>
                  <a:solidFill>
                    <a:srgbClr val="65A069"/>
                  </a:solidFill>
                  <a:effectLst/>
                  <a:uLnTx/>
                  <a:uFillTx/>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Hãy</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kể</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tên</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một</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số</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động</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vật</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và</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thức</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ăn</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của</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chúng</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mà</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em</a:t>
              </a:r>
              <a:r>
                <a:rPr lang="en-US" sz="4800" b="1" i="0" dirty="0">
                  <a:solidFill>
                    <a:srgbClr val="009999"/>
                  </a:solidFill>
                  <a:effectLst/>
                  <a:latin typeface="Cambria" panose="02040503050406030204" pitchFamily="18" charset="0"/>
                  <a:ea typeface="Cambria" panose="02040503050406030204" pitchFamily="18" charset="0"/>
                </a:rPr>
                <a:t> </a:t>
              </a:r>
              <a:r>
                <a:rPr lang="en-US" sz="4800" b="1" i="0" dirty="0" err="1">
                  <a:solidFill>
                    <a:srgbClr val="009999"/>
                  </a:solidFill>
                  <a:effectLst/>
                  <a:latin typeface="Cambria" panose="02040503050406030204" pitchFamily="18" charset="0"/>
                  <a:ea typeface="Cambria" panose="02040503050406030204" pitchFamily="18" charset="0"/>
                </a:rPr>
                <a:t>biết</a:t>
              </a:r>
              <a:r>
                <a:rPr lang="en-US" sz="4800" b="1" i="0" dirty="0">
                  <a:solidFill>
                    <a:srgbClr val="009999"/>
                  </a:solidFill>
                  <a:effectLst/>
                  <a:latin typeface="Cambria" panose="02040503050406030204" pitchFamily="18" charset="0"/>
                  <a:ea typeface="Cambria" panose="02040503050406030204" pitchFamily="18" charset="0"/>
                </a:rPr>
                <a:t>.</a:t>
              </a:r>
              <a:endParaRPr kumimoji="0" lang="en-US" sz="88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BD8DAB-470B-4C24-20A8-AE8840CD98F1}"/>
              </a:ext>
            </a:extLst>
          </p:cNvPr>
          <p:cNvGrpSpPr/>
          <p:nvPr/>
        </p:nvGrpSpPr>
        <p:grpSpPr>
          <a:xfrm>
            <a:off x="4375149" y="1593737"/>
            <a:ext cx="3378202" cy="1399606"/>
            <a:chOff x="4501932" y="1652166"/>
            <a:chExt cx="3378202" cy="1399606"/>
          </a:xfrm>
        </p:grpSpPr>
        <p:pic>
          <p:nvPicPr>
            <p:cNvPr id="10" name="图片 9">
              <a:extLst>
                <a:ext uri="{FF2B5EF4-FFF2-40B4-BE49-F238E27FC236}">
                  <a16:creationId xmlns:a16="http://schemas.microsoft.com/office/drawing/2014/main" id="{37C5FCDA-3E06-89AF-918E-CD3504627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932" y="1652166"/>
              <a:ext cx="3378202" cy="1399606"/>
            </a:xfrm>
            <a:prstGeom prst="rect">
              <a:avLst/>
            </a:prstGeom>
          </p:spPr>
        </p:pic>
        <p:sp>
          <p:nvSpPr>
            <p:cNvPr id="29" name="矩形: 圆角 28">
              <a:extLst>
                <a:ext uri="{FF2B5EF4-FFF2-40B4-BE49-F238E27FC236}">
                  <a16:creationId xmlns:a16="http://schemas.microsoft.com/office/drawing/2014/main" id="{63E38EFA-595F-3A60-C0FB-27E5C29FFDCD}"/>
                </a:ext>
              </a:extLst>
            </p:cNvPr>
            <p:cNvSpPr/>
            <p:nvPr/>
          </p:nvSpPr>
          <p:spPr>
            <a:xfrm>
              <a:off x="4596966" y="1804942"/>
              <a:ext cx="3188134" cy="93825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UVF Salome" panose="02000503040000020003" pitchFamily="50" charset="0"/>
                  <a:ea typeface="字魂112号-阿开童漫体" panose="00000500000000000000" pitchFamily="2" charset="-122"/>
                </a:rPr>
                <a:t>-0</a:t>
              </a:r>
              <a:r>
                <a:rPr lang="vi-VN" altLang="zh-CN" sz="6000" dirty="0">
                  <a:latin typeface="UVF Salome" panose="02000503040000020003" pitchFamily="50" charset="0"/>
                  <a:ea typeface="字魂112号-阿开童漫体" panose="00000500000000000000" pitchFamily="2" charset="-122"/>
                </a:rPr>
                <a:t>2</a:t>
              </a:r>
              <a:r>
                <a:rPr lang="en-US" altLang="zh-CN" sz="6000" dirty="0">
                  <a:latin typeface="UVF Salome" panose="02000503040000020003" pitchFamily="50" charset="0"/>
                  <a:ea typeface="字魂112号-阿开童漫体" panose="00000500000000000000" pitchFamily="2" charset="-122"/>
                </a:rPr>
                <a:t>-</a:t>
              </a:r>
              <a:endParaRPr lang="zh-CN" altLang="en-US" sz="6000" dirty="0">
                <a:latin typeface="UVF Salome" panose="02000503040000020003" pitchFamily="50" charset="0"/>
                <a:ea typeface="字魂112号-阿开童漫体" panose="00000500000000000000" pitchFamily="2" charset="-122"/>
              </a:endParaRPr>
            </a:p>
          </p:txBody>
        </p:sp>
      </p:grpSp>
      <p:pic>
        <p:nvPicPr>
          <p:cNvPr id="4" name="Picture 3">
            <a:extLst>
              <a:ext uri="{FF2B5EF4-FFF2-40B4-BE49-F238E27FC236}">
                <a16:creationId xmlns:a16="http://schemas.microsoft.com/office/drawing/2014/main" id="{4A62AF10-533D-533C-39F6-991F452B51ED}"/>
              </a:ext>
            </a:extLst>
          </p:cNvPr>
          <p:cNvPicPr>
            <a:picLocks noChangeAspect="1"/>
          </p:cNvPicPr>
          <p:nvPr/>
        </p:nvPicPr>
        <p:blipFill>
          <a:blip r:embed="rId3"/>
          <a:stretch>
            <a:fillRect/>
          </a:stretch>
        </p:blipFill>
        <p:spPr>
          <a:xfrm>
            <a:off x="1619608" y="2969737"/>
            <a:ext cx="8889283" cy="2094383"/>
          </a:xfrm>
          <a:prstGeom prst="rect">
            <a:avLst/>
          </a:prstGeom>
        </p:spPr>
      </p:pic>
    </p:spTree>
    <p:extLst>
      <p:ext uri="{BB962C8B-B14F-4D97-AF65-F5344CB8AC3E}">
        <p14:creationId xmlns:p14="http://schemas.microsoft.com/office/powerpoint/2010/main" val="8063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CEEE40-1DF4-B530-C44C-97E889901859}"/>
              </a:ext>
            </a:extLst>
          </p:cNvPr>
          <p:cNvPicPr>
            <a:picLocks noChangeAspect="1"/>
          </p:cNvPicPr>
          <p:nvPr/>
        </p:nvPicPr>
        <p:blipFill>
          <a:blip r:embed="rId2"/>
          <a:stretch>
            <a:fillRect/>
          </a:stretch>
        </p:blipFill>
        <p:spPr>
          <a:xfrm>
            <a:off x="1910448" y="1424528"/>
            <a:ext cx="3018986" cy="841003"/>
          </a:xfrm>
          <a:prstGeom prst="rect">
            <a:avLst/>
          </a:prstGeom>
        </p:spPr>
      </p:pic>
      <p:pic>
        <p:nvPicPr>
          <p:cNvPr id="12" name="Picture 11">
            <a:extLst>
              <a:ext uri="{FF2B5EF4-FFF2-40B4-BE49-F238E27FC236}">
                <a16:creationId xmlns:a16="http://schemas.microsoft.com/office/drawing/2014/main" id="{E3390C42-86BC-A7EF-AB29-727140AE2973}"/>
              </a:ext>
            </a:extLst>
          </p:cNvPr>
          <p:cNvPicPr>
            <a:picLocks noChangeAspect="1"/>
          </p:cNvPicPr>
          <p:nvPr/>
        </p:nvPicPr>
        <p:blipFill>
          <a:blip r:embed="rId3"/>
          <a:stretch>
            <a:fillRect/>
          </a:stretch>
        </p:blipFill>
        <p:spPr>
          <a:xfrm>
            <a:off x="217805" y="2367785"/>
            <a:ext cx="7224386" cy="2749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7E8632-F875-A3BE-1128-91102B8BF9DF}"/>
              </a:ext>
            </a:extLst>
          </p:cNvPr>
          <p:cNvGrpSpPr/>
          <p:nvPr/>
        </p:nvGrpSpPr>
        <p:grpSpPr>
          <a:xfrm>
            <a:off x="7419314" y="2007705"/>
            <a:ext cx="4620585" cy="3724706"/>
            <a:chOff x="7419314" y="2077279"/>
            <a:chExt cx="4620585" cy="3724706"/>
          </a:xfrm>
        </p:grpSpPr>
        <p:pic>
          <p:nvPicPr>
            <p:cNvPr id="4" name="Picture 3">
              <a:extLst>
                <a:ext uri="{FF2B5EF4-FFF2-40B4-BE49-F238E27FC236}">
                  <a16:creationId xmlns:a16="http://schemas.microsoft.com/office/drawing/2014/main" id="{03E7E11E-6F94-3A70-14BA-D386FA937077}"/>
                </a:ext>
              </a:extLst>
            </p:cNvPr>
            <p:cNvPicPr>
              <a:picLocks noChangeAspect="1"/>
            </p:cNvPicPr>
            <p:nvPr/>
          </p:nvPicPr>
          <p:blipFill>
            <a:blip r:embed="rId2"/>
            <a:stretch>
              <a:fillRect/>
            </a:stretch>
          </p:blipFill>
          <p:spPr>
            <a:xfrm>
              <a:off x="7419314" y="2077279"/>
              <a:ext cx="4620585" cy="3201486"/>
            </a:xfrm>
            <a:prstGeom prst="rect">
              <a:avLst/>
            </a:prstGeom>
            <a:ln>
              <a:noFill/>
            </a:ln>
            <a:effectLst>
              <a:softEdge rad="112500"/>
            </a:effectLst>
          </p:spPr>
        </p:pic>
        <p:sp>
          <p:nvSpPr>
            <p:cNvPr id="5" name="TextBox 4">
              <a:extLst>
                <a:ext uri="{FF2B5EF4-FFF2-40B4-BE49-F238E27FC236}">
                  <a16:creationId xmlns:a16="http://schemas.microsoft.com/office/drawing/2014/main" id="{29677393-A16A-4B29-5A91-1F758820F860}"/>
                </a:ext>
              </a:extLst>
            </p:cNvPr>
            <p:cNvSpPr txBox="1"/>
            <p:nvPr/>
          </p:nvSpPr>
          <p:spPr>
            <a:xfrm>
              <a:off x="8915400" y="5278765"/>
              <a:ext cx="1341783" cy="523220"/>
            </a:xfrm>
            <a:prstGeom prst="rect">
              <a:avLst/>
            </a:prstGeom>
            <a:noFill/>
          </p:spPr>
          <p:txBody>
            <a:bodyPr wrap="square" rtlCol="0">
              <a:spAutoFit/>
            </a:bodyPr>
            <a:lstStyle/>
            <a:p>
              <a:r>
                <a:rPr lang="vi-VN" sz="2800" dirty="0"/>
                <a:t>Hình 1</a:t>
              </a:r>
              <a:endParaRPr lang="en-US" sz="2800" dirty="0"/>
            </a:p>
          </p:txBody>
        </p:sp>
      </p:grpSp>
      <p:pic>
        <p:nvPicPr>
          <p:cNvPr id="8" name="Picture 7">
            <a:extLst>
              <a:ext uri="{FF2B5EF4-FFF2-40B4-BE49-F238E27FC236}">
                <a16:creationId xmlns:a16="http://schemas.microsoft.com/office/drawing/2014/main" id="{8010D33B-B377-FE33-A480-EA2BC891012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8769" y="1642363"/>
            <a:ext cx="7380545" cy="3794341"/>
          </a:xfrm>
          <a:prstGeom prst="rect">
            <a:avLst/>
          </a:prstGeom>
          <a:ln>
            <a:noFill/>
          </a:ln>
          <a:effectLst>
            <a:softEdge rad="112500"/>
          </a:effectLst>
        </p:spPr>
      </p:pic>
    </p:spTree>
    <p:extLst>
      <p:ext uri="{BB962C8B-B14F-4D97-AF65-F5344CB8AC3E}">
        <p14:creationId xmlns:p14="http://schemas.microsoft.com/office/powerpoint/2010/main" val="14769003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8A8AF3-6506-94F1-882A-F70A081BD85F}"/>
              </a:ext>
            </a:extLst>
          </p:cNvPr>
          <p:cNvGrpSpPr/>
          <p:nvPr/>
        </p:nvGrpSpPr>
        <p:grpSpPr>
          <a:xfrm>
            <a:off x="813903" y="400034"/>
            <a:ext cx="10168836" cy="1339314"/>
            <a:chOff x="813903" y="400034"/>
            <a:chExt cx="10168836" cy="1339314"/>
          </a:xfrm>
        </p:grpSpPr>
        <p:sp>
          <p:nvSpPr>
            <p:cNvPr id="7" name="文本框 6"/>
            <p:cNvSpPr txBox="1"/>
            <p:nvPr/>
          </p:nvSpPr>
          <p:spPr>
            <a:xfrm>
              <a:off x="813903" y="400034"/>
              <a:ext cx="10168836" cy="1339314"/>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904461" y="489692"/>
              <a:ext cx="9839740" cy="1200329"/>
            </a:xfrm>
            <a:prstGeom prst="rect">
              <a:avLst/>
            </a:prstGeom>
            <a:noFill/>
          </p:spPr>
          <p:txBody>
            <a:bodyPr wrap="square" rtlCol="0">
              <a:spAutoFit/>
            </a:bodyPr>
            <a:lstStyle/>
            <a:p>
              <a:pPr algn="ctr"/>
              <a:r>
                <a:rPr lang="vi-VN" sz="3600" b="1" i="0" dirty="0">
                  <a:solidFill>
                    <a:schemeClr val="bg1"/>
                  </a:solidFill>
                  <a:effectLst/>
                  <a:latin typeface="Cambria" panose="02040503050406030204" pitchFamily="18" charset="0"/>
                  <a:ea typeface="Cambria" panose="02040503050406030204" pitchFamily="18" charset="0"/>
                </a:rPr>
                <a:t>1. </a:t>
              </a:r>
              <a:r>
                <a:rPr lang="en-US" sz="3600" b="1" i="0" dirty="0">
                  <a:solidFill>
                    <a:schemeClr val="bg1"/>
                  </a:solidFill>
                  <a:effectLst/>
                  <a:latin typeface="Cambria" panose="02040503050406030204" pitchFamily="18" charset="0"/>
                  <a:ea typeface="Cambria" panose="02040503050406030204" pitchFamily="18" charset="0"/>
                </a:rPr>
                <a:t>Quan </a:t>
              </a:r>
              <a:r>
                <a:rPr lang="en-US" sz="3600" b="1" i="0" dirty="0" err="1">
                  <a:solidFill>
                    <a:schemeClr val="bg1"/>
                  </a:solidFill>
                  <a:effectLst/>
                  <a:latin typeface="Cambria" panose="02040503050406030204" pitchFamily="18" charset="0"/>
                  <a:ea typeface="Cambria" panose="02040503050406030204" pitchFamily="18" charset="0"/>
                </a:rPr>
                <a:t>sát</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từ</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hình</a:t>
              </a:r>
              <a:r>
                <a:rPr lang="en-US" sz="3600" b="1" i="0" dirty="0">
                  <a:solidFill>
                    <a:schemeClr val="bg1"/>
                  </a:solidFill>
                  <a:effectLst/>
                  <a:latin typeface="Cambria" panose="02040503050406030204" pitchFamily="18" charset="0"/>
                  <a:ea typeface="Cambria" panose="02040503050406030204" pitchFamily="18" charset="0"/>
                </a:rPr>
                <a:t> 2 </a:t>
              </a:r>
              <a:r>
                <a:rPr lang="en-US" sz="3600" b="1" i="0" dirty="0" err="1">
                  <a:solidFill>
                    <a:schemeClr val="bg1"/>
                  </a:solidFill>
                  <a:effectLst/>
                  <a:latin typeface="Cambria" panose="02040503050406030204" pitchFamily="18" charset="0"/>
                  <a:ea typeface="Cambria" panose="02040503050406030204" pitchFamily="18" charset="0"/>
                </a:rPr>
                <a:t>đến</a:t>
              </a:r>
              <a:r>
                <a:rPr lang="en-US" sz="3600" b="1" i="0" dirty="0">
                  <a:solidFill>
                    <a:schemeClr val="bg1"/>
                  </a:solidFill>
                  <a:effectLst/>
                  <a:latin typeface="Cambria" panose="02040503050406030204" pitchFamily="18" charset="0"/>
                  <a:ea typeface="Cambria" panose="02040503050406030204" pitchFamily="18" charset="0"/>
                </a:rPr>
                <a:t> 4 </a:t>
              </a:r>
              <a:r>
                <a:rPr lang="en-US" sz="3600" b="1" i="0" dirty="0" err="1">
                  <a:solidFill>
                    <a:schemeClr val="bg1"/>
                  </a:solidFill>
                  <a:effectLst/>
                  <a:latin typeface="Cambria" panose="02040503050406030204" pitchFamily="18" charset="0"/>
                  <a:ea typeface="Cambria" panose="02040503050406030204" pitchFamily="18" charset="0"/>
                </a:rPr>
                <a:t>và</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mô</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tả</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mối</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liên</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hệ</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về</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thức</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ăn</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giữa</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các</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sinh</a:t>
              </a:r>
              <a:r>
                <a:rPr lang="en-US" sz="3600" b="1" i="0" dirty="0">
                  <a:solidFill>
                    <a:schemeClr val="bg1"/>
                  </a:solidFill>
                  <a:effectLst/>
                  <a:latin typeface="Cambria" panose="02040503050406030204" pitchFamily="18" charset="0"/>
                  <a:ea typeface="Cambria" panose="02040503050406030204" pitchFamily="18" charset="0"/>
                </a:rPr>
                <a:t> </a:t>
              </a:r>
              <a:r>
                <a:rPr lang="en-US" sz="3600" b="1" i="0" dirty="0" err="1">
                  <a:solidFill>
                    <a:schemeClr val="bg1"/>
                  </a:solidFill>
                  <a:effectLst/>
                  <a:latin typeface="Cambria" panose="02040503050406030204" pitchFamily="18" charset="0"/>
                  <a:ea typeface="Cambria" panose="02040503050406030204" pitchFamily="18" charset="0"/>
                </a:rPr>
                <a:t>vật</a:t>
              </a:r>
              <a:r>
                <a:rPr lang="en-US" sz="3600" b="1" i="0" dirty="0">
                  <a:solidFill>
                    <a:schemeClr val="bg1"/>
                  </a:solidFill>
                  <a:effectLst/>
                  <a:latin typeface="Cambria" panose="02040503050406030204" pitchFamily="18" charset="0"/>
                  <a:ea typeface="Cambria" panose="02040503050406030204" pitchFamily="18" charset="0"/>
                </a:rPr>
                <a:t>:</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id="{A376FF1E-3907-95BF-541B-902CAD4A2ED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13903" y="2069808"/>
            <a:ext cx="9535750" cy="3048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61FE03-D3DA-A5EF-6D0D-26843D8C2C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187" y="2931707"/>
            <a:ext cx="5753626" cy="3926293"/>
          </a:xfrm>
          <a:prstGeom prst="rect">
            <a:avLst/>
          </a:prstGeom>
        </p:spPr>
      </p:pic>
      <p:sp>
        <p:nvSpPr>
          <p:cNvPr id="9" name="TextBox 8">
            <a:extLst>
              <a:ext uri="{FF2B5EF4-FFF2-40B4-BE49-F238E27FC236}">
                <a16:creationId xmlns:a16="http://schemas.microsoft.com/office/drawing/2014/main" id="{14C788A7-B466-C369-63D7-611467E8F448}"/>
              </a:ext>
            </a:extLst>
          </p:cNvPr>
          <p:cNvSpPr txBox="1"/>
          <p:nvPr/>
        </p:nvSpPr>
        <p:spPr>
          <a:xfrm>
            <a:off x="470116" y="904687"/>
            <a:ext cx="11251768" cy="1323439"/>
          </a:xfrm>
          <a:prstGeom prst="rect">
            <a:avLst/>
          </a:prstGeom>
          <a:noFill/>
        </p:spPr>
        <p:txBody>
          <a:bodyPr wrap="square" rtlCol="0">
            <a:spAutoFit/>
          </a:bodyPr>
          <a:lstStyle/>
          <a:p>
            <a:pPr algn="ctr"/>
            <a:r>
              <a:rPr lang="nl-NL" sz="4000" b="1" dirty="0">
                <a:solidFill>
                  <a:schemeClr val="accent3">
                    <a:lumMod val="50000"/>
                  </a:schemeClr>
                </a:solidFill>
                <a:latin typeface="Cambria" panose="02040503050406030204" pitchFamily="18" charset="0"/>
                <a:ea typeface="Cambria" panose="02040503050406030204" pitchFamily="18" charset="0"/>
              </a:rPr>
              <a:t>+ </a:t>
            </a:r>
            <a:r>
              <a:rPr lang="vi-VN" sz="4000" b="1" dirty="0">
                <a:solidFill>
                  <a:schemeClr val="accent3">
                    <a:lumMod val="50000"/>
                  </a:schemeClr>
                </a:solidFill>
                <a:latin typeface="Cambria" panose="02040503050406030204" pitchFamily="18" charset="0"/>
                <a:ea typeface="Cambria" panose="02040503050406030204" pitchFamily="18" charset="0"/>
              </a:rPr>
              <a:t>M</a:t>
            </a:r>
            <a:r>
              <a:rPr lang="pt-BR" sz="4000" b="1" dirty="0">
                <a:solidFill>
                  <a:schemeClr val="accent3">
                    <a:lumMod val="50000"/>
                  </a:schemeClr>
                </a:solidFill>
                <a:latin typeface="Cambria" panose="02040503050406030204" pitchFamily="18" charset="0"/>
                <a:ea typeface="Cambria" panose="02040503050406030204" pitchFamily="18" charset="0"/>
              </a:rPr>
              <a:t>ô tả mối liên hệ về thức ăn giữa: </a:t>
            </a:r>
            <a:endParaRPr lang="vi-VN" sz="4000" b="1" dirty="0">
              <a:solidFill>
                <a:schemeClr val="accent3">
                  <a:lumMod val="50000"/>
                </a:schemeClr>
              </a:solidFill>
              <a:latin typeface="Cambria" panose="02040503050406030204" pitchFamily="18" charset="0"/>
              <a:ea typeface="Cambria" panose="02040503050406030204" pitchFamily="18" charset="0"/>
            </a:endParaRPr>
          </a:p>
          <a:p>
            <a:pPr algn="ctr"/>
            <a:r>
              <a:rPr lang="pt-BR" sz="4000" b="1" dirty="0">
                <a:solidFill>
                  <a:srgbClr val="00CC99"/>
                </a:solidFill>
                <a:latin typeface="Cambria" panose="02040503050406030204" pitchFamily="18" charset="0"/>
                <a:ea typeface="Cambria" panose="02040503050406030204" pitchFamily="18" charset="0"/>
              </a:rPr>
              <a:t>cây bắp cải và con sâu; con sâu và con chim</a:t>
            </a:r>
            <a:r>
              <a:rPr lang="vi-VN" sz="4000" b="1" dirty="0">
                <a:solidFill>
                  <a:srgbClr val="00CC99"/>
                </a:solidFill>
                <a:latin typeface="Cambria" panose="02040503050406030204" pitchFamily="18" charset="0"/>
                <a:ea typeface="Cambria" panose="02040503050406030204" pitchFamily="18" charset="0"/>
              </a:rPr>
              <a:t>.</a:t>
            </a:r>
            <a:endParaRPr lang="en-US" sz="4000" b="1" dirty="0">
              <a:solidFill>
                <a:srgbClr val="00CC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9668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自定义 786">
      <a:dk1>
        <a:sysClr val="windowText" lastClr="000000"/>
      </a:dk1>
      <a:lt1>
        <a:sysClr val="window" lastClr="FFFFFF"/>
      </a:lt1>
      <a:dk2>
        <a:srgbClr val="44546A"/>
      </a:dk2>
      <a:lt2>
        <a:srgbClr val="E7E6E6"/>
      </a:lt2>
      <a:accent1>
        <a:srgbClr val="65A069"/>
      </a:accent1>
      <a:accent2>
        <a:srgbClr val="65A069"/>
      </a:accent2>
      <a:accent3>
        <a:srgbClr val="65A069"/>
      </a:accent3>
      <a:accent4>
        <a:srgbClr val="65A069"/>
      </a:accent4>
      <a:accent5>
        <a:srgbClr val="65A069"/>
      </a:accent5>
      <a:accent6>
        <a:srgbClr val="65A069"/>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709</Words>
  <Application>Microsoft Office PowerPoint</Application>
  <PresentationFormat>Widescreen</PresentationFormat>
  <Paragraphs>53</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等线</vt:lpstr>
      <vt:lpstr>Arial</vt:lpstr>
      <vt:lpstr>Calibri</vt:lpstr>
      <vt:lpstr>Cambria</vt:lpstr>
      <vt:lpstr>Times New Roman</vt:lpstr>
      <vt:lpstr>UVF Salome</vt:lpstr>
      <vt:lpstr>字魂112号-阿开童漫体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ngọc nguyễn</cp:lastModifiedBy>
  <cp:revision>51</cp:revision>
  <dcterms:created xsi:type="dcterms:W3CDTF">2022-05-28T00:08:25Z</dcterms:created>
  <dcterms:modified xsi:type="dcterms:W3CDTF">2024-04-12T04:54:08Z</dcterms:modified>
</cp:coreProperties>
</file>