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007577480" r:id="rId2"/>
    <p:sldId id="256" r:id="rId3"/>
    <p:sldId id="5209" r:id="rId4"/>
    <p:sldId id="5210" r:id="rId5"/>
    <p:sldId id="2007577483" r:id="rId6"/>
    <p:sldId id="2007577496" r:id="rId7"/>
    <p:sldId id="2007577481" r:id="rId8"/>
    <p:sldId id="272" r:id="rId9"/>
    <p:sldId id="268" r:id="rId10"/>
    <p:sldId id="2007577484" r:id="rId11"/>
    <p:sldId id="2007577485" r:id="rId12"/>
    <p:sldId id="2007577497" r:id="rId13"/>
    <p:sldId id="2007577489" r:id="rId14"/>
    <p:sldId id="2007577486" r:id="rId15"/>
    <p:sldId id="2007577498" r:id="rId16"/>
    <p:sldId id="2007577499" r:id="rId17"/>
    <p:sldId id="2007577488" r:id="rId18"/>
    <p:sldId id="2007577482" r:id="rId19"/>
    <p:sldId id="327" r:id="rId20"/>
    <p:sldId id="2007577495" r:id="rId21"/>
    <p:sldId id="2007577500" r:id="rId22"/>
    <p:sldId id="33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97F"/>
    <a:srgbClr val="009999"/>
    <a:srgbClr val="FF9999"/>
    <a:srgbClr val="FBFEEC"/>
    <a:srgbClr val="F6FCD8"/>
    <a:srgbClr val="FFCCCC"/>
    <a:srgbClr val="FFE5E5"/>
    <a:srgbClr val="99CCFF"/>
    <a:srgbClr val="D8E8FC"/>
    <a:srgbClr val="C7D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033" autoAdjust="0"/>
  </p:normalViewPr>
  <p:slideViewPr>
    <p:cSldViewPr snapToGrid="0" showGuides="1">
      <p:cViewPr varScale="1">
        <p:scale>
          <a:sx n="67" d="100"/>
          <a:sy n="67" d="100"/>
        </p:scale>
        <p:origin x="85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AE0E8-3A99-404B-9D43-88CF024209D2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45761-C06D-4AE4-90A5-24BDEF0E2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7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45761-C06D-4AE4-90A5-24BDEF0E29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81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3882-6C7D-92C7-C85C-060F5BB6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A05A0-A6C5-AC67-4F72-4554BF473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CD360-8A27-3C19-F977-3FC3982F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B48A-D3B9-E4DD-FD28-88DD22BA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BE0F-127B-2C01-CF91-175BE913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EECD-50D6-5E72-20BC-CF48617E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9AAD6-70FE-F8BA-34DC-57AE012BF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1ECA-7625-8FCC-7442-A7221A17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C276B-9ADE-3028-5B4B-4BD0BEB4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46115-B24C-FCB9-F5B3-F00CDFD2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83B47-E215-0DFA-659B-10469BD03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139B6-53BB-B81E-5673-18E59F88D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44BC-0DCD-3164-9600-955AD712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8C6C-82D8-1A03-9458-552888A3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7A0F-3293-ABBB-F93B-A3632AF7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5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B74DC65-1637-78A0-DADC-E1913CD33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0"/>
          <a:stretch/>
        </p:blipFill>
        <p:spPr>
          <a:xfrm>
            <a:off x="0" y="5419953"/>
            <a:ext cx="12192000" cy="14446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81B846-E77A-9861-22E3-C71E0B6D9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5" r="54101" b="11847"/>
          <a:stretch/>
        </p:blipFill>
        <p:spPr>
          <a:xfrm>
            <a:off x="1" y="6083363"/>
            <a:ext cx="3390899" cy="793687"/>
          </a:xfrm>
          <a:custGeom>
            <a:avLst/>
            <a:gdLst>
              <a:gd name="connsiteX0" fmla="*/ 1064542 w 6095999"/>
              <a:gd name="connsiteY0" fmla="*/ 0 h 1599767"/>
              <a:gd name="connsiteX1" fmla="*/ 6095999 w 6095999"/>
              <a:gd name="connsiteY1" fmla="*/ 0 h 1599767"/>
              <a:gd name="connsiteX2" fmla="*/ 6095999 w 6095999"/>
              <a:gd name="connsiteY2" fmla="*/ 1599767 h 1599767"/>
              <a:gd name="connsiteX3" fmla="*/ 0 w 6095999"/>
              <a:gd name="connsiteY3" fmla="*/ 1599767 h 1599767"/>
              <a:gd name="connsiteX4" fmla="*/ 0 w 6095999"/>
              <a:gd name="connsiteY4" fmla="*/ 247217 h 1599767"/>
              <a:gd name="connsiteX5" fmla="*/ 249310 w 6095999"/>
              <a:gd name="connsiteY5" fmla="*/ 234628 h 1599767"/>
              <a:gd name="connsiteX6" fmla="*/ 949133 w 6095999"/>
              <a:gd name="connsiteY6" fmla="*/ 55596 h 159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1599767">
                <a:moveTo>
                  <a:pt x="1064542" y="0"/>
                </a:moveTo>
                <a:lnTo>
                  <a:pt x="6095999" y="0"/>
                </a:lnTo>
                <a:lnTo>
                  <a:pt x="6095999" y="1599767"/>
                </a:lnTo>
                <a:lnTo>
                  <a:pt x="0" y="1599767"/>
                </a:lnTo>
                <a:lnTo>
                  <a:pt x="0" y="247217"/>
                </a:lnTo>
                <a:lnTo>
                  <a:pt x="249310" y="234628"/>
                </a:lnTo>
                <a:cubicBezTo>
                  <a:pt x="495226" y="209654"/>
                  <a:pt x="730339" y="148138"/>
                  <a:pt x="949133" y="55596"/>
                </a:cubicBez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2E4262-B0D3-6BC9-A396-E02A122C3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0" t="57665" r="-1" b="4023"/>
          <a:stretch/>
        </p:blipFill>
        <p:spPr>
          <a:xfrm>
            <a:off x="9658349" y="5752935"/>
            <a:ext cx="2533649" cy="1124115"/>
          </a:xfrm>
          <a:custGeom>
            <a:avLst/>
            <a:gdLst>
              <a:gd name="connsiteX0" fmla="*/ 0 w 4438648"/>
              <a:gd name="connsiteY0" fmla="*/ 0 h 1969315"/>
              <a:gd name="connsiteX1" fmla="*/ 516334 w 4438648"/>
              <a:gd name="connsiteY1" fmla="*/ 0 h 1969315"/>
              <a:gd name="connsiteX2" fmla="*/ 528317 w 4438648"/>
              <a:gd name="connsiteY2" fmla="*/ 22077 h 1969315"/>
              <a:gd name="connsiteX3" fmla="*/ 942976 w 4438648"/>
              <a:gd name="connsiteY3" fmla="*/ 242549 h 1969315"/>
              <a:gd name="connsiteX4" fmla="*/ 1357635 w 4438648"/>
              <a:gd name="connsiteY4" fmla="*/ 22077 h 1969315"/>
              <a:gd name="connsiteX5" fmla="*/ 1369618 w 4438648"/>
              <a:gd name="connsiteY5" fmla="*/ 0 h 1969315"/>
              <a:gd name="connsiteX6" fmla="*/ 2845195 w 4438648"/>
              <a:gd name="connsiteY6" fmla="*/ 0 h 1969315"/>
              <a:gd name="connsiteX7" fmla="*/ 2857178 w 4438648"/>
              <a:gd name="connsiteY7" fmla="*/ 22077 h 1969315"/>
              <a:gd name="connsiteX8" fmla="*/ 3271837 w 4438648"/>
              <a:gd name="connsiteY8" fmla="*/ 242549 h 1969315"/>
              <a:gd name="connsiteX9" fmla="*/ 3686496 w 4438648"/>
              <a:gd name="connsiteY9" fmla="*/ 22077 h 1969315"/>
              <a:gd name="connsiteX10" fmla="*/ 3698479 w 4438648"/>
              <a:gd name="connsiteY10" fmla="*/ 0 h 1969315"/>
              <a:gd name="connsiteX11" fmla="*/ 4438648 w 4438648"/>
              <a:gd name="connsiteY11" fmla="*/ 0 h 1969315"/>
              <a:gd name="connsiteX12" fmla="*/ 4438648 w 4438648"/>
              <a:gd name="connsiteY12" fmla="*/ 1969315 h 1969315"/>
              <a:gd name="connsiteX13" fmla="*/ 0 w 4438648"/>
              <a:gd name="connsiteY13" fmla="*/ 1969315 h 196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8648" h="1969315">
                <a:moveTo>
                  <a:pt x="0" y="0"/>
                </a:moveTo>
                <a:lnTo>
                  <a:pt x="516334" y="0"/>
                </a:lnTo>
                <a:lnTo>
                  <a:pt x="528317" y="22077"/>
                </a:lnTo>
                <a:cubicBezTo>
                  <a:pt x="618182" y="155094"/>
                  <a:pt x="770365" y="242549"/>
                  <a:pt x="942976" y="242549"/>
                </a:cubicBezTo>
                <a:cubicBezTo>
                  <a:pt x="1115587" y="242549"/>
                  <a:pt x="1267771" y="155094"/>
                  <a:pt x="1357635" y="22077"/>
                </a:cubicBezTo>
                <a:lnTo>
                  <a:pt x="1369618" y="0"/>
                </a:lnTo>
                <a:lnTo>
                  <a:pt x="2845195" y="0"/>
                </a:lnTo>
                <a:lnTo>
                  <a:pt x="2857178" y="22077"/>
                </a:lnTo>
                <a:cubicBezTo>
                  <a:pt x="2947042" y="155094"/>
                  <a:pt x="3099226" y="242549"/>
                  <a:pt x="3271837" y="242549"/>
                </a:cubicBezTo>
                <a:cubicBezTo>
                  <a:pt x="3444448" y="242549"/>
                  <a:pt x="3596632" y="155094"/>
                  <a:pt x="3686496" y="22077"/>
                </a:cubicBezTo>
                <a:lnTo>
                  <a:pt x="3698479" y="0"/>
                </a:lnTo>
                <a:lnTo>
                  <a:pt x="4438648" y="0"/>
                </a:lnTo>
                <a:lnTo>
                  <a:pt x="4438648" y="1969315"/>
                </a:lnTo>
                <a:lnTo>
                  <a:pt x="0" y="196931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3B603C-2D14-A2C4-5263-93E3D48D4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5" r="54101" b="11847"/>
          <a:stretch/>
        </p:blipFill>
        <p:spPr>
          <a:xfrm flipH="1">
            <a:off x="4677711" y="5911913"/>
            <a:ext cx="4123391" cy="965137"/>
          </a:xfrm>
          <a:custGeom>
            <a:avLst/>
            <a:gdLst>
              <a:gd name="connsiteX0" fmla="*/ 1064542 w 6095999"/>
              <a:gd name="connsiteY0" fmla="*/ 0 h 1599767"/>
              <a:gd name="connsiteX1" fmla="*/ 6095999 w 6095999"/>
              <a:gd name="connsiteY1" fmla="*/ 0 h 1599767"/>
              <a:gd name="connsiteX2" fmla="*/ 6095999 w 6095999"/>
              <a:gd name="connsiteY2" fmla="*/ 1599767 h 1599767"/>
              <a:gd name="connsiteX3" fmla="*/ 0 w 6095999"/>
              <a:gd name="connsiteY3" fmla="*/ 1599767 h 1599767"/>
              <a:gd name="connsiteX4" fmla="*/ 0 w 6095999"/>
              <a:gd name="connsiteY4" fmla="*/ 247217 h 1599767"/>
              <a:gd name="connsiteX5" fmla="*/ 249310 w 6095999"/>
              <a:gd name="connsiteY5" fmla="*/ 234628 h 1599767"/>
              <a:gd name="connsiteX6" fmla="*/ 949133 w 6095999"/>
              <a:gd name="connsiteY6" fmla="*/ 55596 h 159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1599767">
                <a:moveTo>
                  <a:pt x="1064542" y="0"/>
                </a:moveTo>
                <a:lnTo>
                  <a:pt x="6095999" y="0"/>
                </a:lnTo>
                <a:lnTo>
                  <a:pt x="6095999" y="1599767"/>
                </a:lnTo>
                <a:lnTo>
                  <a:pt x="0" y="1599767"/>
                </a:lnTo>
                <a:lnTo>
                  <a:pt x="0" y="247217"/>
                </a:lnTo>
                <a:lnTo>
                  <a:pt x="249310" y="234628"/>
                </a:lnTo>
                <a:cubicBezTo>
                  <a:pt x="495226" y="209654"/>
                  <a:pt x="730339" y="148138"/>
                  <a:pt x="949133" y="5559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66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1FF-BC16-FF4A-64FF-A994780A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D927-4BB1-28A9-C98B-26309AD4E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63AC-A3BC-7D61-7520-CF845EE0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5900-CDFE-1DEF-AAC5-B4D63D3B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1CBD6-2F00-09F3-DA82-153D48DF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17DB-484F-CFA6-E99A-91C60894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9C9C3-634D-595A-9415-6ABB332F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AE0A3-E964-ADF9-EBBC-542C0881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D5001-DA9A-C2B9-98AB-4BB238F9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27CAE-D4DF-8488-5FB8-DEBB9BF5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E575-CAEA-E552-B46F-042E918D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4884-7D1D-20AC-A142-ACFC95656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8915B-12C4-C65C-8278-D00002A0A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322FA-7965-F005-D5F4-576800AE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B7B10-26A0-6AE9-9C4F-97399851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FB353-4A00-B4B9-838C-F68E6D8C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E097-FD43-0180-5844-5E961DE5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89DB-A46D-FE1F-8949-D6D67878B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1D890-589E-3DA2-BDFA-4D8D8780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2D782-EE20-1A68-476D-1FC26C30D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1A08B-D9F6-8D66-8A17-AB1B069A7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A1142-6B0C-AE0F-8392-9B8052AA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C6C73-FA16-8FFD-552C-2FB8E28F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5EBF3-AF59-74D3-C434-F6170ED6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0B82-5BA3-1320-FF30-E3CC9655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8F67A-68C6-139B-D78B-A624AD44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17C0C-2EC0-F2C7-1634-3E1EB61E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FD774-7AB4-A071-8E30-8588BE73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A03DD-E068-C722-380A-04B8B2E7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B2C4E-83FF-5DA8-05C6-E4CFCDAC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143D3-2E32-E238-2488-A0FB2179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6870-BB9A-288B-6B62-8D512B11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7092-E4A3-1EE9-DD62-635D78F6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D568F-3727-B615-C1CC-99C0BDFF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B7B43-23AE-D8D6-20D3-82B99EF5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D1309-AE07-59DF-1626-E33B7EE2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CDFB-673C-2207-83FE-0A3C29EF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DDA4-45FB-26CB-7812-39801CF8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FA264-A828-E12D-47E4-7E233D701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18A3A-9768-B8E8-021D-AB340CC8F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2C5C4-C70A-0FA5-9E5A-F2217E11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1BF-9394-48D8-974E-36860E3A7D2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51308-F98F-9BFA-7599-8051FBB7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21EF-336B-C0C1-ABAA-C150A9A0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8FF7-F78B-424A-8967-4B37830B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0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0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62BF8EF-2001-BD38-847D-6859DBBB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75" y="686579"/>
            <a:ext cx="4591572" cy="2179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38" y="2735495"/>
            <a:ext cx="12233104" cy="16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D613C-575A-0F9D-9F28-DB26363AB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752" y="559326"/>
            <a:ext cx="8117909" cy="6165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1767AC-4EBD-38CE-8DE6-6A47912D0CAA}"/>
              </a:ext>
            </a:extLst>
          </p:cNvPr>
          <p:cNvSpPr txBox="1"/>
          <p:nvPr/>
        </p:nvSpPr>
        <p:spPr>
          <a:xfrm>
            <a:off x="226142" y="1832868"/>
            <a:ext cx="3615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80EE1-7CEE-8009-7123-D7A267760412}"/>
              </a:ext>
            </a:extLst>
          </p:cNvPr>
          <p:cNvSpPr txBox="1"/>
          <p:nvPr/>
        </p:nvSpPr>
        <p:spPr>
          <a:xfrm>
            <a:off x="5997678" y="5511225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cỏ</a:t>
            </a:r>
            <a:endParaRPr lang="en-US" sz="3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C528FB-6F22-1AB2-A1DE-B1A228BA18E7}"/>
              </a:ext>
            </a:extLst>
          </p:cNvPr>
          <p:cNvSpPr txBox="1"/>
          <p:nvPr/>
        </p:nvSpPr>
        <p:spPr>
          <a:xfrm>
            <a:off x="4360607" y="2310546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thỏ</a:t>
            </a:r>
            <a:endParaRPr lang="en-US" sz="3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207A6-61DD-8ECD-F28F-EA6261907A94}"/>
              </a:ext>
            </a:extLst>
          </p:cNvPr>
          <p:cNvSpPr txBox="1"/>
          <p:nvPr/>
        </p:nvSpPr>
        <p:spPr>
          <a:xfrm>
            <a:off x="5766902" y="2844225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nai </a:t>
            </a:r>
            <a:endParaRPr lang="en-US" sz="3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0C42B-08FB-34E4-5427-92E8FF28523E}"/>
              </a:ext>
            </a:extLst>
          </p:cNvPr>
          <p:cNvSpPr txBox="1"/>
          <p:nvPr/>
        </p:nvSpPr>
        <p:spPr>
          <a:xfrm>
            <a:off x="7192297" y="1101725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endParaRPr lang="en-US" sz="3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CD383-2226-B254-3CF2-0E60D9A3315F}"/>
              </a:ext>
            </a:extLst>
          </p:cNvPr>
          <p:cNvSpPr txBox="1"/>
          <p:nvPr/>
        </p:nvSpPr>
        <p:spPr>
          <a:xfrm>
            <a:off x="9502878" y="2551837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</a:t>
            </a:r>
            <a:endParaRPr lang="en-US" sz="3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C3649-061A-E503-9883-624392F26FA0}"/>
              </a:ext>
            </a:extLst>
          </p:cNvPr>
          <p:cNvSpPr txBox="1"/>
          <p:nvPr/>
        </p:nvSpPr>
        <p:spPr>
          <a:xfrm>
            <a:off x="10407446" y="5329328"/>
            <a:ext cx="1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sư tử</a:t>
            </a:r>
            <a:endParaRPr lang="en-US" sz="32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B41ED-2DB6-DB6E-242F-FAB1615EFD03}"/>
              </a:ext>
            </a:extLst>
          </p:cNvPr>
          <p:cNvSpPr txBox="1"/>
          <p:nvPr/>
        </p:nvSpPr>
        <p:spPr>
          <a:xfrm>
            <a:off x="188560" y="1832868"/>
            <a:ext cx="3784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err="1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kern="0" dirty="0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kern="0" dirty="0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 định chiều của mũi tên </a:t>
            </a:r>
            <a:r>
              <a:rPr lang="en-US" sz="3600" b="1" kern="0" dirty="0" err="1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kern="0" dirty="0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b="1" kern="0" dirty="0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kern="0" dirty="0">
                <a:solidFill>
                  <a:srgbClr val="00CC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sz="3600" b="1" dirty="0">
              <a:solidFill>
                <a:srgbClr val="00CC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366CA0-9ED8-8001-5BC8-B4BD1769F5CF}"/>
              </a:ext>
            </a:extLst>
          </p:cNvPr>
          <p:cNvCxnSpPr/>
          <p:nvPr/>
        </p:nvCxnSpPr>
        <p:spPr>
          <a:xfrm flipH="1" flipV="1">
            <a:off x="4798141" y="3642295"/>
            <a:ext cx="879987" cy="1401653"/>
          </a:xfrm>
          <a:prstGeom prst="straightConnector1">
            <a:avLst/>
          </a:prstGeom>
          <a:ln w="57150">
            <a:solidFill>
              <a:srgbClr val="F22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A6DEAA-09AF-CA93-1CA5-32C64294DAF6}"/>
              </a:ext>
            </a:extLst>
          </p:cNvPr>
          <p:cNvCxnSpPr>
            <a:cxnSpLocks/>
          </p:cNvCxnSpPr>
          <p:nvPr/>
        </p:nvCxnSpPr>
        <p:spPr>
          <a:xfrm flipV="1">
            <a:off x="5296714" y="2203450"/>
            <a:ext cx="1526873" cy="840657"/>
          </a:xfrm>
          <a:prstGeom prst="straightConnector1">
            <a:avLst/>
          </a:prstGeom>
          <a:ln w="57150">
            <a:solidFill>
              <a:srgbClr val="F22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34EC1B-5C77-08AA-C368-DA4966D9901F}"/>
              </a:ext>
            </a:extLst>
          </p:cNvPr>
          <p:cNvCxnSpPr>
            <a:cxnSpLocks/>
          </p:cNvCxnSpPr>
          <p:nvPr/>
        </p:nvCxnSpPr>
        <p:spPr>
          <a:xfrm flipV="1">
            <a:off x="6410914" y="4285675"/>
            <a:ext cx="0" cy="758273"/>
          </a:xfrm>
          <a:prstGeom prst="straightConnector1">
            <a:avLst/>
          </a:prstGeom>
          <a:ln w="57150">
            <a:solidFill>
              <a:srgbClr val="F22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5E5EB6-7122-A048-EC8B-4B7E0B607411}"/>
              </a:ext>
            </a:extLst>
          </p:cNvPr>
          <p:cNvCxnSpPr>
            <a:cxnSpLocks/>
          </p:cNvCxnSpPr>
          <p:nvPr/>
        </p:nvCxnSpPr>
        <p:spPr>
          <a:xfrm flipV="1">
            <a:off x="6998807" y="2543736"/>
            <a:ext cx="443958" cy="534734"/>
          </a:xfrm>
          <a:prstGeom prst="straightConnector1">
            <a:avLst/>
          </a:prstGeom>
          <a:ln w="57150">
            <a:solidFill>
              <a:srgbClr val="F22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1583B5-C9A9-58A2-7133-D8AB4B01B0FA}"/>
              </a:ext>
            </a:extLst>
          </p:cNvPr>
          <p:cNvCxnSpPr>
            <a:cxnSpLocks/>
          </p:cNvCxnSpPr>
          <p:nvPr/>
        </p:nvCxnSpPr>
        <p:spPr>
          <a:xfrm flipV="1">
            <a:off x="7081683" y="3988326"/>
            <a:ext cx="1472382" cy="1051123"/>
          </a:xfrm>
          <a:prstGeom prst="straightConnector1">
            <a:avLst/>
          </a:prstGeom>
          <a:ln w="57150">
            <a:solidFill>
              <a:srgbClr val="F22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DA8B34-D5AA-55FD-658F-EA80F309C18B}"/>
              </a:ext>
            </a:extLst>
          </p:cNvPr>
          <p:cNvCxnSpPr>
            <a:cxnSpLocks/>
          </p:cNvCxnSpPr>
          <p:nvPr/>
        </p:nvCxnSpPr>
        <p:spPr>
          <a:xfrm>
            <a:off x="9427656" y="3998158"/>
            <a:ext cx="960126" cy="676485"/>
          </a:xfrm>
          <a:prstGeom prst="straightConnector1">
            <a:avLst/>
          </a:prstGeom>
          <a:ln w="57150">
            <a:solidFill>
              <a:srgbClr val="F22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00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61FE03-D3DA-A5EF-6D0D-26843D8C2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210"/>
            <a:ext cx="5991674" cy="4088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C788A7-B466-C369-63D7-611467E8F448}"/>
              </a:ext>
            </a:extLst>
          </p:cNvPr>
          <p:cNvSpPr txBox="1"/>
          <p:nvPr/>
        </p:nvSpPr>
        <p:spPr>
          <a:xfrm>
            <a:off x="470116" y="530679"/>
            <a:ext cx="1125176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viết vào vở các chuỗi thức ăn theo đường gạch nối giữa các sinh vật theo gợi ý sau:</a:t>
            </a:r>
            <a:endParaRPr lang="en-US" sz="40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7670C-8C84-9AC2-0D8B-4445B63CB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083" y="2315442"/>
            <a:ext cx="6934801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C788A7-B466-C369-63D7-611467E8F448}"/>
              </a:ext>
            </a:extLst>
          </p:cNvPr>
          <p:cNvSpPr txBox="1"/>
          <p:nvPr/>
        </p:nvSpPr>
        <p:spPr>
          <a:xfrm>
            <a:off x="470116" y="270553"/>
            <a:ext cx="1125176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viết vào vở các chuỗi thức ăn theo đường gạch nối giữa các sinh vật theo gợi ý sau:</a:t>
            </a:r>
            <a:endParaRPr lang="en-US" sz="4000" b="1" dirty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7670C-8C84-9AC2-0D8B-4445B63CB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83" y="2315442"/>
            <a:ext cx="6934801" cy="990686"/>
          </a:xfrm>
          <a:prstGeom prst="rect">
            <a:avLst/>
          </a:prstGeom>
        </p:spPr>
      </p:pic>
      <p:pic>
        <p:nvPicPr>
          <p:cNvPr id="5" name="Picture 4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821ACD70-E44C-598B-FB5E-F6EB973C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" y="2104103"/>
            <a:ext cx="4662475" cy="4753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0D442-5AA4-C5C5-044D-6FA31C2AA3F8}"/>
              </a:ext>
            </a:extLst>
          </p:cNvPr>
          <p:cNvSpPr txBox="1"/>
          <p:nvPr/>
        </p:nvSpPr>
        <p:spPr>
          <a:xfrm>
            <a:off x="7795824" y="2539343"/>
            <a:ext cx="917318" cy="523220"/>
          </a:xfrm>
          <a:prstGeom prst="rect">
            <a:avLst/>
          </a:prstGeom>
          <a:solidFill>
            <a:srgbClr val="D8E8FC"/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 thỏ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858CF-0585-27D0-38D0-C3BE0CA9F397}"/>
              </a:ext>
            </a:extLst>
          </p:cNvPr>
          <p:cNvSpPr txBox="1"/>
          <p:nvPr/>
        </p:nvSpPr>
        <p:spPr>
          <a:xfrm>
            <a:off x="10258805" y="2528270"/>
            <a:ext cx="917318" cy="523220"/>
          </a:xfrm>
          <a:prstGeom prst="rect">
            <a:avLst/>
          </a:prstGeom>
          <a:solidFill>
            <a:srgbClr val="D8E8FC"/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 báo 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BB37E8-87A1-B1B4-548E-7352448C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83" y="3598523"/>
            <a:ext cx="6934801" cy="990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95B8ED-56B7-75C7-F432-A73990370B7C}"/>
              </a:ext>
            </a:extLst>
          </p:cNvPr>
          <p:cNvSpPr txBox="1"/>
          <p:nvPr/>
        </p:nvSpPr>
        <p:spPr>
          <a:xfrm>
            <a:off x="7795824" y="3822424"/>
            <a:ext cx="917318" cy="523220"/>
          </a:xfrm>
          <a:prstGeom prst="rect">
            <a:avLst/>
          </a:prstGeom>
          <a:solidFill>
            <a:srgbClr val="D8E8FC"/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 nai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85013-BB4E-5FF4-3860-14650D870122}"/>
              </a:ext>
            </a:extLst>
          </p:cNvPr>
          <p:cNvSpPr txBox="1"/>
          <p:nvPr/>
        </p:nvSpPr>
        <p:spPr>
          <a:xfrm>
            <a:off x="10258805" y="3811351"/>
            <a:ext cx="917318" cy="523220"/>
          </a:xfrm>
          <a:prstGeom prst="rect">
            <a:avLst/>
          </a:prstGeom>
          <a:solidFill>
            <a:srgbClr val="D8E8FC"/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 báo 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732FE7-4105-D873-A90F-56DF65BF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04" y="4780648"/>
            <a:ext cx="6934801" cy="990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93EBC5-F621-BABA-7462-A4D1ED79A72B}"/>
              </a:ext>
            </a:extLst>
          </p:cNvPr>
          <p:cNvSpPr txBox="1"/>
          <p:nvPr/>
        </p:nvSpPr>
        <p:spPr>
          <a:xfrm>
            <a:off x="7809045" y="5004549"/>
            <a:ext cx="917318" cy="523220"/>
          </a:xfrm>
          <a:prstGeom prst="rect">
            <a:avLst/>
          </a:prstGeom>
          <a:solidFill>
            <a:srgbClr val="D8E8FC"/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 trâu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CC481-8890-30AD-7F40-F5A42EAD5900}"/>
              </a:ext>
            </a:extLst>
          </p:cNvPr>
          <p:cNvSpPr txBox="1"/>
          <p:nvPr/>
        </p:nvSpPr>
        <p:spPr>
          <a:xfrm>
            <a:off x="10193369" y="4993476"/>
            <a:ext cx="1202219" cy="523220"/>
          </a:xfrm>
          <a:prstGeom prst="rect">
            <a:avLst/>
          </a:prstGeom>
          <a:solidFill>
            <a:srgbClr val="D8E8FC"/>
          </a:solidFill>
        </p:spPr>
        <p:txBody>
          <a:bodyPr wrap="square" rtlCol="0">
            <a:spAutoFit/>
          </a:bodyPr>
          <a:lstStyle/>
          <a:p>
            <a:r>
              <a:rPr lang="vi-VN" sz="2800" dirty="0"/>
              <a:t> sư tử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62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8A8AF3-6506-94F1-882A-F70A081BD85F}"/>
              </a:ext>
            </a:extLst>
          </p:cNvPr>
          <p:cNvGrpSpPr/>
          <p:nvPr/>
        </p:nvGrpSpPr>
        <p:grpSpPr>
          <a:xfrm>
            <a:off x="422787" y="193138"/>
            <a:ext cx="11346426" cy="1659319"/>
            <a:chOff x="813903" y="400033"/>
            <a:chExt cx="10168836" cy="1659319"/>
          </a:xfrm>
        </p:grpSpPr>
        <p:sp>
          <p:nvSpPr>
            <p:cNvPr id="7" name="文本框 6"/>
            <p:cNvSpPr txBox="1"/>
            <p:nvPr/>
          </p:nvSpPr>
          <p:spPr>
            <a:xfrm>
              <a:off x="813903" y="400033"/>
              <a:ext cx="10168836" cy="1659319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txBody>
            <a:bodyPr wrap="square" bIns="107950" rtlCol="0" anchor="ctr" anchorCtr="0">
              <a:noAutofit/>
            </a:bodyPr>
            <a:lstStyle/>
            <a:p>
              <a:pPr lvl="0" algn="dist">
                <a:buClrTx/>
                <a:buSzTx/>
                <a:buFontTx/>
              </a:pPr>
              <a:endParaRPr lang="zh-CN" altLang="en-US" sz="2400" dirty="0">
                <a:solidFill>
                  <a:schemeClr val="bg1"/>
                </a:solidFill>
                <a:latin typeface="字魂112号-阿开童漫体" panose="00000500000000000000" pitchFamily="2" charset="-122"/>
                <a:ea typeface="字魂112号-阿开童漫体" panose="00000500000000000000" pitchFamily="2" charset="-122"/>
                <a:sym typeface="字魂112号-阿开童漫体" panose="00000500000000000000" pitchFamily="2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AF2AEF-EADF-12C2-2E17-06CAD70C4E2F}"/>
                </a:ext>
              </a:extLst>
            </p:cNvPr>
            <p:cNvSpPr txBox="1"/>
            <p:nvPr/>
          </p:nvSpPr>
          <p:spPr>
            <a:xfrm>
              <a:off x="902022" y="489692"/>
              <a:ext cx="100807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Đọc thông tin, vẽ và hoàn thành sơ đồ mô tả về các mối liên hệ thức ăn giữa các sinh vật trong một vùng biển theo sơ đồ gợi ý ở hình 7.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9816787-B55F-71DC-604C-D1C1A5108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2088607"/>
            <a:ext cx="6749749" cy="3280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AD88D-62D5-B715-527B-FD3E4CEED131}"/>
              </a:ext>
            </a:extLst>
          </p:cNvPr>
          <p:cNvSpPr txBox="1"/>
          <p:nvPr/>
        </p:nvSpPr>
        <p:spPr>
          <a:xfrm>
            <a:off x="160757" y="2045595"/>
            <a:ext cx="44722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tảo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sứa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sứa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0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b="1" i="1" dirty="0">
              <a:solidFill>
                <a:srgbClr val="FF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923BD-4995-7298-865B-BF9551BD9C19}"/>
              </a:ext>
            </a:extLst>
          </p:cNvPr>
          <p:cNvGrpSpPr/>
          <p:nvPr/>
        </p:nvGrpSpPr>
        <p:grpSpPr>
          <a:xfrm>
            <a:off x="914400" y="142161"/>
            <a:ext cx="10698473" cy="1200329"/>
            <a:chOff x="6096000" y="2379308"/>
            <a:chExt cx="5830957" cy="223967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B05A24D-1D5F-55A1-6BFD-F7820F6857DF}"/>
                </a:ext>
              </a:extLst>
            </p:cNvPr>
            <p:cNvSpPr/>
            <p:nvPr/>
          </p:nvSpPr>
          <p:spPr>
            <a:xfrm>
              <a:off x="6096000" y="2435087"/>
              <a:ext cx="5830957" cy="2128117"/>
            </a:xfrm>
            <a:prstGeom prst="roundRect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9AF8B-D9FF-3AF5-71F1-B509416BF18E}"/>
                </a:ext>
              </a:extLst>
            </p:cNvPr>
            <p:cNvSpPr txBox="1"/>
            <p:nvPr/>
          </p:nvSpPr>
          <p:spPr>
            <a:xfrm>
              <a:off x="6096000" y="2379308"/>
              <a:ext cx="5744682" cy="2239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các sơ đồ chuỗi thức ăn trong vùng biển dựa vào các sơ đồ gợi ý trong SGK.</a:t>
              </a:r>
              <a:endParaRPr lang="en-US" sz="6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3A0F04C8-334C-BA3E-BDED-35A88638B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4142"/>
            <a:ext cx="5802437" cy="3583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CC9FD0-D9AD-21E5-C9B2-1155C993A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242" y="2776821"/>
            <a:ext cx="5834463" cy="2836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5F1B6B-806E-516F-2BC6-1F27B0B7A342}"/>
              </a:ext>
            </a:extLst>
          </p:cNvPr>
          <p:cNvSpPr txBox="1"/>
          <p:nvPr/>
        </p:nvSpPr>
        <p:spPr>
          <a:xfrm>
            <a:off x="245805" y="1312597"/>
            <a:ext cx="11700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tảo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sứa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sứa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i="1" dirty="0">
                <a:solidFill>
                  <a:srgbClr val="FF9999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FF99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923BD-4995-7298-865B-BF9551BD9C19}"/>
              </a:ext>
            </a:extLst>
          </p:cNvPr>
          <p:cNvGrpSpPr/>
          <p:nvPr/>
        </p:nvGrpSpPr>
        <p:grpSpPr>
          <a:xfrm>
            <a:off x="550606" y="172055"/>
            <a:ext cx="11062267" cy="1804229"/>
            <a:chOff x="6096000" y="2435087"/>
            <a:chExt cx="5830957" cy="33664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B05A24D-1D5F-55A1-6BFD-F7820F6857DF}"/>
                </a:ext>
              </a:extLst>
            </p:cNvPr>
            <p:cNvSpPr/>
            <p:nvPr/>
          </p:nvSpPr>
          <p:spPr>
            <a:xfrm>
              <a:off x="6096000" y="2435087"/>
              <a:ext cx="5830957" cy="3366482"/>
            </a:xfrm>
            <a:prstGeom prst="roundRect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9AF8B-D9FF-3AF5-71F1-B509416BF18E}"/>
                </a:ext>
              </a:extLst>
            </p:cNvPr>
            <p:cNvSpPr txBox="1"/>
            <p:nvPr/>
          </p:nvSpPr>
          <p:spPr>
            <a:xfrm>
              <a:off x="6173739" y="2596842"/>
              <a:ext cx="5706060" cy="292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vùng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tảo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tôm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tôm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hồi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phù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sứa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tôm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sứa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rùa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CC9FD0-D9AD-21E5-C9B2-1155C993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83" y="2062975"/>
            <a:ext cx="8236213" cy="4003528"/>
          </a:xfrm>
          <a:prstGeom prst="rect">
            <a:avLst/>
          </a:prstGeom>
        </p:spPr>
      </p:pic>
      <p:pic>
        <p:nvPicPr>
          <p:cNvPr id="3" name="Picture 2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CA3E5C13-60B3-8746-2493-B25F6E602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8" y="2697785"/>
            <a:ext cx="4080210" cy="4160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31F51-2FEF-2EB3-7851-EE9CD6E02D87}"/>
              </a:ext>
            </a:extLst>
          </p:cNvPr>
          <p:cNvSpPr txBox="1"/>
          <p:nvPr/>
        </p:nvSpPr>
        <p:spPr>
          <a:xfrm>
            <a:off x="7468733" y="2360329"/>
            <a:ext cx="1114827" cy="523220"/>
          </a:xfrm>
          <a:prstGeom prst="rect">
            <a:avLst/>
          </a:prstGeom>
          <a:solidFill>
            <a:srgbClr val="FBF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 </a:t>
            </a:r>
            <a:r>
              <a:rPr lang="vi-VN" sz="2800" b="1" dirty="0">
                <a:solidFill>
                  <a:srgbClr val="009999"/>
                </a:solidFill>
              </a:rPr>
              <a:t>tôm</a:t>
            </a:r>
            <a:r>
              <a:rPr lang="vi-VN" sz="2800" b="1" dirty="0"/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C3EF9-3AD0-1F9C-004C-05864EBE46A4}"/>
              </a:ext>
            </a:extLst>
          </p:cNvPr>
          <p:cNvSpPr txBox="1"/>
          <p:nvPr/>
        </p:nvSpPr>
        <p:spPr>
          <a:xfrm>
            <a:off x="10207017" y="2360329"/>
            <a:ext cx="1316389" cy="52322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 </a:t>
            </a:r>
            <a:r>
              <a:rPr lang="vi-VN" sz="2800" b="1" dirty="0">
                <a:solidFill>
                  <a:srgbClr val="009999"/>
                </a:solidFill>
              </a:rPr>
              <a:t>cá hồi</a:t>
            </a:r>
            <a:r>
              <a:rPr lang="vi-VN" sz="2800" b="1" dirty="0"/>
              <a:t> 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B4D0F-0A5F-15E4-8B58-F93B15BC5072}"/>
              </a:ext>
            </a:extLst>
          </p:cNvPr>
          <p:cNvSpPr txBox="1"/>
          <p:nvPr/>
        </p:nvSpPr>
        <p:spPr>
          <a:xfrm>
            <a:off x="7369979" y="3659938"/>
            <a:ext cx="1114827" cy="523220"/>
          </a:xfrm>
          <a:prstGeom prst="rect">
            <a:avLst/>
          </a:prstGeom>
          <a:solidFill>
            <a:srgbClr val="FBF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 </a:t>
            </a:r>
            <a:r>
              <a:rPr lang="vi-VN" sz="2800" b="1" dirty="0">
                <a:solidFill>
                  <a:srgbClr val="009999"/>
                </a:solidFill>
              </a:rPr>
              <a:t>sứa</a:t>
            </a:r>
            <a:r>
              <a:rPr lang="vi-VN" sz="2800" b="1" dirty="0"/>
              <a:t> 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E07FE-1614-2E9C-FA56-3502DA74E684}"/>
              </a:ext>
            </a:extLst>
          </p:cNvPr>
          <p:cNvSpPr txBox="1"/>
          <p:nvPr/>
        </p:nvSpPr>
        <p:spPr>
          <a:xfrm>
            <a:off x="7310984" y="4959547"/>
            <a:ext cx="1114827" cy="523220"/>
          </a:xfrm>
          <a:prstGeom prst="rect">
            <a:avLst/>
          </a:prstGeom>
          <a:solidFill>
            <a:srgbClr val="FBF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 </a:t>
            </a:r>
            <a:r>
              <a:rPr lang="vi-VN" sz="2800" b="1" dirty="0">
                <a:solidFill>
                  <a:srgbClr val="009999"/>
                </a:solidFill>
              </a:rPr>
              <a:t>tôm</a:t>
            </a:r>
            <a:r>
              <a:rPr lang="vi-VN" sz="2800" b="1" dirty="0"/>
              <a:t> 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41B7D-6937-3FCD-D12E-C84425ADF017}"/>
              </a:ext>
            </a:extLst>
          </p:cNvPr>
          <p:cNvSpPr txBox="1"/>
          <p:nvPr/>
        </p:nvSpPr>
        <p:spPr>
          <a:xfrm>
            <a:off x="4250966" y="3556491"/>
            <a:ext cx="16680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dirty="0"/>
              <a:t> </a:t>
            </a:r>
            <a:r>
              <a:rPr lang="vi-VN" b="1" dirty="0">
                <a:solidFill>
                  <a:srgbClr val="009999"/>
                </a:solidFill>
              </a:rPr>
              <a:t>động vật phù du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6BEA29-FDFC-5A0E-F445-D07AD7B37C9E}"/>
              </a:ext>
            </a:extLst>
          </p:cNvPr>
          <p:cNvSpPr txBox="1"/>
          <p:nvPr/>
        </p:nvSpPr>
        <p:spPr>
          <a:xfrm>
            <a:off x="10207016" y="4959547"/>
            <a:ext cx="1316389" cy="52322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 </a:t>
            </a:r>
            <a:r>
              <a:rPr lang="vi-VN" sz="2800" b="1" dirty="0">
                <a:solidFill>
                  <a:srgbClr val="009999"/>
                </a:solidFill>
              </a:rPr>
              <a:t>cá hồi</a:t>
            </a:r>
            <a:r>
              <a:rPr lang="vi-VN" sz="2800" b="1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80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3923BD-4995-7298-865B-BF9551BD9C19}"/>
              </a:ext>
            </a:extLst>
          </p:cNvPr>
          <p:cNvGrpSpPr/>
          <p:nvPr/>
        </p:nvGrpSpPr>
        <p:grpSpPr>
          <a:xfrm>
            <a:off x="550606" y="172055"/>
            <a:ext cx="11062267" cy="2030371"/>
            <a:chOff x="6096000" y="2435087"/>
            <a:chExt cx="5830957" cy="378843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B05A24D-1D5F-55A1-6BFD-F7820F6857DF}"/>
                </a:ext>
              </a:extLst>
            </p:cNvPr>
            <p:cNvSpPr/>
            <p:nvPr/>
          </p:nvSpPr>
          <p:spPr>
            <a:xfrm>
              <a:off x="6096000" y="2435087"/>
              <a:ext cx="5830957" cy="3788436"/>
            </a:xfrm>
            <a:prstGeom prst="round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9AF8B-D9FF-3AF5-71F1-B509416BF18E}"/>
                </a:ext>
              </a:extLst>
            </p:cNvPr>
            <p:cNvSpPr txBox="1"/>
            <p:nvPr/>
          </p:nvSpPr>
          <p:spPr>
            <a:xfrm>
              <a:off x="6173739" y="2596842"/>
              <a:ext cx="5706060" cy="337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những chuỗi thức ăn nào trong sơ đồ có sử dụng chung một vài sinh vật? Điều đó có thể có ý nghĩa gì đối với tự nhiên?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047A4-F046-906E-1EA6-130BDBDA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85" y="2289117"/>
            <a:ext cx="8522005" cy="414430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E14360-DBC5-D727-7724-EE6C38599944}"/>
              </a:ext>
            </a:extLst>
          </p:cNvPr>
          <p:cNvSpPr/>
          <p:nvPr/>
        </p:nvSpPr>
        <p:spPr>
          <a:xfrm>
            <a:off x="1730485" y="2289117"/>
            <a:ext cx="8613050" cy="12898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5B7991-60F0-D5A6-D430-EBE3CE933FE2}"/>
              </a:ext>
            </a:extLst>
          </p:cNvPr>
          <p:cNvSpPr/>
          <p:nvPr/>
        </p:nvSpPr>
        <p:spPr>
          <a:xfrm>
            <a:off x="1761163" y="4791427"/>
            <a:ext cx="8613050" cy="12898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5E6F0C-2231-DBD1-CD51-45121D8E9C70}"/>
              </a:ext>
            </a:extLst>
          </p:cNvPr>
          <p:cNvSpPr/>
          <p:nvPr/>
        </p:nvSpPr>
        <p:spPr>
          <a:xfrm>
            <a:off x="4817021" y="2435092"/>
            <a:ext cx="2374488" cy="906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A45C57-8DD6-6734-7E58-3A5D435D6685}"/>
              </a:ext>
            </a:extLst>
          </p:cNvPr>
          <p:cNvSpPr/>
          <p:nvPr/>
        </p:nvSpPr>
        <p:spPr>
          <a:xfrm>
            <a:off x="4806007" y="5048858"/>
            <a:ext cx="2374488" cy="9126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19683D-FF8D-69AD-12CB-5163AA95A96A}"/>
              </a:ext>
            </a:extLst>
          </p:cNvPr>
          <p:cNvSpPr/>
          <p:nvPr/>
        </p:nvSpPr>
        <p:spPr>
          <a:xfrm>
            <a:off x="7751950" y="2395765"/>
            <a:ext cx="2374488" cy="906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637A6A-F2B6-EA2F-C473-2D5C7242C5DE}"/>
              </a:ext>
            </a:extLst>
          </p:cNvPr>
          <p:cNvSpPr/>
          <p:nvPr/>
        </p:nvSpPr>
        <p:spPr>
          <a:xfrm>
            <a:off x="7782027" y="5068522"/>
            <a:ext cx="2374488" cy="9126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735714-7E33-FAF9-4B04-954A5E07C149}"/>
              </a:ext>
            </a:extLst>
          </p:cNvPr>
          <p:cNvSpPr/>
          <p:nvPr/>
        </p:nvSpPr>
        <p:spPr>
          <a:xfrm>
            <a:off x="1639440" y="3665926"/>
            <a:ext cx="8613050" cy="1012823"/>
          </a:xfrm>
          <a:prstGeom prst="roundRect">
            <a:avLst/>
          </a:prstGeom>
          <a:noFill/>
          <a:ln w="38100"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D83681-B958-0A26-A285-F9EEBA524621}"/>
              </a:ext>
            </a:extLst>
          </p:cNvPr>
          <p:cNvSpPr/>
          <p:nvPr/>
        </p:nvSpPr>
        <p:spPr>
          <a:xfrm>
            <a:off x="1761163" y="4873591"/>
            <a:ext cx="8613050" cy="1206807"/>
          </a:xfrm>
          <a:prstGeom prst="roundRect">
            <a:avLst/>
          </a:prstGeom>
          <a:noFill/>
          <a:ln w="38100"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5F70B8-D3D6-A9B9-9669-52B2CBB5ED56}"/>
              </a:ext>
            </a:extLst>
          </p:cNvPr>
          <p:cNvSpPr/>
          <p:nvPr/>
        </p:nvSpPr>
        <p:spPr>
          <a:xfrm>
            <a:off x="1838633" y="3736259"/>
            <a:ext cx="2408902" cy="8785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6A8339-9728-4522-7431-128CC41F322E}"/>
              </a:ext>
            </a:extLst>
          </p:cNvPr>
          <p:cNvSpPr/>
          <p:nvPr/>
        </p:nvSpPr>
        <p:spPr>
          <a:xfrm>
            <a:off x="1838633" y="5085534"/>
            <a:ext cx="2408902" cy="8785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8A8AF3-6506-94F1-882A-F70A081BD85F}"/>
              </a:ext>
            </a:extLst>
          </p:cNvPr>
          <p:cNvGrpSpPr/>
          <p:nvPr/>
        </p:nvGrpSpPr>
        <p:grpSpPr>
          <a:xfrm>
            <a:off x="376030" y="2209343"/>
            <a:ext cx="11439939" cy="2018530"/>
            <a:chOff x="813903" y="400034"/>
            <a:chExt cx="10944088" cy="1205826"/>
          </a:xfrm>
        </p:grpSpPr>
        <p:sp>
          <p:nvSpPr>
            <p:cNvPr id="7" name="文本框 6"/>
            <p:cNvSpPr txBox="1"/>
            <p:nvPr/>
          </p:nvSpPr>
          <p:spPr>
            <a:xfrm>
              <a:off x="813903" y="400034"/>
              <a:ext cx="10944088" cy="1205826"/>
            </a:xfrm>
            <a:prstGeom prst="roundRect">
              <a:avLst/>
            </a:prstGeom>
            <a:solidFill>
              <a:srgbClr val="6DC97F"/>
            </a:solidFill>
            <a:ln>
              <a:noFill/>
            </a:ln>
          </p:spPr>
          <p:txBody>
            <a:bodyPr wrap="square" bIns="107950" rtlCol="0" anchor="ctr" anchorCtr="0">
              <a:noAutofit/>
            </a:bodyPr>
            <a:lstStyle/>
            <a:p>
              <a:pPr lvl="0" algn="dist">
                <a:buClrTx/>
                <a:buSzTx/>
                <a:buFontTx/>
              </a:pPr>
              <a:endParaRPr lang="zh-CN" altLang="en-US" sz="2400" dirty="0">
                <a:solidFill>
                  <a:schemeClr val="bg1"/>
                </a:solidFill>
                <a:latin typeface="字魂112号-阿开童漫体" panose="00000500000000000000" pitchFamily="2" charset="-122"/>
                <a:ea typeface="字魂112号-阿开童漫体" panose="00000500000000000000" pitchFamily="2" charset="-122"/>
                <a:sym typeface="字魂112号-阿开童漫体" panose="00000500000000000000" pitchFamily="2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AF2AEF-EADF-12C2-2E17-06CAD70C4E2F}"/>
                </a:ext>
              </a:extLst>
            </p:cNvPr>
            <p:cNvSpPr txBox="1"/>
            <p:nvPr/>
          </p:nvSpPr>
          <p:spPr>
            <a:xfrm>
              <a:off x="989716" y="545054"/>
              <a:ext cx="10592460" cy="86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4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vi-VN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sinh vật có thể tham gia vào nhiều chuỗi thức ăn khác nhau.</a:t>
              </a:r>
              <a:endParaRPr lang="en-US" sz="7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CE7F41-EB88-0F51-DA5F-A543B5455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14" y="550608"/>
            <a:ext cx="5170535" cy="16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60CCEC7-585D-2BBB-B5F3-A3A6F134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3"/>
          <a:stretch/>
        </p:blipFill>
        <p:spPr>
          <a:xfrm>
            <a:off x="0" y="5070475"/>
            <a:ext cx="12192000" cy="178752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255893A-DB14-B3A6-52F8-C69AD1A8C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5" r="44431" b="3653"/>
          <a:stretch/>
        </p:blipFill>
        <p:spPr>
          <a:xfrm>
            <a:off x="1" y="5258233"/>
            <a:ext cx="6095999" cy="1599767"/>
          </a:xfrm>
          <a:custGeom>
            <a:avLst/>
            <a:gdLst>
              <a:gd name="connsiteX0" fmla="*/ 1064542 w 6095999"/>
              <a:gd name="connsiteY0" fmla="*/ 0 h 1599767"/>
              <a:gd name="connsiteX1" fmla="*/ 6095999 w 6095999"/>
              <a:gd name="connsiteY1" fmla="*/ 0 h 1599767"/>
              <a:gd name="connsiteX2" fmla="*/ 6095999 w 6095999"/>
              <a:gd name="connsiteY2" fmla="*/ 1599767 h 1599767"/>
              <a:gd name="connsiteX3" fmla="*/ 0 w 6095999"/>
              <a:gd name="connsiteY3" fmla="*/ 1599767 h 1599767"/>
              <a:gd name="connsiteX4" fmla="*/ 0 w 6095999"/>
              <a:gd name="connsiteY4" fmla="*/ 247217 h 1599767"/>
              <a:gd name="connsiteX5" fmla="*/ 249310 w 6095999"/>
              <a:gd name="connsiteY5" fmla="*/ 234628 h 1599767"/>
              <a:gd name="connsiteX6" fmla="*/ 949133 w 6095999"/>
              <a:gd name="connsiteY6" fmla="*/ 55596 h 159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1599767">
                <a:moveTo>
                  <a:pt x="1064542" y="0"/>
                </a:moveTo>
                <a:lnTo>
                  <a:pt x="6095999" y="0"/>
                </a:lnTo>
                <a:lnTo>
                  <a:pt x="6095999" y="1599767"/>
                </a:lnTo>
                <a:lnTo>
                  <a:pt x="0" y="1599767"/>
                </a:lnTo>
                <a:lnTo>
                  <a:pt x="0" y="247217"/>
                </a:lnTo>
                <a:lnTo>
                  <a:pt x="249310" y="234628"/>
                </a:lnTo>
                <a:cubicBezTo>
                  <a:pt x="495226" y="209654"/>
                  <a:pt x="730339" y="148138"/>
                  <a:pt x="949133" y="55596"/>
                </a:cubicBezTo>
                <a:close/>
              </a:path>
            </a:pathLst>
          </a:cu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3144101-EEB9-3A8C-E406-AEE0EF210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0" t="57665" r="-1" b="4023"/>
          <a:stretch/>
        </p:blipFill>
        <p:spPr>
          <a:xfrm>
            <a:off x="7753351" y="4888685"/>
            <a:ext cx="4438648" cy="1969315"/>
          </a:xfrm>
          <a:custGeom>
            <a:avLst/>
            <a:gdLst>
              <a:gd name="connsiteX0" fmla="*/ 0 w 4438648"/>
              <a:gd name="connsiteY0" fmla="*/ 0 h 1969315"/>
              <a:gd name="connsiteX1" fmla="*/ 516334 w 4438648"/>
              <a:gd name="connsiteY1" fmla="*/ 0 h 1969315"/>
              <a:gd name="connsiteX2" fmla="*/ 528317 w 4438648"/>
              <a:gd name="connsiteY2" fmla="*/ 22077 h 1969315"/>
              <a:gd name="connsiteX3" fmla="*/ 942976 w 4438648"/>
              <a:gd name="connsiteY3" fmla="*/ 242549 h 1969315"/>
              <a:gd name="connsiteX4" fmla="*/ 1357635 w 4438648"/>
              <a:gd name="connsiteY4" fmla="*/ 22077 h 1969315"/>
              <a:gd name="connsiteX5" fmla="*/ 1369618 w 4438648"/>
              <a:gd name="connsiteY5" fmla="*/ 0 h 1969315"/>
              <a:gd name="connsiteX6" fmla="*/ 2845195 w 4438648"/>
              <a:gd name="connsiteY6" fmla="*/ 0 h 1969315"/>
              <a:gd name="connsiteX7" fmla="*/ 2857178 w 4438648"/>
              <a:gd name="connsiteY7" fmla="*/ 22077 h 1969315"/>
              <a:gd name="connsiteX8" fmla="*/ 3271837 w 4438648"/>
              <a:gd name="connsiteY8" fmla="*/ 242549 h 1969315"/>
              <a:gd name="connsiteX9" fmla="*/ 3686496 w 4438648"/>
              <a:gd name="connsiteY9" fmla="*/ 22077 h 1969315"/>
              <a:gd name="connsiteX10" fmla="*/ 3698479 w 4438648"/>
              <a:gd name="connsiteY10" fmla="*/ 0 h 1969315"/>
              <a:gd name="connsiteX11" fmla="*/ 4438648 w 4438648"/>
              <a:gd name="connsiteY11" fmla="*/ 0 h 1969315"/>
              <a:gd name="connsiteX12" fmla="*/ 4438648 w 4438648"/>
              <a:gd name="connsiteY12" fmla="*/ 1969315 h 1969315"/>
              <a:gd name="connsiteX13" fmla="*/ 0 w 4438648"/>
              <a:gd name="connsiteY13" fmla="*/ 1969315 h 196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38648" h="1969315">
                <a:moveTo>
                  <a:pt x="0" y="0"/>
                </a:moveTo>
                <a:lnTo>
                  <a:pt x="516334" y="0"/>
                </a:lnTo>
                <a:lnTo>
                  <a:pt x="528317" y="22077"/>
                </a:lnTo>
                <a:cubicBezTo>
                  <a:pt x="618182" y="155094"/>
                  <a:pt x="770365" y="242549"/>
                  <a:pt x="942976" y="242549"/>
                </a:cubicBezTo>
                <a:cubicBezTo>
                  <a:pt x="1115587" y="242549"/>
                  <a:pt x="1267771" y="155094"/>
                  <a:pt x="1357635" y="22077"/>
                </a:cubicBezTo>
                <a:lnTo>
                  <a:pt x="1369618" y="0"/>
                </a:lnTo>
                <a:lnTo>
                  <a:pt x="2845195" y="0"/>
                </a:lnTo>
                <a:lnTo>
                  <a:pt x="2857178" y="22077"/>
                </a:lnTo>
                <a:cubicBezTo>
                  <a:pt x="2947042" y="155094"/>
                  <a:pt x="3099226" y="242549"/>
                  <a:pt x="3271837" y="242549"/>
                </a:cubicBezTo>
                <a:cubicBezTo>
                  <a:pt x="3444448" y="242549"/>
                  <a:pt x="3596632" y="155094"/>
                  <a:pt x="3686496" y="22077"/>
                </a:cubicBezTo>
                <a:lnTo>
                  <a:pt x="3698479" y="0"/>
                </a:lnTo>
                <a:lnTo>
                  <a:pt x="4438648" y="0"/>
                </a:lnTo>
                <a:lnTo>
                  <a:pt x="4438648" y="1969315"/>
                </a:lnTo>
                <a:lnTo>
                  <a:pt x="0" y="1969315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DBD8DAB-470B-4C24-20A8-AE8840CD98F1}"/>
              </a:ext>
            </a:extLst>
          </p:cNvPr>
          <p:cNvGrpSpPr/>
          <p:nvPr/>
        </p:nvGrpSpPr>
        <p:grpSpPr>
          <a:xfrm>
            <a:off x="4375149" y="1593737"/>
            <a:ext cx="3378202" cy="1399606"/>
            <a:chOff x="4501932" y="1652166"/>
            <a:chExt cx="3378202" cy="139960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7C5FCDA-3E06-89AF-918E-CD350462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932" y="1652166"/>
              <a:ext cx="3378202" cy="1399606"/>
            </a:xfrm>
            <a:prstGeom prst="rect">
              <a:avLst/>
            </a:prstGeom>
          </p:spPr>
        </p:pic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63E38EFA-595F-3A60-C0FB-27E5C29FFDCD}"/>
                </a:ext>
              </a:extLst>
            </p:cNvPr>
            <p:cNvSpPr/>
            <p:nvPr/>
          </p:nvSpPr>
          <p:spPr>
            <a:xfrm>
              <a:off x="4596966" y="1804942"/>
              <a:ext cx="3188134" cy="93825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UVF Salome" panose="02000503040000020003" pitchFamily="50" charset="0"/>
                  <a:ea typeface="字魂112号-阿开童漫体" panose="00000500000000000000" pitchFamily="2" charset="-122"/>
                </a:rPr>
                <a:t>-0</a:t>
              </a:r>
              <a:r>
                <a:rPr lang="vi-VN" altLang="zh-CN" sz="6000" dirty="0">
                  <a:latin typeface="UVF Salome" panose="02000503040000020003" pitchFamily="50" charset="0"/>
                  <a:ea typeface="字魂112号-阿开童漫体" panose="00000500000000000000" pitchFamily="2" charset="-122"/>
                </a:rPr>
                <a:t>3</a:t>
              </a:r>
              <a:r>
                <a:rPr lang="en-US" altLang="zh-CN" sz="6000" dirty="0">
                  <a:latin typeface="UVF Salome" panose="02000503040000020003" pitchFamily="50" charset="0"/>
                  <a:ea typeface="字魂112号-阿开童漫体" panose="00000500000000000000" pitchFamily="2" charset="-122"/>
                </a:rPr>
                <a:t>-</a:t>
              </a:r>
              <a:endParaRPr lang="zh-CN" altLang="en-US" sz="6000" dirty="0">
                <a:latin typeface="UVF Salome" panose="02000503040000020003" pitchFamily="50" charset="0"/>
                <a:ea typeface="字魂112号-阿开童漫体" panose="000005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FC5462F-190B-DF06-472B-028456E80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768" y="2965726"/>
            <a:ext cx="9015173" cy="22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">
            <a:extLst>
              <a:ext uri="{FF2B5EF4-FFF2-40B4-BE49-F238E27FC236}">
                <a16:creationId xmlns:a16="http://schemas.microsoft.com/office/drawing/2014/main" id="{1F1F9A8E-1765-5885-5075-C691FB4D0A41}"/>
              </a:ext>
            </a:extLst>
          </p:cNvPr>
          <p:cNvGrpSpPr/>
          <p:nvPr/>
        </p:nvGrpSpPr>
        <p:grpSpPr>
          <a:xfrm>
            <a:off x="505849" y="582477"/>
            <a:ext cx="11111527" cy="1775087"/>
            <a:chOff x="1147155" y="572516"/>
            <a:chExt cx="13337769" cy="229963"/>
          </a:xfrm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E2EB3E88-8BB9-BF53-BD4B-D740383BFE88}"/>
                </a:ext>
              </a:extLst>
            </p:cNvPr>
            <p:cNvSpPr/>
            <p:nvPr/>
          </p:nvSpPr>
          <p:spPr>
            <a:xfrm>
              <a:off x="1147156" y="572516"/>
              <a:ext cx="13337768" cy="229963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49191-124E-A561-C63C-1959D6AB9E11}"/>
                </a:ext>
              </a:extLst>
            </p:cNvPr>
            <p:cNvSpPr txBox="1"/>
            <p:nvPr/>
          </p:nvSpPr>
          <p:spPr>
            <a:xfrm>
              <a:off x="1147155" y="575213"/>
              <a:ext cx="13337769" cy="195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5A06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nl-NL" sz="4400" b="1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nhóm thi nhau đưa ra những ví dụ về chuỗi thức ăn trong tự nhiên. 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A2B82A-6DA9-83C6-C432-1DCBB755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815" y="427165"/>
            <a:ext cx="2755631" cy="1237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6ED19-AAB6-5FF3-705E-D3CD99F98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181" y="1359651"/>
            <a:ext cx="8449788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9F0116-9FF9-F1A2-1099-47AC77598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090" y="826527"/>
            <a:ext cx="4292246" cy="1951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2C623F-0CAE-AC39-DC60-66C63290E954}"/>
              </a:ext>
            </a:extLst>
          </p:cNvPr>
          <p:cNvSpPr txBox="1"/>
          <p:nvPr/>
        </p:nvSpPr>
        <p:spPr>
          <a:xfrm>
            <a:off x="1755981" y="2778158"/>
            <a:ext cx="9842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rtl="0">
              <a:buFontTx/>
              <a:buChar char="-"/>
            </a:pP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Chia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sẻ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bài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học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với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mọi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người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571500" indent="-571500" algn="just" rtl="0">
              <a:buFontTx/>
              <a:buChar char="-"/>
            </a:pP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Chuẩn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vi-VN" sz="4800" b="1">
                <a:solidFill>
                  <a:srgbClr val="0070C0"/>
                </a:solidFill>
                <a:latin typeface="Cambria" panose="02040503050406030204" pitchFamily="18" charset="0"/>
              </a:rPr>
              <a:t>3</a:t>
            </a: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  <a:endParaRPr lang="vi-VN" sz="4800" b="1" i="0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234" y="233464"/>
            <a:ext cx="11089532" cy="706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</a:rPr>
              <a:t>Cỏ</a:t>
            </a:r>
            <a:r>
              <a:rPr lang="en-US" sz="4000" b="1" dirty="0">
                <a:solidFill>
                  <a:srgbClr val="002060"/>
                </a:solidFill>
              </a:rPr>
              <a:t>  → </a:t>
            </a:r>
            <a:r>
              <a:rPr lang="en-US" sz="4000" b="1" dirty="0" err="1">
                <a:solidFill>
                  <a:srgbClr val="002060"/>
                </a:solidFill>
              </a:rPr>
              <a:t>thỏ</a:t>
            </a:r>
            <a:r>
              <a:rPr lang="en-US" sz="4000" b="1" dirty="0">
                <a:solidFill>
                  <a:srgbClr val="002060"/>
                </a:solidFill>
              </a:rPr>
              <a:t>  →   </a:t>
            </a:r>
            <a:r>
              <a:rPr lang="en-US" sz="4000" b="1" dirty="0" err="1">
                <a:solidFill>
                  <a:srgbClr val="002060"/>
                </a:solidFill>
              </a:rPr>
              <a:t>báo</a:t>
            </a:r>
            <a:endParaRPr lang="en-US" sz="4000" b="1" dirty="0">
              <a:solidFill>
                <a:srgbClr val="00206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</a:rPr>
              <a:t>Cỏ</a:t>
            </a:r>
            <a:r>
              <a:rPr lang="en-US" sz="4000" b="1" dirty="0">
                <a:solidFill>
                  <a:srgbClr val="002060"/>
                </a:solidFill>
              </a:rPr>
              <a:t>  → </a:t>
            </a:r>
            <a:r>
              <a:rPr lang="en-US" sz="4000" b="1" dirty="0" err="1">
                <a:solidFill>
                  <a:srgbClr val="002060"/>
                </a:solidFill>
              </a:rPr>
              <a:t>nai</a:t>
            </a:r>
            <a:r>
              <a:rPr lang="en-US" sz="4000" b="1" dirty="0">
                <a:solidFill>
                  <a:srgbClr val="002060"/>
                </a:solidFill>
              </a:rPr>
              <a:t>  →   </a:t>
            </a:r>
            <a:r>
              <a:rPr lang="en-US" sz="4000" b="1" dirty="0" err="1">
                <a:solidFill>
                  <a:srgbClr val="002060"/>
                </a:solidFill>
              </a:rPr>
              <a:t>báo</a:t>
            </a:r>
            <a:endParaRPr lang="en-US" sz="4000" b="1" dirty="0">
              <a:solidFill>
                <a:srgbClr val="00206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</a:rPr>
              <a:t>Cỏ</a:t>
            </a:r>
            <a:r>
              <a:rPr lang="en-US" sz="4000" b="1" dirty="0">
                <a:solidFill>
                  <a:srgbClr val="002060"/>
                </a:solidFill>
              </a:rPr>
              <a:t>  → </a:t>
            </a:r>
            <a:r>
              <a:rPr lang="en-US" sz="4000" b="1" dirty="0" err="1">
                <a:solidFill>
                  <a:srgbClr val="002060"/>
                </a:solidFill>
              </a:rPr>
              <a:t>trâu</a:t>
            </a:r>
            <a:r>
              <a:rPr lang="en-US" sz="4000" b="1" dirty="0">
                <a:solidFill>
                  <a:srgbClr val="002060"/>
                </a:solidFill>
              </a:rPr>
              <a:t> →  </a:t>
            </a:r>
            <a:r>
              <a:rPr lang="en-US" sz="4000" b="1" dirty="0" err="1">
                <a:solidFill>
                  <a:srgbClr val="002060"/>
                </a:solidFill>
              </a:rPr>
              <a:t>sư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tử</a:t>
            </a:r>
            <a:endParaRPr lang="en-US" sz="4000" b="1" dirty="0">
              <a:solidFill>
                <a:srgbClr val="00206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</a:rPr>
              <a:t>Tảo</a:t>
            </a:r>
            <a:r>
              <a:rPr lang="en-US" sz="4000" b="1" dirty="0">
                <a:solidFill>
                  <a:srgbClr val="002060"/>
                </a:solidFill>
              </a:rPr>
              <a:t> → </a:t>
            </a:r>
            <a:r>
              <a:rPr lang="en-US" sz="4000" b="1" dirty="0" err="1">
                <a:solidFill>
                  <a:srgbClr val="002060"/>
                </a:solidFill>
              </a:rPr>
              <a:t>tôm</a:t>
            </a:r>
            <a:r>
              <a:rPr lang="en-US" sz="4000" b="1" dirty="0">
                <a:solidFill>
                  <a:srgbClr val="002060"/>
                </a:solidFill>
              </a:rPr>
              <a:t> → </a:t>
            </a:r>
            <a:r>
              <a:rPr lang="en-US" sz="4000" b="1" dirty="0" err="1">
                <a:solidFill>
                  <a:srgbClr val="002060"/>
                </a:solidFill>
              </a:rPr>
              <a:t>cá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hồi</a:t>
            </a:r>
            <a:endParaRPr lang="en-US" sz="4000" b="1" dirty="0">
              <a:solidFill>
                <a:srgbClr val="00206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</a:rPr>
              <a:t>Động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vật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phù</a:t>
            </a:r>
            <a:r>
              <a:rPr lang="en-US" sz="4000" b="1" dirty="0">
                <a:solidFill>
                  <a:srgbClr val="002060"/>
                </a:solidFill>
              </a:rPr>
              <a:t> du → </a:t>
            </a:r>
            <a:r>
              <a:rPr lang="en-US" sz="4000" b="1" dirty="0" err="1">
                <a:solidFill>
                  <a:srgbClr val="002060"/>
                </a:solidFill>
              </a:rPr>
              <a:t>sứa</a:t>
            </a:r>
            <a:r>
              <a:rPr lang="en-US" sz="4000" b="1" dirty="0">
                <a:solidFill>
                  <a:srgbClr val="002060"/>
                </a:solidFill>
              </a:rPr>
              <a:t> → </a:t>
            </a:r>
            <a:r>
              <a:rPr lang="en-US" sz="4000" b="1" dirty="0" err="1">
                <a:solidFill>
                  <a:srgbClr val="002060"/>
                </a:solidFill>
              </a:rPr>
              <a:t>rùa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biển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lvl="2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</a:rPr>
              <a:t>Động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vật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phù</a:t>
            </a:r>
            <a:r>
              <a:rPr lang="en-US" sz="4000" b="1" dirty="0">
                <a:solidFill>
                  <a:srgbClr val="002060"/>
                </a:solidFill>
              </a:rPr>
              <a:t> du → </a:t>
            </a:r>
            <a:r>
              <a:rPr lang="en-US" sz="4000" b="1" dirty="0" err="1">
                <a:solidFill>
                  <a:srgbClr val="002060"/>
                </a:solidFill>
              </a:rPr>
              <a:t>tôm</a:t>
            </a:r>
            <a:r>
              <a:rPr lang="en-US" sz="4000" b="1" dirty="0">
                <a:solidFill>
                  <a:srgbClr val="002060"/>
                </a:solidFill>
              </a:rPr>
              <a:t> → </a:t>
            </a:r>
            <a:r>
              <a:rPr lang="en-US" sz="4000" b="1" dirty="0" err="1">
                <a:solidFill>
                  <a:srgbClr val="002060"/>
                </a:solidFill>
              </a:rPr>
              <a:t>cá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hồi</a:t>
            </a:r>
            <a:endParaRPr lang="en-US" sz="4000" b="1" dirty="0">
              <a:solidFill>
                <a:srgbClr val="002060"/>
              </a:solidFill>
            </a:endParaRPr>
          </a:p>
          <a:p>
            <a:pPr>
              <a:lnSpc>
                <a:spcPct val="13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4C8391B-884F-660F-7FF4-F1654BFEE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86" y="1242511"/>
            <a:ext cx="9184827" cy="4975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4AF71E-C71B-B5AD-90E9-FA17998E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57" y="1687223"/>
            <a:ext cx="8387885" cy="42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0B6255-3E3B-BB25-42DC-EFDB476BA264}"/>
              </a:ext>
            </a:extLst>
          </p:cNvPr>
          <p:cNvSpPr txBox="1"/>
          <p:nvPr/>
        </p:nvSpPr>
        <p:spPr>
          <a:xfrm>
            <a:off x="342586" y="1203064"/>
            <a:ext cx="11668539" cy="477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02408-4539-E6C7-D4D2-CE1C337D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31" y="121590"/>
            <a:ext cx="7206214" cy="1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BD8DAB-470B-4C24-20A8-AE8840CD98F1}"/>
              </a:ext>
            </a:extLst>
          </p:cNvPr>
          <p:cNvGrpSpPr/>
          <p:nvPr/>
        </p:nvGrpSpPr>
        <p:grpSpPr>
          <a:xfrm>
            <a:off x="4375149" y="1593737"/>
            <a:ext cx="3378202" cy="1399606"/>
            <a:chOff x="4501932" y="1652166"/>
            <a:chExt cx="3378202" cy="139960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7C5FCDA-3E06-89AF-918E-CD350462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932" y="1652166"/>
              <a:ext cx="3378202" cy="1399606"/>
            </a:xfrm>
            <a:prstGeom prst="rect">
              <a:avLst/>
            </a:prstGeom>
          </p:spPr>
        </p:pic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63E38EFA-595F-3A60-C0FB-27E5C29FFDCD}"/>
                </a:ext>
              </a:extLst>
            </p:cNvPr>
            <p:cNvSpPr/>
            <p:nvPr/>
          </p:nvSpPr>
          <p:spPr>
            <a:xfrm>
              <a:off x="4596966" y="1804942"/>
              <a:ext cx="3188134" cy="93825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UVF Salome" panose="02000503040000020003" pitchFamily="50" charset="0"/>
                  <a:ea typeface="字魂112号-阿开童漫体" panose="00000500000000000000" pitchFamily="2" charset="-122"/>
                </a:rPr>
                <a:t>-01-</a:t>
              </a:r>
              <a:endParaRPr lang="zh-CN" altLang="en-US" sz="6000" dirty="0">
                <a:latin typeface="UVF Salome" panose="02000503040000020003" pitchFamily="50" charset="0"/>
                <a:ea typeface="字魂112号-阿开童漫体" panose="000005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38F6F34-BBFF-742F-B3CD-0AC1BD23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51" y="3019974"/>
            <a:ext cx="10667734" cy="21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90">
            <a:extLst>
              <a:ext uri="{FF2B5EF4-FFF2-40B4-BE49-F238E27FC236}">
                <a16:creationId xmlns:a16="http://schemas.microsoft.com/office/drawing/2014/main" id="{9DC070D9-346B-E140-F4D2-E0C07B3CF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77" y="363658"/>
            <a:ext cx="2143500" cy="133939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FC0BB9-AA87-88BA-F595-F3C66CBE8AA3}"/>
              </a:ext>
            </a:extLst>
          </p:cNvPr>
          <p:cNvSpPr/>
          <p:nvPr/>
        </p:nvSpPr>
        <p:spPr>
          <a:xfrm>
            <a:off x="467139" y="561561"/>
            <a:ext cx="11231218" cy="5882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E5E4F4-5210-D5E7-49BD-12745CCB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76" y="61775"/>
            <a:ext cx="3966400" cy="1463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EB015E-6D04-293C-4D3B-3C35B03A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06" y="1170319"/>
            <a:ext cx="2410781" cy="2312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4A018-6D1F-E27C-9903-C80761663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167" y="1033354"/>
            <a:ext cx="5750198" cy="2504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B1866F-7EF3-03FB-F932-DFD5D3395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892" y="1181491"/>
            <a:ext cx="4105763" cy="21930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595B83-BEC4-2210-FAB7-32E6C450087F}"/>
              </a:ext>
            </a:extLst>
          </p:cNvPr>
          <p:cNvSpPr txBox="1"/>
          <p:nvPr/>
        </p:nvSpPr>
        <p:spPr>
          <a:xfrm>
            <a:off x="626345" y="3132059"/>
            <a:ext cx="10939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GV chia HS thành các nhóm (4,5 HS), mỗi em trong nhóm cầm một hình ảnh về một loài sinh vật. Trong thời gian, 1 phút các em lập sơ đồ thể hiện mối liên hệ về thức ăn giữa các sinh vật. Nhóm nào làm đúng và nhanh nhất giành chiến thắng.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BDAFD6-0A88-8868-5601-BB65AFD8123E}"/>
              </a:ext>
            </a:extLst>
          </p:cNvPr>
          <p:cNvGrpSpPr/>
          <p:nvPr/>
        </p:nvGrpSpPr>
        <p:grpSpPr>
          <a:xfrm>
            <a:off x="357809" y="131183"/>
            <a:ext cx="11728174" cy="1340603"/>
            <a:chOff x="813903" y="400034"/>
            <a:chExt cx="10944088" cy="856862"/>
          </a:xfrm>
        </p:grpSpPr>
        <p:sp>
          <p:nvSpPr>
            <p:cNvPr id="3" name="文本框 6">
              <a:extLst>
                <a:ext uri="{FF2B5EF4-FFF2-40B4-BE49-F238E27FC236}">
                  <a16:creationId xmlns:a16="http://schemas.microsoft.com/office/drawing/2014/main" id="{E48FF150-9A8B-C0CB-03B4-66116E4895D1}"/>
                </a:ext>
              </a:extLst>
            </p:cNvPr>
            <p:cNvSpPr txBox="1"/>
            <p:nvPr/>
          </p:nvSpPr>
          <p:spPr>
            <a:xfrm>
              <a:off x="813903" y="400034"/>
              <a:ext cx="10944088" cy="856862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txBody>
            <a:bodyPr wrap="square" bIns="107950" rtlCol="0" anchor="ctr" anchorCtr="0">
              <a:noAutofit/>
            </a:bodyPr>
            <a:lstStyle/>
            <a:p>
              <a:pPr lvl="0" algn="dist">
                <a:buClrTx/>
                <a:buSzTx/>
                <a:buFontTx/>
              </a:pPr>
              <a:endParaRPr lang="zh-CN" altLang="en-US" sz="2400" dirty="0">
                <a:solidFill>
                  <a:schemeClr val="bg1"/>
                </a:solidFill>
                <a:latin typeface="字魂112号-阿开童漫体" panose="00000500000000000000" pitchFamily="2" charset="-122"/>
                <a:ea typeface="字魂112号-阿开童漫体" panose="00000500000000000000" pitchFamily="2" charset="-122"/>
                <a:sym typeface="字魂112号-阿开童漫体" panose="00000500000000000000" pitchFamily="2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5C4BC8-002D-DD45-4F5B-93E66DBFC3BF}"/>
                </a:ext>
              </a:extLst>
            </p:cNvPr>
            <p:cNvSpPr txBox="1"/>
            <p:nvPr/>
          </p:nvSpPr>
          <p:spPr>
            <a:xfrm>
              <a:off x="973097" y="432524"/>
              <a:ext cx="10571936" cy="76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 l</a:t>
              </a:r>
              <a:r>
                <a:rPr lang="nl-NL" sz="36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ập sơ đồ thể hiện mối liên hệ về thức ăn giữa các sinh vật</a:t>
              </a:r>
              <a:r>
                <a:rPr lang="vi-VN" sz="36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sau.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4328290-EFBC-3C2B-2C1F-18FD83BA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3" t="17050" r="22760" b="4313"/>
          <a:stretch/>
        </p:blipFill>
        <p:spPr>
          <a:xfrm>
            <a:off x="357809" y="2894055"/>
            <a:ext cx="1815120" cy="2985375"/>
          </a:xfrm>
          <a:prstGeom prst="rect">
            <a:avLst/>
          </a:prstGeom>
        </p:spPr>
      </p:pic>
      <p:pic>
        <p:nvPicPr>
          <p:cNvPr id="9" name="Picture 8" descr="A cartoon of a catfish&#10;&#10;Description automatically generated">
            <a:extLst>
              <a:ext uri="{FF2B5EF4-FFF2-40B4-BE49-F238E27FC236}">
                <a16:creationId xmlns:a16="http://schemas.microsoft.com/office/drawing/2014/main" id="{165814D8-1E05-4B8B-558D-80655FB82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9" y="1776586"/>
            <a:ext cx="3234812" cy="2021758"/>
          </a:xfrm>
          <a:prstGeom prst="rect">
            <a:avLst/>
          </a:prstGeom>
        </p:spPr>
      </p:pic>
      <p:pic>
        <p:nvPicPr>
          <p:cNvPr id="11" name="Picture 10" descr="A lion walking on a grid background&#10;&#10;Description automatically generated">
            <a:extLst>
              <a:ext uri="{FF2B5EF4-FFF2-40B4-BE49-F238E27FC236}">
                <a16:creationId xmlns:a16="http://schemas.microsoft.com/office/drawing/2014/main" id="{7DE4272E-10BF-D683-97AB-6BCFDBDB2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17" b="93611" l="9891" r="89988">
                        <a14:foregroundMark x1="44600" y1="7157" x2="55825" y2="7602"/>
                        <a14:foregroundMark x1="37985" y1="94784" x2="61165" y2="93611"/>
                        <a14:foregroundMark x1="61165" y1="93611" x2="64867" y2="9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67" y="1931293"/>
            <a:ext cx="2443316" cy="3664974"/>
          </a:xfrm>
          <a:prstGeom prst="rect">
            <a:avLst/>
          </a:prstGeom>
        </p:spPr>
      </p:pic>
      <p:pic>
        <p:nvPicPr>
          <p:cNvPr id="13" name="Picture 12" descr="A group of carrots on a white background&#10;&#10;Description automatically generated">
            <a:extLst>
              <a:ext uri="{FF2B5EF4-FFF2-40B4-BE49-F238E27FC236}">
                <a16:creationId xmlns:a16="http://schemas.microsoft.com/office/drawing/2014/main" id="{191F82CD-1DE5-99F4-786B-C4482EB23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0" b="96768" l="9984" r="95183">
                        <a14:foregroundMark x1="71475" y1="4162" x2="69376" y2="8323"/>
                        <a14:foregroundMark x1="74919" y1="4606" x2="73601" y2="7030"/>
                        <a14:foregroundMark x1="75027" y1="3596" x2="75027" y2="4606"/>
                        <a14:foregroundMark x1="91550" y1="36687" x2="90016" y2="37697"/>
                        <a14:foregroundMark x1="94591" y1="41293" x2="91550" y2="41576"/>
                        <a14:foregroundMark x1="95183" y1="58061" x2="95183" y2="58061"/>
                        <a14:foregroundMark x1="21340" y1="96768" x2="26884" y2="89414"/>
                        <a14:foregroundMark x1="26884" y1="89414" x2="27180" y2="88727"/>
                        <a14:foregroundMark x1="70829" y1="3030" x2="71206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7" y="1569730"/>
            <a:ext cx="2955414" cy="1968655"/>
          </a:xfrm>
          <a:prstGeom prst="rect">
            <a:avLst/>
          </a:prstGeom>
        </p:spPr>
      </p:pic>
      <p:pic>
        <p:nvPicPr>
          <p:cNvPr id="15" name="Picture 14" descr="A snail with a shell on its back&#10;&#10;Description automatically generated">
            <a:extLst>
              <a:ext uri="{FF2B5EF4-FFF2-40B4-BE49-F238E27FC236}">
                <a16:creationId xmlns:a16="http://schemas.microsoft.com/office/drawing/2014/main" id="{D8468E0F-2560-D84C-D31C-A18E5E9EF7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4" b="92280" l="7559" r="89971">
                        <a14:foregroundMark x1="9907" y1="90178" x2="54599" y2="92320"/>
                        <a14:foregroundMark x1="7559" y1="91754" x2="8782" y2="91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02" y="3538385"/>
            <a:ext cx="3708793" cy="2244753"/>
          </a:xfrm>
          <a:prstGeom prst="rect">
            <a:avLst/>
          </a:prstGeom>
        </p:spPr>
      </p:pic>
      <p:pic>
        <p:nvPicPr>
          <p:cNvPr id="17" name="Picture 16" descr="A rabbit sitting on a white background&#10;&#10;Description automatically generated">
            <a:extLst>
              <a:ext uri="{FF2B5EF4-FFF2-40B4-BE49-F238E27FC236}">
                <a16:creationId xmlns:a16="http://schemas.microsoft.com/office/drawing/2014/main" id="{DD1F7C2F-02A3-52E5-8F11-C67ACA7DDC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75" b="94786" l="21607" r="80566">
                        <a14:foregroundMark x1="36490" y1="94624" x2="46781" y2="94786"/>
                        <a14:foregroundMark x1="46781" y1="94786" x2="73104" y2="94341"/>
                        <a14:foregroundMark x1="66995" y1="9175" x2="64248" y2="1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4445" r="12043"/>
          <a:stretch/>
        </p:blipFill>
        <p:spPr>
          <a:xfrm>
            <a:off x="7377441" y="2643421"/>
            <a:ext cx="2369909" cy="31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BD8DAB-470B-4C24-20A8-AE8840CD98F1}"/>
              </a:ext>
            </a:extLst>
          </p:cNvPr>
          <p:cNvGrpSpPr/>
          <p:nvPr/>
        </p:nvGrpSpPr>
        <p:grpSpPr>
          <a:xfrm>
            <a:off x="4375149" y="1593737"/>
            <a:ext cx="3378202" cy="1399606"/>
            <a:chOff x="4501932" y="1652166"/>
            <a:chExt cx="3378202" cy="139960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7C5FCDA-3E06-89AF-918E-CD350462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932" y="1652166"/>
              <a:ext cx="3378202" cy="1399606"/>
            </a:xfrm>
            <a:prstGeom prst="rect">
              <a:avLst/>
            </a:prstGeom>
          </p:spPr>
        </p:pic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63E38EFA-595F-3A60-C0FB-27E5C29FFDCD}"/>
                </a:ext>
              </a:extLst>
            </p:cNvPr>
            <p:cNvSpPr/>
            <p:nvPr/>
          </p:nvSpPr>
          <p:spPr>
            <a:xfrm>
              <a:off x="4596966" y="1804942"/>
              <a:ext cx="3188134" cy="93825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UVF Salome" panose="02000503040000020003" pitchFamily="50" charset="0"/>
                  <a:ea typeface="字魂112号-阿开童漫体" panose="00000500000000000000" pitchFamily="2" charset="-122"/>
                </a:rPr>
                <a:t>-0</a:t>
              </a:r>
              <a:r>
                <a:rPr lang="vi-VN" altLang="zh-CN" sz="6000" dirty="0">
                  <a:latin typeface="UVF Salome" panose="02000503040000020003" pitchFamily="50" charset="0"/>
                  <a:ea typeface="字魂112号-阿开童漫体" panose="00000500000000000000" pitchFamily="2" charset="-122"/>
                </a:rPr>
                <a:t>2</a:t>
              </a:r>
              <a:r>
                <a:rPr lang="en-US" altLang="zh-CN" sz="6000" dirty="0">
                  <a:latin typeface="UVF Salome" panose="02000503040000020003" pitchFamily="50" charset="0"/>
                  <a:ea typeface="字魂112号-阿开童漫体" panose="00000500000000000000" pitchFamily="2" charset="-122"/>
                </a:rPr>
                <a:t>-</a:t>
              </a:r>
              <a:endParaRPr lang="zh-CN" altLang="en-US" sz="6000" dirty="0">
                <a:latin typeface="UVF Salome" panose="02000503040000020003" pitchFamily="50" charset="0"/>
                <a:ea typeface="字魂112号-阿开童漫体" panose="00000500000000000000" pitchFamily="2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A62AF10-533D-533C-39F6-991F452B5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08" y="2969737"/>
            <a:ext cx="8889283" cy="20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DCDBF-BB84-903B-76AE-844E0337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90" y="1166979"/>
            <a:ext cx="3151905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348C8-9B04-C8FD-83BE-5430F5EC8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361" y="1947335"/>
            <a:ext cx="8916081" cy="3733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8A8AF3-6506-94F1-882A-F70A081BD85F}"/>
              </a:ext>
            </a:extLst>
          </p:cNvPr>
          <p:cNvGrpSpPr/>
          <p:nvPr/>
        </p:nvGrpSpPr>
        <p:grpSpPr>
          <a:xfrm>
            <a:off x="324465" y="212813"/>
            <a:ext cx="11336593" cy="1339314"/>
            <a:chOff x="813903" y="400034"/>
            <a:chExt cx="10168836" cy="1339314"/>
          </a:xfrm>
        </p:grpSpPr>
        <p:sp>
          <p:nvSpPr>
            <p:cNvPr id="7" name="文本框 6"/>
            <p:cNvSpPr txBox="1"/>
            <p:nvPr/>
          </p:nvSpPr>
          <p:spPr>
            <a:xfrm>
              <a:off x="813903" y="400034"/>
              <a:ext cx="10168836" cy="1339314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txBody>
            <a:bodyPr wrap="square" bIns="107950" rtlCol="0" anchor="ctr" anchorCtr="0">
              <a:noAutofit/>
            </a:bodyPr>
            <a:lstStyle/>
            <a:p>
              <a:pPr lvl="0" algn="dist">
                <a:buClrTx/>
                <a:buSzTx/>
                <a:buFontTx/>
              </a:pPr>
              <a:endParaRPr lang="zh-CN" altLang="en-US" sz="2400" dirty="0">
                <a:solidFill>
                  <a:schemeClr val="bg1"/>
                </a:solidFill>
                <a:latin typeface="字魂112号-阿开童漫体" panose="00000500000000000000" pitchFamily="2" charset="-122"/>
                <a:ea typeface="字魂112号-阿开童漫体" panose="00000500000000000000" pitchFamily="2" charset="-122"/>
                <a:sym typeface="字魂112号-阿开童漫体" panose="00000500000000000000" pitchFamily="2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AF2AEF-EADF-12C2-2E17-06CAD70C4E2F}"/>
                </a:ext>
              </a:extLst>
            </p:cNvPr>
            <p:cNvSpPr txBox="1"/>
            <p:nvPr/>
          </p:nvSpPr>
          <p:spPr>
            <a:xfrm>
              <a:off x="895641" y="479860"/>
              <a:ext cx="100782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Quan sát hình 6. Hãy viết vào vở các chuỗi thức ăn theo đường gạch nối giữa các sinh vật theo gợi ý sau: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D3F07C-57B8-89F3-FC76-FC814490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4" y="2948565"/>
            <a:ext cx="5009266" cy="3804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2761A9-B584-DB85-5524-2CB5A2C6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99" y="1755003"/>
            <a:ext cx="6934801" cy="990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646</Words>
  <Application>Microsoft Office PowerPoint</Application>
  <PresentationFormat>Widescreen</PresentationFormat>
  <Paragraphs>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Arial</vt:lpstr>
      <vt:lpstr>Calibri</vt:lpstr>
      <vt:lpstr>Cambria</vt:lpstr>
      <vt:lpstr>Times New Roman</vt:lpstr>
      <vt:lpstr>UVF Salome</vt:lpstr>
      <vt:lpstr>字魂112号-阿开童漫体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ngọc nguyễn</cp:lastModifiedBy>
  <cp:revision>73</cp:revision>
  <dcterms:created xsi:type="dcterms:W3CDTF">2022-05-28T00:08:25Z</dcterms:created>
  <dcterms:modified xsi:type="dcterms:W3CDTF">2024-04-12T04:51:24Z</dcterms:modified>
</cp:coreProperties>
</file>