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92" r:id="rId2"/>
    <p:sldId id="414" r:id="rId3"/>
    <p:sldId id="393" r:id="rId4"/>
    <p:sldId id="411" r:id="rId5"/>
    <p:sldId id="394" r:id="rId6"/>
    <p:sldId id="357" r:id="rId7"/>
    <p:sldId id="358" r:id="rId8"/>
    <p:sldId id="359" r:id="rId9"/>
    <p:sldId id="389" r:id="rId10"/>
    <p:sldId id="390" r:id="rId11"/>
    <p:sldId id="407" r:id="rId12"/>
    <p:sldId id="406" r:id="rId13"/>
    <p:sldId id="360" r:id="rId14"/>
    <p:sldId id="362" r:id="rId15"/>
    <p:sldId id="408" r:id="rId16"/>
    <p:sldId id="391" r:id="rId17"/>
    <p:sldId id="396" r:id="rId18"/>
    <p:sldId id="363" r:id="rId19"/>
    <p:sldId id="364" r:id="rId20"/>
    <p:sldId id="409" r:id="rId21"/>
    <p:sldId id="361" r:id="rId22"/>
    <p:sldId id="412" r:id="rId23"/>
    <p:sldId id="413" r:id="rId24"/>
    <p:sldId id="41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074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F84F681-D7C4-4755-8757-AA2044CB6D32}" type="datetimeFigureOut">
              <a:rPr lang="zh-CN" altLang="en-US" smtClean="0"/>
              <a:pPr/>
              <a:t>2024/3/6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F9863C8-26C0-4B89-892B-DC72E7C17C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07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31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B92BB86C-AFA8-F548-AC66-CB80E9A53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7A66E-0CAF-2B2D-425D-88B447C95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9425"/>
          <a:stretch/>
        </p:blipFill>
        <p:spPr>
          <a:xfrm>
            <a:off x="-5112616" y="-304801"/>
            <a:ext cx="17680425" cy="132113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D1655B4-57D5-A20C-76FE-DED3FA872F53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02F2A3F-83AA-5961-C38B-D92BFA4F597A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2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文本框 68">
            <a:extLst>
              <a:ext uri="{FF2B5EF4-FFF2-40B4-BE49-F238E27FC236}">
                <a16:creationId xmlns:a16="http://schemas.microsoft.com/office/drawing/2014/main" xmlns="" id="{E749167A-26A0-C952-03AC-A45304CA84BB}"/>
              </a:ext>
            </a:extLst>
          </p:cNvPr>
          <p:cNvSpPr txBox="1"/>
          <p:nvPr/>
        </p:nvSpPr>
        <p:spPr>
          <a:xfrm>
            <a:off x="3740024" y="888476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</a:t>
            </a:r>
            <a:r>
              <a:rPr lang="en-US" altLang="zh-CN" sz="4000" b="1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#9Slide07 IcielCadena" panose="02000503000000020004" pitchFamily="2" charset="0"/>
                <a:ea typeface="汉仪铸字木头人W" panose="00020600040101010101" pitchFamily="18" charset="-122"/>
              </a:rPr>
              <a:t>HOC </a:t>
            </a: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FBB9C8-498C-F5CD-04BA-85A87009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1724696"/>
            <a:ext cx="10175629" cy="389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05910E-BEAD-4618-5EED-E4CA0EC3F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08" y="-266449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50E94B-1A6C-E8D6-9EF5-8D1C2AD41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171" y="1757681"/>
            <a:ext cx="4784909" cy="3608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CE3D43-E9AD-CCF3-E7DF-4851B9942CDE}"/>
              </a:ext>
            </a:extLst>
          </p:cNvPr>
          <p:cNvSpPr txBox="1"/>
          <p:nvPr/>
        </p:nvSpPr>
        <p:spPr>
          <a:xfrm>
            <a:off x="9039860" y="536597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FF6E068-08B9-DDD6-B5EA-F469392AA59E}"/>
              </a:ext>
            </a:extLst>
          </p:cNvPr>
          <p:cNvSpPr/>
          <p:nvPr/>
        </p:nvSpPr>
        <p:spPr>
          <a:xfrm>
            <a:off x="7415275" y="1757681"/>
            <a:ext cx="2602485" cy="6878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1AF2F645-2DC3-5EB6-6E13-E09E130D0E29}"/>
              </a:ext>
            </a:extLst>
          </p:cNvPr>
          <p:cNvSpPr/>
          <p:nvPr/>
        </p:nvSpPr>
        <p:spPr>
          <a:xfrm>
            <a:off x="658314" y="1431275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3. Bạn trong hình mắc bệnh suy dinh dưỡng thấp còi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FD2F2870-47A9-DDBF-1F5E-1E4866A8FEBC}"/>
              </a:ext>
            </a:extLst>
          </p:cNvPr>
          <p:cNvSpPr/>
          <p:nvPr/>
        </p:nvSpPr>
        <p:spPr>
          <a:xfrm>
            <a:off x="658088" y="3429000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còi: Thấp, nhẹ cân hơn tiêu chuẩn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638A4CB3-AE67-BD39-AD51-8D99EF3E82C8}"/>
              </a:ext>
            </a:extLst>
          </p:cNvPr>
          <p:cNvSpPr/>
          <p:nvPr/>
        </p:nvSpPr>
        <p:spPr>
          <a:xfrm>
            <a:off x="373833" y="293176"/>
            <a:ext cx="4848406" cy="1240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4, 5. Bệnh thiếu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 thiếu sắt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FFDB6A6-B492-27D6-66B6-D8A846E6DD45}"/>
              </a:ext>
            </a:extLst>
          </p:cNvPr>
          <p:cNvSpPr/>
          <p:nvPr/>
        </p:nvSpPr>
        <p:spPr>
          <a:xfrm>
            <a:off x="373833" y="1811301"/>
            <a:ext cx="5295447" cy="174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hay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SG" sz="3200" dirty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C448F7-2FD7-00EC-6CC9-2FFA9F52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602481" y="3435798"/>
            <a:ext cx="7589519" cy="34222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A22786C-AE93-2F9F-B356-E99A60AD1375}"/>
              </a:ext>
            </a:extLst>
          </p:cNvPr>
          <p:cNvSpPr/>
          <p:nvPr/>
        </p:nvSpPr>
        <p:spPr>
          <a:xfrm>
            <a:off x="4775201" y="439656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D0945E6-8736-F704-8A17-E12DC984310D}"/>
              </a:ext>
            </a:extLst>
          </p:cNvPr>
          <p:cNvSpPr/>
          <p:nvPr/>
        </p:nvSpPr>
        <p:spPr>
          <a:xfrm>
            <a:off x="6400801" y="370314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21A5B48-2236-736F-E80B-FD6BAF8E8A8E}"/>
              </a:ext>
            </a:extLst>
          </p:cNvPr>
          <p:cNvSpPr/>
          <p:nvPr/>
        </p:nvSpPr>
        <p:spPr>
          <a:xfrm>
            <a:off x="8270245" y="370314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C68282B-886A-57BF-5564-03506AD024BB}"/>
              </a:ext>
            </a:extLst>
          </p:cNvPr>
          <p:cNvSpPr/>
          <p:nvPr/>
        </p:nvSpPr>
        <p:spPr>
          <a:xfrm>
            <a:off x="9997445" y="355374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67E2BEAE-4D7D-C9B1-9F21-766D2869B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50800"/>
            <a:ext cx="12191999" cy="6858000"/>
          </a:xfrm>
          <a:prstGeom prst="rect">
            <a:avLst/>
          </a:prstGeom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xmlns="" id="{DF02473B-F9CE-6E35-124F-41A692C1E5D3}"/>
              </a:ext>
            </a:extLst>
          </p:cNvPr>
          <p:cNvGrpSpPr/>
          <p:nvPr/>
        </p:nvGrpSpPr>
        <p:grpSpPr>
          <a:xfrm>
            <a:off x="425308" y="1663043"/>
            <a:ext cx="8688212" cy="4344457"/>
            <a:chOff x="169315" y="528866"/>
            <a:chExt cx="14793873" cy="141764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46E6AF43-F0DE-48E9-CA20-67020DAC0D8F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DAC4315-6F15-01CA-19B8-C5751325D963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05D7E0A-FB2F-8203-F1DB-A50AC250A00A}"/>
              </a:ext>
            </a:extLst>
          </p:cNvPr>
          <p:cNvSpPr txBox="1"/>
          <p:nvPr/>
        </p:nvSpPr>
        <p:spPr>
          <a:xfrm>
            <a:off x="741489" y="1748214"/>
            <a:ext cx="76682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nguyên nhân gây nên bệnh suy dinh dưỡng thấp còi ở trẻ em: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  <a:b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như dạ dày, tiêu chảy, bệnh giun, viêm đường hô hấp,... lâu ngày không chữa khỏi.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C97F7EF-4213-9B15-A8DA-572F126C7816}"/>
              </a:ext>
            </a:extLst>
          </p:cNvPr>
          <p:cNvSpPr/>
          <p:nvPr/>
        </p:nvSpPr>
        <p:spPr>
          <a:xfrm>
            <a:off x="821550" y="413379"/>
            <a:ext cx="10995942" cy="1178544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643A4C-4ECA-4DA8-2408-A1566C618D0D}"/>
              </a:ext>
            </a:extLst>
          </p:cNvPr>
          <p:cNvSpPr txBox="1"/>
          <p:nvPr/>
        </p:nvSpPr>
        <p:spPr>
          <a:xfrm>
            <a:off x="821550" y="413379"/>
            <a:ext cx="10883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nguyên nhân nào dẫn đến </a:t>
            </a:r>
            <a:endParaRPr lang="en-SG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còi, bệnh thiếu máu thiếu sắt.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>
            <a:extLst>
              <a:ext uri="{FF2B5EF4-FFF2-40B4-BE49-F238E27FC236}">
                <a16:creationId xmlns:a16="http://schemas.microsoft.com/office/drawing/2014/main" xmlns="" id="{EFFCCC58-4953-455C-7D48-1C62F621867E}"/>
              </a:ext>
            </a:extLst>
          </p:cNvPr>
          <p:cNvGrpSpPr/>
          <p:nvPr/>
        </p:nvGrpSpPr>
        <p:grpSpPr>
          <a:xfrm>
            <a:off x="587868" y="657203"/>
            <a:ext cx="8240466" cy="5835037"/>
            <a:chOff x="169315" y="528866"/>
            <a:chExt cx="14793873" cy="141764"/>
          </a:xfrm>
        </p:grpSpPr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xmlns="" id="{4C53F03D-E2F8-60C9-CECA-4F0B0A2E37E6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7229C8F-C078-1146-BFAB-B3F702D41A79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8481FA6-AF2E-5704-3365-8D4B54B1EDB4}"/>
              </a:ext>
            </a:extLst>
          </p:cNvPr>
          <p:cNvSpPr txBox="1"/>
          <p:nvPr/>
        </p:nvSpPr>
        <p:spPr>
          <a:xfrm>
            <a:off x="852734" y="713882"/>
            <a:ext cx="7975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mãn tính như viêm ruột, viêm dạ dày,... hoặc bị nhiễm giun móc.</a:t>
            </a:r>
          </a:p>
          <a:p>
            <a:endParaRPr lang="en-SG" dirty="0"/>
          </a:p>
        </p:txBody>
      </p:sp>
      <p:pic>
        <p:nvPicPr>
          <p:cNvPr id="3" name="Picture 2" descr="A food pyramid with food items on it&#10;&#10;Description automatically generated">
            <a:extLst>
              <a:ext uri="{FF2B5EF4-FFF2-40B4-BE49-F238E27FC236}">
                <a16:creationId xmlns:a16="http://schemas.microsoft.com/office/drawing/2014/main" xmlns="" id="{4527C98B-B2DB-07AD-F56E-7AE6B04B1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3" t="6815" r="3629" b="6962"/>
          <a:stretch/>
        </p:blipFill>
        <p:spPr>
          <a:xfrm>
            <a:off x="8994789" y="3608108"/>
            <a:ext cx="3082354" cy="28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FF5C4902-48E1-3084-C12F-0AC4A4E06064}"/>
              </a:ext>
            </a:extLst>
          </p:cNvPr>
          <p:cNvSpPr/>
          <p:nvPr/>
        </p:nvSpPr>
        <p:spPr>
          <a:xfrm>
            <a:off x="671285" y="2312893"/>
            <a:ext cx="11081443" cy="413562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7123" y="249998"/>
            <a:ext cx="11597753" cy="1708160"/>
            <a:chOff x="297123" y="249998"/>
            <a:chExt cx="11597753" cy="170816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4079636A-E19F-C87E-92EC-7F13C9355EE1}"/>
                </a:ext>
              </a:extLst>
            </p:cNvPr>
            <p:cNvSpPr txBox="1"/>
            <p:nvPr/>
          </p:nvSpPr>
          <p:spPr>
            <a:xfrm>
              <a:off x="1461713" y="249998"/>
              <a:ext cx="10433163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>
                  <a:srgbClr val="C00000"/>
                </a:buClr>
                <a:buSzPct val="95000"/>
              </a:pPr>
              <a:r>
                <a:rPr lang="vi-VN" sz="3500" b="1" i="0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zh-CN" alt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3" t="56389" r="9162"/>
            <a:stretch/>
          </p:blipFill>
          <p:spPr>
            <a:xfrm>
              <a:off x="297123" y="409479"/>
              <a:ext cx="971551" cy="77823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274D80-E907-5B3D-1CE6-B6AB323D9C22}"/>
              </a:ext>
            </a:extLst>
          </p:cNvPr>
          <p:cNvSpPr txBox="1"/>
          <p:nvPr/>
        </p:nvSpPr>
        <p:spPr>
          <a:xfrm>
            <a:off x="981996" y="2557130"/>
            <a:ext cx="1046002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</a:p>
        </p:txBody>
      </p:sp>
    </p:spTree>
    <p:extLst>
      <p:ext uri="{BB962C8B-B14F-4D97-AF65-F5344CB8AC3E}">
        <p14:creationId xmlns:p14="http://schemas.microsoft.com/office/powerpoint/2010/main" val="31454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83774E-AD3E-F54A-2D09-DF432F4A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34E9AD68-0935-C63E-F600-0DF1C2018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5889C146-0BED-02D1-2388-787D1C9408CA}"/>
              </a:ext>
            </a:extLst>
          </p:cNvPr>
          <p:cNvSpPr/>
          <p:nvPr/>
        </p:nvSpPr>
        <p:spPr>
          <a:xfrm>
            <a:off x="901899" y="1843949"/>
            <a:ext cx="7885570" cy="3317331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6FA853-132F-9FF9-0B76-E824F7783871}"/>
              </a:ext>
            </a:extLst>
          </p:cNvPr>
          <p:cNvSpPr txBox="1"/>
          <p:nvPr/>
        </p:nvSpPr>
        <p:spPr>
          <a:xfrm>
            <a:off x="982248" y="1843950"/>
            <a:ext cx="780522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Theo em, cần làm gì để phòng tránh bệnh suy dinh dưỡng thấp còi, bệnh thiếu máu thiếu sắt?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xmlns="" id="{96717537-1DF1-B859-576A-DD251F518EE7}"/>
              </a:ext>
            </a:extLst>
          </p:cNvPr>
          <p:cNvSpPr/>
          <p:nvPr/>
        </p:nvSpPr>
        <p:spPr>
          <a:xfrm>
            <a:off x="3708400" y="0"/>
            <a:ext cx="8402324" cy="2513117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BD2C10-A38A-0B94-9596-B654A73D6847}"/>
              </a:ext>
            </a:extLst>
          </p:cNvPr>
          <p:cNvSpPr txBox="1"/>
          <p:nvPr/>
        </p:nvSpPr>
        <p:spPr>
          <a:xfrm>
            <a:off x="3951423" y="384111"/>
            <a:ext cx="81593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 làm nào nên làm hoặc không nên làm để phòng tránh bệnh suy dinh dưỡng thấp còi, bệnh thiếu máu thiếu sắt.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Vì sao?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048851-451E-A08D-AA7A-C0DBA210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561" y="2681562"/>
            <a:ext cx="8935644" cy="35769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E7E56C6-FFD5-AFDB-94D0-6BA87897D6AC}"/>
              </a:ext>
            </a:extLst>
          </p:cNvPr>
          <p:cNvSpPr/>
          <p:nvPr/>
        </p:nvSpPr>
        <p:spPr>
          <a:xfrm>
            <a:off x="5781040" y="2842081"/>
            <a:ext cx="1991359" cy="5767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429D1B-A3CC-25E4-9EC0-160212111F48}"/>
              </a:ext>
            </a:extLst>
          </p:cNvPr>
          <p:cNvSpPr/>
          <p:nvPr/>
        </p:nvSpPr>
        <p:spPr>
          <a:xfrm>
            <a:off x="7876501" y="2913201"/>
            <a:ext cx="2368601" cy="734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couple of kids sitting at desks&#10;&#10;Description automatically generated">
            <a:extLst>
              <a:ext uri="{FF2B5EF4-FFF2-40B4-BE49-F238E27FC236}">
                <a16:creationId xmlns:a16="http://schemas.microsoft.com/office/drawing/2014/main" xmlns="" id="{523A4831-F86B-B2EF-5174-755C81B80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4" y="425058"/>
            <a:ext cx="3694919" cy="22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8175EF-81F1-92C6-46FD-325B97C9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49872" b="2273"/>
          <a:stretch/>
        </p:blipFill>
        <p:spPr>
          <a:xfrm>
            <a:off x="763321" y="1047064"/>
            <a:ext cx="4855159" cy="3789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96DFEC-C116-A349-0B04-C872F6DD624B}"/>
              </a:ext>
            </a:extLst>
          </p:cNvPr>
          <p:cNvSpPr txBox="1"/>
          <p:nvPr/>
        </p:nvSpPr>
        <p:spPr>
          <a:xfrm>
            <a:off x="5760719" y="1305898"/>
            <a:ext cx="5485331" cy="11237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 tay trước khi ăn là việc nên làm.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DD087E-42AE-3263-E8C0-41EAF3DA0E3F}"/>
              </a:ext>
            </a:extLst>
          </p:cNvPr>
          <p:cNvSpPr txBox="1"/>
          <p:nvPr/>
        </p:nvSpPr>
        <p:spPr>
          <a:xfrm>
            <a:off x="5760720" y="3175292"/>
            <a:ext cx="5485331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đảm bảo vệ sinh t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EAD4E4-C55F-6ABD-7596-59D34679F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831" t="-5093" b="-1"/>
          <a:stretch/>
        </p:blipFill>
        <p:spPr>
          <a:xfrm>
            <a:off x="6268721" y="1609497"/>
            <a:ext cx="5695924" cy="45068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D616B81-74CA-3137-2C79-E849776777B3}"/>
              </a:ext>
            </a:extLst>
          </p:cNvPr>
          <p:cNvSpPr/>
          <p:nvPr/>
        </p:nvSpPr>
        <p:spPr>
          <a:xfrm>
            <a:off x="6624522" y="2043533"/>
            <a:ext cx="2387397" cy="6437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DE08400-359D-8D59-1911-95F0C6F5008A}"/>
              </a:ext>
            </a:extLst>
          </p:cNvPr>
          <p:cNvSpPr/>
          <p:nvPr/>
        </p:nvSpPr>
        <p:spPr>
          <a:xfrm>
            <a:off x="8644959" y="2096351"/>
            <a:ext cx="2839664" cy="8195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2363F2-C2E2-67E9-DADC-E86F976E9643}"/>
              </a:ext>
            </a:extLst>
          </p:cNvPr>
          <p:cNvSpPr txBox="1"/>
          <p:nvPr/>
        </p:nvSpPr>
        <p:spPr>
          <a:xfrm>
            <a:off x="953808" y="1633311"/>
            <a:ext cx="4563071" cy="14642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việc không nên làm.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84A5CB-009D-9CD0-1AB0-7E17CCB6948F}"/>
              </a:ext>
            </a:extLst>
          </p:cNvPr>
          <p:cNvSpPr txBox="1"/>
          <p:nvPr/>
        </p:nvSpPr>
        <p:spPr>
          <a:xfrm>
            <a:off x="629920" y="3862908"/>
            <a:ext cx="5466080" cy="18898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ăn kiêng sẽ bị thiếu chất dinh dưỡng dễ mắc các bệnh thiếu máu,...</a:t>
            </a: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DF37471E-821E-BD0B-9723-398B1DA4E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520">
            <a:off x="-86673" y="25464"/>
            <a:ext cx="1908241" cy="19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6">
            <a:extLst>
              <a:ext uri="{FF2B5EF4-FFF2-40B4-BE49-F238E27FC236}">
                <a16:creationId xmlns:a16="http://schemas.microsoft.com/office/drawing/2014/main" xmlns="" id="{1182CADB-A49F-1842-4BF4-F77CA0A97FD3}"/>
              </a:ext>
            </a:extLst>
          </p:cNvPr>
          <p:cNvSpPr/>
          <p:nvPr/>
        </p:nvSpPr>
        <p:spPr>
          <a:xfrm>
            <a:off x="1268674" y="84679"/>
            <a:ext cx="10201966" cy="1855881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97123" y="409479"/>
            <a:ext cx="971551" cy="778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2B8A1A-7F81-D255-715F-380F4C7B974A}"/>
              </a:ext>
            </a:extLst>
          </p:cNvPr>
          <p:cNvSpPr txBox="1"/>
          <p:nvPr/>
        </p:nvSpPr>
        <p:spPr>
          <a:xfrm>
            <a:off x="1268674" y="2034900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dưỡng. Nếu cơ thể mắc bệnh cần chữa kịp thời dứt điểm.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6E2EBD-3D49-D11D-121B-A83F5471B854}"/>
              </a:ext>
            </a:extLst>
          </p:cNvPr>
          <p:cNvSpPr txBox="1"/>
          <p:nvPr/>
        </p:nvSpPr>
        <p:spPr>
          <a:xfrm>
            <a:off x="681242" y="4562287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biệt bổ sung thức ăn giàu chất sắt trong 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đoạn dậy thì.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xmlns="" id="{849F40E7-5DEA-010A-BC1A-F26A26269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1" b="70455"/>
          <a:stretch/>
        </p:blipFill>
        <p:spPr>
          <a:xfrm>
            <a:off x="8213091" y="3281352"/>
            <a:ext cx="4144942" cy="39572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6AA67C-B470-150C-E1B2-9CA5F4BCAF02}"/>
              </a:ext>
            </a:extLst>
          </p:cNvPr>
          <p:cNvSpPr txBox="1"/>
          <p:nvPr/>
        </p:nvSpPr>
        <p:spPr>
          <a:xfrm>
            <a:off x="1666240" y="420942"/>
            <a:ext cx="964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Nêu một số việc làm khác để phòng tránh bệnh suy dinh dưỡng thấp còi, bệnh thiếu máu thiếu sắt.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16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=""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=""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=""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=""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=""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=""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=""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5870" y="914400"/>
            <a:ext cx="10729627" cy="5232585"/>
            <a:chOff x="595870" y="914400"/>
            <a:chExt cx="10729627" cy="5232585"/>
          </a:xfrm>
        </p:grpSpPr>
        <p:sp>
          <p:nvSpPr>
            <p:cNvPr id="10" name="任意多边形: 形状 40">
              <a:extLst>
                <a:ext uri="{FF2B5EF4-FFF2-40B4-BE49-F238E27FC236}">
                  <a16:creationId xmlns="" xmlns:a16="http://schemas.microsoft.com/office/drawing/2014/main" id="{50C53215-5F60-4E34-AE0B-4349CB326516}"/>
                </a:ext>
              </a:extLst>
            </p:cNvPr>
            <p:cNvSpPr/>
            <p:nvPr/>
          </p:nvSpPr>
          <p:spPr>
            <a:xfrm>
              <a:off x="595870" y="914400"/>
              <a:ext cx="10729627" cy="5232585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0492" y="1285077"/>
              <a:ext cx="10100382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thù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HS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còi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máu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sắt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còi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máu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sắt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30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trách</a:t>
              </a:r>
              <a:r>
                <a:rPr lang="en-US" sz="3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sz="30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431" y="121590"/>
            <a:ext cx="7206214" cy="15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CC52A2-5393-17E6-7C3A-EE74E947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03" y="2001708"/>
            <a:ext cx="9948373" cy="2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xmlns="" id="{FEDEFF12-1C46-3008-4DD5-0E5347F956FB}"/>
              </a:ext>
            </a:extLst>
          </p:cNvPr>
          <p:cNvSpPr/>
          <p:nvPr/>
        </p:nvSpPr>
        <p:spPr>
          <a:xfrm>
            <a:off x="464348" y="1409773"/>
            <a:ext cx="9036937" cy="5035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9692C3-A8C1-4E1C-5A11-688ABAB30FC5}"/>
              </a:ext>
            </a:extLst>
          </p:cNvPr>
          <p:cNvSpPr txBox="1"/>
          <p:nvPr/>
        </p:nvSpPr>
        <p:spPr>
          <a:xfrm>
            <a:off x="679393" y="1542130"/>
            <a:ext cx="860684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 dưỡng thấp còi ở trẻ em là nguyên nhân chính dẫn đến người Việt Nam khi trưởng thành không đạt được chiều cao tối đa. </a:t>
            </a:r>
          </a:p>
          <a:p>
            <a:pPr algn="just"/>
            <a:r>
              <a:rPr lang="en-US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 thiếu sắt ở lứa tuổi học đường ảnh hưởng tới sự phát triển cơ thể, quá trình dậy thì và làm giảm khả năng học tập.</a:t>
            </a:r>
            <a:endParaRPr lang="en-SG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49302" y="454164"/>
            <a:ext cx="971551" cy="77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05D3F-809E-E625-78F0-AF023902F158}"/>
              </a:ext>
            </a:extLst>
          </p:cNvPr>
          <p:cNvSpPr txBox="1"/>
          <p:nvPr/>
        </p:nvSpPr>
        <p:spPr>
          <a:xfrm>
            <a:off x="2098023" y="323166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  <a:endParaRPr lang="en-SG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34" y="1801906"/>
            <a:ext cx="2857341" cy="49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DCBE66-9E20-B23A-1838-2D265226C927}"/>
              </a:ext>
            </a:extLst>
          </p:cNvPr>
          <p:cNvSpPr txBox="1"/>
          <p:nvPr/>
        </p:nvSpPr>
        <p:spPr>
          <a:xfrm>
            <a:off x="1658968" y="2287956"/>
            <a:ext cx="9221066" cy="1804749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 ăn đa dạng, </a:t>
            </a:r>
          </a:p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ăn đủ nhóm chất dinh dưỡng. </a:t>
            </a:r>
          </a:p>
        </p:txBody>
      </p:sp>
    </p:spTree>
    <p:extLst>
      <p:ext uri="{BB962C8B-B14F-4D97-AF65-F5344CB8AC3E}">
        <p14:creationId xmlns:p14="http://schemas.microsoft.com/office/powerpoint/2010/main" val="38422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548" y="192251"/>
            <a:ext cx="11741426" cy="65266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2853" y="192251"/>
            <a:ext cx="9342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430696" y="1169153"/>
            <a:ext cx="11304103" cy="196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AutoNum type="alphaLcPeriod"/>
            </a:pP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bị bệnh suy dinh dưỡng, thấp còi có chiều cao, cân nặng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chuẩn cùng độ tuổi.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bệnh thiếu máu thiếu sắt thường mệt mỏi, da xanh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vi-VN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696" y="3111144"/>
            <a:ext cx="11304103" cy="196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ăn thiếu những thức ăn giàu chất sắt </a:t>
            </a:r>
            <a:endParaRPr lang="en-US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quá ít, không đủ theo tiêu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mãn tính như viêm ruột, viêm dạ dày,...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314" y="5073925"/>
            <a:ext cx="11304103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 dạng, ăn đủ nhóm chất dinh dưỡng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cơ thể mắc bệnh cần chữa kịp thời dứt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xmlns="" id="{2F398437-D7A3-F793-D5D6-C607B985D785}"/>
              </a:ext>
            </a:extLst>
          </p:cNvPr>
          <p:cNvSpPr/>
          <p:nvPr/>
        </p:nvSpPr>
        <p:spPr>
          <a:xfrm>
            <a:off x="1386209" y="-58442"/>
            <a:ext cx="9630134" cy="6916442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41CD01-CF6C-54D9-3A1C-110CCA49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69" y="1264732"/>
            <a:ext cx="8248603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3" name="文本框 22">
            <a:extLst>
              <a:ext uri="{FF2B5EF4-FFF2-40B4-BE49-F238E27FC236}">
                <a16:creationId xmlns:a16="http://schemas.microsoft.com/office/drawing/2014/main" xmlns="" id="{FB774A5B-400A-E0BC-2F57-2AE069C32D68}"/>
              </a:ext>
            </a:extLst>
          </p:cNvPr>
          <p:cNvSpPr txBox="1"/>
          <p:nvPr/>
        </p:nvSpPr>
        <p:spPr>
          <a:xfrm>
            <a:off x="4673478" y="623010"/>
            <a:ext cx="1641595" cy="152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rPr>
              <a:t>01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Cadena" panose="02000503000000020004" pitchFamily="2" charset="0"/>
              <a:ea typeface="迷你简菱心" panose="02010609000101010101" pitchFamily="49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FB800C-AD3D-0274-04F2-3D52C7A10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57" y="2148064"/>
            <a:ext cx="7980708" cy="18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 Nhảy bài Sức khỏe là vàng- Mega dance- ca sĩ Bảo Uyên - nhóm nhảy Monkey">
            <a:hlinkClick r:id="" action="ppaction://media"/>
            <a:extLst>
              <a:ext uri="{FF2B5EF4-FFF2-40B4-BE49-F238E27FC236}">
                <a16:creationId xmlns:a16="http://schemas.microsoft.com/office/drawing/2014/main" xmlns="" id="{BCCE088D-67B3-234F-7419-1D61979F6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57176"/>
            <a:ext cx="10994249" cy="61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48200" y="1771650"/>
            <a:ext cx="6724650" cy="42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688FF0F-402E-6C9D-7FF2-D6ECA5663F0D}"/>
              </a:ext>
            </a:extLst>
          </p:cNvPr>
          <p:cNvGrpSpPr/>
          <p:nvPr/>
        </p:nvGrpSpPr>
        <p:grpSpPr>
          <a:xfrm>
            <a:off x="4187370" y="1771650"/>
            <a:ext cx="4397128" cy="1170385"/>
            <a:chOff x="2180577" y="1690775"/>
            <a:chExt cx="4397128" cy="1170385"/>
          </a:xfrm>
        </p:grpSpPr>
        <p:cxnSp>
          <p:nvCxnSpPr>
            <p:cNvPr id="6" name="直接连接符 18">
              <a:extLst>
                <a:ext uri="{FF2B5EF4-FFF2-40B4-BE49-F238E27FC236}">
                  <a16:creationId xmlns:a16="http://schemas.microsoft.com/office/drawing/2014/main" xmlns="" id="{472ED277-EFF1-AB8E-D50C-A8515920736F}"/>
                </a:ext>
              </a:extLst>
            </p:cNvPr>
            <p:cNvCxnSpPr>
              <a:cxnSpLocks/>
            </p:cNvCxnSpPr>
            <p:nvPr/>
          </p:nvCxnSpPr>
          <p:spPr>
            <a:xfrm>
              <a:off x="5510605" y="2560317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21">
              <a:extLst>
                <a:ext uri="{FF2B5EF4-FFF2-40B4-BE49-F238E27FC236}">
                  <a16:creationId xmlns:a16="http://schemas.microsoft.com/office/drawing/2014/main" xmlns="" id="{8C1AC52E-0D2A-187E-253D-63053EF147E8}"/>
                </a:ext>
              </a:extLst>
            </p:cNvPr>
            <p:cNvCxnSpPr>
              <a:cxnSpLocks/>
            </p:cNvCxnSpPr>
            <p:nvPr/>
          </p:nvCxnSpPr>
          <p:spPr>
            <a:xfrm>
              <a:off x="2180577" y="2559449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22">
              <a:extLst>
                <a:ext uri="{FF2B5EF4-FFF2-40B4-BE49-F238E27FC236}">
                  <a16:creationId xmlns:a16="http://schemas.microsoft.com/office/drawing/2014/main" xmlns="" id="{E17A92C8-69A8-2EB4-CE78-9F36529E15C1}"/>
                </a:ext>
              </a:extLst>
            </p:cNvPr>
            <p:cNvSpPr txBox="1"/>
            <p:nvPr/>
          </p:nvSpPr>
          <p:spPr>
            <a:xfrm>
              <a:off x="3558343" y="1690775"/>
              <a:ext cx="1641595" cy="117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30"/>
                </a:spcBef>
                <a:spcAft>
                  <a:spcPts val="3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迷你简菱心" panose="02010609000101010101" pitchFamily="49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7E000F-01FD-D1E5-A811-1CEB7C77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67" y="2838837"/>
            <a:ext cx="9262977" cy="16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660004F4-006E-D2B2-1474-12BE6FE0B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65BC160-ECBC-BAB0-58BF-1F460C167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320" y="-362329"/>
            <a:ext cx="12966491" cy="6897749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xmlns="" id="{12F5B2BD-7542-878F-A0FC-52899146334D}"/>
              </a:ext>
            </a:extLst>
          </p:cNvPr>
          <p:cNvSpPr txBox="1">
            <a:spLocks/>
          </p:cNvSpPr>
          <p:nvPr/>
        </p:nvSpPr>
        <p:spPr>
          <a:xfrm>
            <a:off x="2099204" y="1618598"/>
            <a:ext cx="8538315" cy="3066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HOẠT ĐỘNG 2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BỆNH SUY DINH DƯỠNG THẤP CÒI, BỆNH THIẾU MÁU THIẾU SẮT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99888AA1-B2C1-5ADC-E275-63543617E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02208457-98A1-796B-DEEB-497BD2196BA1}"/>
              </a:ext>
            </a:extLst>
          </p:cNvPr>
          <p:cNvSpPr/>
          <p:nvPr/>
        </p:nvSpPr>
        <p:spPr>
          <a:xfrm>
            <a:off x="716846" y="1696720"/>
            <a:ext cx="10459154" cy="3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bị bệnh suy dinh dưỡng, thấp còi có chiều cao, cân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cùng độ tuổi.</a:t>
            </a:r>
          </a:p>
          <a:p>
            <a:pPr algn="just"/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bệnh thiếu máu thiếu sắt thường mệt mỏi, da xanh...do cơ thể bị thiếu sắt cung cấp cho quá trình tạo máu.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C32BD7-1E94-D640-327F-5094A6BAD153}"/>
              </a:ext>
            </a:extLst>
          </p:cNvPr>
          <p:cNvSpPr txBox="1"/>
          <p:nvPr/>
        </p:nvSpPr>
        <p:spPr>
          <a:xfrm>
            <a:off x="3286759" y="866914"/>
            <a:ext cx="580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3869136E-701A-1E8C-B97C-D6A35758053D}"/>
              </a:ext>
            </a:extLst>
          </p:cNvPr>
          <p:cNvSpPr/>
          <p:nvPr/>
        </p:nvSpPr>
        <p:spPr>
          <a:xfrm>
            <a:off x="1256851" y="112716"/>
            <a:ext cx="8975464" cy="166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 đến hình 5 và cho biết: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Bạn trong hình có thể mắc bệnh gì?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và một số dấu hiệu của bệnh đó?</a:t>
            </a:r>
          </a:p>
          <a:p>
            <a:pPr algn="ctr"/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218110-ECC4-5770-6076-BD4263154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1" y="1976197"/>
            <a:ext cx="4063999" cy="306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F2E9B8-5317-1B8D-B2BC-1CA44623D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297680" y="2099758"/>
            <a:ext cx="7589519" cy="3422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2338F7-6759-3769-98E8-ED7B07CAEB8A}"/>
              </a:ext>
            </a:extLst>
          </p:cNvPr>
          <p:cNvSpPr txBox="1"/>
          <p:nvPr/>
        </p:nvSpPr>
        <p:spPr>
          <a:xfrm>
            <a:off x="1656080" y="515262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35F82F1-762B-9A38-4958-3CE50823E6E3}"/>
              </a:ext>
            </a:extLst>
          </p:cNvPr>
          <p:cNvSpPr/>
          <p:nvPr/>
        </p:nvSpPr>
        <p:spPr>
          <a:xfrm>
            <a:off x="548640" y="1889852"/>
            <a:ext cx="2214880" cy="584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19002EB-7099-5706-58E0-EE0997001A2A}"/>
              </a:ext>
            </a:extLst>
          </p:cNvPr>
          <p:cNvSpPr/>
          <p:nvPr/>
        </p:nvSpPr>
        <p:spPr>
          <a:xfrm>
            <a:off x="4470400" y="306052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A38AFE0-C113-7836-E3E7-8A7240C93F41}"/>
              </a:ext>
            </a:extLst>
          </p:cNvPr>
          <p:cNvSpPr/>
          <p:nvPr/>
        </p:nvSpPr>
        <p:spPr>
          <a:xfrm>
            <a:off x="6096000" y="236710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681D4F1-4439-386F-79D1-1835B949F8DC}"/>
              </a:ext>
            </a:extLst>
          </p:cNvPr>
          <p:cNvSpPr/>
          <p:nvPr/>
        </p:nvSpPr>
        <p:spPr>
          <a:xfrm>
            <a:off x="7965444" y="236710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24F8F07-DD1A-E34B-F174-F3CB1BF2F55F}"/>
              </a:ext>
            </a:extLst>
          </p:cNvPr>
          <p:cNvSpPr/>
          <p:nvPr/>
        </p:nvSpPr>
        <p:spPr>
          <a:xfrm>
            <a:off x="9692644" y="221770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xmlns="" id="{F0C1AF6C-7A60-FA17-BCD7-86D52345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58" y="-1619250"/>
            <a:ext cx="12738358" cy="9874139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B8A86A4A-D0AA-E7CB-38DC-84D2AB15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6" y="2180032"/>
            <a:ext cx="7613555" cy="3371136"/>
          </a:xfrm>
          <a:prstGeom prst="roundRect">
            <a:avLst/>
          </a:prstGeom>
          <a:noFill/>
          <a:ln w="5715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96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908</Words>
  <Application>Microsoft Office PowerPoint</Application>
  <PresentationFormat>Widescreen</PresentationFormat>
  <Paragraphs>78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微软雅黑</vt:lpstr>
      <vt:lpstr>#9Slide07 HoneyCream</vt:lpstr>
      <vt:lpstr>#9Slide07 IcielCadena</vt:lpstr>
      <vt:lpstr>Arial</vt:lpstr>
      <vt:lpstr>Cambria</vt:lpstr>
      <vt:lpstr>Roboto</vt:lpstr>
      <vt:lpstr>Times New Roman</vt:lpstr>
      <vt:lpstr>字魂160号-檀宋</vt:lpstr>
      <vt:lpstr>思源黑体 CN Bold</vt:lpstr>
      <vt:lpstr>思源黑体 CN Regular</vt:lpstr>
      <vt:lpstr>汉仪铸字木头人W</vt:lpstr>
      <vt:lpstr>等线</vt:lpstr>
      <vt:lpstr>迷你简菱心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AutoBVT</cp:lastModifiedBy>
  <cp:revision>50</cp:revision>
  <dcterms:created xsi:type="dcterms:W3CDTF">2022-07-08T04:25:45Z</dcterms:created>
  <dcterms:modified xsi:type="dcterms:W3CDTF">2024-03-06T06:00:52Z</dcterms:modified>
</cp:coreProperties>
</file>