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334" r:id="rId2"/>
    <p:sldId id="258" r:id="rId3"/>
    <p:sldId id="261" r:id="rId4"/>
    <p:sldId id="306" r:id="rId5"/>
    <p:sldId id="285" r:id="rId6"/>
    <p:sldId id="283" r:id="rId7"/>
    <p:sldId id="327" r:id="rId8"/>
    <p:sldId id="290" r:id="rId9"/>
    <p:sldId id="313" r:id="rId10"/>
    <p:sldId id="291" r:id="rId11"/>
    <p:sldId id="297" r:id="rId12"/>
    <p:sldId id="292" r:id="rId13"/>
    <p:sldId id="298" r:id="rId14"/>
    <p:sldId id="299" r:id="rId15"/>
    <p:sldId id="328" r:id="rId16"/>
    <p:sldId id="293" r:id="rId17"/>
    <p:sldId id="294" r:id="rId18"/>
    <p:sldId id="331" r:id="rId19"/>
    <p:sldId id="333" r:id="rId20"/>
    <p:sldId id="329" r:id="rId21"/>
    <p:sldId id="330" r:id="rId22"/>
    <p:sldId id="279" r:id="rId23"/>
  </p:sldIdLst>
  <p:sldSz cx="12192000" cy="6858000"/>
  <p:notesSz cx="6858000" cy="9144000"/>
  <p:embeddedFontLst>
    <p:embeddedFont>
      <p:font typeface="宋体" panose="02010600030101010101" pitchFamily="2" charset="-122"/>
      <p:regular r:id="rId25"/>
    </p:embeddedFont>
    <p:embeddedFont>
      <p:font typeface="Calibri Light" panose="020F0302020204030204" pitchFamily="34" charset="0"/>
      <p:regular r:id="rId26"/>
      <p:italic r:id="rId27"/>
    </p:embeddedFont>
    <p:embeddedFont>
      <p:font typeface="Cambria" panose="02040503050406030204" pitchFamily="18"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366"/>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93" autoAdjust="0"/>
    <p:restoredTop sz="93447" autoAdjust="0"/>
  </p:normalViewPr>
  <p:slideViewPr>
    <p:cSldViewPr snapToGrid="0">
      <p:cViewPr varScale="1">
        <p:scale>
          <a:sx n="88" d="100"/>
          <a:sy n="88" d="100"/>
        </p:scale>
        <p:origin x="346" y="6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658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43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4255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697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3/27/2024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8CE89-3561-9B57-2798-009106AA5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5377">
            <a:off x="-33361" y="71326"/>
            <a:ext cx="5184547" cy="3101410"/>
          </a:xfrm>
          <a:prstGeom prst="rect">
            <a:avLst/>
          </a:prstGeom>
        </p:spPr>
      </p:pic>
      <p:pic>
        <p:nvPicPr>
          <p:cNvPr id="4" name="Picture 3">
            <a:extLst>
              <a:ext uri="{FF2B5EF4-FFF2-40B4-BE49-F238E27FC236}">
                <a16:creationId xmlns:a16="http://schemas.microsoft.com/office/drawing/2014/main" id="{BEF5F993-E9E9-34CA-C358-B3678CC7368E}"/>
              </a:ext>
            </a:extLst>
          </p:cNvPr>
          <p:cNvPicPr>
            <a:picLocks noChangeAspect="1"/>
          </p:cNvPicPr>
          <p:nvPr/>
        </p:nvPicPr>
        <p:blipFill>
          <a:blip r:embed="rId5"/>
          <a:stretch>
            <a:fillRect/>
          </a:stretch>
        </p:blipFill>
        <p:spPr>
          <a:xfrm>
            <a:off x="4780160" y="1134909"/>
            <a:ext cx="2091109" cy="1341236"/>
          </a:xfrm>
          <a:prstGeom prst="rect">
            <a:avLst/>
          </a:prstGeom>
        </p:spPr>
      </p:pic>
      <p:pic>
        <p:nvPicPr>
          <p:cNvPr id="5" name="Picture 4" descr="A green and white logo&#10;&#10;Description automatically generated">
            <a:extLst>
              <a:ext uri="{FF2B5EF4-FFF2-40B4-BE49-F238E27FC236}">
                <a16:creationId xmlns:a16="http://schemas.microsoft.com/office/drawing/2014/main" id="{D6729E86-0A40-4A44-71B8-9AB9FA713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5005" y="-254964"/>
            <a:ext cx="1876995" cy="1876995"/>
          </a:xfrm>
          <a:prstGeom prst="rect">
            <a:avLst/>
          </a:prstGeom>
        </p:spPr>
      </p:pic>
      <p:pic>
        <p:nvPicPr>
          <p:cNvPr id="7" name="Picture 6">
            <a:extLst>
              <a:ext uri="{FF2B5EF4-FFF2-40B4-BE49-F238E27FC236}">
                <a16:creationId xmlns:a16="http://schemas.microsoft.com/office/drawing/2014/main" id="{5353C7E1-5ED7-3D6C-C9C6-26123D6B1268}"/>
              </a:ext>
            </a:extLst>
          </p:cNvPr>
          <p:cNvPicPr>
            <a:picLocks noChangeAspect="1"/>
          </p:cNvPicPr>
          <p:nvPr/>
        </p:nvPicPr>
        <p:blipFill>
          <a:blip r:embed="rId7"/>
          <a:stretch>
            <a:fillRect/>
          </a:stretch>
        </p:blipFill>
        <p:spPr>
          <a:xfrm>
            <a:off x="-1603102" y="1997749"/>
            <a:ext cx="13904792" cy="4121592"/>
          </a:xfrm>
          <a:prstGeom prst="rect">
            <a:avLst/>
          </a:prstGeom>
        </p:spPr>
      </p:pic>
      <p:pic>
        <p:nvPicPr>
          <p:cNvPr id="8" name="Picture 7">
            <a:extLst>
              <a:ext uri="{FF2B5EF4-FFF2-40B4-BE49-F238E27FC236}">
                <a16:creationId xmlns:a16="http://schemas.microsoft.com/office/drawing/2014/main" id="{15CE4435-6D77-61F8-6B92-7E5ADAB944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959934" y="5815094"/>
            <a:ext cx="916379" cy="971354"/>
          </a:xfrm>
          <a:prstGeom prst="rect">
            <a:avLst/>
          </a:prstGeom>
        </p:spPr>
      </p:pic>
      <p:pic>
        <p:nvPicPr>
          <p:cNvPr id="9" name="Picture 8" descr="A cartoon of a child running with a kite&#10;&#10;Description automatically generated">
            <a:extLst>
              <a:ext uri="{FF2B5EF4-FFF2-40B4-BE49-F238E27FC236}">
                <a16:creationId xmlns:a16="http://schemas.microsoft.com/office/drawing/2014/main" id="{DB57083A-425F-F3CB-3079-508B09E1F4E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3150" l="10000" r="90000">
                        <a14:foregroundMark x1="30650" y1="61900" x2="36100" y2="68400"/>
                        <a14:foregroundMark x1="36100" y1="68400" x2="38150" y2="73150"/>
                        <a14:foregroundMark x1="39400" y1="79350" x2="38650" y2="88050"/>
                        <a14:foregroundMark x1="25600" y1="59700" x2="33550" y2="54050"/>
                        <a14:foregroundMark x1="24050" y1="75400" x2="29150" y2="71450"/>
                        <a14:foregroundMark x1="45500" y1="11650" x2="56250" y2="11150"/>
                        <a14:foregroundMark x1="56250" y1="11150" x2="60450" y2="22300"/>
                        <a14:foregroundMark x1="60450" y1="22300" x2="51700" y2="25700"/>
                        <a14:foregroundMark x1="51700" y1="25700" x2="46700" y2="18400"/>
                        <a14:foregroundMark x1="46700" y1="18400" x2="45850" y2="12700"/>
                        <a14:foregroundMark x1="27750" y1="59000" x2="38050" y2="63700"/>
                        <a14:foregroundMark x1="38050" y1="63700" x2="38800" y2="64450"/>
                        <a14:foregroundMark x1="41550" y1="58800" x2="39550" y2="66000"/>
                        <a14:foregroundMark x1="24850" y1="76950" x2="30500" y2="73350"/>
                        <a14:foregroundMark x1="32950" y1="89250" x2="38000" y2="93150"/>
                        <a14:foregroundMark x1="38000" y1="87850" x2="38000" y2="87850"/>
                        <a14:foregroundMark x1="53950" y1="26850" x2="50050" y2="36300"/>
                        <a14:foregroundMark x1="50050" y1="36300" x2="40200" y2="50150"/>
                        <a14:foregroundMark x1="40200" y1="50150" x2="39900" y2="58250"/>
                        <a14:foregroundMark x1="39900" y1="58250" x2="39100" y2="56450"/>
                        <a14:foregroundMark x1="24600" y1="76200" x2="26750" y2="85600"/>
                        <a14:foregroundMark x1="26750" y1="85600" x2="23850" y2="92250"/>
                        <a14:backgroundMark x1="22100" y1="12000" x2="35950" y2="35950"/>
                        <a14:backgroundMark x1="35950" y1="35950" x2="37850" y2="43600"/>
                        <a14:backgroundMark x1="37850" y1="43600" x2="37850" y2="43600"/>
                        <a14:backgroundMark x1="46150" y1="17800" x2="27150" y2="42900"/>
                        <a14:backgroundMark x1="27150" y1="42900" x2="26850" y2="48050"/>
                        <a14:backgroundMark x1="59950" y1="29250" x2="50900" y2="58150"/>
                        <a14:backgroundMark x1="63150" y1="12000" x2="73000" y2="17400"/>
                        <a14:backgroundMark x1="73000" y1="17400" x2="79950" y2="24200"/>
                        <a14:backgroundMark x1="79950" y1="24200" x2="80150" y2="24650"/>
                        <a14:backgroundMark x1="62850" y1="22600" x2="68650" y2="17600"/>
                        <a14:backgroundMark x1="68650" y1="17600" x2="73250" y2="9800"/>
                        <a14:backgroundMark x1="58850" y1="32500" x2="66800" y2="39400"/>
                        <a14:backgroundMark x1="66800" y1="39400" x2="71050" y2="54300"/>
                        <a14:backgroundMark x1="71050" y1="54300" x2="62400" y2="59150"/>
                        <a14:backgroundMark x1="62400" y1="59150" x2="48550" y2="53000"/>
                        <a14:backgroundMark x1="48550" y1="53000" x2="49866" y2="38755"/>
                        <a14:backgroundMark x1="51270" y1="36688" x2="57050" y2="31600"/>
                        <a14:backgroundMark x1="57050" y1="31600" x2="67000" y2="35700"/>
                        <a14:backgroundMark x1="67000" y1="35700" x2="71100" y2="42850"/>
                        <a14:backgroundMark x1="71100" y1="42850" x2="73100" y2="54050"/>
                        <a14:backgroundMark x1="60400" y1="12350" x2="68950" y2="19650"/>
                        <a14:backgroundMark x1="68950" y1="19650" x2="76650" y2="19800"/>
                        <a14:backgroundMark x1="76650" y1="19800" x2="77150" y2="31000"/>
                        <a14:backgroundMark x1="77150" y1="31000" x2="81800" y2="41100"/>
                        <a14:backgroundMark x1="81800" y1="41100" x2="88250" y2="44800"/>
                        <a14:backgroundMark x1="88250" y1="44800" x2="81950" y2="49200"/>
                        <a14:backgroundMark x1="81950" y1="49200" x2="73400" y2="33650"/>
                        <a14:backgroundMark x1="73400" y1="33650" x2="66400" y2="28350"/>
                        <a14:backgroundMark x1="66400" y1="28350" x2="62300" y2="20250"/>
                        <a14:backgroundMark x1="62300" y1="20250" x2="61300" y2="14400"/>
                        <a14:backgroundMark x1="81400" y1="7550" x2="64550" y2="10550"/>
                        <a14:backgroundMark x1="64550" y1="10550" x2="75700" y2="19500"/>
                        <a14:backgroundMark x1="75700" y1="19500" x2="82700" y2="14550"/>
                        <a14:backgroundMark x1="82700" y1="14550" x2="79150" y2="4750"/>
                        <a14:backgroundMark x1="79150" y1="4750" x2="77400" y2="6000"/>
                        <a14:backgroundMark x1="39550" y1="7900" x2="27100" y2="9600"/>
                        <a14:backgroundMark x1="27100" y1="9600" x2="17200" y2="15000"/>
                        <a14:backgroundMark x1="17200" y1="15000" x2="14150" y2="32250"/>
                        <a14:backgroundMark x1="14150" y1="32250" x2="18750" y2="44300"/>
                        <a14:backgroundMark x1="18750" y1="44300" x2="28550" y2="50950"/>
                        <a14:backgroundMark x1="28550" y1="50950" x2="36950" y2="48350"/>
                        <a14:backgroundMark x1="36950" y1="48350" x2="47250" y2="28200"/>
                        <a14:backgroundMark x1="47250" y1="28200" x2="39300" y2="7600"/>
                        <a14:backgroundMark x1="39300" y1="7600" x2="36800" y2="7400"/>
                        <a14:backgroundMark x1="46750" y1="6550" x2="40150" y2="11050"/>
                        <a14:backgroundMark x1="40150" y1="11050" x2="43400" y2="20200"/>
                        <a14:backgroundMark x1="43400" y1="20200" x2="45150" y2="9550"/>
                        <a14:backgroundMark x1="45150" y1="9550" x2="43700" y2="5150"/>
                        <a14:backgroundMark x1="43171" y1="48169" x2="42900" y2="49750"/>
                        <a14:backgroundMark x1="41494" y1="50527" x2="44750" y2="57650"/>
                        <a14:backgroundMark x1="44750" y1="57650" x2="46600" y2="49750"/>
                        <a14:backgroundMark x1="46600" y1="49750" x2="42273" y2="49431"/>
                        <a14:backgroundMark x1="62250" y1="32500" x2="70000" y2="35400"/>
                        <a14:backgroundMark x1="70000" y1="35400" x2="76000" y2="48250"/>
                        <a14:backgroundMark x1="22400" y1="51450" x2="20550" y2="68200"/>
                        <a14:backgroundMark x1="19300" y1="75050" x2="17350" y2="90950"/>
                        <a14:backgroundMark x1="44150" y1="75750" x2="56400" y2="81400"/>
                        <a14:backgroundMark x1="44450" y1="59000" x2="46750" y2="69050"/>
                        <a14:backgroundMark x1="27711" y1="86588" x2="27300" y2="88050"/>
                        <a14:backgroundMark x1="28027" y1="85462" x2="27860" y2="86056"/>
                        <a14:backgroundMark x1="29900" y1="78800" x2="28072" y2="85303"/>
                        <a14:backgroundMark x1="19850" y1="76900" x2="24850" y2="83900"/>
                        <a14:backgroundMark x1="24850" y1="83900" x2="25074" y2="83996"/>
                      </a14:backgroundRemoval>
                    </a14:imgEffect>
                  </a14:imgLayer>
                </a14:imgProps>
              </a:ext>
              <a:ext uri="{28A0092B-C50C-407E-A947-70E740481C1C}">
                <a14:useLocalDpi xmlns:a14="http://schemas.microsoft.com/office/drawing/2010/main" val="0"/>
              </a:ext>
            </a:extLst>
          </a:blip>
          <a:stretch>
            <a:fillRect/>
          </a:stretch>
        </p:blipFill>
        <p:spPr>
          <a:xfrm>
            <a:off x="7850066" y="223145"/>
            <a:ext cx="3160494" cy="2834717"/>
          </a:xfrm>
          <a:prstGeom prst="rect">
            <a:avLst/>
          </a:prstGeom>
        </p:spPr>
      </p:pic>
      <p:pic>
        <p:nvPicPr>
          <p:cNvPr id="10" name="Picture 9">
            <a:extLst>
              <a:ext uri="{FF2B5EF4-FFF2-40B4-BE49-F238E27FC236}">
                <a16:creationId xmlns:a16="http://schemas.microsoft.com/office/drawing/2014/main" id="{9E93D652-3AAB-ECA2-C3E7-79EC85BF81D5}"/>
              </a:ext>
            </a:extLst>
          </p:cNvPr>
          <p:cNvPicPr>
            <a:picLocks noChangeAspect="1"/>
          </p:cNvPicPr>
          <p:nvPr/>
        </p:nvPicPr>
        <p:blipFill>
          <a:blip r:embed="rId11"/>
          <a:stretch>
            <a:fillRect/>
          </a:stretch>
        </p:blipFill>
        <p:spPr>
          <a:xfrm>
            <a:off x="591710" y="624676"/>
            <a:ext cx="3733937" cy="3425015"/>
          </a:xfrm>
          <a:prstGeom prst="rect">
            <a:avLst/>
          </a:prstGeom>
        </p:spPr>
      </p:pic>
    </p:spTree>
    <p:extLst>
      <p:ext uri="{BB962C8B-B14F-4D97-AF65-F5344CB8AC3E}">
        <p14:creationId xmlns:p14="http://schemas.microsoft.com/office/powerpoint/2010/main" val="368158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826" y="122213"/>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412826" y="49032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4"/>
          <a:stretch>
            <a:fillRect/>
          </a:stretch>
        </p:blipFill>
        <p:spPr>
          <a:xfrm>
            <a:off x="-137918" y="646454"/>
            <a:ext cx="2847079" cy="1536325"/>
          </a:xfrm>
          <a:prstGeom prst="rect">
            <a:avLst/>
          </a:prstGeom>
        </p:spPr>
      </p:pic>
      <p:sp>
        <p:nvSpPr>
          <p:cNvPr id="2" name="Rectangle 1"/>
          <p:cNvSpPr/>
          <p:nvPr/>
        </p:nvSpPr>
        <p:spPr>
          <a:xfrm>
            <a:off x="2365286" y="288803"/>
            <a:ext cx="9608999" cy="1477328"/>
          </a:xfrm>
          <a:prstGeom prst="rect">
            <a:avLst/>
          </a:prstGeom>
          <a:solidFill>
            <a:schemeClr val="tx1">
              <a:lumMod val="65000"/>
              <a:lumOff val="35000"/>
            </a:schemeClr>
          </a:solidFill>
        </p:spPr>
        <p:txBody>
          <a:bodyPr wrap="square">
            <a:spAutoFit/>
          </a:bodyPr>
          <a:lstStyle/>
          <a:p>
            <a:pPr algn="ctr"/>
            <a:r>
              <a:rPr lang="vi-VN" sz="4500" b="1" dirty="0">
                <a:solidFill>
                  <a:schemeClr val="bg1"/>
                </a:solidFill>
                <a:latin typeface="Cambria" panose="02040503050406030204" pitchFamily="18" charset="0"/>
                <a:ea typeface="Cambria" panose="02040503050406030204" pitchFamily="18" charset="0"/>
              </a:rPr>
              <a:t>Đoạn mở đầu giới thiệu những gì về chiều hè ở ngoại ô? </a:t>
            </a:r>
            <a:endParaRPr lang="vi-VN" sz="45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4130090" y="2054934"/>
            <a:ext cx="7649084" cy="4401205"/>
          </a:xfrm>
          <a:prstGeom prst="rect">
            <a:avLst/>
          </a:prstGeom>
          <a:solidFill>
            <a:schemeClr val="bg1"/>
          </a:solidFill>
        </p:spPr>
        <p:txBody>
          <a:bodyPr wrap="square">
            <a:spAutoFit/>
          </a:bodyPr>
          <a:lstStyle/>
          <a:p>
            <a:pPr algn="just"/>
            <a:r>
              <a:rPr lang="vi-VN" sz="4000" b="1" dirty="0">
                <a:solidFill>
                  <a:schemeClr val="accent2">
                    <a:lumMod val="50000"/>
                  </a:schemeClr>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3" name="Rectangle 2">
            <a:extLst>
              <a:ext uri="{FF2B5EF4-FFF2-40B4-BE49-F238E27FC236}">
                <a16:creationId xmlns:a16="http://schemas.microsoft.com/office/drawing/2014/main" id="{CF491EB1-F015-BA33-96AA-A52B87CD7F25}"/>
              </a:ext>
            </a:extLst>
          </p:cNvPr>
          <p:cNvSpPr/>
          <p:nvPr/>
        </p:nvSpPr>
        <p:spPr>
          <a:xfrm>
            <a:off x="163549" y="2054934"/>
            <a:ext cx="3485342" cy="3785652"/>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mở đầu giới thiệu về không khí và cảnh vật về chiều hè ở ngoại ô. </a:t>
            </a: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2043" y="94604"/>
            <a:ext cx="10819856" cy="1631216"/>
          </a:xfrm>
          <a:prstGeom prst="roundRect">
            <a:avLst>
              <a:gd name="adj" fmla="val 0"/>
            </a:avLst>
          </a:prstGeom>
          <a:solidFill>
            <a:schemeClr val="bg1"/>
          </a:solidFill>
        </p:spPr>
        <p:txBody>
          <a:bodyPr wrap="square">
            <a:spAutoFit/>
          </a:bodyPr>
          <a:lstStyle/>
          <a:p>
            <a:pPr algn="ctr"/>
            <a:r>
              <a:rPr lang="vi-VN" sz="5000" b="1" dirty="0">
                <a:solidFill>
                  <a:srgbClr val="C00000"/>
                </a:solidFill>
                <a:latin typeface="Cambria" panose="02040503050406030204" pitchFamily="18" charset="0"/>
                <a:ea typeface="Cambria" panose="02040503050406030204" pitchFamily="18" charset="0"/>
                <a:cs typeface="Calibri" panose="020F0502020204030204" pitchFamily="34" charset="0"/>
              </a:rPr>
              <a:t> Cảnh vật ở ngoại ô được miêu tả như thế nào? </a:t>
            </a:r>
          </a:p>
        </p:txBody>
      </p:sp>
      <p:sp>
        <p:nvSpPr>
          <p:cNvPr id="3" name="Rectangle 2"/>
          <p:cNvSpPr/>
          <p:nvPr/>
        </p:nvSpPr>
        <p:spPr>
          <a:xfrm>
            <a:off x="0" y="2011515"/>
            <a:ext cx="2373549"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a:t>
            </a: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4"/>
          <a:stretch>
            <a:fillRect/>
          </a:stretch>
        </p:blipFill>
        <p:spPr>
          <a:xfrm>
            <a:off x="-226191" y="602004"/>
            <a:ext cx="3103018" cy="1612290"/>
          </a:xfrm>
          <a:prstGeom prst="rect">
            <a:avLst/>
          </a:prstGeom>
        </p:spPr>
      </p:pic>
      <p:sp>
        <p:nvSpPr>
          <p:cNvPr id="7" name="Rectangle 6">
            <a:extLst>
              <a:ext uri="{FF2B5EF4-FFF2-40B4-BE49-F238E27FC236}">
                <a16:creationId xmlns:a16="http://schemas.microsoft.com/office/drawing/2014/main" id="{D330576A-1F4F-1157-6581-B4F70482C875}"/>
              </a:ext>
            </a:extLst>
          </p:cNvPr>
          <p:cNvSpPr/>
          <p:nvPr/>
        </p:nvSpPr>
        <p:spPr>
          <a:xfrm>
            <a:off x="-508000" y="2985460"/>
            <a:ext cx="5075255"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t>
            </a: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uộng </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rau muống</a:t>
            </a:r>
          </a:p>
        </p:txBody>
      </p:sp>
      <p:sp>
        <p:nvSpPr>
          <p:cNvPr id="8" name="Rectangle 7">
            <a:extLst>
              <a:ext uri="{FF2B5EF4-FFF2-40B4-BE49-F238E27FC236}">
                <a16:creationId xmlns:a16="http://schemas.microsoft.com/office/drawing/2014/main" id="{D2B4820B-4A47-F7F2-96A0-A4DD0F80D440}"/>
              </a:ext>
            </a:extLst>
          </p:cNvPr>
          <p:cNvSpPr/>
          <p:nvPr/>
        </p:nvSpPr>
        <p:spPr>
          <a:xfrm>
            <a:off x="1228374" y="3858361"/>
            <a:ext cx="2712231"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rặng tre</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9FB94FA3-D8E4-3AD3-3870-D53E0EB4E870}"/>
              </a:ext>
            </a:extLst>
          </p:cNvPr>
          <p:cNvSpPr/>
          <p:nvPr/>
        </p:nvSpPr>
        <p:spPr>
          <a:xfrm>
            <a:off x="1567056" y="4859862"/>
            <a:ext cx="3215509"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tiếng chim</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53816FD3-E661-9FFB-AA06-E9DC6D3F2CEF}"/>
              </a:ext>
            </a:extLst>
          </p:cNvPr>
          <p:cNvSpPr/>
          <p:nvPr/>
        </p:nvSpPr>
        <p:spPr>
          <a:xfrm>
            <a:off x="1059864" y="5739142"/>
            <a:ext cx="4457700"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cánh đồng lúa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组合 44">
            <a:extLst>
              <a:ext uri="{FF2B5EF4-FFF2-40B4-BE49-F238E27FC236}">
                <a16:creationId xmlns:a16="http://schemas.microsoft.com/office/drawing/2014/main" id="{C51341FD-E4B7-A7A0-009A-4071F8D18092}"/>
              </a:ext>
            </a:extLst>
          </p:cNvPr>
          <p:cNvGrpSpPr/>
          <p:nvPr/>
        </p:nvGrpSpPr>
        <p:grpSpPr>
          <a:xfrm>
            <a:off x="2599740" y="1785615"/>
            <a:ext cx="9202159" cy="1024409"/>
            <a:chOff x="2360277" y="2669668"/>
            <a:chExt cx="3532635" cy="916548"/>
          </a:xfrm>
        </p:grpSpPr>
        <p:sp>
          <p:nvSpPr>
            <p:cNvPr id="15" name="圆角矩形 27">
              <a:extLst>
                <a:ext uri="{FF2B5EF4-FFF2-40B4-BE49-F238E27FC236}">
                  <a16:creationId xmlns:a16="http://schemas.microsoft.com/office/drawing/2014/main" id="{305864FB-43CE-8B74-CE48-B0462B3ABB48}"/>
                </a:ext>
              </a:extLst>
            </p:cNvPr>
            <p:cNvSpPr/>
            <p:nvPr/>
          </p:nvSpPr>
          <p:spPr>
            <a:xfrm>
              <a:off x="2360277" y="2669668"/>
              <a:ext cx="3532635" cy="8926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4" name="文本框 40">
              <a:extLst>
                <a:ext uri="{FF2B5EF4-FFF2-40B4-BE49-F238E27FC236}">
                  <a16:creationId xmlns:a16="http://schemas.microsoft.com/office/drawing/2014/main" id="{41F7C6FC-8E01-96B0-71F2-D971444B9012}"/>
                </a:ext>
              </a:extLst>
            </p:cNvPr>
            <p:cNvSpPr txBox="1"/>
            <p:nvPr/>
          </p:nvSpPr>
          <p:spPr>
            <a:xfrm>
              <a:off x="2404714" y="2677493"/>
              <a:ext cx="3088912" cy="908723"/>
            </a:xfrm>
            <a:prstGeom prst="rect">
              <a:avLst/>
            </a:prstGeom>
            <a:noFill/>
          </p:spPr>
          <p:txBody>
            <a:bodyPr wrap="non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ước trong vắt, dải cỏ xanh êm như tấm thảm </a:t>
              </a:r>
            </a:p>
            <a:p>
              <a:pPr algn="ctr"/>
              <a:r>
                <a:rPr lang="vi-VN" sz="3000" b="1" dirty="0">
                  <a:solidFill>
                    <a:srgbClr val="C00000"/>
                  </a:solidFill>
                  <a:latin typeface="Cambria" panose="02040503050406030204" pitchFamily="18" charset="0"/>
                  <a:ea typeface="Cambria" panose="02040503050406030204" pitchFamily="18" charset="0"/>
                </a:rPr>
                <a:t>ở hai bên bờ kênh.</a:t>
              </a:r>
              <a:endParaRPr lang="en-US" sz="3000" b="1" dirty="0">
                <a:solidFill>
                  <a:srgbClr val="C00000"/>
                </a:solidFill>
                <a:latin typeface="Cambria" panose="02040503050406030204" pitchFamily="18" charset="0"/>
                <a:ea typeface="Cambria" panose="02040503050406030204" pitchFamily="18" charset="0"/>
              </a:endParaRPr>
            </a:p>
          </p:txBody>
        </p:sp>
      </p:grpSp>
      <p:sp>
        <p:nvSpPr>
          <p:cNvPr id="20" name="圆角矩形 27">
            <a:extLst>
              <a:ext uri="{FF2B5EF4-FFF2-40B4-BE49-F238E27FC236}">
                <a16:creationId xmlns:a16="http://schemas.microsoft.com/office/drawing/2014/main" id="{FA12963E-C629-3F8C-B06D-53D6311CEFD5}"/>
              </a:ext>
            </a:extLst>
          </p:cNvPr>
          <p:cNvSpPr/>
          <p:nvPr/>
        </p:nvSpPr>
        <p:spPr>
          <a:xfrm>
            <a:off x="4179522" y="2985460"/>
            <a:ext cx="7746180"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mơn mởn, hoa rau muống tím lấp lánh.</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3" name="圆角矩形 27">
            <a:extLst>
              <a:ext uri="{FF2B5EF4-FFF2-40B4-BE49-F238E27FC236}">
                <a16:creationId xmlns:a16="http://schemas.microsoft.com/office/drawing/2014/main" id="{329F2947-6E76-9F5F-B446-859B01B865F7}"/>
              </a:ext>
            </a:extLst>
          </p:cNvPr>
          <p:cNvSpPr/>
          <p:nvPr/>
        </p:nvSpPr>
        <p:spPr>
          <a:xfrm>
            <a:off x="4282551" y="3898244"/>
            <a:ext cx="5456354"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thì thầm trong gió.</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4" name="圆角矩形 27">
            <a:extLst>
              <a:ext uri="{FF2B5EF4-FFF2-40B4-BE49-F238E27FC236}">
                <a16:creationId xmlns:a16="http://schemas.microsoft.com/office/drawing/2014/main" id="{F83907A9-CCF6-763B-7D0D-5CF39F94F332}"/>
              </a:ext>
            </a:extLst>
          </p:cNvPr>
          <p:cNvSpPr/>
          <p:nvPr/>
        </p:nvSpPr>
        <p:spPr>
          <a:xfrm>
            <a:off x="4782565" y="4751723"/>
            <a:ext cx="6563758"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500" b="1">
                <a:solidFill>
                  <a:srgbClr val="C00000"/>
                </a:solidFill>
                <a:latin typeface="Cambria" panose="02040503050406030204" pitchFamily="18" charset="0"/>
                <a:ea typeface="思源黑体 CN"/>
              </a:rPr>
              <a:t>c</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ất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tiếng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hót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tự</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do,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thiết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tha.</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5" name="圆角矩形 27">
            <a:extLst>
              <a:ext uri="{FF2B5EF4-FFF2-40B4-BE49-F238E27FC236}">
                <a16:creationId xmlns:a16="http://schemas.microsoft.com/office/drawing/2014/main" id="{27132C48-EE9A-AC60-D4CE-8D95642A89D0}"/>
              </a:ext>
            </a:extLst>
          </p:cNvPr>
          <p:cNvSpPr/>
          <p:nvPr/>
        </p:nvSpPr>
        <p:spPr>
          <a:xfrm>
            <a:off x="5485996" y="5739143"/>
            <a:ext cx="4108529" cy="677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chín</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mênh</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mông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20"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134214" y="24143"/>
            <a:ext cx="12064999"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Vì sao tác giả nói vùng ngoại ô mang vẻ đẹp bình dị?</a:t>
            </a:r>
          </a:p>
        </p:txBody>
      </p:sp>
      <p:sp>
        <p:nvSpPr>
          <p:cNvPr id="3" name="Rectangle 2"/>
          <p:cNvSpPr/>
          <p:nvPr/>
        </p:nvSpPr>
        <p:spPr>
          <a:xfrm>
            <a:off x="156377" y="1974567"/>
            <a:ext cx="12064998" cy="440120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4000" b="1" dirty="0" smtClean="0">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4000" b="1" dirty="0" smtClean="0">
                <a:solidFill>
                  <a:srgbClr val="002060"/>
                </a:solidFill>
                <a:latin typeface="Cambria" panose="02040503050406030204" pitchFamily="18" charset="0"/>
                <a:ea typeface="Cambria" panose="02040503050406030204" pitchFamily="18" charset="0"/>
                <a:cs typeface="Calibri" panose="020F0502020204030204" pitchFamily="34" charset="0"/>
              </a:rPr>
              <a:t>ó </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gắn liền với hình ảnh tuổi thơ tác giả cùng bạn đi dạo dọc con </a:t>
            </a:r>
            <a:r>
              <a:rPr lang="vi-VN" sz="4000" b="1" dirty="0" smtClean="0">
                <a:solidFill>
                  <a:srgbClr val="002060"/>
                </a:solidFill>
                <a:latin typeface="Cambria" panose="02040503050406030204" pitchFamily="18" charset="0"/>
                <a:ea typeface="Cambria" panose="02040503050406030204" pitchFamily="18" charset="0"/>
                <a:cs typeface="Calibri" panose="020F0502020204030204" pitchFamily="34" charset="0"/>
              </a:rPr>
              <a:t>kênh,</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a:r>
              <a:rPr lang="en-US" sz="4000" b="1" dirty="0" smtClean="0">
                <a:solidFill>
                  <a:srgbClr val="002060"/>
                </a:solidFill>
                <a:latin typeface="Cambria" panose="02040503050406030204" pitchFamily="18" charset="0"/>
                <a:ea typeface="Cambria" panose="02040503050406030204" pitchFamily="18" charset="0"/>
                <a:cs typeface="Calibri" panose="020F0502020204030204" pitchFamily="34" charset="0"/>
              </a:rPr>
              <a:t>- G</a:t>
            </a:r>
            <a:r>
              <a:rPr lang="vi-VN" sz="4000" b="1" dirty="0" smtClean="0">
                <a:solidFill>
                  <a:srgbClr val="002060"/>
                </a:solidFill>
                <a:latin typeface="Cambria" panose="02040503050406030204" pitchFamily="18" charset="0"/>
                <a:ea typeface="Cambria" panose="02040503050406030204" pitchFamily="18" charset="0"/>
                <a:cs typeface="Calibri" panose="020F0502020204030204" pitchFamily="34" charset="0"/>
              </a:rPr>
              <a:t>ắn </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liền với những sự vật thân quen như con kênh, ruộng rau muống, rặng tre, tiếng chim, cánh đồng lúa,… hòa cùng đó là ráng chiều vàng dịu và thơm hơi đất, là gió đưa thoang thoảng hương lúa chín và hương </a:t>
            </a:r>
            <a:r>
              <a:rPr lang="vi-VN" sz="4000" b="1" dirty="0" smtClean="0">
                <a:solidFill>
                  <a:srgbClr val="002060"/>
                </a:solidFill>
                <a:latin typeface="Cambria" panose="02040503050406030204" pitchFamily="18" charset="0"/>
                <a:ea typeface="Cambria" panose="02040503050406030204" pitchFamily="18" charset="0"/>
                <a:cs typeface="Calibri" panose="020F0502020204030204" pitchFamily="34" charset="0"/>
              </a:rPr>
              <a:t>sen</a:t>
            </a:r>
            <a:r>
              <a:rPr lang="en-US" sz="4000" b="1" dirty="0" smtClean="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134214" y="629830"/>
            <a:ext cx="2975106" cy="1536325"/>
          </a:xfrm>
          <a:prstGeom prst="rect">
            <a:avLst/>
          </a:prstGeom>
        </p:spPr>
      </p:pic>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2849400" y="-18844"/>
            <a:ext cx="8929774" cy="261050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Tác giả có cảm nhận như thế nào khi chơi thả diều trong chiều hè ở ngoại ô?</a:t>
            </a:r>
          </a:p>
        </p:txBody>
      </p:sp>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68" y="768161"/>
            <a:ext cx="2952334" cy="1823500"/>
          </a:xfrm>
          <a:prstGeom prst="rect">
            <a:avLst/>
          </a:prstGeom>
        </p:spPr>
      </p:pic>
      <p:sp>
        <p:nvSpPr>
          <p:cNvPr id="2" name="Rounded Rectangle 19">
            <a:extLst>
              <a:ext uri="{FF2B5EF4-FFF2-40B4-BE49-F238E27FC236}">
                <a16:creationId xmlns:a16="http://schemas.microsoft.com/office/drawing/2014/main" id="{6AB805A4-1B4E-B535-D22B-30F0FD623893}"/>
              </a:ext>
            </a:extLst>
          </p:cNvPr>
          <p:cNvSpPr/>
          <p:nvPr/>
        </p:nvSpPr>
        <p:spPr>
          <a:xfrm>
            <a:off x="189926" y="2871951"/>
            <a:ext cx="11462141" cy="3443645"/>
          </a:xfrm>
          <a:prstGeom prst="roundRect">
            <a:avLst>
              <a:gd name="adj" fmla="val 29749"/>
            </a:avLst>
          </a:prstGeom>
          <a:solidFill>
            <a:schemeClr val="bg1"/>
          </a:solidFill>
        </p:spPr>
        <p:txBody>
          <a:bodyPr wrap="square">
            <a:spAutoFit/>
          </a:bodyPr>
          <a:lstStyle/>
          <a:p>
            <a:pPr algn="just"/>
            <a:r>
              <a:rPr lang="vi-VN" sz="36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 giả cảm thấy </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rất thú vị </a:t>
            </a:r>
            <a:r>
              <a:rPr lang="vi-VN" sz="36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khi được thả diều cùng lũ bạn. Những cánh diều như những mảnh hồn ấu thơ bay lên với biết bao khát vọng. Ngồi bên nơi cắm diều, </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lòng tác giả lâng lâng</a:t>
            </a:r>
            <a:r>
              <a:rPr lang="vi-VN" sz="36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muốn gửi ước mơ của mình theo những cánh diều lên tận mây xanh.</a:t>
            </a:r>
          </a:p>
        </p:txBody>
      </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898476" y="-196752"/>
            <a:ext cx="3005588" cy="153632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335766" y="1492319"/>
            <a:ext cx="9549723" cy="997675"/>
            <a:chOff x="2360277" y="2671670"/>
            <a:chExt cx="366606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666062" cy="892629"/>
              <a:chOff x="1336246" y="3302000"/>
              <a:chExt cx="2863445"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63445"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773632"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3416836"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khung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ô.</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209800" y="2988404"/>
            <a:ext cx="9786432" cy="997675"/>
            <a:chOff x="2360277" y="2671670"/>
            <a:chExt cx="354362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20075" y="2764127"/>
              <a:ext cx="3483830"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Vẻ</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đẹp</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dị</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buổi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chiều</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hè</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05684" y="4404942"/>
            <a:ext cx="9026187" cy="1394358"/>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086296" cy="791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Niềm</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tác</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buổi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ô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lũ</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955AF160-1B1E-CAD9-C6B6-600F856FBBBF}"/>
              </a:ext>
            </a:extLst>
          </p:cNvPr>
          <p:cNvSpPr txBox="1"/>
          <p:nvPr/>
        </p:nvSpPr>
        <p:spPr>
          <a:xfrm>
            <a:off x="287331" y="164534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1</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270339" y="315346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2</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363862" y="4690382"/>
            <a:ext cx="28648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3</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69152" y="156941"/>
            <a:ext cx="4081670" cy="980661"/>
          </a:xfrm>
          <a:prstGeom prst="rect">
            <a:avLst/>
          </a:prstGeom>
        </p:spPr>
      </p:pic>
      <p:pic>
        <p:nvPicPr>
          <p:cNvPr id="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53640" y="156940"/>
            <a:ext cx="5632172" cy="980661"/>
          </a:xfrm>
          <a:prstGeom prst="rect">
            <a:avLst/>
          </a:prstGeom>
        </p:spPr>
      </p:pic>
      <p:pic>
        <p:nvPicPr>
          <p:cNvPr id="8"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4942" y="156941"/>
            <a:ext cx="4081670" cy="980661"/>
          </a:xfrm>
          <a:prstGeom prst="rect">
            <a:avLst/>
          </a:prstGeom>
        </p:spPr>
      </p:pic>
      <p:pic>
        <p:nvPicPr>
          <p:cNvPr id="9"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77850" y="156940"/>
            <a:ext cx="5632172" cy="980661"/>
          </a:xfrm>
          <a:prstGeom prst="rect">
            <a:avLst/>
          </a:prstGeom>
        </p:spPr>
      </p:pic>
      <p:sp>
        <p:nvSpPr>
          <p:cNvPr id="20" name="Rounded Rectangle 19"/>
          <p:cNvSpPr/>
          <p:nvPr/>
        </p:nvSpPr>
        <p:spPr>
          <a:xfrm>
            <a:off x="143674" y="285898"/>
            <a:ext cx="12077701" cy="851654"/>
          </a:xfrm>
          <a:prstGeom prst="roundRect">
            <a:avLst>
              <a:gd name="adj" fmla="val 29749"/>
            </a:avLst>
          </a:prstGeom>
          <a:solidFill>
            <a:schemeClr val="bg1"/>
          </a:solidFill>
        </p:spPr>
        <p:txBody>
          <a:bodyPr wrap="square">
            <a:spAutoFit/>
          </a:bodyPr>
          <a:lstStyle/>
          <a:p>
            <a:pPr algn="ctr"/>
            <a:r>
              <a:rPr lang="vi-VN" sz="25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Nêu ý chính của mỗi đoạn trong bài?</a:t>
            </a:r>
          </a:p>
        </p:txBody>
      </p:sp>
      <p:pic>
        <p:nvPicPr>
          <p:cNvPr id="10" name="Picture 9">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2508" y="156941"/>
            <a:ext cx="2908044" cy="1109568"/>
          </a:xfrm>
          <a:prstGeom prst="rect">
            <a:avLst/>
          </a:prstGeom>
        </p:spPr>
      </p:pic>
    </p:spTree>
    <p:extLst>
      <p:ext uri="{BB962C8B-B14F-4D97-AF65-F5344CB8AC3E}">
        <p14:creationId xmlns:p14="http://schemas.microsoft.com/office/powerpoint/2010/main" val="377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2937754" y="898389"/>
            <a:ext cx="9518839" cy="5061222"/>
            <a:chOff x="2484475" y="1503457"/>
            <a:chExt cx="7989905" cy="495243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607760"/>
            </a:xfrm>
            <a:prstGeom prst="rect">
              <a:avLst/>
            </a:prstGeom>
            <a:noFill/>
          </p:spPr>
          <p:txBody>
            <a:bodyPr wrap="square">
              <a:spAutoFit/>
            </a:bodyPr>
            <a:lstStyle/>
            <a:p>
              <a:pPr algn="just"/>
              <a:r>
                <a:rPr lang="en-US" sz="5000" b="1" dirty="0">
                  <a:effectLst/>
                  <a:latin typeface="Cambria" panose="02040503050406030204" pitchFamily="18" charset="0"/>
                  <a:ea typeface="Cambria" panose="02040503050406030204" pitchFamily="18" charset="0"/>
                </a:rPr>
                <a:t>Ca </a:t>
              </a:r>
              <a:r>
                <a:rPr lang="en-US" sz="5000" b="1" dirty="0" err="1">
                  <a:effectLst/>
                  <a:latin typeface="Cambria" panose="02040503050406030204" pitchFamily="18" charset="0"/>
                  <a:ea typeface="Cambria" panose="02040503050406030204" pitchFamily="18" charset="0"/>
                </a:rPr>
                <a:t>ngợi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vẻ</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đẹp</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bình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dị</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thân</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thuộc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quê</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hương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cảm</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vui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sướng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giả</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khi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được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hòa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mình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vào</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vật</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ngoại</a:t>
              </a:r>
              <a:r>
                <a:rPr lang="en-US" sz="5000" b="1" dirty="0">
                  <a:effectLst/>
                  <a:latin typeface="Cambria" panose="02040503050406030204" pitchFamily="18" charset="0"/>
                  <a:ea typeface="Cambria" panose="02040503050406030204" pitchFamily="18" charset="0"/>
                </a:rPr>
                <a:t> ô.</a:t>
              </a:r>
              <a:endParaRPr lang="en-SG" sz="5000" b="1" dirty="0">
                <a:effectLst/>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6"/>
          <a:stretch>
            <a:fillRect/>
          </a:stretch>
        </p:blipFill>
        <p:spPr>
          <a:xfrm>
            <a:off x="-750939" y="516784"/>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01159" y="-381755"/>
            <a:ext cx="9544426" cy="7204627"/>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3636579" y="509744"/>
            <a:ext cx="7658852" cy="605037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57864"/>
            <a:ext cx="12073932" cy="6742271"/>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Tree>
    <p:extLst>
      <p:ext uri="{BB962C8B-B14F-4D97-AF65-F5344CB8AC3E}">
        <p14:creationId xmlns:p14="http://schemas.microsoft.com/office/powerpoint/2010/main" val="354062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3076" y="-173314"/>
            <a:ext cx="9544426" cy="720462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1703251" y="2071659"/>
            <a:ext cx="8474471" cy="2714681"/>
          </a:xfrm>
          <a:prstGeom prst="rect">
            <a:avLst/>
          </a:prstGeom>
        </p:spPr>
      </p:pic>
    </p:spTree>
    <p:extLst>
      <p:ext uri="{BB962C8B-B14F-4D97-AF65-F5344CB8AC3E}">
        <p14:creationId xmlns:p14="http://schemas.microsoft.com/office/powerpoint/2010/main" val="616682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E527B-750E-2F4A-DAD6-4D0F57F5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87" y="-155642"/>
            <a:ext cx="11200574" cy="670021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89" y="1916843"/>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0BDD9-5410-F361-44B3-6690D845C2F5}"/>
              </a:ext>
            </a:extLst>
          </p:cNvPr>
          <p:cNvSpPr txBox="1"/>
          <p:nvPr/>
        </p:nvSpPr>
        <p:spPr>
          <a:xfrm>
            <a:off x="86484" y="208880"/>
            <a:ext cx="11783299" cy="2145268"/>
          </a:xfrm>
          <a:prstGeom prst="roundRect">
            <a:avLst/>
          </a:prstGeom>
          <a:solidFill>
            <a:schemeClr val="bg1"/>
          </a:solidFill>
          <a:ln w="28575">
            <a:solidFill>
              <a:schemeClr val="tx1"/>
            </a:solidFill>
            <a:prstDash val="dash"/>
          </a:ln>
        </p:spPr>
        <p:txBody>
          <a:bodyPr wrap="square" rtlCol="0">
            <a:spAutoFit/>
          </a:bodyPr>
          <a:lstStyle/>
          <a:p>
            <a:pPr marL="342900" indent="-342900" algn="ctr">
              <a:buAutoNum type="arabicPeriod"/>
            </a:pPr>
            <a:r>
              <a:rPr lang="en-SG" sz="4000" b="1" dirty="0" err="1">
                <a:solidFill>
                  <a:srgbClr val="002060"/>
                </a:solidFill>
                <a:latin typeface="Cambria" panose="02040503050406030204" pitchFamily="18" charset="0"/>
                <a:ea typeface="Cambria" panose="02040503050406030204" pitchFamily="18" charset="0"/>
              </a:rPr>
              <a:t>Thêm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ngữ</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mỗi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dưới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đây</a:t>
            </a:r>
            <a:r>
              <a:rPr lang="en-SG"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cốc</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đua</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nhau</a:t>
            </a:r>
            <a:r>
              <a:rPr lang="en-SG" sz="4000" dirty="0">
                <a:latin typeface="Cambria" panose="02040503050406030204" pitchFamily="18" charset="0"/>
                <a:ea typeface="Cambria" panose="02040503050406030204" pitchFamily="18" charset="0"/>
              </a:rPr>
              <a:t> bay </a:t>
            </a:r>
            <a:r>
              <a:rPr lang="en-SG" sz="4000" dirty="0" err="1">
                <a:latin typeface="Cambria" panose="02040503050406030204" pitchFamily="18" charset="0"/>
                <a:ea typeface="Cambria" panose="02040503050406030204" pitchFamily="18" charset="0"/>
              </a:rPr>
              <a:t>lên</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cao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Tiếng</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vi vu </a:t>
            </a:r>
            <a:r>
              <a:rPr lang="en-SG" sz="4000" dirty="0" err="1">
                <a:latin typeface="Cambria" panose="02040503050406030204" pitchFamily="18" charset="0"/>
                <a:ea typeface="Cambria" panose="02040503050406030204" pitchFamily="18" charset="0"/>
              </a:rPr>
              <a:t>trầm</a:t>
            </a:r>
            <a:r>
              <a:rPr lang="en-SG"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bổng.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1A6AE35-7F5C-E968-AF12-3E7437769E53}"/>
              </a:ext>
            </a:extLst>
          </p:cNvPr>
          <p:cNvSpPr/>
          <p:nvPr/>
        </p:nvSpPr>
        <p:spPr>
          <a:xfrm>
            <a:off x="272369" y="2854106"/>
            <a:ext cx="11919631" cy="3170099"/>
          </a:xfrm>
          <a:prstGeom prst="rect">
            <a:avLst/>
          </a:prstGeom>
          <a:solidFill>
            <a:schemeClr val="bg1"/>
          </a:solidFill>
        </p:spPr>
        <p:txBody>
          <a:bodyPr wrap="square">
            <a:spAutoFit/>
          </a:bodyPr>
          <a:lstStyle/>
          <a:p>
            <a:pPr algn="just"/>
            <a:r>
              <a:rPr lang="en-US" sz="5000" b="1" dirty="0" smtClean="0">
                <a:solidFill>
                  <a:srgbClr val="C00000"/>
                </a:solidFill>
                <a:latin typeface="Cambria" panose="02040503050406030204" pitchFamily="18" charset="0"/>
                <a:ea typeface="Cambria" panose="02040503050406030204" pitchFamily="18" charset="0"/>
              </a:rPr>
              <a:t>   </a:t>
            </a:r>
            <a:r>
              <a:rPr lang="vi-VN" sz="5000" b="1" dirty="0" smtClean="0">
                <a:solidFill>
                  <a:srgbClr val="C00000"/>
                </a:solidFill>
                <a:latin typeface="Cambria" panose="02040503050406030204" pitchFamily="18" charset="0"/>
                <a:ea typeface="Cambria" panose="02040503050406030204" pitchFamily="18" charset="0"/>
              </a:rPr>
              <a:t>Trên </a:t>
            </a:r>
            <a:r>
              <a:rPr lang="vi-VN" sz="5000" b="1" dirty="0">
                <a:solidFill>
                  <a:srgbClr val="C00000"/>
                </a:solidFill>
                <a:latin typeface="Cambria" panose="02040503050406030204" pitchFamily="18" charset="0"/>
                <a:ea typeface="Cambria" panose="02040503050406030204" pitchFamily="18" charset="0"/>
              </a:rPr>
              <a:t>bầu trời</a:t>
            </a:r>
            <a:r>
              <a:rPr lang="vi-VN" sz="5000" b="1" dirty="0">
                <a:solidFill>
                  <a:schemeClr val="accent2">
                    <a:lumMod val="50000"/>
                  </a:schemeClr>
                </a:solidFill>
                <a:latin typeface="Cambria" panose="02040503050406030204" pitchFamily="18" charset="0"/>
                <a:ea typeface="Cambria" panose="02040503050406030204" pitchFamily="18" charset="0"/>
              </a:rPr>
              <a:t>, diều cốc, diều tu, diều sáo đua nhau bay lên cao. </a:t>
            </a:r>
            <a:endParaRPr lang="en-US" sz="5000" b="1" dirty="0" smtClean="0">
              <a:solidFill>
                <a:schemeClr val="accent2">
                  <a:lumMod val="50000"/>
                </a:schemeClr>
              </a:solidFill>
              <a:latin typeface="Cambria" panose="02040503050406030204" pitchFamily="18" charset="0"/>
              <a:ea typeface="Cambria" panose="02040503050406030204" pitchFamily="18" charset="0"/>
            </a:endParaRPr>
          </a:p>
          <a:p>
            <a:pPr algn="just"/>
            <a:r>
              <a:rPr lang="en-US" sz="5000" b="1" dirty="0" smtClean="0">
                <a:solidFill>
                  <a:srgbClr val="C00000"/>
                </a:solidFill>
                <a:latin typeface="Cambria" panose="02040503050406030204" pitchFamily="18" charset="0"/>
                <a:ea typeface="Cambria" panose="02040503050406030204" pitchFamily="18" charset="0"/>
              </a:rPr>
              <a:t>    </a:t>
            </a:r>
            <a:r>
              <a:rPr lang="vi-VN" sz="5000" b="1" dirty="0" smtClean="0">
                <a:solidFill>
                  <a:srgbClr val="C00000"/>
                </a:solidFill>
                <a:latin typeface="Cambria" panose="02040503050406030204" pitchFamily="18" charset="0"/>
                <a:ea typeface="Cambria" panose="02040503050406030204" pitchFamily="18" charset="0"/>
              </a:rPr>
              <a:t>Chiều </a:t>
            </a:r>
            <a:r>
              <a:rPr lang="vi-VN" sz="5000" b="1" dirty="0">
                <a:solidFill>
                  <a:srgbClr val="C00000"/>
                </a:solidFill>
                <a:latin typeface="Cambria" panose="02040503050406030204" pitchFamily="18" charset="0"/>
                <a:ea typeface="Cambria" panose="02040503050406030204" pitchFamily="18" charset="0"/>
              </a:rPr>
              <a:t>chiều</a:t>
            </a:r>
            <a:r>
              <a:rPr lang="vi-VN" sz="5000" b="1" dirty="0">
                <a:solidFill>
                  <a:schemeClr val="accent2">
                    <a:lumMod val="50000"/>
                  </a:schemeClr>
                </a:solidFill>
                <a:latin typeface="Cambria" panose="02040503050406030204" pitchFamily="18" charset="0"/>
                <a:ea typeface="Cambria" panose="02040503050406030204" pitchFamily="18" charset="0"/>
              </a:rPr>
              <a:t>, tiếng sáo diều vi vu trầm bổng.</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473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27">
            <a:extLst>
              <a:ext uri="{FF2B5EF4-FFF2-40B4-BE49-F238E27FC236}">
                <a16:creationId xmlns:a16="http://schemas.microsoft.com/office/drawing/2014/main" id="{4CC2C49A-88FF-AB1B-910C-06EECE7BD2E7}"/>
              </a:ext>
            </a:extLst>
          </p:cNvPr>
          <p:cNvSpPr/>
          <p:nvPr/>
        </p:nvSpPr>
        <p:spPr>
          <a:xfrm>
            <a:off x="1040525" y="4820297"/>
            <a:ext cx="10341578" cy="18039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 name="TextBox 2">
            <a:extLst>
              <a:ext uri="{FF2B5EF4-FFF2-40B4-BE49-F238E27FC236}">
                <a16:creationId xmlns:a16="http://schemas.microsoft.com/office/drawing/2014/main" id="{5D004D32-68A6-B76C-4287-782D1036538F}"/>
              </a:ext>
            </a:extLst>
          </p:cNvPr>
          <p:cNvSpPr txBox="1"/>
          <p:nvPr/>
        </p:nvSpPr>
        <p:spPr>
          <a:xfrm>
            <a:off x="1352737" y="853602"/>
            <a:ext cx="770708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2DD35F-802D-69DA-A096-0F37374CA280}"/>
              </a:ext>
            </a:extLst>
          </p:cNvPr>
          <p:cNvSpPr txBox="1"/>
          <p:nvPr/>
        </p:nvSpPr>
        <p:spPr>
          <a:xfrm>
            <a:off x="1641417" y="5060539"/>
            <a:ext cx="880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ngoặc</a:t>
            </a:r>
            <a:r>
              <a:rPr kumimoji="0" lang="en-SG"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kép</a:t>
            </a:r>
            <a:r>
              <a:rPr kumimoji="0" lang="en-SG"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trong</a:t>
            </a:r>
            <a:r>
              <a:rPr kumimoji="0" lang="en-SG"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đoạn</a:t>
            </a:r>
            <a:r>
              <a:rPr kumimoji="0" lang="en-SG"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văn</a:t>
            </a:r>
            <a:r>
              <a:rPr kumimoji="0" lang="en-SG"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dùng</a:t>
            </a:r>
            <a:r>
              <a:rPr kumimoji="0" lang="en-SG"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rPr>
              <a:t>để</a:t>
            </a:r>
            <a:r>
              <a:rPr kumimoji="0" lang="en-SG"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đánh</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tác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phẩm</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tài liệu.</a:t>
            </a:r>
            <a:endPar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58443A9-F850-75E6-59E2-E1E5DF915E14}"/>
              </a:ext>
            </a:extLst>
          </p:cNvPr>
          <p:cNvSpPr txBox="1"/>
          <p:nvPr/>
        </p:nvSpPr>
        <p:spPr>
          <a:xfrm>
            <a:off x="231228" y="94593"/>
            <a:ext cx="11775379" cy="4392692"/>
          </a:xfrm>
          <a:prstGeom prst="roundRect">
            <a:avLst/>
          </a:prstGeom>
          <a:solidFill>
            <a:schemeClr val="bg1"/>
          </a:solidFill>
          <a:ln w="28575">
            <a:solidFill>
              <a:schemeClr val="tx1"/>
            </a:solidFill>
            <a:prstDash val="dash"/>
          </a:ln>
        </p:spPr>
        <p:txBody>
          <a:bodyPr wrap="square" rtlCol="0">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2. Nêu công dụng của dấu ngoặc kép trong đoạn dưới đây: Đọc </a:t>
            </a:r>
            <a:r>
              <a:rPr lang="vi-VN" sz="3600" b="1" dirty="0">
                <a:solidFill>
                  <a:srgbClr val="C00000"/>
                </a:solidFill>
                <a:latin typeface="Cambria" panose="02040503050406030204" pitchFamily="18" charset="0"/>
                <a:ea typeface="Cambria" panose="02040503050406030204" pitchFamily="18" charset="0"/>
              </a:rPr>
              <a:t>“Chiều ngoại ô” </a:t>
            </a:r>
            <a:r>
              <a:rPr lang="vi-VN" sz="3600" b="1" dirty="0">
                <a:solidFill>
                  <a:srgbClr val="002060"/>
                </a:solidFill>
                <a:latin typeface="Cambria" panose="02040503050406030204" pitchFamily="18" charset="0"/>
                <a:ea typeface="Cambria" panose="02040503050406030204" pitchFamily="18" charset="0"/>
              </a:rPr>
              <a:t>của Nguyễn Thuỵ Kha, tôi nhớ đến </a:t>
            </a:r>
            <a:r>
              <a:rPr lang="vi-VN" sz="3600" b="1" dirty="0">
                <a:solidFill>
                  <a:srgbClr val="C00000"/>
                </a:solidFill>
                <a:latin typeface="Cambria" panose="02040503050406030204" pitchFamily="18" charset="0"/>
                <a:ea typeface="Cambria" panose="02040503050406030204" pitchFamily="18" charset="0"/>
              </a:rPr>
              <a:t>“Buổi sáng mùa hè trong thung lũng”</a:t>
            </a:r>
            <a:r>
              <a:rPr lang="vi-VN" sz="3600" b="1" dirty="0">
                <a:solidFill>
                  <a:srgbClr val="002060"/>
                </a:solidFill>
                <a:latin typeface="Cambria" panose="02040503050406030204" pitchFamily="18" charset="0"/>
                <a:ea typeface="Cambria" panose="02040503050406030204" pitchFamily="18" charset="0"/>
              </a:rPr>
              <a:t> của Hoàng Hữu Bội, </a:t>
            </a:r>
            <a:r>
              <a:rPr lang="vi-VN" sz="3600" b="1" dirty="0">
                <a:solidFill>
                  <a:srgbClr val="C00000"/>
                </a:solidFill>
                <a:latin typeface="Cambria" panose="02040503050406030204" pitchFamily="18" charset="0"/>
                <a:ea typeface="Cambria" panose="02040503050406030204" pitchFamily="18" charset="0"/>
              </a:rPr>
              <a:t>“Nắng trưa” </a:t>
            </a:r>
            <a:r>
              <a:rPr lang="vi-VN" sz="3600" b="1" dirty="0">
                <a:solidFill>
                  <a:srgbClr val="002060"/>
                </a:solidFill>
                <a:latin typeface="Cambria" panose="02040503050406030204" pitchFamily="18" charset="0"/>
                <a:ea typeface="Cambria" panose="02040503050406030204" pitchFamily="18" charset="0"/>
              </a:rPr>
              <a:t>của Băng Sơn,... Các nhà văn đã cảm nhận cảnh vật trong mỗi mùa bằng nhiều giác quan, tạo nên những bức tranh phong cảnh mang sắc màu, âm thanh, hương vị,... của cuộc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44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447" y="-13979"/>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15083"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140205" y="2033116"/>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659" y="1512111"/>
            <a:ext cx="8244918" cy="4448906"/>
          </a:xfrm>
          <a:prstGeom prst="rect">
            <a:avLst/>
          </a:prstGeom>
        </p:spPr>
      </p:pic>
      <p:sp>
        <p:nvSpPr>
          <p:cNvPr id="3" name="TextBox 2"/>
          <p:cNvSpPr txBox="1"/>
          <p:nvPr/>
        </p:nvSpPr>
        <p:spPr>
          <a:xfrm>
            <a:off x="4032154" y="2197923"/>
            <a:ext cx="7621927" cy="3477875"/>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Trao đổi với bạn về những điểm khác biệt giữa nông thôn và thành phố?</a:t>
            </a:r>
            <a:endParaRPr lang="en-US" sz="55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2"/>
          <a:stretch>
            <a:fillRect/>
          </a:stretch>
        </p:blipFill>
        <p:spPr>
          <a:xfrm>
            <a:off x="0" y="-519095"/>
            <a:ext cx="11532562" cy="6897465"/>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3059666" y="144116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00206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00206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714416" cy="729732"/>
            </a:xfrm>
            <a:prstGeom prst="rect">
              <a:avLst/>
            </a:prstGeom>
            <a:noFill/>
          </p:spPr>
          <p:txBody>
            <a:bodyPr wrap="none" rtlCol="0">
              <a:spAutoFit/>
            </a:bodyPr>
            <a:lstStyle/>
            <a:p>
              <a:r>
                <a:rPr lang="en-US" sz="4700" dirty="0" err="1">
                  <a:solidFill>
                    <a:srgbClr val="002060"/>
                  </a:solidFill>
                  <a:latin typeface="Cambria" panose="02040503050406030204" pitchFamily="18" charset="0"/>
                  <a:ea typeface="Cambria" panose="02040503050406030204" pitchFamily="18" charset="0"/>
                </a:rPr>
                <a:t>Từ</a:t>
              </a:r>
              <a:r>
                <a:rPr lang="en-US" sz="4700" dirty="0">
                  <a:solidFill>
                    <a:srgbClr val="002060"/>
                  </a:solidFill>
                  <a:latin typeface="Cambria" panose="02040503050406030204" pitchFamily="18" charset="0"/>
                  <a:ea typeface="Cambria" panose="02040503050406030204" pitchFamily="18" charset="0"/>
                </a:rPr>
                <a:t> </a:t>
              </a:r>
              <a:r>
                <a:rPr lang="en-US" sz="4700" dirty="0" err="1">
                  <a:solidFill>
                    <a:srgbClr val="002060"/>
                  </a:solidFill>
                  <a:latin typeface="Cambria" panose="02040503050406030204" pitchFamily="18" charset="0"/>
                  <a:ea typeface="Cambria" panose="02040503050406030204" pitchFamily="18" charset="0"/>
                </a:rPr>
                <a:t>đầu</a:t>
              </a:r>
              <a:r>
                <a:rPr lang="en-US" sz="4700" dirty="0">
                  <a:solidFill>
                    <a:srgbClr val="002060"/>
                  </a:solidFill>
                  <a:latin typeface="Cambria" panose="02040503050406030204" pitchFamily="18" charset="0"/>
                  <a:ea typeface="Cambria" panose="02040503050406030204" pitchFamily="18" charset="0"/>
                </a:rPr>
                <a:t> </a:t>
              </a:r>
              <a:r>
                <a:rPr lang="en-US" sz="4700" dirty="0" err="1">
                  <a:solidFill>
                    <a:srgbClr val="002060"/>
                  </a:solidFill>
                  <a:latin typeface="Cambria" panose="02040503050406030204" pitchFamily="18" charset="0"/>
                  <a:ea typeface="Cambria" panose="02040503050406030204" pitchFamily="18" charset="0"/>
                </a:rPr>
                <a:t>đến</a:t>
              </a:r>
              <a:r>
                <a:rPr lang="vi-VN" sz="4700" dirty="0">
                  <a:solidFill>
                    <a:srgbClr val="002060"/>
                  </a:solidFill>
                  <a:latin typeface="Cambria" panose="02040503050406030204" pitchFamily="18" charset="0"/>
                  <a:ea typeface="Cambria" panose="02040503050406030204" pitchFamily="18" charset="0"/>
                </a:rPr>
                <a:t> chìm vào nắng</a:t>
              </a:r>
              <a:r>
                <a:rPr lang="en-US" sz="4700" b="1" i="1" dirty="0">
                  <a:solidFill>
                    <a:srgbClr val="002060"/>
                  </a:solidFill>
                  <a:latin typeface="Cambria" panose="02040503050406030204" pitchFamily="18" charset="0"/>
                  <a:ea typeface="Cambria" panose="02040503050406030204" pitchFamily="18" charset="0"/>
                </a:rPr>
                <a:t>.</a:t>
              </a:r>
              <a:endParaRPr lang="en-US" sz="4700" b="1" dirty="0">
                <a:solidFill>
                  <a:srgbClr val="00206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804783" y="2988404"/>
            <a:ext cx="8927622" cy="997675"/>
            <a:chOff x="2360277" y="2671670"/>
            <a:chExt cx="3427242"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00206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00206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6258" y="2763506"/>
              <a:ext cx="3271261" cy="729732"/>
            </a:xfrm>
            <a:prstGeom prst="rect">
              <a:avLst/>
            </a:prstGeom>
            <a:noFill/>
          </p:spPr>
          <p:txBody>
            <a:bodyPr wrap="none" rtlCol="0">
              <a:spAutoFit/>
            </a:bodyPr>
            <a:lstStyle/>
            <a:p>
              <a:pPr lvl="0">
                <a:defRPr/>
              </a:pPr>
              <a:r>
                <a:rPr lang="en-US" sz="4700" dirty="0" err="1">
                  <a:solidFill>
                    <a:srgbClr val="002060"/>
                  </a:solidFill>
                  <a:latin typeface="Cambria" panose="02040503050406030204" pitchFamily="18" charset="0"/>
                  <a:ea typeface="Cambria" panose="02040503050406030204" pitchFamily="18" charset="0"/>
                </a:rPr>
                <a:t>Tiếp</a:t>
              </a:r>
              <a:r>
                <a:rPr lang="en-US" sz="4700" dirty="0">
                  <a:solidFill>
                    <a:srgbClr val="002060"/>
                  </a:solidFill>
                  <a:latin typeface="Cambria" panose="02040503050406030204" pitchFamily="18" charset="0"/>
                  <a:ea typeface="Cambria" panose="02040503050406030204" pitchFamily="18" charset="0"/>
                </a:rPr>
                <a:t> </a:t>
              </a:r>
              <a:r>
                <a:rPr lang="en-US" sz="4700" dirty="0" err="1">
                  <a:solidFill>
                    <a:srgbClr val="002060"/>
                  </a:solidFill>
                  <a:latin typeface="Cambria" panose="02040503050406030204" pitchFamily="18" charset="0"/>
                  <a:ea typeface="Cambria" panose="02040503050406030204" pitchFamily="18" charset="0"/>
                </a:rPr>
                <a:t>theo</a:t>
              </a:r>
              <a:r>
                <a:rPr lang="en-US" sz="4700" dirty="0">
                  <a:solidFill>
                    <a:srgbClr val="002060"/>
                  </a:solidFill>
                  <a:latin typeface="Cambria" panose="02040503050406030204" pitchFamily="18" charset="0"/>
                  <a:ea typeface="Cambria" panose="02040503050406030204" pitchFamily="18" charset="0"/>
                </a:rPr>
                <a:t> </a:t>
              </a:r>
              <a:r>
                <a:rPr lang="en-US" sz="4700" dirty="0" err="1">
                  <a:solidFill>
                    <a:srgbClr val="002060"/>
                  </a:solidFill>
                  <a:latin typeface="Cambria" panose="02040503050406030204" pitchFamily="18" charset="0"/>
                  <a:ea typeface="Cambria" panose="02040503050406030204" pitchFamily="18" charset="0"/>
                </a:rPr>
                <a:t>cho</a:t>
              </a:r>
              <a:r>
                <a:rPr lang="en-US" sz="4700" dirty="0">
                  <a:solidFill>
                    <a:srgbClr val="002060"/>
                  </a:solidFill>
                  <a:latin typeface="Cambria" panose="02040503050406030204" pitchFamily="18" charset="0"/>
                  <a:ea typeface="Cambria" panose="02040503050406030204" pitchFamily="18" charset="0"/>
                </a:rPr>
                <a:t> </a:t>
              </a:r>
              <a:r>
                <a:rPr lang="en-US" sz="4700" dirty="0" err="1">
                  <a:solidFill>
                    <a:srgbClr val="002060"/>
                  </a:solidFill>
                  <a:latin typeface="Cambria" panose="02040503050406030204" pitchFamily="18" charset="0"/>
                  <a:ea typeface="Cambria" panose="02040503050406030204" pitchFamily="18" charset="0"/>
                </a:rPr>
                <a:t>đến</a:t>
              </a:r>
              <a:r>
                <a:rPr lang="vi-VN" sz="4700" dirty="0">
                  <a:solidFill>
                    <a:srgbClr val="002060"/>
                  </a:solidFill>
                  <a:latin typeface="Cambria" panose="02040503050406030204" pitchFamily="18" charset="0"/>
                  <a:ea typeface="Cambria" panose="02040503050406030204" pitchFamily="18" charset="0"/>
                </a:rPr>
                <a:t> thật đáng yêu</a:t>
              </a:r>
              <a:r>
                <a:rPr lang="vi-VN" sz="4700" b="1" i="1" dirty="0">
                  <a:solidFill>
                    <a:srgbClr val="002060"/>
                  </a:solidFill>
                  <a:latin typeface="Cambria" panose="02040503050406030204" pitchFamily="18" charset="0"/>
                  <a:ea typeface="Cambria" panose="02040503050406030204" pitchFamily="18" charset="0"/>
                </a:rPr>
                <a:t>.</a:t>
              </a:r>
              <a:endParaRPr kumimoji="0" lang="zh-CN" altLang="en-US" sz="4700" b="1" i="1"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908235" y="4311938"/>
            <a:ext cx="8678672" cy="1055297"/>
            <a:chOff x="2360277" y="2671668"/>
            <a:chExt cx="3331673"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00206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00206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248394" cy="729732"/>
            </a:xfrm>
            <a:prstGeom prst="rect">
              <a:avLst/>
            </a:prstGeom>
            <a:noFill/>
          </p:spPr>
          <p:txBody>
            <a:bodyPr wrap="none" rtlCol="0">
              <a:spAutoFit/>
            </a:bodyPr>
            <a:lstStyle/>
            <a:p>
              <a:r>
                <a:rPr lang="en-US" sz="4700" dirty="0" err="1">
                  <a:solidFill>
                    <a:srgbClr val="002060"/>
                  </a:solidFill>
                  <a:latin typeface="Cambria" panose="02040503050406030204" pitchFamily="18" charset="0"/>
                  <a:ea typeface="Cambria" panose="02040503050406030204" pitchFamily="18" charset="0"/>
                </a:rPr>
                <a:t>Tiếp</a:t>
              </a:r>
              <a:r>
                <a:rPr lang="en-US" sz="4700" dirty="0">
                  <a:solidFill>
                    <a:srgbClr val="002060"/>
                  </a:solidFill>
                  <a:latin typeface="Cambria" panose="02040503050406030204" pitchFamily="18" charset="0"/>
                  <a:ea typeface="Cambria" panose="02040503050406030204" pitchFamily="18" charset="0"/>
                </a:rPr>
                <a:t> </a:t>
              </a:r>
              <a:r>
                <a:rPr lang="vi-VN" sz="4700" dirty="0">
                  <a:solidFill>
                    <a:srgbClr val="002060"/>
                  </a:solidFill>
                  <a:latin typeface="Cambria" panose="02040503050406030204" pitchFamily="18" charset="0"/>
                  <a:ea typeface="Cambria" panose="02040503050406030204" pitchFamily="18" charset="0"/>
                </a:rPr>
                <a:t>theo</a:t>
              </a:r>
              <a:r>
                <a:rPr lang="en-US" sz="4700" dirty="0">
                  <a:solidFill>
                    <a:srgbClr val="002060"/>
                  </a:solidFill>
                  <a:latin typeface="Cambria" panose="02040503050406030204" pitchFamily="18" charset="0"/>
                  <a:ea typeface="Cambria" panose="02040503050406030204" pitchFamily="18" charset="0"/>
                </a:rPr>
                <a:t> </a:t>
              </a:r>
              <a:r>
                <a:rPr lang="en-US" sz="4700" dirty="0" err="1">
                  <a:solidFill>
                    <a:srgbClr val="002060"/>
                  </a:solidFill>
                  <a:latin typeface="Cambria" panose="02040503050406030204" pitchFamily="18" charset="0"/>
                  <a:ea typeface="Cambria" panose="02040503050406030204" pitchFamily="18" charset="0"/>
                </a:rPr>
                <a:t>cho</a:t>
              </a:r>
              <a:r>
                <a:rPr lang="en-US" sz="4700" dirty="0">
                  <a:solidFill>
                    <a:srgbClr val="002060"/>
                  </a:solidFill>
                  <a:latin typeface="Cambria" panose="02040503050406030204" pitchFamily="18" charset="0"/>
                  <a:ea typeface="Cambria" panose="02040503050406030204" pitchFamily="18" charset="0"/>
                </a:rPr>
                <a:t> </a:t>
              </a:r>
              <a:r>
                <a:rPr lang="en-US" sz="4700" dirty="0" err="1">
                  <a:solidFill>
                    <a:srgbClr val="002060"/>
                  </a:solidFill>
                  <a:latin typeface="Cambria" panose="02040503050406030204" pitchFamily="18" charset="0"/>
                  <a:ea typeface="Cambria" panose="02040503050406030204" pitchFamily="18" charset="0"/>
                </a:rPr>
                <a:t>đến</a:t>
              </a:r>
              <a:r>
                <a:rPr lang="vi-VN" sz="4700" dirty="0">
                  <a:solidFill>
                    <a:srgbClr val="002060"/>
                  </a:solidFill>
                  <a:latin typeface="Cambria" panose="02040503050406030204" pitchFamily="18" charset="0"/>
                  <a:ea typeface="Cambria" panose="02040503050406030204" pitchFamily="18" charset="0"/>
                </a:rPr>
                <a:t> tận mây xanh.</a:t>
              </a:r>
              <a:endParaRPr lang="en-US" sz="4700" b="1" i="1" dirty="0">
                <a:solidFill>
                  <a:srgbClr val="00206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5"/>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543412" y="164638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1</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526420" y="315450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2</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619943" y="4691424"/>
            <a:ext cx="2864811"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3</a:t>
            </a:r>
            <a:endParaRPr lang="en-SG"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939916" y="2174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639878" y="4286189"/>
              <a:ext cx="3258018"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mơn mởn</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713948" y="3597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42576" y="4190424"/>
              <a:ext cx="2622150"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mênh mông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125603" y="3482930"/>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482940" y="4286309"/>
              <a:ext cx="2230295" cy="552213"/>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lấp lánh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5"/>
          <a:stretch>
            <a:fillRect/>
          </a:stretch>
        </p:blipFill>
        <p:spPr>
          <a:xfrm>
            <a:off x="896427" y="301783"/>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461050" y="2176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12813" y="4209496"/>
              <a:ext cx="2843295" cy="648822"/>
            </a:xfrm>
            <a:prstGeom prst="rect">
              <a:avLst/>
            </a:prstGeom>
            <a:noFill/>
          </p:spPr>
          <p:txBody>
            <a:bodyPr wrap="none" rtlCol="0">
              <a:spAutoFit/>
            </a:bodyPr>
            <a:lstStyle/>
            <a:p>
              <a:pPr lvl="0" algn="dist">
                <a:defRPr/>
              </a:pP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thì thầm</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 name="组合 47">
            <a:extLst>
              <a:ext uri="{FF2B5EF4-FFF2-40B4-BE49-F238E27FC236}">
                <a16:creationId xmlns:a16="http://schemas.microsoft.com/office/drawing/2014/main" id="{317019E1-3A71-1304-5CC1-D711E9953724}"/>
              </a:ext>
            </a:extLst>
          </p:cNvPr>
          <p:cNvGrpSpPr/>
          <p:nvPr/>
        </p:nvGrpSpPr>
        <p:grpSpPr>
          <a:xfrm>
            <a:off x="1125604" y="4919935"/>
            <a:ext cx="3841464" cy="1132961"/>
            <a:chOff x="2516305" y="3985310"/>
            <a:chExt cx="3422158" cy="1013671"/>
          </a:xfrm>
        </p:grpSpPr>
        <p:grpSp>
          <p:nvGrpSpPr>
            <p:cNvPr id="4"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7"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5" name="文本框 41">
              <a:extLst>
                <a:ext uri="{FF2B5EF4-FFF2-40B4-BE49-F238E27FC236}">
                  <a16:creationId xmlns:a16="http://schemas.microsoft.com/office/drawing/2014/main" id="{2951492E-B398-8A1C-8EEE-8B1DD8EEA026}"/>
                </a:ext>
              </a:extLst>
            </p:cNvPr>
            <p:cNvSpPr txBox="1"/>
            <p:nvPr/>
          </p:nvSpPr>
          <p:spPr>
            <a:xfrm>
              <a:off x="2635142" y="4185453"/>
              <a:ext cx="3303321"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thoang thoảng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317019E1-3A71-1304-5CC1-D711E9953724}"/>
              </a:ext>
            </a:extLst>
          </p:cNvPr>
          <p:cNvGrpSpPr/>
          <p:nvPr/>
        </p:nvGrpSpPr>
        <p:grpSpPr>
          <a:xfrm>
            <a:off x="6318027" y="4878433"/>
            <a:ext cx="3828058" cy="1132961"/>
            <a:chOff x="2516305" y="3985310"/>
            <a:chExt cx="3410215" cy="1013671"/>
          </a:xfrm>
        </p:grpSpPr>
        <p:grpSp>
          <p:nvGrpSpPr>
            <p:cNvPr id="37"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5"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951492E-B398-8A1C-8EEE-8B1DD8EEA026}"/>
                </a:ext>
              </a:extLst>
            </p:cNvPr>
            <p:cNvSpPr txBox="1"/>
            <p:nvPr/>
          </p:nvSpPr>
          <p:spPr>
            <a:xfrm>
              <a:off x="3256337" y="4185453"/>
              <a:ext cx="2060934"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1777" y="963831"/>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2299C02-343C-BF98-1640-5531DB684660}"/>
              </a:ext>
            </a:extLst>
          </p:cNvPr>
          <p:cNvSpPr txBox="1"/>
          <p:nvPr/>
        </p:nvSpPr>
        <p:spPr>
          <a:xfrm>
            <a:off x="1347538" y="1511166"/>
            <a:ext cx="9769642" cy="3477875"/>
          </a:xfrm>
          <a:prstGeom prst="rect">
            <a:avLst/>
          </a:prstGeom>
          <a:noFill/>
        </p:spPr>
        <p:txBody>
          <a:bodyPr wrap="square" rtlCol="0">
            <a:spAutoFit/>
          </a:bodyPr>
          <a:lstStyle/>
          <a:p>
            <a:pPr algn="just"/>
            <a:r>
              <a:rPr kumimoji="0" lang="vi-VN" sz="5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Ngồi bên nơi cắm diều, lòng tôi lâng lâng, tôi muốn gửi ước mơ của mình theo những cánh diều lên tận mây xanh.</a:t>
            </a:r>
          </a:p>
        </p:txBody>
      </p:sp>
      <p:sp>
        <p:nvSpPr>
          <p:cNvPr id="4" name="TextBox 3">
            <a:extLst>
              <a:ext uri="{FF2B5EF4-FFF2-40B4-BE49-F238E27FC236}">
                <a16:creationId xmlns:a16="http://schemas.microsoft.com/office/drawing/2014/main" id="{55626E74-EC0C-831C-4C42-4D541F3255B4}"/>
              </a:ext>
            </a:extLst>
          </p:cNvPr>
          <p:cNvSpPr txBox="1"/>
          <p:nvPr/>
        </p:nvSpPr>
        <p:spPr>
          <a:xfrm>
            <a:off x="9278754" y="159054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605E17-0299-1A25-2406-705236854D8A}"/>
              </a:ext>
            </a:extLst>
          </p:cNvPr>
          <p:cNvSpPr txBox="1"/>
          <p:nvPr/>
        </p:nvSpPr>
        <p:spPr>
          <a:xfrm>
            <a:off x="6030228" y="2439215"/>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87B0549-42C4-8AB4-F68A-DC123FF45883}"/>
              </a:ext>
            </a:extLst>
          </p:cNvPr>
          <p:cNvSpPr txBox="1"/>
          <p:nvPr/>
        </p:nvSpPr>
        <p:spPr>
          <a:xfrm>
            <a:off x="7010401" y="3280810"/>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08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59354" y="1640797"/>
            <a:ext cx="6574846" cy="1615898"/>
            <a:chOff x="1078970" y="4012845"/>
            <a:chExt cx="9381685" cy="1117295"/>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078970" y="4012845"/>
              <a:ext cx="9381685" cy="1117295"/>
              <a:chOff x="-456059" y="3198229"/>
              <a:chExt cx="8157986" cy="1239924"/>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456059" y="3198229"/>
                <a:ext cx="8061599" cy="1108214"/>
              </a:xfrm>
              <a:prstGeom prst="roundRect">
                <a:avLst>
                  <a:gd name="adj" fmla="val 50000"/>
                </a:avLst>
              </a:prstGeom>
              <a:solidFill>
                <a:srgbClr val="127366"/>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394623" y="4305043"/>
              <a:ext cx="8861224" cy="4894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ô (hay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thành</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1726315" y="3537947"/>
            <a:ext cx="9695224" cy="861774"/>
          </a:xfrm>
          <a:prstGeom prst="rect">
            <a:avLst/>
          </a:prstGeom>
          <a:noFill/>
        </p:spPr>
        <p:txBody>
          <a:bodyPr wrap="square">
            <a:spAutoFit/>
          </a:bodyPr>
          <a:lstStyle/>
          <a:p>
            <a:pPr algn="ctr"/>
            <a:r>
              <a:rPr lang="en-US" sz="5000" b="1" dirty="0" err="1">
                <a:solidFill>
                  <a:srgbClr val="002060"/>
                </a:solidFill>
                <a:latin typeface="Cambria" panose="02040503050406030204" pitchFamily="18" charset="0"/>
                <a:ea typeface="Cambria" panose="02040503050406030204" pitchFamily="18" charset="0"/>
              </a:rPr>
              <a:t>khu</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vực</a:t>
            </a:r>
            <a:r>
              <a:rPr lang="en-US" sz="5000" b="1" dirty="0">
                <a:solidFill>
                  <a:srgbClr val="002060"/>
                </a:solidFill>
                <a:latin typeface="Cambria" panose="02040503050406030204" pitchFamily="18" charset="0"/>
                <a:ea typeface="Cambria" panose="02040503050406030204" pitchFamily="18" charset="0"/>
              </a:rPr>
              <a:t> bao </a:t>
            </a:r>
            <a:r>
              <a:rPr lang="en-US" sz="5000" b="1" dirty="0" err="1">
                <a:solidFill>
                  <a:srgbClr val="002060"/>
                </a:solidFill>
                <a:latin typeface="Cambria" panose="02040503050406030204" pitchFamily="18" charset="0"/>
                <a:ea typeface="Cambria" panose="02040503050406030204" pitchFamily="18" charset="0"/>
              </a:rPr>
              <a:t>quanh</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thành</a:t>
            </a:r>
            <a:r>
              <a:rPr lang="en-US" sz="5000" b="1" dirty="0">
                <a:solidFill>
                  <a:srgbClr val="002060"/>
                </a:solidFill>
                <a:latin typeface="Cambria" panose="02040503050406030204" pitchFamily="18" charset="0"/>
                <a:ea typeface="Cambria" panose="02040503050406030204" pitchFamily="18" charset="0"/>
              </a:rPr>
              <a:t> </a:t>
            </a:r>
            <a:r>
              <a:rPr lang="vi-VN" sz="5000" b="1" dirty="0">
                <a:solidFill>
                  <a:srgbClr val="002060"/>
                </a:solidFill>
                <a:latin typeface="Cambria" panose="02040503050406030204" pitchFamily="18" charset="0"/>
                <a:ea typeface="Cambria" panose="02040503050406030204" pitchFamily="18" charset="0"/>
              </a:rPr>
              <a:t>phố.</a:t>
            </a:r>
            <a:endParaRPr lang="en-US" sz="5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28720" y="640494"/>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rgbClr val="002060"/>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0" y="2124148"/>
            <a:ext cx="9165707" cy="1586240"/>
            <a:chOff x="3896037" y="4173227"/>
            <a:chExt cx="4764703" cy="1023787"/>
          </a:xfrm>
        </p:grpSpPr>
        <p:sp>
          <p:nvSpPr>
            <p:cNvPr id="38" name="圆角矩形 32">
              <a:extLst>
                <a:ext uri="{FF2B5EF4-FFF2-40B4-BE49-F238E27FC236}">
                  <a16:creationId xmlns:a16="http://schemas.microsoft.com/office/drawing/2014/main" id="{6463F51D-3F4A-546C-0739-3C09CCBC5806}"/>
                </a:ext>
              </a:extLst>
            </p:cNvPr>
            <p:cNvSpPr/>
            <p:nvPr/>
          </p:nvSpPr>
          <p:spPr>
            <a:xfrm>
              <a:off x="4181295" y="4173227"/>
              <a:ext cx="4182027" cy="1023787"/>
            </a:xfrm>
            <a:prstGeom prst="roundRect">
              <a:avLst>
                <a:gd name="adj" fmla="val 50000"/>
              </a:avLst>
            </a:prstGeom>
            <a:solidFill>
              <a:srgbClr val="12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ea typeface="思源黑体 CN"/>
                <a:cs typeface="+mn-cs"/>
              </a:endParaRPr>
            </a:p>
          </p:txBody>
        </p:sp>
        <p:sp>
          <p:nvSpPr>
            <p:cNvPr id="37" name="文本框 41">
              <a:extLst>
                <a:ext uri="{FF2B5EF4-FFF2-40B4-BE49-F238E27FC236}">
                  <a16:creationId xmlns:a16="http://schemas.microsoft.com/office/drawing/2014/main" id="{1D70379B-611B-4261-F6E1-CA63B17CE26F}"/>
                </a:ext>
              </a:extLst>
            </p:cNvPr>
            <p:cNvSpPr txBox="1"/>
            <p:nvPr/>
          </p:nvSpPr>
          <p:spPr>
            <a:xfrm>
              <a:off x="3896037" y="4390923"/>
              <a:ext cx="4764703" cy="5065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cốc</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sáo:</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4987261" y="367362"/>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105880" y="3935607"/>
            <a:ext cx="7256890" cy="1015663"/>
          </a:xfrm>
          <a:prstGeom prst="rect">
            <a:avLst/>
          </a:prstGeom>
          <a:noFill/>
        </p:spPr>
        <p:txBody>
          <a:bodyPr wrap="square">
            <a:spAutoFit/>
          </a:bodyPr>
          <a:lstStyle/>
          <a:p>
            <a:pPr algn="ctr"/>
            <a:r>
              <a:rPr lang="en-US" sz="6000" b="1" dirty="0" err="1">
                <a:solidFill>
                  <a:srgbClr val="002060"/>
                </a:solidFill>
                <a:latin typeface="Cambria" panose="02040503050406030204" pitchFamily="18" charset="0"/>
                <a:ea typeface="Cambria" panose="02040503050406030204" pitchFamily="18" charset="0"/>
              </a:rPr>
              <a:t>các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loại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diều</a:t>
            </a:r>
            <a:r>
              <a:rPr lang="en-US" sz="6000" b="1"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845</TotalTime>
  <Words>874</Words>
  <Application>Microsoft Office PowerPoint</Application>
  <PresentationFormat>Widescreen</PresentationFormat>
  <Paragraphs>75</Paragraphs>
  <Slides>22</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字魂131号-酷乐潮玩体</vt:lpstr>
      <vt:lpstr>等线</vt:lpstr>
      <vt:lpstr>Arial</vt:lpstr>
      <vt:lpstr>宋体</vt:lpstr>
      <vt:lpstr>思源黑体 CN</vt:lpstr>
      <vt:lpstr>Calibri Light</vt:lpstr>
      <vt:lpstr>Cambria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admin</cp:lastModifiedBy>
  <cp:revision>52</cp:revision>
  <dcterms:created xsi:type="dcterms:W3CDTF">2022-11-13T08:25:54Z</dcterms:created>
  <dcterms:modified xsi:type="dcterms:W3CDTF">2024-03-27T05:52:51Z</dcterms:modified>
</cp:coreProperties>
</file>